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9A579-922D-4C58-8A62-6A83643962C5}" v="8" dt="2021-01-12T22:13:5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EF2CC-09FC-4DFC-A768-BC2A0A8E860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89B78-E2C1-48E6-A493-E62A1AB2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9FAE78-7CC8-4044-9439-7DDCDB82DE6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036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609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921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1335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3783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6872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2837-9CC1-4A61-BAFA-7493765ADC66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60CC-8A0F-4A7F-BD8B-BB4A7F711A2F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9F6C-298E-457E-893D-52BE1F95B65D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9AC1-3B9A-40CE-98D7-5F98568B867E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3CD-53C4-4A2E-B87C-39AC67A7CF8F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9B0-F0A6-4806-8662-5FD789F4D2D3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667-29C0-4853-A695-2D323707E37B}" type="datetime1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41C9-1611-470E-AFCE-FFA8E3B79975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8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4A5B-7AFE-42E6-B054-6D007AD1C19F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8A6B-9637-4EB2-9216-A4FEE866094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Lplusplus/AFLplusplus/blob/stable/docs/tutorials.md" TargetMode="External"/><Relationship Id="rId2" Type="http://schemas.openxmlformats.org/officeDocument/2006/relationships/hyperlink" Target="https://github.com/AFLplusplus/AFLplusplu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fuzzing/blob/master/tutorial/libFuzzerTutorial.md" TargetMode="External"/><Relationship Id="rId2" Type="http://schemas.openxmlformats.org/officeDocument/2006/relationships/hyperlink" Target="https://blog.hboeck.de/archives/868-How-Heartbleed-couldve-been-foun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E3014-63A5-4454-96EC-66167595D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70" b="15030"/>
          <a:stretch/>
        </p:blipFill>
        <p:spPr>
          <a:xfrm>
            <a:off x="3048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A06DF-F722-4988-BC89-851B8C82F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4387970"/>
            <a:ext cx="10558405" cy="1378646"/>
          </a:xfrm>
        </p:spPr>
        <p:txBody>
          <a:bodyPr anchor="b">
            <a:normAutofit/>
          </a:bodyPr>
          <a:lstStyle/>
          <a:p>
            <a:r>
              <a:rPr lang="en-US" sz="52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Module Ten: Fuzzing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7F94-A1B7-4386-B249-3F37A122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5878187"/>
            <a:ext cx="10558405" cy="501108"/>
          </a:xfrm>
        </p:spPr>
        <p:txBody>
          <a:bodyPr anchor="t">
            <a:normAutofit/>
          </a:bodyPr>
          <a:lstStyle/>
          <a:p>
            <a:r>
              <a:rPr lang="en-US" dirty="0">
                <a:ln w="3175">
                  <a:solidFill>
                    <a:schemeClr val="accent1">
                      <a:alpha val="4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CIS 311 – Prof. C. R. Johnson</a:t>
            </a:r>
          </a:p>
        </p:txBody>
      </p:sp>
    </p:spTree>
    <p:extLst>
      <p:ext uri="{BB962C8B-B14F-4D97-AF65-F5344CB8AC3E}">
        <p14:creationId xmlns:p14="http://schemas.microsoft.com/office/powerpoint/2010/main" val="205105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B530-0940-58C4-862C-943E0ABE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9CC1-8C8A-BB32-8E51-2188872F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a guided </a:t>
            </a:r>
            <a:r>
              <a:rPr lang="en-US" dirty="0" err="1"/>
              <a:t>fuzzer</a:t>
            </a:r>
            <a:r>
              <a:rPr lang="en-US" dirty="0"/>
              <a:t> find this crash?</a:t>
            </a:r>
          </a:p>
          <a:p>
            <a:pPr lvl="1"/>
            <a:r>
              <a:rPr lang="en-US" dirty="0"/>
              <a:t>Yes, very fast!</a:t>
            </a:r>
          </a:p>
          <a:p>
            <a:pPr lvl="1"/>
            <a:r>
              <a:rPr lang="en-US" dirty="0"/>
              <a:t>256 + 256 + 256 + 256</a:t>
            </a:r>
          </a:p>
          <a:p>
            <a:pPr lvl="1"/>
            <a:r>
              <a:rPr lang="en-US" dirty="0"/>
              <a:t>1024 vs. 4.2 billion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454C-FE75-ECE4-C262-14730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D5D0-8319-B808-1C97-F34DECE9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34CF-D873-F14E-11F0-6B23615E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0F9C8-643F-147F-49DA-05471566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121" y="2895420"/>
            <a:ext cx="38862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3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87C6-27C4-26E1-6926-4CBD439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Coverage Guided </a:t>
            </a:r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2DD2-36D5-DD74-5061-04B8305D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AFL++</a:t>
            </a:r>
          </a:p>
          <a:p>
            <a:pPr lvl="1"/>
            <a:r>
              <a:rPr lang="en-US" dirty="0"/>
              <a:t>Community driven fork of AFL. </a:t>
            </a:r>
            <a:r>
              <a:rPr lang="en-US" dirty="0" err="1"/>
              <a:t>Waaay</a:t>
            </a:r>
            <a:r>
              <a:rPr lang="en-US" dirty="0"/>
              <a:t> better!</a:t>
            </a:r>
          </a:p>
          <a:p>
            <a:r>
              <a:rPr lang="en-US" dirty="0" err="1"/>
              <a:t>LibFuzzer</a:t>
            </a:r>
            <a:endParaRPr lang="en-US" dirty="0"/>
          </a:p>
          <a:p>
            <a:pPr lvl="1"/>
            <a:r>
              <a:rPr lang="en-US" dirty="0"/>
              <a:t>LLVM </a:t>
            </a:r>
            <a:r>
              <a:rPr lang="en-US" dirty="0" err="1"/>
              <a:t>fuzzer</a:t>
            </a:r>
            <a:r>
              <a:rPr lang="en-US" dirty="0"/>
              <a:t>. More work to set up, but SUPER fast.</a:t>
            </a:r>
          </a:p>
          <a:p>
            <a:r>
              <a:rPr lang="en-US" dirty="0" err="1"/>
              <a:t>Honggfuzz</a:t>
            </a:r>
            <a:endParaRPr lang="en-US" dirty="0"/>
          </a:p>
          <a:p>
            <a:pPr lvl="1"/>
            <a:r>
              <a:rPr lang="en-US" dirty="0"/>
              <a:t>“Evolutionary” </a:t>
            </a:r>
            <a:r>
              <a:rPr lang="en-US" dirty="0" err="1"/>
              <a:t>fuzzer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8F72-7885-D011-460E-AA3008B3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D2DD-6662-ECA1-748A-F3BFAEFB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8E0F-B903-0ACE-A7F6-22E075A3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140-AA90-B896-F198-82430FF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AFL++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12B0-D8CA-6FBE-B267-1BDD94DF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from repo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afl</a:t>
            </a:r>
            <a:r>
              <a:rPr lang="en-US" dirty="0"/>
              <a:t>++</a:t>
            </a:r>
          </a:p>
          <a:p>
            <a:r>
              <a:rPr lang="en-US" dirty="0"/>
              <a:t>Install from source</a:t>
            </a:r>
          </a:p>
          <a:p>
            <a:pPr lvl="1"/>
            <a:r>
              <a:rPr lang="en-US" dirty="0">
                <a:hlinkClick r:id="rId2"/>
              </a:rPr>
              <a:t>https://github.com/AFLplusplus/AFLplusplus</a:t>
            </a:r>
            <a:endParaRPr lang="en-US" dirty="0"/>
          </a:p>
          <a:p>
            <a:pPr lvl="1"/>
            <a:r>
              <a:rPr lang="en-US" dirty="0"/>
              <a:t>Docs: </a:t>
            </a:r>
            <a:r>
              <a:rPr lang="en-US" dirty="0">
                <a:hlinkClick r:id="rId3"/>
              </a:rPr>
              <a:t>https://github.com/AFLplusplus/AFLplusplus/blob/stable/docs/tutorials.md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62E83-B242-CA11-30FE-C97E2101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AD47-88BB-0CE9-CCB8-AD028E2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CBD3-D12A-FB92-9C49-2CBFA785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C8BE-2085-BFCC-D7E8-4D5ACEDD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BC18-5E11-3ACD-E588-D053D74E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will vary. Just follow the build guide and make sure AFL++ is used as the compiler</a:t>
            </a:r>
          </a:p>
          <a:p>
            <a:pPr lvl="1"/>
            <a:r>
              <a:rPr lang="en-US" dirty="0"/>
              <a:t>CC=</a:t>
            </a:r>
            <a:r>
              <a:rPr lang="en-US" dirty="0" err="1"/>
              <a:t>afl</a:t>
            </a:r>
            <a:r>
              <a:rPr lang="en-US" dirty="0"/>
              <a:t>-cc CXX=</a:t>
            </a:r>
            <a:r>
              <a:rPr lang="en-US" dirty="0" err="1"/>
              <a:t>afl-c</a:t>
            </a:r>
            <a:r>
              <a:rPr lang="en-US" dirty="0"/>
              <a:t>++ ./configure</a:t>
            </a:r>
          </a:p>
          <a:p>
            <a:pPr lvl="1"/>
            <a:r>
              <a:rPr lang="en-US" dirty="0"/>
              <a:t>make CC=</a:t>
            </a:r>
            <a:r>
              <a:rPr lang="en-US" dirty="0" err="1"/>
              <a:t>afl</a:t>
            </a:r>
            <a:r>
              <a:rPr lang="en-US" dirty="0"/>
              <a:t>-cc CXX=</a:t>
            </a:r>
            <a:r>
              <a:rPr lang="en-US" dirty="0" err="1"/>
              <a:t>afl-c</a:t>
            </a:r>
            <a:r>
              <a:rPr lang="en-US" dirty="0"/>
              <a:t>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F3DE-0394-B398-1BE1-A8D984DB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1D7E-3443-A77E-A1D6-BEED873E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4AA9-1347-E822-A633-3504F10F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12F05-3CEB-C6AF-50C2-8EDF7B31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0913"/>
            <a:ext cx="12192000" cy="15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2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8180-1254-9DAE-D7B4-F88FA1B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AFL++ 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43B1-8D86-8AF9-B810-A5C221AA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-i Input directory (corpus of samples)</a:t>
            </a:r>
          </a:p>
          <a:p>
            <a:r>
              <a:rPr lang="en-US" dirty="0"/>
              <a:t>-o Output directory (fuzz queue, crashes,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Fuzz input sent on STDIN by default, or you may specify “@@” for an input filename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FE6E-F519-E6F8-B4D2-69DBF0C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4F2C-52C4-AB51-7DB7-2E6936A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E6D5-36B5-C158-ACEF-8D6177D8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6C443-46F8-C7FF-3BEF-A10D69B5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0" y="4358133"/>
            <a:ext cx="11569959" cy="24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2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4A50-A4CB-FE91-C1FB-F951751D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AFL++ Crash Minimizer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5283-CD0E-EE5F-5162-A7C98837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-i Input file (crashing sample)</a:t>
            </a:r>
          </a:p>
          <a:p>
            <a:r>
              <a:rPr lang="en-US" dirty="0"/>
              <a:t>-o Output file</a:t>
            </a:r>
          </a:p>
          <a:p>
            <a:r>
              <a:rPr lang="en-US" dirty="0"/>
              <a:t>Same program arguments used when fuzzing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281-6FB6-36CB-EFDC-F1253D3C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457F-9363-AF54-3574-E90DE753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A19B-8081-8920-81C2-D44579E7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F3697-BD52-95B2-16FC-46DF0CE3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2357"/>
            <a:ext cx="12192000" cy="9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1833-5076-F1B8-DDB7-09B1613B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F653-F733-4410-DE49-ABF625CF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 </a:t>
            </a:r>
            <a:r>
              <a:rPr lang="en-US" dirty="0" err="1"/>
              <a:t>example.c</a:t>
            </a:r>
            <a:r>
              <a:rPr lang="en-US" dirty="0"/>
              <a:t> with AFL++</a:t>
            </a:r>
          </a:p>
          <a:p>
            <a:r>
              <a:rPr lang="en-US" dirty="0"/>
              <a:t>Fuzz NASM with AFL++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3D377-FDEA-C23B-EC4E-737DBE21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F68C5-4E64-3410-683F-AB451E43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9AB8-55C0-1E2D-B56A-09F49A0E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18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A13C-7F05-C711-126C-D68C2543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895A-33D9-09A2-05D3-183576AE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8197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Fuzzing can be slow</a:t>
            </a:r>
          </a:p>
          <a:p>
            <a:pPr lvl="1"/>
            <a:r>
              <a:rPr lang="en-US" dirty="0"/>
              <a:t>Runs the whole program, every time!</a:t>
            </a:r>
          </a:p>
          <a:p>
            <a:pPr lvl="1"/>
            <a:r>
              <a:rPr lang="en-US" dirty="0"/>
              <a:t>File I/O</a:t>
            </a:r>
          </a:p>
          <a:p>
            <a:r>
              <a:rPr lang="en-US" dirty="0"/>
              <a:t>Also, how do we fuzz non-standard inputs?</a:t>
            </a:r>
          </a:p>
          <a:p>
            <a:pPr lvl="1"/>
            <a:r>
              <a:rPr lang="en-US" dirty="0"/>
              <a:t>Network services</a:t>
            </a:r>
          </a:p>
          <a:p>
            <a:pPr lvl="1"/>
            <a:r>
              <a:rPr lang="en-US" dirty="0"/>
              <a:t>Device drivers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AACA-0205-1468-8C2C-8AD44048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2C13-9955-0658-7715-40234832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A62A-5E59-1780-85E1-651B88C6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4475E-CFDE-7E69-4D9E-CDD335AF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0" y="1800315"/>
            <a:ext cx="52578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6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83FF-DE13-D554-2620-DA9A5642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LibFuzzer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913D-AB60-7F87-A709-DC013086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In-process coverage guided fuzzing library</a:t>
            </a:r>
          </a:p>
          <a:p>
            <a:r>
              <a:rPr lang="en-US" dirty="0"/>
              <a:t>Write a “harness” that feeds data to the target</a:t>
            </a:r>
          </a:p>
          <a:p>
            <a:pPr lvl="1"/>
            <a:r>
              <a:rPr lang="en-US" dirty="0"/>
              <a:t>Replaces the normal main() function.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7FFB-7EC3-9F2D-8C62-29964976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E667-B986-9725-E257-0997F107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680A-5992-244D-F38E-65F84262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931A5-10FD-32A0-EBE8-BAC49641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61" y="3933427"/>
            <a:ext cx="10367899" cy="29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0DF4-C0F4-0D61-655D-678E8524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LibFuzzer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CB3F-224E-4797-08DF-F86CE76F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Same, or better, fuzz algorithm to AFL++</a:t>
            </a:r>
          </a:p>
          <a:p>
            <a:r>
              <a:rPr lang="en-US" dirty="0"/>
              <a:t>Usually WAY faster!</a:t>
            </a:r>
          </a:p>
          <a:p>
            <a:pPr lvl="1"/>
            <a:r>
              <a:rPr lang="en-US" dirty="0"/>
              <a:t>No need to constantly start and stop processes</a:t>
            </a:r>
          </a:p>
          <a:p>
            <a:pPr lvl="1"/>
            <a:r>
              <a:rPr lang="en-US" dirty="0"/>
              <a:t>No costly file I/O operations</a:t>
            </a:r>
          </a:p>
          <a:p>
            <a:pPr lvl="1"/>
            <a:r>
              <a:rPr lang="en-US" dirty="0"/>
              <a:t>Laser-focused, no superfluous code being run</a:t>
            </a:r>
          </a:p>
          <a:p>
            <a:r>
              <a:rPr lang="en-US" dirty="0"/>
              <a:t>Input agnostic, just hack in Data &amp;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AE8FC-337A-34BA-8B9C-729B5F0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6181-2CF9-8CE0-E147-69D71654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475A-7517-600A-DE15-3702D8E1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DF6E-BB1D-5135-6FEE-94328F51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09D6-6003-89C0-6436-2ED2CAF5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Repeatedly providing random, unexpected, or otherwise malformed data to an application in hopes of discovering fault conditions.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8609-0FB5-26D7-4E6F-9EE8E89C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9574-65DD-3C66-3631-25C2C9A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1094-F2D2-E3CB-377F-2CD7E50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33D1A-61E1-0ADF-5DD5-E6DEF920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707" y="3303586"/>
            <a:ext cx="5600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6241-CE1C-166B-4ECA-D645585D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LibFuzzer</a:t>
            </a:r>
            <a:r>
              <a:rPr lang="en-US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288E-8789-FCB3-25E5-2A3FE500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clang clang-tools</a:t>
            </a:r>
          </a:p>
          <a:p>
            <a:r>
              <a:rPr lang="en-US" dirty="0"/>
              <a:t>Add your </a:t>
            </a:r>
            <a:r>
              <a:rPr lang="en-US" dirty="0" err="1"/>
              <a:t>LLVMFuzzerTestOneInput</a:t>
            </a:r>
            <a:r>
              <a:rPr lang="en-US" dirty="0"/>
              <a:t>() function</a:t>
            </a:r>
          </a:p>
          <a:p>
            <a:r>
              <a:rPr lang="en-US" dirty="0"/>
              <a:t>Compile with clang, and specify </a:t>
            </a:r>
            <a:r>
              <a:rPr lang="en-US" dirty="0" err="1"/>
              <a:t>LibFuzzer</a:t>
            </a:r>
            <a:endParaRPr lang="en-US" dirty="0"/>
          </a:p>
          <a:p>
            <a:pPr lvl="1"/>
            <a:r>
              <a:rPr lang="en-US" dirty="0"/>
              <a:t>clang -</a:t>
            </a:r>
            <a:r>
              <a:rPr lang="en-US" dirty="0" err="1"/>
              <a:t>fsanitize</a:t>
            </a:r>
            <a:r>
              <a:rPr lang="en-US" dirty="0"/>
              <a:t>=</a:t>
            </a:r>
            <a:r>
              <a:rPr lang="en-US" dirty="0" err="1"/>
              <a:t>fuzzer</a:t>
            </a:r>
            <a:endParaRPr lang="en-US" dirty="0"/>
          </a:p>
          <a:p>
            <a:pPr lvl="1"/>
            <a:r>
              <a:rPr lang="en-US" dirty="0"/>
              <a:t>make CC=clang CFLAGS=-</a:t>
            </a:r>
            <a:r>
              <a:rPr lang="en-US" dirty="0" err="1"/>
              <a:t>fsanitize</a:t>
            </a:r>
            <a:r>
              <a:rPr lang="en-US" dirty="0"/>
              <a:t>=</a:t>
            </a:r>
            <a:r>
              <a:rPr lang="en-US" dirty="0" err="1"/>
              <a:t>fuzzer</a:t>
            </a:r>
            <a:endParaRPr lang="en-US" dirty="0"/>
          </a:p>
          <a:p>
            <a:r>
              <a:rPr lang="en-US" dirty="0"/>
              <a:t>Run, with optional corpus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a.out</a:t>
            </a:r>
            <a:r>
              <a:rPr lang="en-US" dirty="0"/>
              <a:t> ./inputs/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97315-A116-1BE9-1BC2-4233816F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91909-FC6A-0F31-96D9-8DCCCE5D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C5C7-F36B-EA4C-CE9E-8701206B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D69E-8B26-D5A1-A7B9-1A4C4F1C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Address Sanitizer (ASAN)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A703-B825-E193-681E-62534A04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Instrumentation to detect run-time bugs</a:t>
            </a:r>
          </a:p>
          <a:p>
            <a:pPr lvl="1"/>
            <a:r>
              <a:rPr lang="en-US" dirty="0"/>
              <a:t>Some bugs don’t always crash the program!</a:t>
            </a:r>
          </a:p>
          <a:p>
            <a:r>
              <a:rPr lang="en-US" dirty="0"/>
              <a:t>Combine with </a:t>
            </a:r>
            <a:r>
              <a:rPr lang="en-US" dirty="0" err="1"/>
              <a:t>LibFuzzer</a:t>
            </a:r>
            <a:r>
              <a:rPr lang="en-US" dirty="0"/>
              <a:t> for best bug detection</a:t>
            </a:r>
          </a:p>
          <a:p>
            <a:r>
              <a:rPr lang="en-US" dirty="0"/>
              <a:t>clang -</a:t>
            </a:r>
            <a:r>
              <a:rPr lang="en-US" dirty="0" err="1"/>
              <a:t>fsanitize</a:t>
            </a:r>
            <a:r>
              <a:rPr lang="en-US" dirty="0"/>
              <a:t>=</a:t>
            </a:r>
            <a:r>
              <a:rPr lang="en-US" dirty="0" err="1"/>
              <a:t>fuzzer,address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ADAC6-03F1-7BE9-EF5B-AFF72EFF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CC07-88E1-4558-8519-094BFE97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C3B0-2880-7FB1-70A0-0A85F13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8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220F-82E0-4F07-082E-BFF8163F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19AC-1F8E-C02F-F58D-6B398BE0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Fuzz </a:t>
            </a:r>
            <a:r>
              <a:rPr lang="en-US" dirty="0" err="1"/>
              <a:t>example.c</a:t>
            </a:r>
            <a:r>
              <a:rPr lang="en-US" dirty="0"/>
              <a:t> with </a:t>
            </a:r>
            <a:r>
              <a:rPr lang="en-US" dirty="0" err="1"/>
              <a:t>LibFuzzer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Docs: </a:t>
            </a:r>
          </a:p>
          <a:p>
            <a:pPr lvl="1"/>
            <a:r>
              <a:rPr lang="en-US" dirty="0">
                <a:hlinkClick r:id="rId2"/>
              </a:rPr>
              <a:t>https://blog.hboeck.de/archives/868-How-Heartbleed-couldve-been-found.html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https://github.com/google/fuzzing/blob/master/tutorial/libFuzzerTutorial.md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D4A6-D071-A3D9-5C72-0C4F2151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E1E0-E239-5A69-C592-84E35D5A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82A77-74C2-CD04-8FE0-D2CACB3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910F-5A87-A76B-A5B8-DB262B42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AF29-93B9-91E0-4595-E7F6BEAA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small, diverse input samples are far better than one large homogeneous input sample</a:t>
            </a:r>
          </a:p>
          <a:p>
            <a:r>
              <a:rPr lang="en-US" dirty="0"/>
              <a:t>GOOD</a:t>
            </a:r>
          </a:p>
          <a:p>
            <a:pPr lvl="1"/>
            <a:r>
              <a:rPr lang="en-US" dirty="0"/>
              <a:t>&lt;html&gt;A&lt;/html&gt;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=”B”&gt;C&lt;/a&gt;</a:t>
            </a:r>
          </a:p>
          <a:p>
            <a:pPr lvl="1"/>
            <a:r>
              <a:rPr lang="en-US" dirty="0"/>
              <a:t>&lt;div&gt;D&lt;/div&gt;</a:t>
            </a:r>
          </a:p>
          <a:p>
            <a:r>
              <a:rPr lang="en-US" dirty="0"/>
              <a:t>BAD</a:t>
            </a:r>
          </a:p>
          <a:p>
            <a:pPr lvl="1"/>
            <a:r>
              <a:rPr lang="en-US" dirty="0"/>
              <a:t>&lt;html&gt;&lt;body&gt;This is my awesome new webpage, hello!&lt;/body&gt;&lt;/html&gt;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4C24-AD57-2A27-72FF-E6AB13EF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2965-E65E-ABB6-3E93-44B028DB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F2EBD-39CC-BC44-8B17-45E0AC2F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9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22E5-C0DC-3125-F730-0B09BC05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669C-5934-4CEF-5CB3-C0583805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randomness wherever possible</a:t>
            </a:r>
          </a:p>
          <a:p>
            <a:pPr lvl="1"/>
            <a:r>
              <a:rPr lang="en-US" dirty="0" err="1"/>
              <a:t>srand</a:t>
            </a:r>
            <a:r>
              <a:rPr lang="en-US" dirty="0"/>
              <a:t>(), rand()</a:t>
            </a:r>
          </a:p>
          <a:p>
            <a:pPr lvl="1"/>
            <a:r>
              <a:rPr lang="en-US" dirty="0"/>
              <a:t>time()</a:t>
            </a:r>
          </a:p>
          <a:p>
            <a:r>
              <a:rPr lang="en-US" dirty="0"/>
              <a:t>Reduce delays wherever possible</a:t>
            </a:r>
          </a:p>
          <a:p>
            <a:pPr lvl="1"/>
            <a:r>
              <a:rPr lang="en-US" dirty="0"/>
              <a:t>sleep()</a:t>
            </a:r>
          </a:p>
          <a:p>
            <a:pPr lvl="1"/>
            <a:r>
              <a:rPr lang="en-US" dirty="0"/>
              <a:t>wait()</a:t>
            </a:r>
          </a:p>
          <a:p>
            <a:pPr lvl="1"/>
            <a:r>
              <a:rPr lang="en-US" dirty="0" err="1"/>
              <a:t>Preeny</a:t>
            </a:r>
            <a:r>
              <a:rPr lang="en-US" dirty="0"/>
              <a:t> can help: https://github.com/zardus/preeny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5488-F528-99FB-BBE5-BDE616FF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12E9-CA8A-C05A-41B5-1FA039C2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428D3-6C1D-6C9D-145F-54AA8005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3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743F-E0B5-BA93-8342-91C67DE8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E920-A4E9-9411-AF1A-DB4F7B24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code coverage, intervene if needed</a:t>
            </a:r>
          </a:p>
          <a:p>
            <a:r>
              <a:rPr lang="en-US" dirty="0"/>
              <a:t>Google...</a:t>
            </a:r>
          </a:p>
          <a:p>
            <a:pPr lvl="1"/>
            <a:r>
              <a:rPr lang="en-US" dirty="0"/>
              <a:t>IDA Lighthouse</a:t>
            </a:r>
          </a:p>
          <a:p>
            <a:pPr lvl="1"/>
            <a:r>
              <a:rPr lang="en-US" dirty="0"/>
              <a:t>GNU </a:t>
            </a:r>
            <a:r>
              <a:rPr lang="en-US" dirty="0" err="1"/>
              <a:t>Gcov</a:t>
            </a:r>
            <a:endParaRPr lang="en-US" dirty="0"/>
          </a:p>
          <a:p>
            <a:pPr lvl="1"/>
            <a:r>
              <a:rPr lang="en-US" dirty="0"/>
              <a:t>Clang </a:t>
            </a:r>
            <a:r>
              <a:rPr lang="en-US" dirty="0" err="1"/>
              <a:t>SanitizerCoverage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3DAC-624D-C08C-3949-5E398E40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B862-D2B8-1013-950A-9E897E98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9440-C362-22B0-E335-7E23BFC5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8F89-624D-46B0-ADA7-63F613C4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Fuzzing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0EDE-F31B-E318-514A-005D4D67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Dumb Fuzzing</a:t>
            </a:r>
          </a:p>
          <a:p>
            <a:pPr lvl="1"/>
            <a:r>
              <a:rPr lang="en-US" dirty="0"/>
              <a:t>Randomly mutate data and watch for a crash</a:t>
            </a:r>
          </a:p>
          <a:p>
            <a:pPr lvl="1"/>
            <a:r>
              <a:rPr lang="en-US" dirty="0"/>
              <a:t>Easy to do, but won’t find as much</a:t>
            </a:r>
          </a:p>
          <a:p>
            <a:pPr lvl="1"/>
            <a:r>
              <a:rPr lang="en-US" dirty="0"/>
              <a:t>Ex. “</a:t>
            </a:r>
            <a:r>
              <a:rPr lang="en-US" dirty="0" err="1"/>
              <a:t>FileFuzz</a:t>
            </a:r>
            <a:r>
              <a:rPr lang="en-US" dirty="0"/>
              <a:t>” (~2005)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BD66-6E7D-E607-11EA-9609E19A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183C-B238-AC6F-44AC-D953E111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24C5-5595-112C-3160-9920314B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CBA4-100C-A5A0-D170-F8099B16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Fuzzing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0669-ECA9-37E6-A199-299D2015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Intelligent Fuzzing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fuzzer</a:t>
            </a:r>
            <a:r>
              <a:rPr lang="en-US" dirty="0"/>
              <a:t> some insight about the input format</a:t>
            </a:r>
          </a:p>
          <a:p>
            <a:pPr lvl="1"/>
            <a:r>
              <a:rPr lang="en-US" dirty="0"/>
              <a:t>More work to set up, but better findings</a:t>
            </a:r>
          </a:p>
          <a:p>
            <a:pPr lvl="1"/>
            <a:r>
              <a:rPr lang="en-US" dirty="0"/>
              <a:t>Ex. “Peach Fuzz” (~2010)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CBD31-F7CA-9320-7A64-F4AC47D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8271-F9CB-37B2-E4A7-E5B21818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AE140-F1D7-D815-C456-6F66EB1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53E4-7D52-23BA-CF56-83D9DBC3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56C-5DE1-4AE4-6B79-ACE006D0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a </a:t>
            </a:r>
            <a:r>
              <a:rPr lang="en-US" dirty="0" err="1"/>
              <a:t>fuzzer</a:t>
            </a:r>
            <a:r>
              <a:rPr lang="en-US" dirty="0"/>
              <a:t> find this crash?</a:t>
            </a:r>
          </a:p>
          <a:p>
            <a:r>
              <a:rPr lang="en-US" dirty="0"/>
              <a:t>Dumb fuzzing</a:t>
            </a:r>
          </a:p>
          <a:p>
            <a:pPr lvl="1"/>
            <a:r>
              <a:rPr lang="en-US" dirty="0"/>
              <a:t>Not a chance</a:t>
            </a:r>
          </a:p>
          <a:p>
            <a:r>
              <a:rPr lang="en-US" dirty="0"/>
              <a:t>Intelligent fuzzing</a:t>
            </a:r>
          </a:p>
          <a:p>
            <a:pPr lvl="1"/>
            <a:r>
              <a:rPr lang="en-US" dirty="0"/>
              <a:t>Maybe in 4.2 billion iterations</a:t>
            </a:r>
          </a:p>
          <a:p>
            <a:pPr lvl="2"/>
            <a:r>
              <a:rPr lang="en-US" dirty="0"/>
              <a:t>256 * 256 * 256 * 256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218A-38C2-CCD6-A2EB-06318C5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45B3-B15E-C668-B1E0-E8C755E3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1381-B893-D8B2-671B-0038F280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3020C-3AAB-412B-1230-2DB1ACEE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779" y="2567617"/>
            <a:ext cx="38862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2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5117-5DED-303C-AF47-AD3DC3AF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1F39-5DA5-68C8-C48B-10A91327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</a:t>
            </a:r>
            <a:r>
              <a:rPr lang="en-US" dirty="0" err="1"/>
              <a:t>fuzzers</a:t>
            </a:r>
            <a:r>
              <a:rPr lang="en-US" dirty="0"/>
              <a:t> rarely even look at the majority of the code.</a:t>
            </a:r>
          </a:p>
          <a:p>
            <a:r>
              <a:rPr lang="en-US" dirty="0"/>
              <a:t>Guaranteed to miss LOTS of interesting bugs.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38F2-0A82-8AFA-A76E-4A138BA0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D0C96-EFEE-7644-0B02-2BF54961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6143-35EB-D493-1368-2E93D7C8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7196-15F8-9244-8AF7-377757C7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Fuzzing!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EF03-7E78-1486-B472-4029C216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 and track the flow of execution</a:t>
            </a:r>
          </a:p>
          <a:p>
            <a:r>
              <a:rPr lang="en-US" dirty="0"/>
              <a:t>Find mutations which reach new paths</a:t>
            </a:r>
          </a:p>
          <a:p>
            <a:r>
              <a:rPr lang="en-US" dirty="0"/>
              <a:t>Feed those mutations back in as new inputs</a:t>
            </a:r>
          </a:p>
          <a:p>
            <a:r>
              <a:rPr lang="en-US" dirty="0"/>
              <a:t>Repeat, until no new paths can be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CA636-4F4C-4E63-3752-A287779A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53CC-EB81-8538-E668-6EE9FF31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091E-7C28-A737-27C3-B440782A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59488-1934-24D7-CA18-D1B7BB4E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514" y="4674695"/>
            <a:ext cx="4287805" cy="19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A570-EFF6-9F25-7D9E-B96C99A2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(American Fuzzy Lop)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D1DF-2C25-1490-5363-8B5A2BFB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by Michal </a:t>
            </a:r>
            <a:r>
              <a:rPr lang="en-US" dirty="0" err="1"/>
              <a:t>Zalewski</a:t>
            </a:r>
            <a:r>
              <a:rPr lang="en-US" dirty="0"/>
              <a:t> (</a:t>
            </a:r>
            <a:r>
              <a:rPr lang="en-US" dirty="0" err="1"/>
              <a:t>lcamtuf</a:t>
            </a:r>
            <a:r>
              <a:rPr lang="en-US" dirty="0"/>
              <a:t>), (~2015)</a:t>
            </a:r>
          </a:p>
          <a:p>
            <a:r>
              <a:rPr lang="en-US" dirty="0"/>
              <a:t>Pioneered the concept of guided fuzzing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2939-74DB-80EA-63EA-0AE78BD3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0B28-77C9-56DA-C250-C9022C3B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6F53-2365-7F3D-0626-18D91875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D09041-E274-673A-619C-75869ADF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1" y="34290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9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88B2-14BE-228D-0E4E-E34C6D82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C95D-ED5C-891B-2083-66B921FC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Tiny bit of code added at each branch to track the flow of execution.</a:t>
            </a:r>
          </a:p>
          <a:p>
            <a:pPr lvl="1"/>
            <a:r>
              <a:rPr lang="en-US" dirty="0"/>
              <a:t>if, else, switch, for, while, etc...</a:t>
            </a:r>
          </a:p>
          <a:p>
            <a:r>
              <a:rPr lang="en-US" dirty="0"/>
              <a:t>AFL required this be compiled in</a:t>
            </a:r>
          </a:p>
          <a:p>
            <a:r>
              <a:rPr lang="en-US" dirty="0"/>
              <a:t>Modern tools can do this with precompiled binaries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C4F5-722F-5758-453B-725453FD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2426-FF6D-B511-E689-EE6AB9B6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256D-063B-D0C9-8F0A-0B713A2F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8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0">
      <a:dk1>
        <a:sysClr val="windowText" lastClr="000000"/>
      </a:dk1>
      <a:lt1>
        <a:sysClr val="window" lastClr="FFFFFF"/>
      </a:lt1>
      <a:dk2>
        <a:srgbClr val="632E62"/>
      </a:dk2>
      <a:lt2>
        <a:srgbClr val="19141A"/>
      </a:lt2>
      <a:accent1>
        <a:srgbClr val="762EB1"/>
      </a:accent1>
      <a:accent2>
        <a:srgbClr val="762EB1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E7CDE7"/>
      </a:hlink>
      <a:folHlink>
        <a:srgbClr val="D09BCF"/>
      </a:folHlink>
    </a:clrScheme>
    <a:fontScheme name="Custom 3">
      <a:majorFont>
        <a:latin typeface="Bahnschrift"/>
        <a:ea typeface=""/>
        <a:cs typeface=""/>
      </a:majorFont>
      <a:minorFont>
        <a:latin typeface="HelvLigh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976</Words>
  <Application>Microsoft Office PowerPoint</Application>
  <PresentationFormat>Widescreen</PresentationFormat>
  <Paragraphs>202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Bahnschrift</vt:lpstr>
      <vt:lpstr>Calibri</vt:lpstr>
      <vt:lpstr>HelvLight</vt:lpstr>
      <vt:lpstr>Circuit</vt:lpstr>
      <vt:lpstr>Module Ten: Fuzzing</vt:lpstr>
      <vt:lpstr>Fuzzing</vt:lpstr>
      <vt:lpstr>Traditional Fuzzing Strategies</vt:lpstr>
      <vt:lpstr>Traditional Fuzzing Strategies</vt:lpstr>
      <vt:lpstr>Code Coverage Problem</vt:lpstr>
      <vt:lpstr>Code Coverage Problem</vt:lpstr>
      <vt:lpstr>Guided Fuzzing!</vt:lpstr>
      <vt:lpstr>AFL (American Fuzzy Lop)</vt:lpstr>
      <vt:lpstr>Instrumentation</vt:lpstr>
      <vt:lpstr>Code Coverage Problem</vt:lpstr>
      <vt:lpstr>Modern Coverage Guided Fuzzers</vt:lpstr>
      <vt:lpstr>AFL++ Installation</vt:lpstr>
      <vt:lpstr>AFL++ Setup</vt:lpstr>
      <vt:lpstr>AFL++ Fuzzing</vt:lpstr>
      <vt:lpstr>AFL++ Crash Minimizer</vt:lpstr>
      <vt:lpstr>Try this:</vt:lpstr>
      <vt:lpstr>Problems with AFL</vt:lpstr>
      <vt:lpstr>LibFuzzer</vt:lpstr>
      <vt:lpstr>LibFuzzer Advantages</vt:lpstr>
      <vt:lpstr>LibFuzzer Usage</vt:lpstr>
      <vt:lpstr>Clang Address Sanitizer (ASAN)</vt:lpstr>
      <vt:lpstr>Try this:</vt:lpstr>
      <vt:lpstr>Tips for fuzzing</vt:lpstr>
      <vt:lpstr>Tips for fuzzing</vt:lpstr>
      <vt:lpstr>Tips for fuzzing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One: The Role of Technology</dc:title>
  <dc:creator>Chad Johnson</dc:creator>
  <cp:lastModifiedBy>Johnson, Chad</cp:lastModifiedBy>
  <cp:revision>20</cp:revision>
  <dcterms:created xsi:type="dcterms:W3CDTF">2020-06-22T15:36:07Z</dcterms:created>
  <dcterms:modified xsi:type="dcterms:W3CDTF">2023-04-25T10:51:42Z</dcterms:modified>
</cp:coreProperties>
</file>