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9A579-922D-4C58-8A62-6A83643962C5}" v="8" dt="2021-01-12T22:13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F2CC-09FC-4DFC-A768-BC2A0A8E860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9B78-E2C1-48E6-A493-E62A1AB2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AE78-7CC8-4044-9439-7DDCDB82DE6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36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9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921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33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83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87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2837-9CC1-4A61-BAFA-7493765ADC66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0CC-8A0F-4A7F-BD8B-BB4A7F711A2F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9F6C-298E-457E-893D-52BE1F95B65D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9AC1-3B9A-40CE-98D7-5F98568B867E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3CD-53C4-4A2E-B87C-39AC67A7CF8F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9B0-F0A6-4806-8662-5FD789F4D2D3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41C9-1611-470E-AFCE-FFA8E3B79975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4A5B-7AFE-42E6-B054-6D007AD1C19F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A6B-9637-4EB2-9216-A4FEE866094A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devco.re/blog/2018/03/06/exim-off-by-one-RCE-exploiting-CVE-2018-6789-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3014-63A5-4454-96EC-66167595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0" b="15030"/>
          <a:stretch/>
        </p:blipFill>
        <p:spPr>
          <a:xfrm>
            <a:off x="3048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A06DF-F722-4988-BC89-851B8C82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4387970"/>
            <a:ext cx="10558405" cy="1378646"/>
          </a:xfrm>
        </p:spPr>
        <p:txBody>
          <a:bodyPr anchor="b">
            <a:normAutofit/>
          </a:bodyPr>
          <a:lstStyle/>
          <a:p>
            <a:r>
              <a:rPr lang="en-US" sz="52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Module Twelve: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7F94-A1B7-4386-B249-3F37A122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5878187"/>
            <a:ext cx="10558405" cy="501108"/>
          </a:xfrm>
        </p:spPr>
        <p:txBody>
          <a:bodyPr anchor="t">
            <a:normAutofit/>
          </a:bodyPr>
          <a:lstStyle/>
          <a:p>
            <a:r>
              <a:rPr lang="en-US" dirty="0">
                <a:ln w="3175">
                  <a:solidFill>
                    <a:schemeClr val="accent1">
                      <a:alpha val="4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CIS 311 – Prof. C. R. Johnson</a:t>
            </a:r>
          </a:p>
        </p:txBody>
      </p:sp>
    </p:spTree>
    <p:extLst>
      <p:ext uri="{BB962C8B-B14F-4D97-AF65-F5344CB8AC3E}">
        <p14:creationId xmlns:p14="http://schemas.microsoft.com/office/powerpoint/2010/main" val="205105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28B-1FE7-9A7B-2963-0A7CFF4C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EC86-2A3E-E434-8D97-6072C5E7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malloc(16);</a:t>
            </a:r>
          </a:p>
          <a:p>
            <a:r>
              <a:rPr lang="en-US" dirty="0"/>
              <a:t>b = malloc(16);</a:t>
            </a:r>
          </a:p>
          <a:p>
            <a:r>
              <a:rPr lang="en-US" dirty="0"/>
              <a:t>c = malloc(16);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71BC-0D40-F965-E424-D31D109B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1593-4E3D-0C2C-BF73-0F078297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34DD-520D-FC54-3238-72D60A37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CC68F-A7BE-D15A-B840-E1247A34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4416734"/>
            <a:ext cx="9379005" cy="2441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2733E-6BBA-48AF-9830-D72516AC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16" y="0"/>
            <a:ext cx="2814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F5EF-22EF-9DC9-2A07-2F48C6D9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4DD7-77B0-BD26-631F-85C5451F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chunks will have forward (and maybe backward) pointers written in their data region</a:t>
            </a:r>
          </a:p>
          <a:p>
            <a:r>
              <a:rPr lang="en-US" dirty="0"/>
              <a:t>Depends on bin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: single linked</a:t>
            </a:r>
          </a:p>
          <a:p>
            <a:pPr lvl="1"/>
            <a:r>
              <a:rPr lang="en-US" dirty="0"/>
              <a:t>Small: double linked</a:t>
            </a:r>
          </a:p>
          <a:p>
            <a:pPr lvl="1"/>
            <a:r>
              <a:rPr lang="en-US" dirty="0"/>
              <a:t>Large: double linked</a:t>
            </a:r>
          </a:p>
          <a:p>
            <a:pPr lvl="1"/>
            <a:r>
              <a:rPr lang="en-US" dirty="0"/>
              <a:t>Unsorted: double linked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: single linked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1FC5-4B84-4ADC-5B6B-27CD6763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63E-CB12-6DD8-32A0-B2E38E1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79D6-1E01-335B-6691-0CEE1995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7FCCD-2458-AD3F-0A21-4A9FEDF5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17" y="2863968"/>
            <a:ext cx="4536279" cy="38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D206-3FDF-C2AB-B458-9093A07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A3FC-895D-965A-1CB0-C52E321C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free(a);</a:t>
            </a:r>
          </a:p>
          <a:p>
            <a:r>
              <a:rPr lang="en-US" dirty="0"/>
              <a:t>free(b);</a:t>
            </a:r>
          </a:p>
          <a:p>
            <a:r>
              <a:rPr lang="en-US" dirty="0"/>
              <a:t>free(c);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8C28-5487-AF0B-D741-7048B47D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1158-0A9E-0C99-FC1E-22DD7E7B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76E7-52A7-D962-B678-242D1D18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C1993-D26D-DF00-DDFE-2FDB1944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988258"/>
            <a:ext cx="7456921" cy="1940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211EA-7EDF-2409-2492-9EC62D28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483" y="2260968"/>
            <a:ext cx="9146875" cy="14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65A1-91AE-E00F-1F66-B2C118A3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malloc()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62C8-4A16-BBDF-6DF8-A38DCFC9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size allows, first check </a:t>
            </a:r>
            <a:r>
              <a:rPr lang="en-US" dirty="0" err="1"/>
              <a:t>tcache</a:t>
            </a:r>
            <a:r>
              <a:rPr lang="en-US" dirty="0"/>
              <a:t> bins</a:t>
            </a:r>
          </a:p>
          <a:p>
            <a:r>
              <a:rPr lang="en-US" dirty="0"/>
              <a:t>If size allows, next check </a:t>
            </a:r>
            <a:r>
              <a:rPr lang="en-US" dirty="0" err="1"/>
              <a:t>fastbins</a:t>
            </a:r>
            <a:endParaRPr lang="en-US" dirty="0"/>
          </a:p>
          <a:p>
            <a:r>
              <a:rPr lang="en-US" dirty="0"/>
              <a:t>Check the unsorted bin</a:t>
            </a:r>
          </a:p>
          <a:p>
            <a:r>
              <a:rPr lang="en-US" dirty="0"/>
              <a:t>Check small or large bins, depending on size</a:t>
            </a:r>
          </a:p>
          <a:p>
            <a:r>
              <a:rPr lang="en-US" dirty="0"/>
              <a:t>Allocate a new chunk</a:t>
            </a:r>
          </a:p>
          <a:p>
            <a:pPr lvl="1"/>
            <a:r>
              <a:rPr lang="en-US" dirty="0"/>
              <a:t>Carve off a piece of top chunk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mmap</a:t>
            </a:r>
            <a:r>
              <a:rPr lang="en-US" dirty="0"/>
              <a:t>() more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1F64-32CC-CBB1-951E-A2A4EED7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A345-D0BC-E4E1-9171-0327AE71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A270-4BAE-922F-FEF1-6E22A04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5D58-7E6F-5EF9-FDD4-A30646A6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free() binning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8AB0-2E55-1D00-3D5F-FA081975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chunk is </a:t>
            </a:r>
            <a:r>
              <a:rPr lang="en-US" dirty="0" err="1"/>
              <a:t>free’d</a:t>
            </a:r>
            <a:r>
              <a:rPr lang="en-US" dirty="0"/>
              <a:t>, it will go in...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: if size matches, and not full (7)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: if size matches</a:t>
            </a:r>
          </a:p>
          <a:p>
            <a:pPr lvl="1"/>
            <a:r>
              <a:rPr lang="en-US" dirty="0"/>
              <a:t>Unsorted bin: if neither </a:t>
            </a:r>
            <a:r>
              <a:rPr lang="en-US" dirty="0" err="1"/>
              <a:t>tcache</a:t>
            </a:r>
            <a:r>
              <a:rPr lang="en-US" dirty="0"/>
              <a:t> nor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In the future, when </a:t>
            </a:r>
            <a:r>
              <a:rPr lang="en-US" dirty="0" err="1"/>
              <a:t>glibc</a:t>
            </a:r>
            <a:r>
              <a:rPr lang="en-US" dirty="0"/>
              <a:t> decides</a:t>
            </a:r>
          </a:p>
          <a:p>
            <a:pPr lvl="1"/>
            <a:r>
              <a:rPr lang="en-US" dirty="0"/>
              <a:t>Chunks may be moved from unsorted to small/large bins</a:t>
            </a:r>
          </a:p>
          <a:p>
            <a:pPr lvl="1"/>
            <a:r>
              <a:rPr lang="en-US" dirty="0"/>
              <a:t>Chunks may be coalesced with adjacent free chunks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87EA-6111-343E-FC65-E97700AF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E2E8-534A-1211-FA3E-2631C913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C575-84F6-C03A-939A-11A1C98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5DD-841E-171A-2FD9-8DDD70B4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/ GEF 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3480-7DF1-EAF2-2A2C-3F881FD7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Show all arenas</a:t>
            </a:r>
          </a:p>
          <a:p>
            <a:pPr lvl="1"/>
            <a:r>
              <a:rPr lang="en-US" dirty="0"/>
              <a:t>heap arenas</a:t>
            </a:r>
          </a:p>
          <a:p>
            <a:r>
              <a:rPr lang="en-US" dirty="0"/>
              <a:t>Show all bins and their contents</a:t>
            </a:r>
          </a:p>
          <a:p>
            <a:pPr lvl="1"/>
            <a:r>
              <a:rPr lang="en-US" dirty="0"/>
              <a:t>heap bins</a:t>
            </a:r>
          </a:p>
          <a:p>
            <a:r>
              <a:rPr lang="en-US" dirty="0"/>
              <a:t>Show all chunks</a:t>
            </a:r>
          </a:p>
          <a:p>
            <a:pPr lvl="1"/>
            <a:r>
              <a:rPr lang="en-US" dirty="0"/>
              <a:t>heap chunks</a:t>
            </a:r>
          </a:p>
          <a:p>
            <a:r>
              <a:rPr lang="en-US" dirty="0"/>
              <a:t>View a specific chunk</a:t>
            </a:r>
          </a:p>
          <a:p>
            <a:pPr lvl="1"/>
            <a:r>
              <a:rPr lang="en-US" dirty="0"/>
              <a:t>heap chunk &lt;address&gt;</a:t>
            </a:r>
          </a:p>
          <a:p>
            <a:r>
              <a:rPr lang="en-US" dirty="0"/>
              <a:t>View region of raw memory (Ex: 20 8-byte value)</a:t>
            </a:r>
          </a:p>
          <a:p>
            <a:pPr lvl="1"/>
            <a:r>
              <a:rPr lang="en-US" dirty="0"/>
              <a:t>x/20gx &lt;address&gt;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0B66-0FDA-BDCC-FF88-A7774B37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742C-6205-84E3-686E-3B5AD0C9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685C-A531-CA58-53BC-DADC2BE0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4136-58F6-66A8-9C17-B2F5CFD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6C00-84B4-B812-04DD-FE21819B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29277" cy="3541714"/>
          </a:xfrm>
        </p:spPr>
        <p:txBody>
          <a:bodyPr>
            <a:normAutofit/>
          </a:bodyPr>
          <a:lstStyle/>
          <a:p>
            <a:r>
              <a:rPr lang="en-US" dirty="0"/>
              <a:t>By far the simplest form of heap exploitation</a:t>
            </a:r>
          </a:p>
          <a:p>
            <a:r>
              <a:rPr lang="en-US" dirty="0"/>
              <a:t>Overflow one chunk into another</a:t>
            </a:r>
          </a:p>
          <a:p>
            <a:pPr lvl="1"/>
            <a:r>
              <a:rPr lang="en-US" dirty="0"/>
              <a:t>No return addresses here :(</a:t>
            </a:r>
          </a:p>
          <a:p>
            <a:pPr lvl="1"/>
            <a:r>
              <a:rPr lang="en-US" dirty="0"/>
              <a:t>But also no stack cookies! </a:t>
            </a:r>
          </a:p>
          <a:p>
            <a:pPr lvl="1"/>
            <a:r>
              <a:rPr lang="en-US" dirty="0"/>
              <a:t>What can we overwrite?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8277-39B4-C777-A9A0-68D9C9DE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3B91-0043-7FBB-9BD0-28378D79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5AA1-05A2-ED6E-E630-802FC2E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EC719-D8AB-9669-9FB5-BCE2BE4A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F873-A311-984D-551C-E826B863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4399-7AFF-BE2F-3EE8-0D33C21E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heap state such that chunks are allocated in a desirable order or location</a:t>
            </a:r>
          </a:p>
          <a:p>
            <a:r>
              <a:rPr lang="en-US" dirty="0"/>
              <a:t>Real world example: </a:t>
            </a:r>
            <a:r>
              <a:rPr lang="en-US" dirty="0">
                <a:hlinkClick r:id="rId2"/>
              </a:rPr>
              <a:t>https://devco.re/blog/2018/03/06/exim-off-by-one-RCE-exploiting-CVE-2018-6789-en/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65F7-6969-D8CD-1F7C-C0643D34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0BD-ACE3-4AAA-FA5A-1F862D9D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7939-42F0-F725-5472-1F99FD73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6492A-6568-B55E-2C7F-3C4AA53F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02" y="4438914"/>
            <a:ext cx="9799608" cy="2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324B-E8E6-9EA6-F850-94BF36E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1F33-5734-1FF0-6FE9-FD9B827C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51694" cy="3541714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tcache</a:t>
            </a:r>
            <a:r>
              <a:rPr lang="en-US" dirty="0"/>
              <a:t> bin is a single linked list of </a:t>
            </a:r>
            <a:r>
              <a:rPr lang="en-US" dirty="0" err="1"/>
              <a:t>free’d</a:t>
            </a:r>
            <a:r>
              <a:rPr lang="en-US" dirty="0"/>
              <a:t> chunks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free’d</a:t>
            </a:r>
            <a:r>
              <a:rPr lang="en-US" dirty="0"/>
              <a:t> chunk contains a pointer to the next element</a:t>
            </a:r>
          </a:p>
          <a:p>
            <a:r>
              <a:rPr lang="en-US" dirty="0"/>
              <a:t>Assume we have found a use-after-free bug...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CC35-BF8D-BD3E-F054-C01154D9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62A5-AD09-3803-4CF4-CAC14518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D1-ED06-3459-942D-214D1EB4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31A36-9DB4-E92C-B5D5-17C6241D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107" y="3005400"/>
            <a:ext cx="4307986" cy="3645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C448F0-1888-E5BC-B11A-0516B5D1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0" y="5622209"/>
            <a:ext cx="6429734" cy="10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F4B4-B778-7168-C573-643321BB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4B31-6C0F-21D2-E7F9-A645BA73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overwriting the “next” pointer in the </a:t>
            </a:r>
            <a:r>
              <a:rPr lang="en-US" dirty="0" err="1"/>
              <a:t>free’d</a:t>
            </a:r>
            <a:r>
              <a:rPr lang="en-US" dirty="0"/>
              <a:t> chunk, we can add arbitrary items to the list!</a:t>
            </a:r>
          </a:p>
          <a:p>
            <a:r>
              <a:rPr lang="en-US" dirty="0"/>
              <a:t>Future malloc() calls will “allocate” the pointer which we specified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B1C6-1920-CCDC-EE03-488F0EA5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EC35-6D24-BA3F-4472-3EB853B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A744-BEB9-E382-259D-2EA25391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0EFFE-E215-CA88-3B11-1E2D6A82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48" y="3904281"/>
            <a:ext cx="7159925" cy="28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4C43-95AB-3523-65C4-DABE937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Glibc heap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EBB3-50FF-78A0-1D1C-EF600A29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dynamically allocate/release memory</a:t>
            </a:r>
          </a:p>
          <a:p>
            <a:pPr lvl="1"/>
            <a:r>
              <a:rPr lang="en-US" dirty="0"/>
              <a:t>malloc(), free()</a:t>
            </a:r>
          </a:p>
          <a:p>
            <a:endParaRPr lang="en-US" dirty="0"/>
          </a:p>
          <a:p>
            <a:r>
              <a:rPr lang="en-US" dirty="0"/>
              <a:t>History: </a:t>
            </a:r>
            <a:r>
              <a:rPr lang="en-US" dirty="0" err="1"/>
              <a:t>dlmalloc</a:t>
            </a:r>
            <a:r>
              <a:rPr lang="en-US" dirty="0"/>
              <a:t> → </a:t>
            </a:r>
            <a:r>
              <a:rPr lang="en-US" dirty="0" err="1"/>
              <a:t>ptmalloc</a:t>
            </a:r>
            <a:r>
              <a:rPr lang="en-US" dirty="0"/>
              <a:t> →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6555-3887-16EE-6041-C853922F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467D-2361-DF70-D90C-8C0C6355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5D7D-74F9-3B8A-CD21-B46E88B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67FE4-3EA3-2424-60C8-5E4C4A99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60" y="4451230"/>
            <a:ext cx="5476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88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88F-ECDF-F7A3-2754-0E0E2628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poisoning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5C6A-4DA4-AEF9-9D25-544E7D67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Allocate two chunks a and b of size s</a:t>
            </a:r>
          </a:p>
          <a:p>
            <a:r>
              <a:rPr lang="en-US" dirty="0"/>
              <a:t>Free a, free b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&lt;size=s&gt;: b → a → null</a:t>
            </a:r>
          </a:p>
          <a:p>
            <a:r>
              <a:rPr lang="en-US" dirty="0"/>
              <a:t>Use </a:t>
            </a:r>
            <a:r>
              <a:rPr lang="en-US" dirty="0" err="1"/>
              <a:t>UaF</a:t>
            </a:r>
            <a:r>
              <a:rPr lang="en-US" dirty="0"/>
              <a:t> vuln to overwrite b’s next pointer with target address t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&lt;size=s&gt;: b → t</a:t>
            </a:r>
          </a:p>
          <a:p>
            <a:r>
              <a:rPr lang="en-US" dirty="0"/>
              <a:t>Allocate chunk of size s again</a:t>
            </a:r>
          </a:p>
          <a:p>
            <a:pPr lvl="1"/>
            <a:r>
              <a:rPr lang="en-US" dirty="0"/>
              <a:t>malloc() returns the b chunk, discard</a:t>
            </a:r>
          </a:p>
          <a:p>
            <a:r>
              <a:rPr lang="en-US" dirty="0"/>
              <a:t>Allocate chunk of size s again</a:t>
            </a:r>
          </a:p>
          <a:p>
            <a:pPr lvl="1"/>
            <a:r>
              <a:rPr lang="en-US" dirty="0"/>
              <a:t>malloc() should return our arbitrary target address!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7DA9-DE35-149E-9A37-B95F54D9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E06B-7B06-112E-8410-6BDB476E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ADEE-DE69-9A4A-511D-3C43019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5360-699A-DF12-0A52-6066E707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Dupping</a:t>
            </a:r>
            <a:r>
              <a:rPr lang="en-US" dirty="0"/>
              <a:t> and Overlapping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9AAC-D5DE-CC04-750C-765A7024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dup</a:t>
            </a:r>
          </a:p>
          <a:p>
            <a:pPr lvl="1"/>
            <a:r>
              <a:rPr lang="en-US" dirty="0"/>
              <a:t>Useful for exploiting double free vulnerabilities</a:t>
            </a:r>
          </a:p>
          <a:p>
            <a:r>
              <a:rPr lang="en-US" dirty="0"/>
              <a:t>Overlapping chunks</a:t>
            </a:r>
          </a:p>
          <a:p>
            <a:pPr lvl="1"/>
            <a:r>
              <a:rPr lang="en-US" dirty="0"/>
              <a:t>Useful for exploiting off-by-one vulnerabilities</a:t>
            </a:r>
          </a:p>
          <a:p>
            <a:pPr lvl="2"/>
            <a:r>
              <a:rPr lang="en-US" dirty="0"/>
              <a:t>e.g. one byte heap overflows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AD4D-E7F5-6902-F003-6F2E3AC5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28A9-2C9E-F230-26BE-FE9966BB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8F2E-FA76-537C-74F3-23A42D07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31B9-D9E6-B1E6-F6BF-DE1E7CDE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1D70-C4DC-8BC8-B3AA-63FA8313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Trick malloc() into returning the same chunk twice for separate allocations.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We have a double-free vulnerability</a:t>
            </a:r>
          </a:p>
          <a:p>
            <a:pPr lvl="1"/>
            <a:r>
              <a:rPr lang="en-US" dirty="0"/>
              <a:t>We can allocate/free somewhat arbitrarily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91FC-E501-0A47-1982-2866D656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3E85-3AE8-9E41-371C-76D6334D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BB59-8650-1B53-46A9-D3F94B9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745A9-9D4E-A60F-BDEA-FBF4C7A8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985" y="3196446"/>
            <a:ext cx="3781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9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1189-490E-9FBB-7C9C-E38B1141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D01B-21B9-6264-1C09-BC6A5B4F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Allocate two chunks, a and b</a:t>
            </a:r>
          </a:p>
          <a:p>
            <a:r>
              <a:rPr lang="en-US" dirty="0"/>
              <a:t>Step 2: Free a, b, then a again</a:t>
            </a:r>
          </a:p>
          <a:p>
            <a:pPr lvl="1"/>
            <a:r>
              <a:rPr lang="en-US" dirty="0" err="1"/>
              <a:t>Freelist</a:t>
            </a:r>
            <a:r>
              <a:rPr lang="en-US" dirty="0"/>
              <a:t> now contains:</a:t>
            </a:r>
          </a:p>
          <a:p>
            <a:r>
              <a:rPr lang="en-US" dirty="0"/>
              <a:t>Step 3: Allocate three chunks, a, b, c</a:t>
            </a:r>
          </a:p>
          <a:p>
            <a:pPr lvl="1"/>
            <a:r>
              <a:rPr lang="en-US" dirty="0"/>
              <a:t>Will be served from the </a:t>
            </a:r>
            <a:r>
              <a:rPr lang="en-US" dirty="0" err="1"/>
              <a:t>freelist</a:t>
            </a:r>
            <a:endParaRPr lang="en-US" dirty="0"/>
          </a:p>
          <a:p>
            <a:pPr lvl="1"/>
            <a:r>
              <a:rPr lang="en-US" dirty="0"/>
              <a:t>Both a and c will be the same chunk!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3ED1-6B4F-7AC2-2098-F099F8C7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AEAB-3E16-AF36-49A8-502B94C5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22F8-47BA-7143-FCA1-FACAF5CB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4B7E5-754B-1B66-3BA7-82DF9B22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7" y="3383638"/>
            <a:ext cx="2154675" cy="547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98E7E-E876-23F8-6432-D84E7746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77" y="4586127"/>
            <a:ext cx="1596196" cy="1489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7A2440-64CD-4600-6C73-EC3B04C0F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91" y="2249487"/>
            <a:ext cx="2154674" cy="836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6A251E-5358-4F79-57CE-838687021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191" y="3172496"/>
            <a:ext cx="2154674" cy="9260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32E3-64DE-9199-7971-F213D3E9C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7192" y="4184928"/>
            <a:ext cx="2154674" cy="11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1769-8735-5059-AC75-BD235F6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CE7-E1EA-A2CE-3600-BCF89290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only works if we free another chunk in between the one we double-free.</a:t>
            </a:r>
          </a:p>
          <a:p>
            <a:pPr lvl="1"/>
            <a:r>
              <a:rPr lang="en-US" dirty="0"/>
              <a:t>free(a); free(a); CRASH</a:t>
            </a:r>
          </a:p>
          <a:p>
            <a:pPr lvl="1"/>
            <a:r>
              <a:rPr lang="en-US" dirty="0"/>
              <a:t>free(a); free(b); free(a); No crash!</a:t>
            </a:r>
          </a:p>
          <a:p>
            <a:r>
              <a:rPr lang="en-US" dirty="0"/>
              <a:t>This only works with the </a:t>
            </a:r>
            <a:r>
              <a:rPr lang="en-US" dirty="0" err="1"/>
              <a:t>fastbins</a:t>
            </a:r>
            <a:endParaRPr lang="en-US" dirty="0"/>
          </a:p>
          <a:p>
            <a:pPr lvl="1"/>
            <a:r>
              <a:rPr lang="en-US" dirty="0"/>
              <a:t>If free() would place a chunk on the </a:t>
            </a:r>
            <a:r>
              <a:rPr lang="en-US" dirty="0" err="1"/>
              <a:t>tcache</a:t>
            </a:r>
            <a:r>
              <a:rPr lang="en-US" dirty="0"/>
              <a:t> twice, the program will crash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2C2E-8411-D340-31A4-E358EF0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0792-17C3-DA8E-60E6-94C5755F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300F-C930-C91A-519C-904F1D00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9AEB4-4F8C-F35E-7656-D70F188A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10" y="5080717"/>
            <a:ext cx="4545402" cy="1725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7E2778-2CB1-8B5E-3BF9-1F26A055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19" y="3184271"/>
            <a:ext cx="1807953" cy="9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F1C-DB2F-F087-474A-13C455BF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around the </a:t>
            </a:r>
            <a:r>
              <a:rPr lang="en-US" dirty="0" err="1"/>
              <a:t>tcache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0E7D-D5B3-3B4B-04FE-2F7C17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Allocate 9 chunks</a:t>
            </a:r>
          </a:p>
          <a:p>
            <a:pPr lvl="1"/>
            <a:r>
              <a:rPr lang="en-US" dirty="0"/>
              <a:t>7 will be used to fill the </a:t>
            </a:r>
            <a:r>
              <a:rPr lang="en-US" dirty="0" err="1"/>
              <a:t>tcache</a:t>
            </a:r>
            <a:endParaRPr lang="en-US" dirty="0"/>
          </a:p>
          <a:p>
            <a:pPr lvl="1"/>
            <a:r>
              <a:rPr lang="en-US" dirty="0"/>
              <a:t>2 will go in </a:t>
            </a:r>
            <a:r>
              <a:rPr lang="en-US" dirty="0" err="1"/>
              <a:t>fastbins</a:t>
            </a:r>
            <a:r>
              <a:rPr lang="en-US" dirty="0"/>
              <a:t>, for the exploit</a:t>
            </a:r>
          </a:p>
          <a:p>
            <a:r>
              <a:rPr lang="en-US" dirty="0"/>
              <a:t>Free 10 chunks. 0, 1, 2, 3, 4, 5, 6, 7, 8, 7 ← double-free!</a:t>
            </a:r>
          </a:p>
          <a:p>
            <a:pPr lvl="1"/>
            <a:r>
              <a:rPr lang="en-US" dirty="0"/>
              <a:t>0,1,2,3,4,5,6, ... will fill the </a:t>
            </a:r>
            <a:r>
              <a:rPr lang="en-US" dirty="0" err="1"/>
              <a:t>tcache</a:t>
            </a:r>
            <a:endParaRPr lang="en-US" dirty="0"/>
          </a:p>
          <a:p>
            <a:pPr lvl="1"/>
            <a:r>
              <a:rPr lang="en-US" dirty="0"/>
              <a:t>…, 7,8,7 will end up in the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Allocate 7 chunks</a:t>
            </a:r>
          </a:p>
          <a:p>
            <a:pPr lvl="1"/>
            <a:r>
              <a:rPr lang="en-US" dirty="0"/>
              <a:t>Will be served from the </a:t>
            </a:r>
            <a:r>
              <a:rPr lang="en-US" dirty="0" err="1"/>
              <a:t>tcache</a:t>
            </a:r>
            <a:r>
              <a:rPr lang="en-US" dirty="0"/>
              <a:t>, discard these</a:t>
            </a:r>
          </a:p>
          <a:p>
            <a:r>
              <a:rPr lang="en-US" dirty="0"/>
              <a:t>Allocate 3 more chunks</a:t>
            </a:r>
          </a:p>
          <a:p>
            <a:pPr lvl="1"/>
            <a:r>
              <a:rPr lang="en-US" dirty="0"/>
              <a:t>We will get 7,8,7 back from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65C7-FC0D-4054-4304-912CE9A9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D13D-0532-5578-8186-BCF4FC78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AD51-2B09-0995-6017-CE7BBBA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2375-BDB3-51ED-D301-48084AB1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4180-F04F-1BC3-B625-2620783E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Trick malloc() into allocating a chunk which overlaps another chunk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We have a one-byte heap overflow</a:t>
            </a:r>
          </a:p>
          <a:p>
            <a:pPr lvl="1"/>
            <a:r>
              <a:rPr lang="en-US" dirty="0"/>
              <a:t>We can allocate/free somewhat arbitrarily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68C8-CBED-6D01-A9BB-87C8FB2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644A-DE96-6BF2-637C-4CADE45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3870-A390-B264-A061-0A31782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6CAB-B801-1B4D-31D0-1FDFA76D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55" y="3252158"/>
            <a:ext cx="3673255" cy="34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4751-0DB2-6551-0C28-879100D5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A4D2-F54E-6578-5BE2-C112960B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Allocate three chunks, a, b, c</a:t>
            </a:r>
          </a:p>
          <a:p>
            <a:pPr lvl="1"/>
            <a:r>
              <a:rPr lang="en-US" dirty="0"/>
              <a:t>Choose a size that ensures the data is contiguous with the next chunk’s metadata! 24, 56, 120 </a:t>
            </a:r>
            <a:r>
              <a:rPr lang="en-US" dirty="0" err="1"/>
              <a:t>etc</a:t>
            </a:r>
            <a:r>
              <a:rPr lang="en-US" dirty="0"/>
              <a:t> (2^n - 8)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338C-8C45-042E-308C-8A2BFE75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CF15-9304-A2BD-C319-687A1B87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5655-A626-08A8-DBBE-D4AC794A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44475-AAC1-EC7C-C109-963BAE35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0" y="4586056"/>
            <a:ext cx="5917721" cy="2050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C8BE9-3572-F705-7944-866074E7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2754"/>
            <a:ext cx="2805651" cy="12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6864-E760-6FB7-CF69-9EBFF978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EAB4-DA36-45DD-129E-27BAE50F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Allocate three chunks, a, b, c</a:t>
            </a:r>
          </a:p>
          <a:p>
            <a:r>
              <a:rPr lang="en-US" dirty="0"/>
              <a:t>Step 2: Overflow a, changing b’s size!</a:t>
            </a:r>
          </a:p>
          <a:p>
            <a:pPr lvl="1"/>
            <a:r>
              <a:rPr lang="en-US" dirty="0"/>
              <a:t>Increase b’s size to overlap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9468-88F3-2310-34D4-C31D2E75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8FBF-35C9-6937-17AC-EE7C7606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70FF-68B3-DE17-0AA7-B2E1317B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6278E-119A-37E4-A80E-E92F4A87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4245843"/>
            <a:ext cx="6666422" cy="2306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81757-B610-B35D-D14A-B200EF5D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22" y="2249487"/>
            <a:ext cx="2679787" cy="1162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8D96E-7285-4834-D9B1-CC8767BA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060" y="3609446"/>
            <a:ext cx="3059349" cy="6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6864-E760-6FB7-CF69-9EBFF978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EAB4-DA36-45DD-129E-27BAE50F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Allocate three chunks, a, b, c</a:t>
            </a:r>
          </a:p>
          <a:p>
            <a:r>
              <a:rPr lang="en-US" dirty="0"/>
              <a:t>Step 2: Overflow a, changing b’s size!</a:t>
            </a:r>
          </a:p>
          <a:p>
            <a:r>
              <a:rPr lang="en-US" dirty="0"/>
              <a:t>Step 3: Free b, adding it to the </a:t>
            </a:r>
            <a:r>
              <a:rPr lang="en-US" dirty="0" err="1"/>
              <a:t>freelist</a:t>
            </a:r>
            <a:endParaRPr lang="en-US" dirty="0"/>
          </a:p>
          <a:p>
            <a:pPr lvl="1"/>
            <a:r>
              <a:rPr lang="en-US" dirty="0"/>
              <a:t>Will be binned based on invalid size!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9468-88F3-2310-34D4-C31D2E75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8FBF-35C9-6937-17AC-EE7C7606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70FF-68B3-DE17-0AA7-B2E1317B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81757-B610-B35D-D14A-B200EF5D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622" y="2249487"/>
            <a:ext cx="2679787" cy="1162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8D96E-7285-4834-D9B1-CC8767BA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60" y="3609446"/>
            <a:ext cx="3059349" cy="670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0C390-39AD-54D0-524B-8CA773A1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521" y="4482368"/>
            <a:ext cx="218122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72903-8E37-EE9F-C297-8CAA06D7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86" y="4443638"/>
            <a:ext cx="3059349" cy="11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A2F7-9CBD-BD89-7631-D86C63A2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5051-C30D-0B2E-2C94-BB5AD869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unit of heap memory</a:t>
            </a:r>
          </a:p>
          <a:p>
            <a:pPr lvl="1"/>
            <a:r>
              <a:rPr lang="en-US" dirty="0"/>
              <a:t>Aligned on 16-bytes (64-bit systems)</a:t>
            </a:r>
          </a:p>
          <a:p>
            <a:pPr lvl="1"/>
            <a:r>
              <a:rPr lang="en-US" dirty="0"/>
              <a:t>Metadata above/below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0775-4ACF-4CB4-AE31-F0D90A5C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3708-DFFA-1C6E-FA30-AB06481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E21E-E341-582A-F12B-B8B881F4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68CB2-9EB8-9674-2A28-9050A8A8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65" y="3859171"/>
            <a:ext cx="4316083" cy="28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6864-E760-6FB7-CF69-9EBFF978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EAB4-DA36-45DD-129E-27BAE50F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Allocate three chunks, a, b, c</a:t>
            </a:r>
          </a:p>
          <a:p>
            <a:r>
              <a:rPr lang="en-US" dirty="0"/>
              <a:t>Step 2: Overflow a, changing b’s size!</a:t>
            </a:r>
          </a:p>
          <a:p>
            <a:r>
              <a:rPr lang="en-US" dirty="0"/>
              <a:t>Step 3: Free b, adding it to the </a:t>
            </a:r>
            <a:r>
              <a:rPr lang="en-US" dirty="0" err="1"/>
              <a:t>freelist</a:t>
            </a:r>
            <a:endParaRPr lang="en-US" dirty="0"/>
          </a:p>
          <a:p>
            <a:r>
              <a:rPr lang="en-US" dirty="0"/>
              <a:t>Step 4: Allocate new chunk of that size</a:t>
            </a:r>
          </a:p>
          <a:p>
            <a:pPr lvl="1"/>
            <a:r>
              <a:rPr lang="en-US" dirty="0"/>
              <a:t>New b chunk will overlap c chunk! :)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9468-88F3-2310-34D4-C31D2E75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8FBF-35C9-6937-17AC-EE7C7606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70FF-68B3-DE17-0AA7-B2E1317B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81757-B610-B35D-D14A-B200EF5D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622" y="2249487"/>
            <a:ext cx="2679787" cy="1162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8D96E-7285-4834-D9B1-CC8767BA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60" y="3609446"/>
            <a:ext cx="3059349" cy="670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0C390-39AD-54D0-524B-8CA773A1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521" y="4482368"/>
            <a:ext cx="218122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466E2-00F1-B434-BEF1-9537832F0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961" y="4967781"/>
            <a:ext cx="4399037" cy="1522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AD596F-F2C6-6EB5-B161-20B736A7D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996" y="5360655"/>
            <a:ext cx="3333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35A1-7ED3-40E5-1225-7F4DCFEE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9EDB-CE5A-1368-F195-A0BB2279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of </a:t>
            </a:r>
            <a:r>
              <a:rPr lang="en-US" dirty="0" err="1"/>
              <a:t>free’d</a:t>
            </a:r>
            <a:r>
              <a:rPr lang="en-US" dirty="0"/>
              <a:t> chunks</a:t>
            </a:r>
          </a:p>
          <a:p>
            <a:pPr lvl="1"/>
            <a:r>
              <a:rPr lang="en-US" dirty="0"/>
              <a:t>Fast bins</a:t>
            </a:r>
          </a:p>
          <a:p>
            <a:pPr lvl="1"/>
            <a:r>
              <a:rPr lang="en-US" dirty="0"/>
              <a:t>Small bins</a:t>
            </a:r>
          </a:p>
          <a:p>
            <a:pPr lvl="1"/>
            <a:r>
              <a:rPr lang="en-US" dirty="0"/>
              <a:t>Large bins</a:t>
            </a:r>
          </a:p>
          <a:p>
            <a:pPr lvl="1"/>
            <a:r>
              <a:rPr lang="en-US" dirty="0"/>
              <a:t>Unsorted bin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bins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2DD9-25B1-B9EB-4130-4AFEF79E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CCBC-F863-CB92-8C07-387FF960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95D9-53E6-1573-20F1-461B9441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A1938-86F1-9D7A-0A8B-6767BD6A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99" y="0"/>
            <a:ext cx="4707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50A8-480B-BD50-C4E4-0AA97349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C808-A927-EFAA-8613-BEE69ACD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heap memory</a:t>
            </a:r>
          </a:p>
          <a:p>
            <a:pPr lvl="1"/>
            <a:r>
              <a:rPr lang="en-US" dirty="0"/>
              <a:t>Main heap memory region</a:t>
            </a:r>
          </a:p>
          <a:p>
            <a:pPr lvl="1"/>
            <a:r>
              <a:rPr lang="en-US" dirty="0"/>
              <a:t>Additional </a:t>
            </a:r>
            <a:r>
              <a:rPr lang="en-US" dirty="0" err="1"/>
              <a:t>mmap</a:t>
            </a:r>
            <a:r>
              <a:rPr lang="en-US" dirty="0"/>
              <a:t>()’ed regions</a:t>
            </a:r>
          </a:p>
          <a:p>
            <a:pPr lvl="1"/>
            <a:r>
              <a:rPr lang="en-US" dirty="0"/>
              <a:t>Each thread has it’s own arena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63D5-5C85-06A4-7774-1C655629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09D9-493E-D24C-3A98-8A7907A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A83E-F20F-1B94-A2BD-8D103720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017DE-D284-85C9-D561-9338FF7E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2" y="0"/>
            <a:ext cx="3105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0274-71B4-2046-B523-7BEB96FC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EB31-8458-57C7-4EDC-E4875B0F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has one or more threads</a:t>
            </a:r>
          </a:p>
          <a:p>
            <a:r>
              <a:rPr lang="en-US" dirty="0"/>
              <a:t>Each thread has an arena</a:t>
            </a:r>
          </a:p>
          <a:p>
            <a:r>
              <a:rPr lang="en-US" dirty="0"/>
              <a:t>Each arena has many bins</a:t>
            </a:r>
          </a:p>
          <a:p>
            <a:r>
              <a:rPr lang="en-US" dirty="0"/>
              <a:t>Each bin holds zero or more </a:t>
            </a:r>
            <a:r>
              <a:rPr lang="en-US" dirty="0" err="1"/>
              <a:t>free’d</a:t>
            </a:r>
            <a:r>
              <a:rPr lang="en-US" dirty="0"/>
              <a:t> chunks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7E13-B464-DB62-7CC4-47E1A7FD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EAE9-F43A-5962-7620-A3A837C5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9B75-8B8F-85D7-5D6B-908D05A0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6547-9449-0C12-78A8-4A5A7425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6A1E-8005-DBB3-2F56-00428EE0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malloc() a chunk is carved from the top chunk at the top of the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BF54-2BE1-7DC9-93EF-A45B5DED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EB01-F331-15DE-D3BC-0C975279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7C6-FF4F-5189-0969-B7E571BD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3123D-51E9-CDC5-CC93-340F296B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17" y="2951161"/>
            <a:ext cx="4030158" cy="36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AC08-0227-7193-79F9-72FF61E4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58A-1EDA-9019-C149-6AEB6B9A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free() the chunk is added to one of the bins (linked lists) to be reused by future malloc()s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2699-4313-CFBA-0570-5A5864B7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2BFC-A5B0-60C1-4889-C0A059FD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6A80-9DCC-4B42-67A5-C77925A0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912CE-2E11-509F-CD5B-AD194B9C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94" y="3429000"/>
            <a:ext cx="3607611" cy="32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73C1-4D38-F554-10A3-133D7D2F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C15D-81CE-6103-7D58-B7776AEF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 chunk size (with metadata) is always aligned to 16-bytes</a:t>
            </a:r>
          </a:p>
          <a:p>
            <a:r>
              <a:rPr lang="en-US" dirty="0"/>
              <a:t>Last 3 (of 4) unused bits describe</a:t>
            </a:r>
          </a:p>
          <a:p>
            <a:pPr lvl="1"/>
            <a:r>
              <a:rPr lang="en-US" dirty="0"/>
              <a:t>A: This chunk is from another arena</a:t>
            </a:r>
          </a:p>
          <a:p>
            <a:pPr lvl="1"/>
            <a:r>
              <a:rPr lang="en-US" dirty="0"/>
              <a:t>M: This chunk was created with </a:t>
            </a:r>
            <a:r>
              <a:rPr lang="en-US" dirty="0" err="1"/>
              <a:t>mmap</a:t>
            </a:r>
            <a:endParaRPr lang="en-US" dirty="0"/>
          </a:p>
          <a:p>
            <a:pPr lvl="1"/>
            <a:r>
              <a:rPr lang="en-US" dirty="0"/>
              <a:t>P: The previous chunk is in-use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Chunk size = 0x0000000000000021</a:t>
            </a:r>
          </a:p>
          <a:p>
            <a:pPr lvl="1"/>
            <a:r>
              <a:rPr lang="en-US" dirty="0"/>
              <a:t>Actual Size = 0x20</a:t>
            </a:r>
          </a:p>
          <a:p>
            <a:pPr lvl="1"/>
            <a:r>
              <a:rPr lang="en-US" dirty="0"/>
              <a:t>AMP = ...0001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D370-A1E9-2214-5688-58BD2097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4A17-1239-A3AD-1B32-563EE6E9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311: Application Security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6815-43CD-5DFC-C956-4582904D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F3F42-3C20-A4B9-817E-B834B99E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17" y="2931432"/>
            <a:ext cx="4491493" cy="3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0">
      <a:dk1>
        <a:sysClr val="windowText" lastClr="000000"/>
      </a:dk1>
      <a:lt1>
        <a:sysClr val="window" lastClr="FFFFFF"/>
      </a:lt1>
      <a:dk2>
        <a:srgbClr val="632E62"/>
      </a:dk2>
      <a:lt2>
        <a:srgbClr val="19141A"/>
      </a:lt2>
      <a:accent1>
        <a:srgbClr val="762EB1"/>
      </a:accent1>
      <a:accent2>
        <a:srgbClr val="762EB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E7CDE7"/>
      </a:hlink>
      <a:folHlink>
        <a:srgbClr val="D09BCF"/>
      </a:folHlink>
    </a:clrScheme>
    <a:fontScheme name="Custom 3">
      <a:majorFont>
        <a:latin typeface="Bahnschrift"/>
        <a:ea typeface=""/>
        <a:cs typeface=""/>
      </a:majorFont>
      <a:minorFont>
        <a:latin typeface="HelvLigh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1331</Words>
  <Application>Microsoft Office PowerPoint</Application>
  <PresentationFormat>Widescreen</PresentationFormat>
  <Paragraphs>259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</vt:lpstr>
      <vt:lpstr>Calibri</vt:lpstr>
      <vt:lpstr>HelvLight</vt:lpstr>
      <vt:lpstr>Circuit</vt:lpstr>
      <vt:lpstr>Module Twelve: Heap</vt:lpstr>
      <vt:lpstr>Glibc heap allocator</vt:lpstr>
      <vt:lpstr>Chunks</vt:lpstr>
      <vt:lpstr>Bins</vt:lpstr>
      <vt:lpstr>Arena</vt:lpstr>
      <vt:lpstr>Overall structure</vt:lpstr>
      <vt:lpstr>Allocation</vt:lpstr>
      <vt:lpstr>Deallocation</vt:lpstr>
      <vt:lpstr>Chunk metadata</vt:lpstr>
      <vt:lpstr>Allocation example</vt:lpstr>
      <vt:lpstr>Free chunk</vt:lpstr>
      <vt:lpstr>Deallocation example</vt:lpstr>
      <vt:lpstr>malloc() selection strategy</vt:lpstr>
      <vt:lpstr>free() binning strategy</vt:lpstr>
      <vt:lpstr>GDB / GEF heap commands</vt:lpstr>
      <vt:lpstr>Heap overflows</vt:lpstr>
      <vt:lpstr>Heap Grooming</vt:lpstr>
      <vt:lpstr>Tcache poisoning</vt:lpstr>
      <vt:lpstr>Tcache poisoning</vt:lpstr>
      <vt:lpstr>Tcache poisoning steps</vt:lpstr>
      <vt:lpstr>Dupping and Overlapping</vt:lpstr>
      <vt:lpstr>Fastbin dup</vt:lpstr>
      <vt:lpstr>Fastbin dup</vt:lpstr>
      <vt:lpstr>Limitations</vt:lpstr>
      <vt:lpstr>Working around the tcache</vt:lpstr>
      <vt:lpstr>Overlapping chunks</vt:lpstr>
      <vt:lpstr>Overlapping chunks</vt:lpstr>
      <vt:lpstr>Overlapping chunks</vt:lpstr>
      <vt:lpstr>Overlapping chunks</vt:lpstr>
      <vt:lpstr>Overlapping chunks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One: The Role of Technology</dc:title>
  <dc:creator>Chad Johnson</dc:creator>
  <cp:lastModifiedBy>Johnson, Chad</cp:lastModifiedBy>
  <cp:revision>22</cp:revision>
  <dcterms:created xsi:type="dcterms:W3CDTF">2020-06-22T15:36:07Z</dcterms:created>
  <dcterms:modified xsi:type="dcterms:W3CDTF">2023-05-02T12:33:58Z</dcterms:modified>
</cp:coreProperties>
</file>