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  <p:sldMasterId id="2147483796" r:id="rId2"/>
  </p:sldMasterIdLst>
  <p:notesMasterIdLst>
    <p:notesMasterId r:id="rId23"/>
  </p:notesMasterIdLst>
  <p:sldIdLst>
    <p:sldId id="256" r:id="rId3"/>
    <p:sldId id="424" r:id="rId4"/>
    <p:sldId id="425" r:id="rId5"/>
    <p:sldId id="426" r:id="rId6"/>
    <p:sldId id="471" r:id="rId7"/>
    <p:sldId id="463" r:id="rId8"/>
    <p:sldId id="464" r:id="rId9"/>
    <p:sldId id="428" r:id="rId10"/>
    <p:sldId id="429" r:id="rId11"/>
    <p:sldId id="430" r:id="rId12"/>
    <p:sldId id="431" r:id="rId13"/>
    <p:sldId id="432" r:id="rId14"/>
    <p:sldId id="337" r:id="rId15"/>
    <p:sldId id="346" r:id="rId16"/>
    <p:sldId id="339" r:id="rId17"/>
    <p:sldId id="347" r:id="rId18"/>
    <p:sldId id="353" r:id="rId19"/>
    <p:sldId id="349" r:id="rId20"/>
    <p:sldId id="354" r:id="rId21"/>
    <p:sldId id="35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69A579-922D-4C58-8A62-6A83643962C5}" v="8" dt="2021-01-12T22:13:59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9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son, Chad" userId="29e26967-ee32-4210-a1e6-19e5305e9c5f" providerId="ADAL" clId="{4669A579-922D-4C58-8A62-6A83643962C5}"/>
    <pc:docChg chg="custSel modSld">
      <pc:chgData name="Johnson, Chad" userId="29e26967-ee32-4210-a1e6-19e5305e9c5f" providerId="ADAL" clId="{4669A579-922D-4C58-8A62-6A83643962C5}" dt="2021-01-13T19:15:52.527" v="42" actId="20577"/>
      <pc:docMkLst>
        <pc:docMk/>
      </pc:docMkLst>
      <pc:sldChg chg="modSp mod">
        <pc:chgData name="Johnson, Chad" userId="29e26967-ee32-4210-a1e6-19e5305e9c5f" providerId="ADAL" clId="{4669A579-922D-4C58-8A62-6A83643962C5}" dt="2021-01-13T19:15:52.527" v="42" actId="20577"/>
        <pc:sldMkLst>
          <pc:docMk/>
          <pc:sldMk cId="2051058274" sldId="256"/>
        </pc:sldMkLst>
        <pc:spChg chg="mod">
          <ac:chgData name="Johnson, Chad" userId="29e26967-ee32-4210-a1e6-19e5305e9c5f" providerId="ADAL" clId="{4669A579-922D-4C58-8A62-6A83643962C5}" dt="2021-01-13T19:15:52.527" v="42" actId="20577"/>
          <ac:spMkLst>
            <pc:docMk/>
            <pc:sldMk cId="2051058274" sldId="256"/>
            <ac:spMk id="2" creationId="{BE6A06DF-F722-4988-BC89-851B8C82FDE0}"/>
          </ac:spMkLst>
        </pc:spChg>
        <pc:spChg chg="mod">
          <ac:chgData name="Johnson, Chad" userId="29e26967-ee32-4210-a1e6-19e5305e9c5f" providerId="ADAL" clId="{4669A579-922D-4C58-8A62-6A83643962C5}" dt="2021-01-12T22:13:02.907" v="6" actId="20577"/>
          <ac:spMkLst>
            <pc:docMk/>
            <pc:sldMk cId="2051058274" sldId="256"/>
            <ac:spMk id="3" creationId="{82E07F94-A1B7-4386-B249-3F37A1222475}"/>
          </ac:spMkLst>
        </pc:spChg>
      </pc:sldChg>
      <pc:sldChg chg="modSp">
        <pc:chgData name="Johnson, Chad" userId="29e26967-ee32-4210-a1e6-19e5305e9c5f" providerId="ADAL" clId="{4669A579-922D-4C58-8A62-6A83643962C5}" dt="2021-01-12T22:13:21.109" v="15"/>
        <pc:sldMkLst>
          <pc:docMk/>
          <pc:sldMk cId="2107011096" sldId="257"/>
        </pc:sldMkLst>
        <pc:spChg chg="mod">
          <ac:chgData name="Johnson, Chad" userId="29e26967-ee32-4210-a1e6-19e5305e9c5f" providerId="ADAL" clId="{4669A579-922D-4C58-8A62-6A83643962C5}" dt="2021-01-12T22:13:21.109" v="15"/>
          <ac:spMkLst>
            <pc:docMk/>
            <pc:sldMk cId="2107011096" sldId="257"/>
            <ac:spMk id="5" creationId="{9A06F15A-8974-42FB-935C-57128A190375}"/>
          </ac:spMkLst>
        </pc:spChg>
      </pc:sldChg>
      <pc:sldChg chg="modSp">
        <pc:chgData name="Johnson, Chad" userId="29e26967-ee32-4210-a1e6-19e5305e9c5f" providerId="ADAL" clId="{4669A579-922D-4C58-8A62-6A83643962C5}" dt="2021-01-12T22:13:23.692" v="16"/>
        <pc:sldMkLst>
          <pc:docMk/>
          <pc:sldMk cId="1036985217" sldId="258"/>
        </pc:sldMkLst>
        <pc:spChg chg="mod">
          <ac:chgData name="Johnson, Chad" userId="29e26967-ee32-4210-a1e6-19e5305e9c5f" providerId="ADAL" clId="{4669A579-922D-4C58-8A62-6A83643962C5}" dt="2021-01-12T22:13:23.692" v="16"/>
          <ac:spMkLst>
            <pc:docMk/>
            <pc:sldMk cId="1036985217" sldId="258"/>
            <ac:spMk id="5" creationId="{61E9C15F-8638-4D0B-91A9-0D4F97B86A72}"/>
          </ac:spMkLst>
        </pc:spChg>
      </pc:sldChg>
      <pc:sldChg chg="modSp mod">
        <pc:chgData name="Johnson, Chad" userId="29e26967-ee32-4210-a1e6-19e5305e9c5f" providerId="ADAL" clId="{4669A579-922D-4C58-8A62-6A83643962C5}" dt="2021-01-12T22:13:12.627" v="13" actId="20577"/>
        <pc:sldMkLst>
          <pc:docMk/>
          <pc:sldMk cId="3039293663" sldId="259"/>
        </pc:sldMkLst>
        <pc:spChg chg="mod">
          <ac:chgData name="Johnson, Chad" userId="29e26967-ee32-4210-a1e6-19e5305e9c5f" providerId="ADAL" clId="{4669A579-922D-4C58-8A62-6A83643962C5}" dt="2021-01-12T22:13:12.627" v="13" actId="20577"/>
          <ac:spMkLst>
            <pc:docMk/>
            <pc:sldMk cId="3039293663" sldId="259"/>
            <ac:spMk id="5" creationId="{122AD6AB-8B94-4B93-BEED-88B7F0AF2862}"/>
          </ac:spMkLst>
        </pc:spChg>
      </pc:sldChg>
      <pc:sldChg chg="modSp">
        <pc:chgData name="Johnson, Chad" userId="29e26967-ee32-4210-a1e6-19e5305e9c5f" providerId="ADAL" clId="{4669A579-922D-4C58-8A62-6A83643962C5}" dt="2021-01-12T22:13:18.306" v="14"/>
        <pc:sldMkLst>
          <pc:docMk/>
          <pc:sldMk cId="3606518745" sldId="260"/>
        </pc:sldMkLst>
        <pc:spChg chg="mod">
          <ac:chgData name="Johnson, Chad" userId="29e26967-ee32-4210-a1e6-19e5305e9c5f" providerId="ADAL" clId="{4669A579-922D-4C58-8A62-6A83643962C5}" dt="2021-01-12T22:13:18.306" v="14"/>
          <ac:spMkLst>
            <pc:docMk/>
            <pc:sldMk cId="3606518745" sldId="260"/>
            <ac:spMk id="5" creationId="{EB720E1A-2FEE-498D-8004-B5DB16ABFDB7}"/>
          </ac:spMkLst>
        </pc:spChg>
      </pc:sldChg>
      <pc:sldChg chg="modSp">
        <pc:chgData name="Johnson, Chad" userId="29e26967-ee32-4210-a1e6-19e5305e9c5f" providerId="ADAL" clId="{4669A579-922D-4C58-8A62-6A83643962C5}" dt="2021-01-12T22:13:26.539" v="17"/>
        <pc:sldMkLst>
          <pc:docMk/>
          <pc:sldMk cId="4277833098" sldId="261"/>
        </pc:sldMkLst>
        <pc:spChg chg="mod">
          <ac:chgData name="Johnson, Chad" userId="29e26967-ee32-4210-a1e6-19e5305e9c5f" providerId="ADAL" clId="{4669A579-922D-4C58-8A62-6A83643962C5}" dt="2021-01-12T22:13:26.539" v="17"/>
          <ac:spMkLst>
            <pc:docMk/>
            <pc:sldMk cId="4277833098" sldId="261"/>
            <ac:spMk id="5" creationId="{DFB713F9-1A71-4F34-B142-B68BB528D14F}"/>
          </ac:spMkLst>
        </pc:spChg>
      </pc:sldChg>
      <pc:sldChg chg="modSp">
        <pc:chgData name="Johnson, Chad" userId="29e26967-ee32-4210-a1e6-19e5305e9c5f" providerId="ADAL" clId="{4669A579-922D-4C58-8A62-6A83643962C5}" dt="2021-01-12T22:13:31.338" v="18"/>
        <pc:sldMkLst>
          <pc:docMk/>
          <pc:sldMk cId="2034479781" sldId="262"/>
        </pc:sldMkLst>
        <pc:spChg chg="mod">
          <ac:chgData name="Johnson, Chad" userId="29e26967-ee32-4210-a1e6-19e5305e9c5f" providerId="ADAL" clId="{4669A579-922D-4C58-8A62-6A83643962C5}" dt="2021-01-12T22:13:31.338" v="18"/>
          <ac:spMkLst>
            <pc:docMk/>
            <pc:sldMk cId="2034479781" sldId="262"/>
            <ac:spMk id="5" creationId="{0F997B88-F42B-4D1E-8803-A8D71746B931}"/>
          </ac:spMkLst>
        </pc:spChg>
      </pc:sldChg>
      <pc:sldChg chg="modSp">
        <pc:chgData name="Johnson, Chad" userId="29e26967-ee32-4210-a1e6-19e5305e9c5f" providerId="ADAL" clId="{4669A579-922D-4C58-8A62-6A83643962C5}" dt="2021-01-12T22:13:59.779" v="39"/>
        <pc:sldMkLst>
          <pc:docMk/>
          <pc:sldMk cId="4167240111" sldId="319"/>
        </pc:sldMkLst>
        <pc:spChg chg="mod">
          <ac:chgData name="Johnson, Chad" userId="29e26967-ee32-4210-a1e6-19e5305e9c5f" providerId="ADAL" clId="{4669A579-922D-4C58-8A62-6A83643962C5}" dt="2021-01-12T22:13:59.779" v="39"/>
          <ac:spMkLst>
            <pc:docMk/>
            <pc:sldMk cId="4167240111" sldId="319"/>
            <ac:spMk id="5" creationId="{1E8219B2-24B3-47A3-A457-9623BF140EA0}"/>
          </ac:spMkLst>
        </pc:spChg>
      </pc:sldChg>
      <pc:sldChg chg="modSp mod">
        <pc:chgData name="Johnson, Chad" userId="29e26967-ee32-4210-a1e6-19e5305e9c5f" providerId="ADAL" clId="{4669A579-922D-4C58-8A62-6A83643962C5}" dt="2021-01-12T22:13:51.139" v="38" actId="20577"/>
        <pc:sldMkLst>
          <pc:docMk/>
          <pc:sldMk cId="2242771647" sldId="320"/>
        </pc:sldMkLst>
        <pc:spChg chg="mod">
          <ac:chgData name="Johnson, Chad" userId="29e26967-ee32-4210-a1e6-19e5305e9c5f" providerId="ADAL" clId="{4669A579-922D-4C58-8A62-6A83643962C5}" dt="2021-01-12T22:13:51.139" v="38" actId="20577"/>
          <ac:spMkLst>
            <pc:docMk/>
            <pc:sldMk cId="2242771647" sldId="320"/>
            <ac:spMk id="3" creationId="{57363B3B-A893-4BAE-AE50-63B84C7B4C5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EF2CC-09FC-4DFC-A768-BC2A0A8E860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89B78-E2C1-48E6-A493-E62A1AB2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7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https://en.wikipedia.org/wiki/File:CodeCmmt002.svg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FE5F-3EDA-4E5C-B75E-5B50E5DC211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5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89FAE78-7CC8-4044-9439-7DDCDB82DE6C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3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0360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6097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809216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1335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3783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6872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2837-9CC1-4A61-BAFA-7493765ADC66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43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60CC-8A0F-4A7F-BD8B-BB4A7F711A2F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32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71600"/>
            <a:ext cx="5181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9200" y="1371600"/>
            <a:ext cx="5181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99200" y="3848100"/>
            <a:ext cx="5181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914400" y="6248400"/>
            <a:ext cx="762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CIT 380: Securing Computer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0A104A6-20D3-4F3C-A70D-9F41CB1C2E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69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37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183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714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99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79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768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091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596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09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30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19073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684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9F6C-298E-457E-893D-52BE1F95B65D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263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59637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51415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38366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20435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692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1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9AC1-3B9A-40CE-98D7-5F98568B867E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21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F3CD-53C4-4A2E-B87C-39AC67A7CF8F}" type="datetime1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81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49B0-F0A6-4806-8662-5FD789F4D2D3}" type="datetime1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667-29C0-4853-A695-2D323707E37B}" type="datetime1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41C9-1611-470E-AFCE-FFA8E3B79975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887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4A5B-7AFE-42E6-B054-6D007AD1C19F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38A6B-9637-4EB2-9216-A4FEE866094A}" type="datetime1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78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814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6E9DEC-419B-4CC5-A080-3B06BD5A8291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52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E3014-63A5-4454-96EC-66167595DF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970" b="15030"/>
          <a:stretch/>
        </p:blipFill>
        <p:spPr>
          <a:xfrm>
            <a:off x="3048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6A06DF-F722-4988-BC89-851B8C82F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4387970"/>
            <a:ext cx="10558405" cy="1378646"/>
          </a:xfrm>
        </p:spPr>
        <p:txBody>
          <a:bodyPr anchor="b">
            <a:normAutofit/>
          </a:bodyPr>
          <a:lstStyle/>
          <a:p>
            <a:r>
              <a:rPr lang="en-US" sz="5200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Module two: Dev Sec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07F94-A1B7-4386-B249-3F37A1222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5878187"/>
            <a:ext cx="10558405" cy="501108"/>
          </a:xfrm>
        </p:spPr>
        <p:txBody>
          <a:bodyPr anchor="t">
            <a:normAutofit/>
          </a:bodyPr>
          <a:lstStyle/>
          <a:p>
            <a:r>
              <a:rPr lang="en-US" dirty="0">
                <a:ln w="3175">
                  <a:solidFill>
                    <a:schemeClr val="accent1">
                      <a:alpha val="40000"/>
                    </a:schemeClr>
                  </a:solidFill>
                </a:ln>
                <a:solidFill>
                  <a:srgbClr val="FFFF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CIS 311 – Prof. C. R. Johnson</a:t>
            </a:r>
          </a:p>
        </p:txBody>
      </p:sp>
    </p:spTree>
    <p:extLst>
      <p:ext uri="{BB962C8B-B14F-4D97-AF65-F5344CB8AC3E}">
        <p14:creationId xmlns:p14="http://schemas.microsoft.com/office/powerpoint/2010/main" val="205105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Security Testing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Two types of testing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/>
              <a:t>Functional:</a:t>
            </a:r>
            <a:r>
              <a:rPr lang="en-US"/>
              <a:t> verify security mechanisms.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/>
              <a:t>Adversarial:</a:t>
            </a:r>
            <a:r>
              <a:rPr lang="en-US"/>
              <a:t> verify resistance to attacks generated during risk analysis.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Different from traditional penetration testing</a:t>
            </a:r>
          </a:p>
          <a:p>
            <a:pPr lvl="1" eaLnBrk="1" hangingPunct="1">
              <a:buFontTx/>
              <a:buChar char="•"/>
            </a:pPr>
            <a:r>
              <a:rPr lang="en-US"/>
              <a:t>White box.</a:t>
            </a:r>
          </a:p>
          <a:p>
            <a:pPr lvl="1" eaLnBrk="1" hangingPunct="1">
              <a:buFontTx/>
              <a:buChar char="•"/>
            </a:pPr>
            <a:r>
              <a:rPr lang="en-US"/>
              <a:t>Use risk analysis to build tests.</a:t>
            </a:r>
          </a:p>
          <a:p>
            <a:pPr lvl="1" eaLnBrk="1" hangingPunct="1">
              <a:buFontTx/>
              <a:buChar char="•"/>
            </a:pPr>
            <a:r>
              <a:rPr lang="en-US"/>
              <a:t>Measure security against risk model.</a:t>
            </a:r>
          </a:p>
        </p:txBody>
      </p:sp>
    </p:spTree>
    <p:extLst>
      <p:ext uri="{BB962C8B-B14F-4D97-AF65-F5344CB8AC3E}">
        <p14:creationId xmlns:p14="http://schemas.microsoft.com/office/powerpoint/2010/main" val="90991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Abuse Cases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>Anti-requirements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Think about what software should not do.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A use case from an adversary’s point of view.</a:t>
            </a:r>
          </a:p>
          <a:p>
            <a:pPr lvl="1" eaLnBrk="1" hangingPunct="1">
              <a:buFontTx/>
              <a:buChar char="•"/>
            </a:pPr>
            <a:r>
              <a:rPr lang="en-US" dirty="0"/>
              <a:t>Obtain Another User’s CC Data.</a:t>
            </a:r>
          </a:p>
          <a:p>
            <a:pPr lvl="1" eaLnBrk="1" hangingPunct="1">
              <a:buFontTx/>
              <a:buChar char="•"/>
            </a:pPr>
            <a:r>
              <a:rPr lang="en-US" dirty="0"/>
              <a:t>Alter Item Price.</a:t>
            </a:r>
          </a:p>
          <a:p>
            <a:pPr lvl="1" eaLnBrk="1" hangingPunct="1">
              <a:buFontTx/>
              <a:buChar char="•"/>
            </a:pPr>
            <a:r>
              <a:rPr lang="en-US" dirty="0"/>
              <a:t>Deny Service to Application.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Developing abuse cases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Informed brainstorming: attack patterns, risks.</a:t>
            </a:r>
          </a:p>
        </p:txBody>
      </p:sp>
    </p:spTree>
    <p:extLst>
      <p:ext uri="{BB962C8B-B14F-4D97-AF65-F5344CB8AC3E}">
        <p14:creationId xmlns:p14="http://schemas.microsoft.com/office/powerpoint/2010/main" val="3084081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Security Operations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User security notes</a:t>
            </a:r>
          </a:p>
          <a:p>
            <a:pPr lvl="1" eaLnBrk="1" hangingPunct="1">
              <a:buFontTx/>
              <a:buChar char="•"/>
            </a:pPr>
            <a:r>
              <a:rPr lang="en-US"/>
              <a:t>Software should be secure by default.</a:t>
            </a:r>
          </a:p>
          <a:p>
            <a:pPr lvl="1" eaLnBrk="1" hangingPunct="1">
              <a:buFontTx/>
              <a:buChar char="•"/>
            </a:pPr>
            <a:r>
              <a:rPr lang="en-US"/>
              <a:t>Enabling certain features may have risks.</a:t>
            </a:r>
          </a:p>
          <a:p>
            <a:pPr lvl="1" eaLnBrk="1" hangingPunct="1">
              <a:buFontTx/>
              <a:buChar char="•"/>
            </a:pPr>
            <a:r>
              <a:rPr lang="en-US"/>
              <a:t>User needs to be informed of security risks.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Incident response</a:t>
            </a:r>
          </a:p>
          <a:p>
            <a:pPr lvl="1" eaLnBrk="1" hangingPunct="1">
              <a:buFontTx/>
              <a:buChar char="•"/>
            </a:pPr>
            <a:r>
              <a:rPr lang="en-US"/>
              <a:t>What happens when a vulnerability is reported?</a:t>
            </a:r>
          </a:p>
          <a:p>
            <a:pPr lvl="1" eaLnBrk="1" hangingPunct="1">
              <a:buFontTx/>
              <a:buChar char="•"/>
            </a:pPr>
            <a:r>
              <a:rPr lang="en-US"/>
              <a:t>How do you communicate with users?</a:t>
            </a:r>
          </a:p>
          <a:p>
            <a:pPr lvl="1" eaLnBrk="1" hangingPunct="1">
              <a:buFontTx/>
              <a:buChar char="•"/>
            </a:pPr>
            <a:r>
              <a:rPr lang="en-US"/>
              <a:t>How do you send updates to users?</a:t>
            </a:r>
          </a:p>
        </p:txBody>
      </p:sp>
    </p:spTree>
    <p:extLst>
      <p:ext uri="{BB962C8B-B14F-4D97-AF65-F5344CB8AC3E}">
        <p14:creationId xmlns:p14="http://schemas.microsoft.com/office/powerpoint/2010/main" val="113972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B14AEC3-5B6A-43A6-AEF4-65F1DE792753}"/>
              </a:ext>
            </a:extLst>
          </p:cNvPr>
          <p:cNvSpPr/>
          <p:nvPr/>
        </p:nvSpPr>
        <p:spPr>
          <a:xfrm>
            <a:off x="1149350" y="137747"/>
            <a:ext cx="2286000" cy="1714500"/>
          </a:xfrm>
          <a:prstGeom prst="triangle">
            <a:avLst>
              <a:gd name="adj" fmla="val 49444"/>
            </a:avLst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 REGISTER</a:t>
            </a: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2AF70881-B5B8-4A13-8D50-78EBF265BCDE}"/>
              </a:ext>
            </a:extLst>
          </p:cNvPr>
          <p:cNvSpPr/>
          <p:nvPr/>
        </p:nvSpPr>
        <p:spPr>
          <a:xfrm>
            <a:off x="476249" y="1991947"/>
            <a:ext cx="3619500" cy="1041400"/>
          </a:xfrm>
          <a:prstGeom prst="trapezoid">
            <a:avLst>
              <a:gd name="adj" fmla="val 5902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 CACHE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L1 Cache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L2 Cache</a:t>
            </a: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AC1AB329-F538-4F60-8C1B-408DB96D8587}"/>
              </a:ext>
            </a:extLst>
          </p:cNvPr>
          <p:cNvSpPr/>
          <p:nvPr/>
        </p:nvSpPr>
        <p:spPr>
          <a:xfrm>
            <a:off x="-128588" y="3173047"/>
            <a:ext cx="4829175" cy="927101"/>
          </a:xfrm>
          <a:prstGeom prst="trapezoid">
            <a:avLst>
              <a:gd name="adj" fmla="val 57317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Physical/Primary 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 Memory</a:t>
            </a:r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CEA97AFA-DAB8-457C-AE35-895D22186445}"/>
              </a:ext>
            </a:extLst>
          </p:cNvPr>
          <p:cNvSpPr/>
          <p:nvPr/>
        </p:nvSpPr>
        <p:spPr>
          <a:xfrm>
            <a:off x="-1016000" y="4239848"/>
            <a:ext cx="6604000" cy="1536700"/>
          </a:xfrm>
          <a:prstGeom prst="trapezoid">
            <a:avLst>
              <a:gd name="adj" fmla="val 57317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STORAGE DEVICE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HDD / SSD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Removable Drives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Connected Storage / Cloud storage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 / BIOS</a:t>
            </a: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DB55CE5B-685F-4557-B541-828EE7685D83}"/>
              </a:ext>
            </a:extLst>
          </p:cNvPr>
          <p:cNvSpPr/>
          <p:nvPr/>
        </p:nvSpPr>
        <p:spPr>
          <a:xfrm>
            <a:off x="-1511300" y="5903548"/>
            <a:ext cx="7607300" cy="862568"/>
          </a:xfrm>
          <a:prstGeom prst="trapezoid">
            <a:avLst>
              <a:gd name="adj" fmla="val 573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ARCHIVAL STORAGE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Optical Media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Tape Media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50D1C-A6E2-4F5F-A072-FAD6B0A89D26}"/>
              </a:ext>
            </a:extLst>
          </p:cNvPr>
          <p:cNvSpPr txBox="1"/>
          <p:nvPr/>
        </p:nvSpPr>
        <p:spPr>
          <a:xfrm>
            <a:off x="4095750" y="371384"/>
            <a:ext cx="7880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Very short term and very small memory – 8 bits is a byte, 64-bit systems process 8 bytes at a time. So a 3.7GHz processor can process 8 byes 3.7 billion times / second.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Many kinds of registers for different things. Instruction register for pulling form RAM, address registers for seeking primary memory locations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DDCB17-F8B2-4569-92EB-83999207BA88}"/>
              </a:ext>
            </a:extLst>
          </p:cNvPr>
          <p:cNvCxnSpPr/>
          <p:nvPr/>
        </p:nvCxnSpPr>
        <p:spPr>
          <a:xfrm flipH="1">
            <a:off x="3086099" y="899748"/>
            <a:ext cx="901700" cy="22860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2" name="Picture 20" descr="Image result for cpu register instructions">
            <a:extLst>
              <a:ext uri="{FF2B5EF4-FFF2-40B4-BE49-F238E27FC236}">
                <a16:creationId xmlns:a16="http://schemas.microsoft.com/office/drawing/2014/main" id="{D3574CD2-6A45-41C6-A695-14E8C886B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075" y="2618152"/>
            <a:ext cx="626745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78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RAM instructions">
            <a:extLst>
              <a:ext uri="{FF2B5EF4-FFF2-40B4-BE49-F238E27FC236}">
                <a16:creationId xmlns:a16="http://schemas.microsoft.com/office/drawing/2014/main" id="{8D620622-3676-400E-AD99-F5566122F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5862"/>
            <a:ext cx="8712200" cy="685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739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 result for how computer memory works">
            <a:extLst>
              <a:ext uri="{FF2B5EF4-FFF2-40B4-BE49-F238E27FC236}">
                <a16:creationId xmlns:a16="http://schemas.microsoft.com/office/drawing/2014/main" id="{D22E496B-9BB5-480F-AA6F-FC19972C3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45" y="0"/>
            <a:ext cx="103909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67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 result for memory stack">
            <a:extLst>
              <a:ext uri="{FF2B5EF4-FFF2-40B4-BE49-F238E27FC236}">
                <a16:creationId xmlns:a16="http://schemas.microsoft.com/office/drawing/2014/main" id="{5F2D5C8E-C0FE-4C83-A47F-F2A03BDA4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0"/>
            <a:ext cx="10528300" cy="686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856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nter image description here">
            <a:extLst>
              <a:ext uri="{FF2B5EF4-FFF2-40B4-BE49-F238E27FC236}">
                <a16:creationId xmlns:a16="http://schemas.microsoft.com/office/drawing/2014/main" id="{BAE3725E-3241-41DF-2391-962D0BBEA3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" t="7547" r="2377" b="7547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5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 result for application stack memory">
            <a:extLst>
              <a:ext uri="{FF2B5EF4-FFF2-40B4-BE49-F238E27FC236}">
                <a16:creationId xmlns:a16="http://schemas.microsoft.com/office/drawing/2014/main" id="{23BA38C9-89C5-4DC7-9642-DAE3ED40F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21777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023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FE72FDE8-7E19-B09D-8A73-DF574F4F4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0"/>
            <a:ext cx="11487150" cy="685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7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Secure Development Processes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CLASP</a:t>
            </a:r>
            <a:r>
              <a:rPr lang="en-US" sz="2800" dirty="0"/>
              <a:t> (Comprehensive, Lightweight Application Security Process)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Correctness-by-Construction</a:t>
            </a:r>
            <a:r>
              <a:rPr lang="en-US" sz="2800" dirty="0"/>
              <a:t> (formal methods based process from Praxis Critical Systems)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MS SDL </a:t>
            </a:r>
            <a:r>
              <a:rPr lang="en-US" sz="2800" dirty="0"/>
              <a:t>(Microsoft Secure Development Lifecycle)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SSE CMM </a:t>
            </a:r>
            <a:r>
              <a:rPr lang="en-US" sz="2800" dirty="0"/>
              <a:t>(Secure Software Engineering Capability Maturity Model)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TSP-Secure</a:t>
            </a:r>
            <a:r>
              <a:rPr lang="en-US" sz="2800" dirty="0"/>
              <a:t> (Team Software Process for Secure Software Development)</a:t>
            </a:r>
          </a:p>
        </p:txBody>
      </p:sp>
    </p:spTree>
    <p:extLst>
      <p:ext uri="{BB962C8B-B14F-4D97-AF65-F5344CB8AC3E}">
        <p14:creationId xmlns:p14="http://schemas.microsoft.com/office/powerpoint/2010/main" val="3568022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Image result for stack memory frame pointer return address">
            <a:extLst>
              <a:ext uri="{FF2B5EF4-FFF2-40B4-BE49-F238E27FC236}">
                <a16:creationId xmlns:a16="http://schemas.microsoft.com/office/drawing/2014/main" id="{CC439279-4236-477F-AEA2-801EB8D97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7" y="0"/>
            <a:ext cx="6837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Image result for stack memory frame pointer return address">
            <a:extLst>
              <a:ext uri="{FF2B5EF4-FFF2-40B4-BE49-F238E27FC236}">
                <a16:creationId xmlns:a16="http://schemas.microsoft.com/office/drawing/2014/main" id="{08E915EB-C977-44B1-998D-35F10EE8C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75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97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Security Lifecycle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dirty="0"/>
              <a:t>Code Reviews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Risk Analysis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Penetration Testing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520562-76BC-E3B3-EDF5-BBE05924D1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09600" indent="-609600">
              <a:spcBef>
                <a:spcPct val="20000"/>
              </a:spcBef>
              <a:buFontTx/>
              <a:buAutoNum type="arabicPeriod" startAt="4"/>
            </a:pPr>
            <a:r>
              <a:rPr lang="en-US" sz="2400" dirty="0"/>
              <a:t>Security Testing</a:t>
            </a:r>
          </a:p>
          <a:p>
            <a:pPr marL="609600" indent="-609600">
              <a:spcBef>
                <a:spcPct val="20000"/>
              </a:spcBef>
              <a:buFontTx/>
              <a:buAutoNum type="arabicPeriod" startAt="4"/>
            </a:pPr>
            <a:r>
              <a:rPr lang="en-US" sz="2400" dirty="0"/>
              <a:t>Abuse Cases</a:t>
            </a:r>
          </a:p>
          <a:p>
            <a:pPr marL="609600" indent="-609600">
              <a:spcBef>
                <a:spcPct val="20000"/>
              </a:spcBef>
              <a:buFontTx/>
              <a:buAutoNum type="arabicPeriod" startAt="4"/>
            </a:pPr>
            <a:r>
              <a:rPr lang="en-US" sz="2400" dirty="0"/>
              <a:t>Security Operations</a:t>
            </a: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1752601" y="4038600"/>
            <a:ext cx="8924925" cy="1752600"/>
            <a:chOff x="144" y="2448"/>
            <a:chExt cx="5622" cy="1104"/>
          </a:xfrm>
        </p:grpSpPr>
        <p:sp>
          <p:nvSpPr>
            <p:cNvPr id="16391" name="Text Box 5"/>
            <p:cNvSpPr txBox="1">
              <a:spLocks noChangeArrowheads="1"/>
            </p:cNvSpPr>
            <p:nvPr/>
          </p:nvSpPr>
          <p:spPr bwMode="auto">
            <a:xfrm>
              <a:off x="5109" y="2448"/>
              <a:ext cx="65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b="1">
                  <a:latin typeface="Times New Roman" pitchFamily="18" charset="0"/>
                </a:rPr>
                <a:t>Security</a:t>
              </a:r>
            </a:p>
            <a:p>
              <a:pPr eaLnBrk="1" hangingPunct="1"/>
              <a:r>
                <a:rPr lang="en-US" sz="1400" b="1">
                  <a:latin typeface="Times New Roman" pitchFamily="18" charset="0"/>
                </a:rPr>
                <a:t>Operations</a:t>
              </a:r>
            </a:p>
          </p:txBody>
        </p:sp>
        <p:sp>
          <p:nvSpPr>
            <p:cNvPr id="16392" name="Line 6"/>
            <p:cNvSpPr>
              <a:spLocks noChangeShapeType="1"/>
            </p:cNvSpPr>
            <p:nvPr/>
          </p:nvSpPr>
          <p:spPr bwMode="auto">
            <a:xfrm>
              <a:off x="288" y="3216"/>
              <a:ext cx="518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3" name="Line 7"/>
            <p:cNvSpPr>
              <a:spLocks noChangeShapeType="1"/>
            </p:cNvSpPr>
            <p:nvPr/>
          </p:nvSpPr>
          <p:spPr bwMode="auto">
            <a:xfrm>
              <a:off x="288" y="3072"/>
              <a:ext cx="0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4" name="Line 8"/>
            <p:cNvSpPr>
              <a:spLocks noChangeShapeType="1"/>
            </p:cNvSpPr>
            <p:nvPr/>
          </p:nvSpPr>
          <p:spPr bwMode="auto">
            <a:xfrm>
              <a:off x="5472" y="3072"/>
              <a:ext cx="0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5" name="Line 9"/>
            <p:cNvSpPr>
              <a:spLocks noChangeShapeType="1"/>
            </p:cNvSpPr>
            <p:nvPr/>
          </p:nvSpPr>
          <p:spPr bwMode="auto">
            <a:xfrm>
              <a:off x="1440" y="3072"/>
              <a:ext cx="0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6" name="Line 10"/>
            <p:cNvSpPr>
              <a:spLocks noChangeShapeType="1"/>
            </p:cNvSpPr>
            <p:nvPr/>
          </p:nvSpPr>
          <p:spPr bwMode="auto">
            <a:xfrm>
              <a:off x="2544" y="3072"/>
              <a:ext cx="0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7" name="Line 11"/>
            <p:cNvSpPr>
              <a:spLocks noChangeShapeType="1"/>
            </p:cNvSpPr>
            <p:nvPr/>
          </p:nvSpPr>
          <p:spPr bwMode="auto">
            <a:xfrm>
              <a:off x="3936" y="3072"/>
              <a:ext cx="0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8" name="Text Box 12"/>
            <p:cNvSpPr txBox="1">
              <a:spLocks noChangeArrowheads="1"/>
            </p:cNvSpPr>
            <p:nvPr/>
          </p:nvSpPr>
          <p:spPr bwMode="auto">
            <a:xfrm>
              <a:off x="144" y="3360"/>
              <a:ext cx="7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b="1">
                  <a:latin typeface="Times New Roman" pitchFamily="18" charset="0"/>
                </a:rPr>
                <a:t>Requirements</a:t>
              </a:r>
            </a:p>
          </p:txBody>
        </p:sp>
        <p:sp>
          <p:nvSpPr>
            <p:cNvPr id="16399" name="Text Box 13"/>
            <p:cNvSpPr txBox="1">
              <a:spLocks noChangeArrowheads="1"/>
            </p:cNvSpPr>
            <p:nvPr/>
          </p:nvSpPr>
          <p:spPr bwMode="auto">
            <a:xfrm>
              <a:off x="1248" y="3360"/>
              <a:ext cx="4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b="1">
                  <a:latin typeface="Times New Roman" pitchFamily="18" charset="0"/>
                </a:rPr>
                <a:t>Design</a:t>
              </a:r>
            </a:p>
          </p:txBody>
        </p:sp>
        <p:sp>
          <p:nvSpPr>
            <p:cNvPr id="16400" name="Text Box 14"/>
            <p:cNvSpPr txBox="1">
              <a:spLocks noChangeArrowheads="1"/>
            </p:cNvSpPr>
            <p:nvPr/>
          </p:nvSpPr>
          <p:spPr bwMode="auto">
            <a:xfrm>
              <a:off x="2352" y="3360"/>
              <a:ext cx="4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b="1">
                  <a:latin typeface="Times New Roman" pitchFamily="18" charset="0"/>
                </a:rPr>
                <a:t>Coding</a:t>
              </a:r>
            </a:p>
          </p:txBody>
        </p:sp>
        <p:sp>
          <p:nvSpPr>
            <p:cNvPr id="16401" name="Text Box 15"/>
            <p:cNvSpPr txBox="1">
              <a:spLocks noChangeArrowheads="1"/>
            </p:cNvSpPr>
            <p:nvPr/>
          </p:nvSpPr>
          <p:spPr bwMode="auto">
            <a:xfrm>
              <a:off x="3744" y="3360"/>
              <a:ext cx="4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b="1">
                  <a:latin typeface="Times New Roman" pitchFamily="18" charset="0"/>
                </a:rPr>
                <a:t>Testing</a:t>
              </a:r>
            </a:p>
          </p:txBody>
        </p:sp>
        <p:sp>
          <p:nvSpPr>
            <p:cNvPr id="16402" name="Text Box 16"/>
            <p:cNvSpPr txBox="1">
              <a:spLocks noChangeArrowheads="1"/>
            </p:cNvSpPr>
            <p:nvPr/>
          </p:nvSpPr>
          <p:spPr bwMode="auto">
            <a:xfrm>
              <a:off x="4848" y="3360"/>
              <a:ext cx="7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b="1">
                  <a:latin typeface="Times New Roman" pitchFamily="18" charset="0"/>
                </a:rPr>
                <a:t>Maintenance</a:t>
              </a:r>
            </a:p>
          </p:txBody>
        </p:sp>
        <p:sp>
          <p:nvSpPr>
            <p:cNvPr id="16403" name="Text Box 17"/>
            <p:cNvSpPr txBox="1">
              <a:spLocks noChangeArrowheads="1"/>
            </p:cNvSpPr>
            <p:nvPr/>
          </p:nvSpPr>
          <p:spPr bwMode="auto">
            <a:xfrm>
              <a:off x="614" y="3288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16404" name="Text Box 18"/>
            <p:cNvSpPr txBox="1">
              <a:spLocks noChangeArrowheads="1"/>
            </p:cNvSpPr>
            <p:nvPr/>
          </p:nvSpPr>
          <p:spPr bwMode="auto">
            <a:xfrm>
              <a:off x="1200" y="2448"/>
              <a:ext cx="52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b="1">
                  <a:latin typeface="Times New Roman" pitchFamily="18" charset="0"/>
                </a:rPr>
                <a:t>Risk</a:t>
              </a:r>
            </a:p>
            <a:p>
              <a:pPr eaLnBrk="1" hangingPunct="1"/>
              <a:r>
                <a:rPr lang="en-US" sz="1400" b="1">
                  <a:latin typeface="Times New Roman" pitchFamily="18" charset="0"/>
                </a:rPr>
                <a:t>Analysis</a:t>
              </a:r>
            </a:p>
          </p:txBody>
        </p:sp>
        <p:sp>
          <p:nvSpPr>
            <p:cNvPr id="16405" name="Text Box 19"/>
            <p:cNvSpPr txBox="1">
              <a:spLocks noChangeArrowheads="1"/>
            </p:cNvSpPr>
            <p:nvPr/>
          </p:nvSpPr>
          <p:spPr bwMode="auto">
            <a:xfrm>
              <a:off x="432" y="2448"/>
              <a:ext cx="4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b="1">
                  <a:latin typeface="Times New Roman" pitchFamily="18" charset="0"/>
                </a:rPr>
                <a:t>Abuse</a:t>
              </a:r>
              <a:br>
                <a:rPr lang="en-US" sz="1400" b="1">
                  <a:latin typeface="Times New Roman" pitchFamily="18" charset="0"/>
                </a:rPr>
              </a:br>
              <a:r>
                <a:rPr lang="en-US" sz="1400" b="1">
                  <a:latin typeface="Times New Roman" pitchFamily="18" charset="0"/>
                </a:rPr>
                <a:t>Cases</a:t>
              </a:r>
            </a:p>
          </p:txBody>
        </p:sp>
        <p:sp>
          <p:nvSpPr>
            <p:cNvPr id="16406" name="Line 20"/>
            <p:cNvSpPr>
              <a:spLocks noChangeShapeType="1"/>
            </p:cNvSpPr>
            <p:nvPr/>
          </p:nvSpPr>
          <p:spPr bwMode="auto">
            <a:xfrm flipH="1">
              <a:off x="576" y="2832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7" name="Line 21"/>
            <p:cNvSpPr>
              <a:spLocks noChangeShapeType="1"/>
            </p:cNvSpPr>
            <p:nvPr/>
          </p:nvSpPr>
          <p:spPr bwMode="auto">
            <a:xfrm flipH="1">
              <a:off x="1248" y="278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8" name="Line 22"/>
            <p:cNvSpPr>
              <a:spLocks noChangeShapeType="1"/>
            </p:cNvSpPr>
            <p:nvPr/>
          </p:nvSpPr>
          <p:spPr bwMode="auto">
            <a:xfrm>
              <a:off x="1488" y="278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9" name="Text Box 23"/>
            <p:cNvSpPr txBox="1">
              <a:spLocks noChangeArrowheads="1"/>
            </p:cNvSpPr>
            <p:nvPr/>
          </p:nvSpPr>
          <p:spPr bwMode="auto">
            <a:xfrm>
              <a:off x="2592" y="2448"/>
              <a:ext cx="88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b="1">
                  <a:latin typeface="Times New Roman" pitchFamily="18" charset="0"/>
                </a:rPr>
                <a:t>Code Reviews +</a:t>
              </a:r>
            </a:p>
            <a:p>
              <a:pPr eaLnBrk="1" hangingPunct="1"/>
              <a:r>
                <a:rPr lang="en-US" sz="1400" b="1">
                  <a:latin typeface="Times New Roman" pitchFamily="18" charset="0"/>
                </a:rPr>
                <a:t>Static Analysis</a:t>
              </a:r>
            </a:p>
          </p:txBody>
        </p:sp>
        <p:sp>
          <p:nvSpPr>
            <p:cNvPr id="16410" name="Line 24"/>
            <p:cNvSpPr>
              <a:spLocks noChangeShapeType="1"/>
            </p:cNvSpPr>
            <p:nvPr/>
          </p:nvSpPr>
          <p:spPr bwMode="auto">
            <a:xfrm flipH="1">
              <a:off x="2832" y="278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11" name="Text Box 25"/>
            <p:cNvSpPr txBox="1">
              <a:spLocks noChangeArrowheads="1"/>
            </p:cNvSpPr>
            <p:nvPr/>
          </p:nvSpPr>
          <p:spPr bwMode="auto">
            <a:xfrm>
              <a:off x="4416" y="2448"/>
              <a:ext cx="6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b="1">
                  <a:latin typeface="Times New Roman" pitchFamily="18" charset="0"/>
                </a:rPr>
                <a:t>Penetration</a:t>
              </a:r>
            </a:p>
            <a:p>
              <a:pPr eaLnBrk="1" hangingPunct="1"/>
              <a:r>
                <a:rPr lang="en-US" sz="1400" b="1">
                  <a:latin typeface="Times New Roman" pitchFamily="18" charset="0"/>
                </a:rPr>
                <a:t>Testing</a:t>
              </a:r>
            </a:p>
          </p:txBody>
        </p:sp>
        <p:sp>
          <p:nvSpPr>
            <p:cNvPr id="16412" name="Line 26"/>
            <p:cNvSpPr>
              <a:spLocks noChangeShapeType="1"/>
            </p:cNvSpPr>
            <p:nvPr/>
          </p:nvSpPr>
          <p:spPr bwMode="auto">
            <a:xfrm flipH="1">
              <a:off x="4656" y="2832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13" name="Line 27"/>
            <p:cNvSpPr>
              <a:spLocks noChangeShapeType="1"/>
            </p:cNvSpPr>
            <p:nvPr/>
          </p:nvSpPr>
          <p:spPr bwMode="auto">
            <a:xfrm flipH="1">
              <a:off x="5328" y="2784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14" name="Text Box 28"/>
            <p:cNvSpPr txBox="1">
              <a:spLocks noChangeArrowheads="1"/>
            </p:cNvSpPr>
            <p:nvPr/>
          </p:nvSpPr>
          <p:spPr bwMode="auto">
            <a:xfrm>
              <a:off x="3696" y="2448"/>
              <a:ext cx="5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b="1">
                  <a:latin typeface="Times New Roman" pitchFamily="18" charset="0"/>
                </a:rPr>
                <a:t>Security</a:t>
              </a:r>
            </a:p>
            <a:p>
              <a:pPr eaLnBrk="1" hangingPunct="1"/>
              <a:r>
                <a:rPr lang="en-US" sz="1400" b="1">
                  <a:latin typeface="Times New Roman" pitchFamily="18" charset="0"/>
                </a:rPr>
                <a:t>Testing</a:t>
              </a:r>
            </a:p>
          </p:txBody>
        </p:sp>
        <p:sp>
          <p:nvSpPr>
            <p:cNvPr id="16415" name="Line 29"/>
            <p:cNvSpPr>
              <a:spLocks noChangeShapeType="1"/>
            </p:cNvSpPr>
            <p:nvPr/>
          </p:nvSpPr>
          <p:spPr bwMode="auto">
            <a:xfrm>
              <a:off x="3984" y="278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390" name="Rectangle 30"/>
          <p:cNvSpPr>
            <a:spLocks noChangeArrowheads="1"/>
          </p:cNvSpPr>
          <p:nvPr/>
        </p:nvSpPr>
        <p:spPr bwMode="auto">
          <a:xfrm>
            <a:off x="5908675" y="1379538"/>
            <a:ext cx="4038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AutoNum type="arabicPeriod" startAt="4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015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Code Reviews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/>
              <a:t>Fix implementation bugs, not design flaws.</a:t>
            </a:r>
          </a:p>
          <a:p>
            <a:pPr marL="609600" indent="-609600">
              <a:buNone/>
            </a:pPr>
            <a:r>
              <a:rPr lang="en-US"/>
              <a:t>Benefits of code reviews</a:t>
            </a:r>
          </a:p>
          <a:p>
            <a:pPr marL="990600" lvl="1" indent="-533400">
              <a:buFontTx/>
              <a:buAutoNum type="arabicPeriod"/>
            </a:pPr>
            <a:r>
              <a:rPr lang="en-US"/>
              <a:t>Find defects sooner in the lifecycle.</a:t>
            </a:r>
          </a:p>
          <a:p>
            <a:pPr marL="990600" lvl="1" indent="-533400">
              <a:buFontTx/>
              <a:buAutoNum type="arabicPeriod"/>
            </a:pPr>
            <a:r>
              <a:rPr lang="en-US"/>
              <a:t>Find defects with less effort than testing.</a:t>
            </a:r>
          </a:p>
          <a:p>
            <a:pPr marL="990600" lvl="1" indent="-533400">
              <a:buFontTx/>
              <a:buAutoNum type="arabicPeriod"/>
            </a:pPr>
            <a:r>
              <a:rPr lang="en-US"/>
              <a:t>Find different defects than testing.</a:t>
            </a:r>
          </a:p>
          <a:p>
            <a:pPr marL="990600" lvl="1" indent="-533400">
              <a:buFontTx/>
              <a:buAutoNum type="arabicPeriod"/>
            </a:pPr>
            <a:r>
              <a:rPr lang="en-US"/>
              <a:t>Educate developers about security flaws.</a:t>
            </a:r>
          </a:p>
        </p:txBody>
      </p:sp>
    </p:spTree>
    <p:extLst>
      <p:ext uri="{BB962C8B-B14F-4D97-AF65-F5344CB8AC3E}">
        <p14:creationId xmlns:p14="http://schemas.microsoft.com/office/powerpoint/2010/main" val="229697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Risk Analysis</a:t>
            </a:r>
          </a:p>
        </p:txBody>
      </p:sp>
      <p:pic>
        <p:nvPicPr>
          <p:cNvPr id="737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2261" y="0"/>
            <a:ext cx="9524301" cy="6863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505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Black Box Testing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Advantages of Black Box Testing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Examines system as an outsider would.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Tester builds understanding of attack surface and system internals during test process.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Can use to evaluate effort required to attack system.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Helps test items that aren’t documented.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71750" y="4343400"/>
            <a:ext cx="7334250" cy="1828800"/>
            <a:chOff x="1047750" y="4343400"/>
            <a:chExt cx="7334250" cy="1828800"/>
          </a:xfrm>
        </p:grpSpPr>
        <p:sp>
          <p:nvSpPr>
            <p:cNvPr id="2" name="Rounded Rectangle 1"/>
            <p:cNvSpPr/>
            <p:nvPr/>
          </p:nvSpPr>
          <p:spPr bwMode="auto">
            <a:xfrm>
              <a:off x="3124200" y="4343400"/>
              <a:ext cx="3048000" cy="1828800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latin typeface="Times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/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Times"/>
                </a:rPr>
                <a:t>System</a:t>
              </a:r>
            </a:p>
          </p:txBody>
        </p:sp>
        <p:sp>
          <p:nvSpPr>
            <p:cNvPr id="5" name="Right Arrow 4"/>
            <p:cNvSpPr/>
            <p:nvPr/>
          </p:nvSpPr>
          <p:spPr bwMode="auto">
            <a:xfrm>
              <a:off x="1047750" y="4838700"/>
              <a:ext cx="1905000" cy="838200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Times"/>
                </a:rPr>
                <a:t>Test Input</a:t>
              </a:r>
            </a:p>
          </p:txBody>
        </p:sp>
        <p:sp>
          <p:nvSpPr>
            <p:cNvPr id="8" name="Right Arrow 7"/>
            <p:cNvSpPr/>
            <p:nvPr/>
          </p:nvSpPr>
          <p:spPr bwMode="auto">
            <a:xfrm>
              <a:off x="6477000" y="4838700"/>
              <a:ext cx="1905000" cy="838200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Times"/>
                </a:rPr>
                <a:t>Test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185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White and Grey Box Testing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White Box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Tester knows all information about system.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Including source code, design, requirements.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Most efficient technique.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Avoids security through obscurity.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Grey Box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Apply both white box and black box techniques.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656589" y="4628626"/>
            <a:ext cx="3048000" cy="1828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Times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  <a:latin typeface="Times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2580139" y="5123926"/>
            <a:ext cx="1905000" cy="8382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"/>
              </a:rPr>
              <a:t>Test Input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8009389" y="5123926"/>
            <a:ext cx="1905000" cy="8382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"/>
              </a:rPr>
              <a:t>Test Output</a:t>
            </a:r>
          </a:p>
        </p:txBody>
      </p:sp>
      <p:pic>
        <p:nvPicPr>
          <p:cNvPr id="1026" name="Picture 2" descr="https://upload.wikimedia.org/wikipedia/commons/thumb/7/75/CodeCmmt002.svg/300px-CodeCmmt00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514" y="4698032"/>
            <a:ext cx="1962150" cy="175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50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Penetration Testing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Black box test of deployed system.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Allocate time at end of development to test.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dirty="0"/>
              <a:t>Often time-boxed: test for n days.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dirty="0"/>
              <a:t>Schedule slips often reduce testing time.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dirty="0"/>
              <a:t>Fixing flaws is expensive late in lifecycle.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Penetration testing tools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dirty="0"/>
              <a:t>Test common vulnerability types against inputs.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dirty="0"/>
              <a:t>Fuzzing: send random data to inputs.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dirty="0"/>
              <a:t>Don’t understand application structure or purpose.</a:t>
            </a:r>
          </a:p>
        </p:txBody>
      </p:sp>
    </p:spTree>
    <p:extLst>
      <p:ext uri="{BB962C8B-B14F-4D97-AF65-F5344CB8AC3E}">
        <p14:creationId xmlns:p14="http://schemas.microsoft.com/office/powerpoint/2010/main" val="176682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Security Testing</a:t>
            </a:r>
          </a:p>
        </p:txBody>
      </p:sp>
      <p:sp>
        <p:nvSpPr>
          <p:cNvPr id="20484" name="Oval 3"/>
          <p:cNvSpPr>
            <a:spLocks noChangeArrowheads="1"/>
          </p:cNvSpPr>
          <p:nvPr/>
        </p:nvSpPr>
        <p:spPr bwMode="auto">
          <a:xfrm>
            <a:off x="4114800" y="1905000"/>
            <a:ext cx="3200400" cy="35052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2422525" y="5219700"/>
            <a:ext cx="1403350" cy="64135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</a:rPr>
              <a:t>Intendended</a:t>
            </a:r>
          </a:p>
          <a:p>
            <a:pPr eaLnBrk="1" hangingPunct="1"/>
            <a:r>
              <a:rPr lang="en-US" sz="1800">
                <a:latin typeface="Times New Roman" pitchFamily="18" charset="0"/>
              </a:rPr>
              <a:t>Functionality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8229600" y="5257800"/>
            <a:ext cx="1403350" cy="641350"/>
          </a:xfrm>
          <a:prstGeom prst="rect">
            <a:avLst/>
          </a:prstGeom>
          <a:solidFill>
            <a:srgbClr val="FF0000">
              <a:alpha val="4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</a:rPr>
              <a:t>Actual</a:t>
            </a:r>
          </a:p>
          <a:p>
            <a:pPr eaLnBrk="1" hangingPunct="1"/>
            <a:r>
              <a:rPr lang="en-US" sz="1800">
                <a:latin typeface="Times New Roman" pitchFamily="18" charset="0"/>
              </a:rPr>
              <a:t>Functionality</a:t>
            </a:r>
          </a:p>
        </p:txBody>
      </p:sp>
      <p:sp>
        <p:nvSpPr>
          <p:cNvPr id="20487" name="Oval 6"/>
          <p:cNvSpPr>
            <a:spLocks noChangeArrowheads="1"/>
          </p:cNvSpPr>
          <p:nvPr/>
        </p:nvSpPr>
        <p:spPr bwMode="auto">
          <a:xfrm>
            <a:off x="4343400" y="2209800"/>
            <a:ext cx="3886200" cy="3429000"/>
          </a:xfrm>
          <a:prstGeom prst="ellipse">
            <a:avLst/>
          </a:prstGeom>
          <a:solidFill>
            <a:srgbClr val="FF0000">
              <a:alpha val="4705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 flipV="1">
            <a:off x="2971800" y="41910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 flipH="1" flipV="1">
            <a:off x="8229600" y="4572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0" name="Text Box 9"/>
          <p:cNvSpPr txBox="1">
            <a:spLocks noChangeArrowheads="1"/>
          </p:cNvSpPr>
          <p:nvPr/>
        </p:nvSpPr>
        <p:spPr bwMode="auto">
          <a:xfrm>
            <a:off x="1981200" y="1905000"/>
            <a:ext cx="1905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Functional testing will find missing functionality.</a:t>
            </a:r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3733800" y="2362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2" name="Text Box 11"/>
          <p:cNvSpPr txBox="1">
            <a:spLocks noChangeArrowheads="1"/>
          </p:cNvSpPr>
          <p:nvPr/>
        </p:nvSpPr>
        <p:spPr bwMode="auto">
          <a:xfrm>
            <a:off x="8366126" y="1790700"/>
            <a:ext cx="19208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</a:rPr>
              <a:t>Injection flaws, buffer overflows, XSS, etc.</a:t>
            </a:r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 flipH="1">
            <a:off x="7848600" y="2362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8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ircuit">
  <a:themeElements>
    <a:clrScheme name="Custom 20">
      <a:dk1>
        <a:sysClr val="windowText" lastClr="000000"/>
      </a:dk1>
      <a:lt1>
        <a:sysClr val="window" lastClr="FFFFFF"/>
      </a:lt1>
      <a:dk2>
        <a:srgbClr val="632E62"/>
      </a:dk2>
      <a:lt2>
        <a:srgbClr val="19141A"/>
      </a:lt2>
      <a:accent1>
        <a:srgbClr val="762EB1"/>
      </a:accent1>
      <a:accent2>
        <a:srgbClr val="762EB1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E7CDE7"/>
      </a:hlink>
      <a:folHlink>
        <a:srgbClr val="D09BCF"/>
      </a:folHlink>
    </a:clrScheme>
    <a:fontScheme name="Custom 3">
      <a:majorFont>
        <a:latin typeface="Bahnschrift"/>
        <a:ea typeface=""/>
        <a:cs typeface=""/>
      </a:majorFont>
      <a:minorFont>
        <a:latin typeface="HelvLight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586</Words>
  <Application>Microsoft Office PowerPoint</Application>
  <PresentationFormat>Widescreen</PresentationFormat>
  <Paragraphs>128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Bahnschrift</vt:lpstr>
      <vt:lpstr>Calibri</vt:lpstr>
      <vt:lpstr>Calibri Light</vt:lpstr>
      <vt:lpstr>HelvLight</vt:lpstr>
      <vt:lpstr>Times</vt:lpstr>
      <vt:lpstr>Times New Roman</vt:lpstr>
      <vt:lpstr>Wingdings</vt:lpstr>
      <vt:lpstr>Circuit</vt:lpstr>
      <vt:lpstr>Celestial</vt:lpstr>
      <vt:lpstr>Module two: Dev Sec basics</vt:lpstr>
      <vt:lpstr>Secure Development Processes</vt:lpstr>
      <vt:lpstr>Security Lifecycle</vt:lpstr>
      <vt:lpstr>Code Reviews</vt:lpstr>
      <vt:lpstr>Architectural Risk Analysis</vt:lpstr>
      <vt:lpstr>Black Box Testing</vt:lpstr>
      <vt:lpstr>White and Grey Box Testing</vt:lpstr>
      <vt:lpstr>Penetration Testing</vt:lpstr>
      <vt:lpstr>Security Testing</vt:lpstr>
      <vt:lpstr>Security Testing</vt:lpstr>
      <vt:lpstr>Abuse Cases</vt:lpstr>
      <vt:lpstr>Security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One: The Role of Technology</dc:title>
  <dc:creator>Chad Johnson</dc:creator>
  <cp:lastModifiedBy>Johnson, Chad</cp:lastModifiedBy>
  <cp:revision>10</cp:revision>
  <dcterms:created xsi:type="dcterms:W3CDTF">2020-06-22T15:36:07Z</dcterms:created>
  <dcterms:modified xsi:type="dcterms:W3CDTF">2023-01-30T19:18:55Z</dcterms:modified>
</cp:coreProperties>
</file>