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54"/>
  </p:notesMasterIdLst>
  <p:sldIdLst>
    <p:sldId id="256" r:id="rId2"/>
    <p:sldId id="471" r:id="rId3"/>
    <p:sldId id="472" r:id="rId4"/>
    <p:sldId id="451" r:id="rId5"/>
    <p:sldId id="452" r:id="rId6"/>
    <p:sldId id="470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54" r:id="rId15"/>
    <p:sldId id="458" r:id="rId16"/>
    <p:sldId id="480" r:id="rId17"/>
    <p:sldId id="481" r:id="rId18"/>
    <p:sldId id="482" r:id="rId19"/>
    <p:sldId id="483" r:id="rId20"/>
    <p:sldId id="466" r:id="rId21"/>
    <p:sldId id="356" r:id="rId22"/>
    <p:sldId id="461" r:id="rId23"/>
    <p:sldId id="467" r:id="rId24"/>
    <p:sldId id="355" r:id="rId25"/>
    <p:sldId id="357" r:id="rId26"/>
    <p:sldId id="353" r:id="rId27"/>
    <p:sldId id="320" r:id="rId28"/>
    <p:sldId id="469" r:id="rId29"/>
    <p:sldId id="533" r:id="rId30"/>
    <p:sldId id="535" r:id="rId31"/>
    <p:sldId id="537" r:id="rId32"/>
    <p:sldId id="542" r:id="rId33"/>
    <p:sldId id="538" r:id="rId34"/>
    <p:sldId id="539" r:id="rId35"/>
    <p:sldId id="540" r:id="rId36"/>
    <p:sldId id="505" r:id="rId37"/>
    <p:sldId id="507" r:id="rId38"/>
    <p:sldId id="508" r:id="rId39"/>
    <p:sldId id="548" r:id="rId40"/>
    <p:sldId id="543" r:id="rId41"/>
    <p:sldId id="546" r:id="rId42"/>
    <p:sldId id="512" r:id="rId43"/>
    <p:sldId id="514" r:id="rId44"/>
    <p:sldId id="516" r:id="rId45"/>
    <p:sldId id="545" r:id="rId46"/>
    <p:sldId id="517" r:id="rId47"/>
    <p:sldId id="525" r:id="rId48"/>
    <p:sldId id="521" r:id="rId49"/>
    <p:sldId id="522" r:id="rId50"/>
    <p:sldId id="528" r:id="rId51"/>
    <p:sldId id="529" r:id="rId52"/>
    <p:sldId id="532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9A579-922D-4C58-8A62-6A83643962C5}" v="8" dt="2021-01-12T22:13:59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EF2CC-09FC-4DFC-A768-BC2A0A8E860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89B78-E2C1-48E6-A493-E62A1AB2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http://www.linuxjournal.com/article/6701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FE5F-3EDA-4E5C-B75E-5B50E5DC21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1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254EB-CA2D-44D5-BA06-8BA576187A11}" type="slidenum">
              <a:rPr lang="en-US" smtClean="0">
                <a:latin typeface="Arial" pitchFamily="34" charset="0"/>
                <a:sym typeface="Arial" pitchFamily="34" charset="0"/>
              </a:rPr>
              <a:pPr/>
              <a:t>14</a:t>
            </a:fld>
            <a:endParaRPr lang="en-US">
              <a:latin typeface="Arial" pitchFamily="34" charset="0"/>
              <a:sym typeface="Arial" pitchFamily="34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DC8FF"/>
              </a:buClr>
              <a:buFont typeface="Wingdings" pitchFamily="2" charset="2"/>
              <a:buChar char="¡"/>
              <a:tabLst>
                <a:tab pos="292100" algn="l"/>
                <a:tab pos="1206500" algn="l"/>
                <a:tab pos="2120900" algn="l"/>
                <a:tab pos="3035300" algn="l"/>
                <a:tab pos="3949700" algn="l"/>
                <a:tab pos="4864100" algn="l"/>
                <a:tab pos="5778500" algn="l"/>
                <a:tab pos="6692900" algn="l"/>
                <a:tab pos="7607300" algn="l"/>
                <a:tab pos="8521700" algn="l"/>
                <a:tab pos="9436100" algn="l"/>
                <a:tab pos="100965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The fragment of C code for </a:t>
            </a:r>
            <a:r>
              <a:rPr lang="en-US" sz="1800">
                <a:solidFill>
                  <a:srgbClr val="6F56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fingerd()</a:t>
            </a:r>
            <a:r>
              <a:rPr lang="en-US" sz="18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above shows the problem</a:t>
            </a:r>
          </a:p>
          <a:p>
            <a:pPr eaLnBrk="1" hangingPunct="1">
              <a:lnSpc>
                <a:spcPct val="80000"/>
              </a:lnSpc>
              <a:spcBef>
                <a:spcPts val="350"/>
              </a:spcBef>
              <a:buClr>
                <a:srgbClr val="CDC8FF"/>
              </a:buClr>
              <a:buFont typeface="Wingdings" pitchFamily="2" charset="2"/>
              <a:buChar char="¡"/>
              <a:tabLst>
                <a:tab pos="292100" algn="l"/>
                <a:tab pos="1206500" algn="l"/>
                <a:tab pos="2120900" algn="l"/>
                <a:tab pos="3035300" algn="l"/>
                <a:tab pos="3949700" algn="l"/>
                <a:tab pos="4864100" algn="l"/>
                <a:tab pos="5778500" algn="l"/>
                <a:tab pos="6692900" algn="l"/>
                <a:tab pos="7607300" algn="l"/>
                <a:tab pos="8521700" algn="l"/>
                <a:tab pos="9436100" algn="l"/>
                <a:tab pos="100965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 local array buf[80] is declared, which gets allocated on the stack, but the function get does not do bounds checking, and hence makes buffer overflows possible.</a:t>
            </a:r>
          </a:p>
        </p:txBody>
      </p:sp>
      <p:sp>
        <p:nvSpPr>
          <p:cNvPr id="30725" name="Date Placeholder 7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sym typeface="Arial" pitchFamily="34" charset="0"/>
              </a:rPr>
              <a:t>2009-01-28</a:t>
            </a:r>
          </a:p>
        </p:txBody>
      </p:sp>
      <p:sp>
        <p:nvSpPr>
          <p:cNvPr id="30726" name="Header Placeholder 8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sym typeface="Arial" pitchFamily="34" charset="0"/>
              </a:rPr>
              <a:t>Operating Systems: Basic Concepts</a:t>
            </a:r>
          </a:p>
        </p:txBody>
      </p:sp>
      <p:sp>
        <p:nvSpPr>
          <p:cNvPr id="30727" name="Footer Placeholder 6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sym typeface="Arial" pitchFamily="34" charset="0"/>
              </a:rPr>
              <a:t>CS 166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https://en.wikipedia.org/wiki/Buffer_overflow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FE5F-3EDA-4E5C-B75E-5B50E5DC211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9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http://marcoramilli.blogspot.com/2011/05/return-oriented-programming.html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FE5F-3EDA-4E5C-B75E-5B50E5DC211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69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990BCF59-5EBB-D12F-B3BA-09458371C0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84909739-2448-1BC5-4B68-DAE3C483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What should the authenticator depends upon?</a:t>
            </a:r>
          </a:p>
          <a:p>
            <a:endParaRPr lang="en-US" altLang="en-US"/>
          </a:p>
          <a:p>
            <a:r>
              <a:rPr lang="en-US" altLang="en-US"/>
              <a:t>User name, current time</a:t>
            </a:r>
          </a:p>
          <a:p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B2BC45F6-F0D2-D5A3-AFA5-F0EC13452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3EC5BB-F766-483B-93CE-1590FB452894}" type="slidenum">
              <a:rPr kumimoji="0" lang="en-US" altLang="en-US" sz="1300"/>
              <a:pPr eaLnBrk="1" hangingPunct="1">
                <a:spcBef>
                  <a:spcPct val="0"/>
                </a:spcBef>
              </a:pPr>
              <a:t>35</a:t>
            </a:fld>
            <a:endParaRPr kumimoji="0" lang="en-US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FD1E274C-7646-CF0C-AEA3-4C22F48C5A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82121CAF-50F8-3A17-44E1-6D372415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Do not want one site to manipulate another site’s web page.</a:t>
            </a:r>
          </a:p>
          <a:p>
            <a:endParaRPr lang="en-US" altLang="en-US"/>
          </a:p>
          <a:p>
            <a:pPr lvl="2" eaLnBrk="1" hangingPunct="1"/>
            <a:r>
              <a:rPr lang="en-US" altLang="zh-CN" sz="2000"/>
              <a:t>XmlHttpRequest is an API that can be used by web browser scripting languages to transfer XML and other text data to and from a web server using HTTP, by establishing an independent and asynchronous communication channel. </a:t>
            </a:r>
          </a:p>
          <a:p>
            <a:pPr lvl="3" eaLnBrk="1" hangingPunct="1"/>
            <a:r>
              <a:rPr lang="en-US" altLang="zh-CN" sz="1800"/>
              <a:t>used by AJAX </a:t>
            </a:r>
          </a:p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12E4CA4F-2DBD-43B3-189D-9D156E8D2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90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90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90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90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51F987-3A15-48C6-AD86-6854D9018966}" type="slidenum">
              <a:rPr kumimoji="0" lang="en-US" altLang="en-US" sz="1300"/>
              <a:pPr eaLnBrk="1" hangingPunct="1">
                <a:spcBef>
                  <a:spcPct val="0"/>
                </a:spcBef>
              </a:pPr>
              <a:t>38</a:t>
            </a:fld>
            <a:endParaRPr kumimoji="0"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9FAE78-7CC8-4044-9439-7DDCDB82DE6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0360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6097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09216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1335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3783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8A6B-9637-4EB2-9216-A4FEE866094A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6872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2837-9CC1-4A61-BAFA-7493765ADC66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3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60CC-8A0F-4A7F-BD8B-BB4A7F711A2F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9F6C-298E-457E-893D-52BE1F95B65D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9AC1-3B9A-40CE-98D7-5F98568B867E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1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3CD-53C4-4A2E-B87C-39AC67A7CF8F}" type="datetime1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1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49B0-F0A6-4806-8662-5FD789F4D2D3}" type="datetime1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667-29C0-4853-A695-2D323707E37B}" type="datetime1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41C9-1611-470E-AFCE-FFA8E3B79975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8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44A5B-7AFE-42E6-B054-6D007AD1C19F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38A6B-9637-4EB2-9216-A4FEE866094A}" type="datetime1">
              <a:rPr lang="en-US" smtClean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78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sei.cmu.edu/forms/bff-download.cf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VLNPIIgKbQ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E3014-63A5-4454-96EC-66167595D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970" b="15030"/>
          <a:stretch/>
        </p:blipFill>
        <p:spPr>
          <a:xfrm>
            <a:off x="3048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6A06DF-F722-4988-BC89-851B8C82F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4387970"/>
            <a:ext cx="10558405" cy="1378646"/>
          </a:xfrm>
        </p:spPr>
        <p:txBody>
          <a:bodyPr anchor="b">
            <a:normAutofit fontScale="90000"/>
          </a:bodyPr>
          <a:lstStyle/>
          <a:p>
            <a:r>
              <a:rPr lang="en-US" sz="5200" dirty="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Module three: Application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07F94-A1B7-4386-B249-3F37A1222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5878187"/>
            <a:ext cx="10558405" cy="501108"/>
          </a:xfrm>
        </p:spPr>
        <p:txBody>
          <a:bodyPr anchor="t">
            <a:normAutofit/>
          </a:bodyPr>
          <a:lstStyle/>
          <a:p>
            <a:r>
              <a:rPr lang="en-US" dirty="0">
                <a:ln w="3175">
                  <a:solidFill>
                    <a:schemeClr val="accent1">
                      <a:alpha val="40000"/>
                    </a:schemeClr>
                  </a:solidFill>
                </a:ln>
                <a:solidFill>
                  <a:srgbClr val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CIS 311 – Prof. C. R. Johnson</a:t>
            </a:r>
          </a:p>
        </p:txBody>
      </p:sp>
    </p:spTree>
    <p:extLst>
      <p:ext uri="{BB962C8B-B14F-4D97-AF65-F5344CB8AC3E}">
        <p14:creationId xmlns:p14="http://schemas.microsoft.com/office/powerpoint/2010/main" val="205105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4138-E511-5B42-60BC-50FDA547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but what can this be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F5FA-DE18-399E-6194-16D64F311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239308" cy="3541714"/>
          </a:xfrm>
        </p:spPr>
        <p:txBody>
          <a:bodyPr>
            <a:normAutofit/>
          </a:bodyPr>
          <a:lstStyle/>
          <a:p>
            <a:r>
              <a:rPr lang="en-US" dirty="0"/>
              <a:t>Everything below the buffer on the stack!</a:t>
            </a:r>
          </a:p>
          <a:p>
            <a:pPr lvl="1"/>
            <a:r>
              <a:rPr lang="en-US" dirty="0"/>
              <a:t>The saved base pointer. (EBP)	</a:t>
            </a:r>
          </a:p>
          <a:p>
            <a:pPr lvl="1"/>
            <a:r>
              <a:rPr lang="en-US" dirty="0"/>
              <a:t>The saved return address. (EIP)</a:t>
            </a:r>
          </a:p>
          <a:p>
            <a:r>
              <a:rPr lang="en-US" dirty="0"/>
              <a:t>Memory corruption occurred</a:t>
            </a:r>
          </a:p>
          <a:p>
            <a:r>
              <a:rPr lang="en-US" dirty="0"/>
              <a:t>The program is on it’s way to crashing…</a:t>
            </a:r>
          </a:p>
          <a:p>
            <a:r>
              <a:rPr lang="en-US" dirty="0"/>
              <a:t>Can we make it crash in a useful, interesting way?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E0012-6122-DCE4-3F2C-819B84B3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D824C-80CF-36DF-84FB-B9EFDB5F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C9318-AC50-7B2F-2A13-37D0B927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ED213-5865-0F67-4B2C-34DAB3CC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20" y="1741922"/>
            <a:ext cx="4267233" cy="493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6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6B2A-F600-6EDE-8B3A-66FD8A55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Arbitrary 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36B5-A78F-D47E-F289-36A119A91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force the program to jump to any address in memory.</a:t>
            </a:r>
          </a:p>
          <a:p>
            <a:r>
              <a:rPr lang="en-US" dirty="0"/>
              <a:t>Are there any privileged functions that we normally wouldn’t be allowed to execute?</a:t>
            </a:r>
          </a:p>
          <a:p>
            <a:endParaRPr lang="en-US" dirty="0"/>
          </a:p>
          <a:p>
            <a:r>
              <a:rPr lang="en-US" dirty="0"/>
              <a:t>Note that “code” is just data</a:t>
            </a:r>
          </a:p>
          <a:p>
            <a:r>
              <a:rPr lang="en-US" dirty="0"/>
              <a:t>We can put “data” in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CC32-EF67-734E-957F-EE917E19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1A2F-B937-6790-08ED-BA956681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A8D5-C259-C5B6-517C-305D9C13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7BEF-59F7-7681-CF93-D2C387BB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problem…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E16D-8CBE-9908-D6A1-04CC4892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305571" cy="3541714"/>
          </a:xfrm>
        </p:spPr>
        <p:txBody>
          <a:bodyPr/>
          <a:lstStyle/>
          <a:p>
            <a:r>
              <a:rPr lang="en-US" dirty="0"/>
              <a:t>This stack address will not be predictable. :(</a:t>
            </a:r>
          </a:p>
          <a:p>
            <a:r>
              <a:rPr lang="en-US" dirty="0"/>
              <a:t>We don’t reliable know where our data will be.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DDB8E-56AA-34A5-1162-3D7E2EDB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8E35-47B2-B580-0EA0-35F687F1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4B00-A84F-33A2-09A7-3DF23CC1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FD54D6-D253-BEAA-6230-72F7514E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983" y="352425"/>
            <a:ext cx="54387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9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B5CC-19F2-9FE0-643A-CD093027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A5CD-A287-EE28-9F82-97428210E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192276" cy="3541714"/>
          </a:xfrm>
        </p:spPr>
        <p:txBody>
          <a:bodyPr/>
          <a:lstStyle/>
          <a:p>
            <a:r>
              <a:rPr lang="en-US" dirty="0"/>
              <a:t>At the moment the “ret” is executed and the return address is removed, the stack pointer will be pointing at our data!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8611-D40A-DE04-5E78-2D0AD90B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769F-4B0A-3C3F-D76A-AC81488C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3294E-F51B-8C78-C053-70F8B46A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C0F9E4-76AE-94BE-EDDC-60186582C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66" y="242887"/>
            <a:ext cx="5476875" cy="6372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E050F1-BB34-7E1B-7288-116F328ED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743489"/>
            <a:ext cx="5100769" cy="15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2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1" y="80320"/>
            <a:ext cx="9905998" cy="1478570"/>
          </a:xfrm>
        </p:spPr>
        <p:txBody>
          <a:bodyPr vert="horz" lIns="38100" tIns="38100" rIns="1099" bIns="38100" rtlCol="0" anchor="ctr">
            <a:normAutofit/>
          </a:bodyPr>
          <a:lstStyle/>
          <a:p>
            <a:pPr marL="12700">
              <a:tabLst>
                <a:tab pos="50800" algn="l"/>
                <a:tab pos="965200" algn="l"/>
                <a:tab pos="1879600" algn="l"/>
                <a:tab pos="2794000" algn="l"/>
                <a:tab pos="3708400" algn="l"/>
                <a:tab pos="4622800" algn="l"/>
                <a:tab pos="5537200" algn="l"/>
                <a:tab pos="6451600" algn="l"/>
                <a:tab pos="7366000" algn="l"/>
                <a:tab pos="8280400" algn="l"/>
                <a:tab pos="9194800" algn="l"/>
                <a:tab pos="10109200" algn="l"/>
                <a:tab pos="10985500" algn="l"/>
              </a:tabLst>
            </a:pPr>
            <a:r>
              <a:rPr lang="en-US" sz="5400" dirty="0"/>
              <a:t>Stack Smashing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428627" y="3726828"/>
            <a:ext cx="6742029" cy="2960843"/>
          </a:xfrm>
        </p:spPr>
        <p:txBody>
          <a:bodyPr vert="horz" lIns="38100" tIns="38100" rIns="1099" bIns="38100" rtlCol="0">
            <a:normAutofit/>
          </a:bodyPr>
          <a:lstStyle/>
          <a:p>
            <a:pPr marL="14288" indent="0">
              <a:spcBef>
                <a:spcPct val="0"/>
              </a:spcBef>
              <a:buNone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</a:tabLst>
              <a:defRPr/>
            </a:pPr>
            <a:r>
              <a:rPr lang="en-US" sz="2000" dirty="0"/>
              <a:t>The </a:t>
            </a:r>
            <a:r>
              <a:rPr lang="en-US" sz="2000" dirty="0" err="1">
                <a:solidFill>
                  <a:schemeClr val="accent6"/>
                </a:solidFill>
              </a:rPr>
              <a:t>fingerd</a:t>
            </a:r>
            <a:r>
              <a:rPr lang="en-US" sz="2000" dirty="0">
                <a:solidFill>
                  <a:srgbClr val="6F56FF"/>
                </a:solidFill>
              </a:rPr>
              <a:t> </a:t>
            </a:r>
            <a:r>
              <a:rPr lang="en-US" sz="2000" dirty="0"/>
              <a:t>service, which was once ran  as root was vulnerable to buffer overflow attacks in 1988, the year of the Morris worm, which exploited </a:t>
            </a:r>
            <a:r>
              <a:rPr lang="en-US" sz="2000" dirty="0" err="1"/>
              <a:t>fingerd</a:t>
            </a:r>
            <a:r>
              <a:rPr lang="en-US" sz="2000" dirty="0"/>
              <a:t> by:</a:t>
            </a:r>
          </a:p>
          <a:p>
            <a:pPr marL="757238" lvl="1">
              <a:spcBef>
                <a:spcPts val="400"/>
              </a:spcBef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</a:tabLst>
              <a:defRPr/>
            </a:pPr>
            <a:r>
              <a:rPr lang="en-US" sz="1800" dirty="0"/>
              <a:t>Writing malicious code to stack buffer.</a:t>
            </a:r>
          </a:p>
          <a:p>
            <a:pPr marL="757238" lvl="1">
              <a:spcBef>
                <a:spcPts val="400"/>
              </a:spcBef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</a:tabLst>
              <a:defRPr/>
            </a:pPr>
            <a:r>
              <a:rPr lang="en-US" sz="1800" dirty="0"/>
              <a:t>Overwriting return address w/ address of malicious code.</a:t>
            </a:r>
          </a:p>
          <a:p>
            <a:pPr marL="757238" lvl="1">
              <a:spcBef>
                <a:spcPts val="400"/>
              </a:spcBef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</a:tabLst>
              <a:defRPr/>
            </a:pPr>
            <a:r>
              <a:rPr lang="en-US" sz="1800" dirty="0"/>
              <a:t>Function returns to malicious code, not to calling function.</a:t>
            </a:r>
          </a:p>
        </p:txBody>
      </p:sp>
      <p:sp>
        <p:nvSpPr>
          <p:cNvPr id="23561" name="Rectangle 5"/>
          <p:cNvSpPr>
            <a:spLocks/>
          </p:cNvSpPr>
          <p:nvPr/>
        </p:nvSpPr>
        <p:spPr bwMode="auto">
          <a:xfrm>
            <a:off x="1872343" y="1356518"/>
            <a:ext cx="2971800" cy="2209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39200" bIns="0"/>
          <a:lstStyle/>
          <a:p>
            <a:pPr marL="38100">
              <a:spcBef>
                <a:spcPts val="200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9728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void </a:t>
            </a:r>
            <a:r>
              <a:rPr lang="en-US" sz="2000" dirty="0" err="1">
                <a:solidFill>
                  <a:schemeClr val="accent6"/>
                </a:solidFill>
                <a:sym typeface="Arial Narrow" pitchFamily="34" charset="0"/>
              </a:rPr>
              <a:t>fingerd</a:t>
            </a: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 (…) {</a:t>
            </a:r>
          </a:p>
          <a:p>
            <a:pPr marL="38100">
              <a:spcBef>
                <a:spcPts val="200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9728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	char </a:t>
            </a:r>
            <a:r>
              <a:rPr lang="en-US" sz="2000" dirty="0" err="1">
                <a:solidFill>
                  <a:schemeClr val="tx1"/>
                </a:solidFill>
                <a:sym typeface="Arial Narrow" pitchFamily="34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[80];</a:t>
            </a:r>
          </a:p>
          <a:p>
            <a:pPr marL="38100">
              <a:spcBef>
                <a:spcPts val="200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9728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	…</a:t>
            </a:r>
          </a:p>
          <a:p>
            <a:pPr marL="38100">
              <a:spcBef>
                <a:spcPts val="200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9728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	get(</a:t>
            </a:r>
            <a:r>
              <a:rPr lang="en-US" sz="2000" dirty="0" err="1">
                <a:solidFill>
                  <a:schemeClr val="tx1"/>
                </a:solidFill>
                <a:sym typeface="Arial Narrow" pitchFamily="34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);</a:t>
            </a:r>
          </a:p>
          <a:p>
            <a:pPr marL="38100">
              <a:spcBef>
                <a:spcPts val="200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9728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	…</a:t>
            </a:r>
          </a:p>
          <a:p>
            <a:pPr marL="38100">
              <a:spcBef>
                <a:spcPts val="200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9728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sym typeface="Arial Narrow" pitchFamily="34" charset="0"/>
              </a:rPr>
              <a:t>}</a:t>
            </a:r>
          </a:p>
        </p:txBody>
      </p:sp>
      <p:sp>
        <p:nvSpPr>
          <p:cNvPr id="10" name="Rectangle 10"/>
          <p:cNvSpPr/>
          <p:nvPr/>
        </p:nvSpPr>
        <p:spPr>
          <a:xfrm>
            <a:off x="7277019" y="1356518"/>
            <a:ext cx="1776413" cy="510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ym typeface="Arial" charset="0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6695994" y="2681369"/>
            <a:ext cx="487221" cy="9569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current frame</a:t>
            </a:r>
          </a:p>
        </p:txBody>
      </p:sp>
      <p:sp>
        <p:nvSpPr>
          <p:cNvPr id="13" name="Rectangle 9"/>
          <p:cNvSpPr/>
          <p:nvPr/>
        </p:nvSpPr>
        <p:spPr>
          <a:xfrm>
            <a:off x="6695994" y="1428020"/>
            <a:ext cx="487221" cy="12668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 previous frames</a:t>
            </a:r>
          </a:p>
        </p:txBody>
      </p:sp>
      <p:sp>
        <p:nvSpPr>
          <p:cNvPr id="14" name="Rectangle 14"/>
          <p:cNvSpPr/>
          <p:nvPr/>
        </p:nvSpPr>
        <p:spPr>
          <a:xfrm>
            <a:off x="7381794" y="2728119"/>
            <a:ext cx="1565275" cy="2270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f() arguments </a:t>
            </a:r>
          </a:p>
        </p:txBody>
      </p:sp>
      <p:sp>
        <p:nvSpPr>
          <p:cNvPr id="15" name="Rectangle 15"/>
          <p:cNvSpPr/>
          <p:nvPr/>
        </p:nvSpPr>
        <p:spPr>
          <a:xfrm>
            <a:off x="7384969" y="3140868"/>
            <a:ext cx="1565275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buffer</a:t>
            </a:r>
          </a:p>
        </p:txBody>
      </p:sp>
      <p:sp>
        <p:nvSpPr>
          <p:cNvPr id="16" name="Rectangle 16"/>
          <p:cNvSpPr/>
          <p:nvPr/>
        </p:nvSpPr>
        <p:spPr>
          <a:xfrm>
            <a:off x="7384969" y="3383757"/>
            <a:ext cx="1565275" cy="319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ym typeface="Arial" charset="0"/>
            </a:endParaRPr>
          </a:p>
        </p:txBody>
      </p:sp>
      <p:sp>
        <p:nvSpPr>
          <p:cNvPr id="17" name="Rectangle 19"/>
          <p:cNvSpPr/>
          <p:nvPr/>
        </p:nvSpPr>
        <p:spPr>
          <a:xfrm>
            <a:off x="7384969" y="1481932"/>
            <a:ext cx="1565275" cy="1266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ym typeface="Arial" charset="0"/>
            </a:endParaRPr>
          </a:p>
          <a:p>
            <a:pPr algn="ctr">
              <a:defRPr/>
            </a:pPr>
            <a:endParaRPr lang="en-US" sz="1600" dirty="0">
              <a:sym typeface="Arial" charset="0"/>
            </a:endParaRPr>
          </a:p>
          <a:p>
            <a:pPr algn="ctr">
              <a:defRPr/>
            </a:pPr>
            <a:r>
              <a:rPr lang="en-US" sz="1600" dirty="0">
                <a:sym typeface="Arial" charset="0"/>
              </a:rPr>
              <a:t>local variables</a:t>
            </a:r>
          </a:p>
        </p:txBody>
      </p:sp>
      <p:sp>
        <p:nvSpPr>
          <p:cNvPr id="18" name="Rectangle 20"/>
          <p:cNvSpPr/>
          <p:nvPr/>
        </p:nvSpPr>
        <p:spPr>
          <a:xfrm>
            <a:off x="7381794" y="5096669"/>
            <a:ext cx="1565275" cy="1274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program code</a:t>
            </a:r>
          </a:p>
        </p:txBody>
      </p:sp>
      <p:sp>
        <p:nvSpPr>
          <p:cNvPr id="19" name="Rectangle 28"/>
          <p:cNvSpPr/>
          <p:nvPr/>
        </p:nvSpPr>
        <p:spPr>
          <a:xfrm>
            <a:off x="9797969" y="1356518"/>
            <a:ext cx="1774825" cy="510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ym typeface="Arial" charset="0"/>
            </a:endParaRPr>
          </a:p>
        </p:txBody>
      </p:sp>
      <p:sp>
        <p:nvSpPr>
          <p:cNvPr id="20" name="Rectangle 34"/>
          <p:cNvSpPr/>
          <p:nvPr/>
        </p:nvSpPr>
        <p:spPr>
          <a:xfrm>
            <a:off x="9902744" y="5096669"/>
            <a:ext cx="1565275" cy="1274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program code</a:t>
            </a:r>
          </a:p>
        </p:txBody>
      </p:sp>
      <p:sp>
        <p:nvSpPr>
          <p:cNvPr id="21" name="Curved Left Arrow 48"/>
          <p:cNvSpPr/>
          <p:nvPr/>
        </p:nvSpPr>
        <p:spPr>
          <a:xfrm>
            <a:off x="8905793" y="3032919"/>
            <a:ext cx="609600" cy="2652713"/>
          </a:xfrm>
          <a:prstGeom prst="curvedLeftArrow">
            <a:avLst>
              <a:gd name="adj1" fmla="val 13663"/>
              <a:gd name="adj2" fmla="val 49372"/>
              <a:gd name="adj3" fmla="val 330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schemeClr val="tx1"/>
              </a:solidFill>
              <a:sym typeface="Arial" charset="0"/>
            </a:endParaRPr>
          </a:p>
        </p:txBody>
      </p:sp>
      <p:sp>
        <p:nvSpPr>
          <p:cNvPr id="22" name="Rectangle 50"/>
          <p:cNvSpPr/>
          <p:nvPr/>
        </p:nvSpPr>
        <p:spPr>
          <a:xfrm>
            <a:off x="9902744" y="2747169"/>
            <a:ext cx="1565275" cy="182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next location</a:t>
            </a:r>
          </a:p>
        </p:txBody>
      </p:sp>
      <p:sp>
        <p:nvSpPr>
          <p:cNvPr id="23" name="Rectangle 52"/>
          <p:cNvSpPr/>
          <p:nvPr/>
        </p:nvSpPr>
        <p:spPr>
          <a:xfrm>
            <a:off x="9902744" y="2932906"/>
            <a:ext cx="1565275" cy="4556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padding</a:t>
            </a:r>
          </a:p>
        </p:txBody>
      </p:sp>
      <p:sp>
        <p:nvSpPr>
          <p:cNvPr id="24" name="Rectangle 53"/>
          <p:cNvSpPr/>
          <p:nvPr/>
        </p:nvSpPr>
        <p:spPr>
          <a:xfrm>
            <a:off x="9902744" y="3383757"/>
            <a:ext cx="1565275" cy="3190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ym typeface="Arial" charset="0"/>
            </a:endParaRPr>
          </a:p>
        </p:txBody>
      </p:sp>
      <p:sp>
        <p:nvSpPr>
          <p:cNvPr id="25" name="Rectangle 56"/>
          <p:cNvSpPr/>
          <p:nvPr/>
        </p:nvSpPr>
        <p:spPr>
          <a:xfrm>
            <a:off x="9482289" y="1801566"/>
            <a:ext cx="256081" cy="15766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attacker’s input</a:t>
            </a:r>
          </a:p>
        </p:txBody>
      </p:sp>
      <p:sp>
        <p:nvSpPr>
          <p:cNvPr id="26" name="Rectangle 60"/>
          <p:cNvSpPr/>
          <p:nvPr/>
        </p:nvSpPr>
        <p:spPr>
          <a:xfrm>
            <a:off x="9902744" y="1496219"/>
            <a:ext cx="1565275" cy="327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ym typeface="Arial" charset="0"/>
            </a:endParaRPr>
          </a:p>
        </p:txBody>
      </p:sp>
      <p:sp>
        <p:nvSpPr>
          <p:cNvPr id="27" name="Rectangle 49"/>
          <p:cNvSpPr/>
          <p:nvPr/>
        </p:nvSpPr>
        <p:spPr>
          <a:xfrm>
            <a:off x="9896394" y="1813719"/>
            <a:ext cx="1565275" cy="9175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malicious code</a:t>
            </a:r>
          </a:p>
        </p:txBody>
      </p:sp>
      <p:sp>
        <p:nvSpPr>
          <p:cNvPr id="34" name="Rectangle 3"/>
          <p:cNvSpPr/>
          <p:nvPr/>
        </p:nvSpPr>
        <p:spPr>
          <a:xfrm>
            <a:off x="7381794" y="1889919"/>
            <a:ext cx="1565275" cy="182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return address</a:t>
            </a:r>
          </a:p>
        </p:txBody>
      </p:sp>
      <p:sp>
        <p:nvSpPr>
          <p:cNvPr id="35" name="Rectangle 16"/>
          <p:cNvSpPr/>
          <p:nvPr/>
        </p:nvSpPr>
        <p:spPr>
          <a:xfrm>
            <a:off x="7388144" y="1478756"/>
            <a:ext cx="1565275" cy="4048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f() arguments </a:t>
            </a:r>
          </a:p>
        </p:txBody>
      </p:sp>
      <p:sp>
        <p:nvSpPr>
          <p:cNvPr id="37" name="Rectangle 7"/>
          <p:cNvSpPr/>
          <p:nvPr/>
        </p:nvSpPr>
        <p:spPr>
          <a:xfrm>
            <a:off x="8905794" y="1813718"/>
            <a:ext cx="334821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600" b="1" dirty="0">
                <a:sym typeface="Arial" charset="0"/>
              </a:rPr>
              <a:t>EIP</a:t>
            </a:r>
          </a:p>
        </p:txBody>
      </p:sp>
      <p:sp>
        <p:nvSpPr>
          <p:cNvPr id="12" name="Rectangle 3"/>
          <p:cNvSpPr/>
          <p:nvPr/>
        </p:nvSpPr>
        <p:spPr>
          <a:xfrm>
            <a:off x="7384969" y="2963069"/>
            <a:ext cx="1565275" cy="182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ym typeface="Arial" charset="0"/>
              </a:rPr>
              <a:t>return address</a:t>
            </a:r>
          </a:p>
        </p:txBody>
      </p:sp>
      <p:sp>
        <p:nvSpPr>
          <p:cNvPr id="30" name="Rectangle 7"/>
          <p:cNvSpPr/>
          <p:nvPr/>
        </p:nvSpPr>
        <p:spPr>
          <a:xfrm>
            <a:off x="8954679" y="2728118"/>
            <a:ext cx="304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600" b="1" dirty="0">
                <a:sym typeface="Arial" charset="0"/>
              </a:rPr>
              <a:t>EIP</a:t>
            </a:r>
          </a:p>
        </p:txBody>
      </p:sp>
      <p:sp>
        <p:nvSpPr>
          <p:cNvPr id="38" name="Curved Left Arrow 48"/>
          <p:cNvSpPr/>
          <p:nvPr/>
        </p:nvSpPr>
        <p:spPr>
          <a:xfrm flipV="1">
            <a:off x="11352131" y="1810544"/>
            <a:ext cx="373062" cy="1069975"/>
          </a:xfrm>
          <a:prstGeom prst="curvedLeftArrow">
            <a:avLst>
              <a:gd name="adj1" fmla="val 13663"/>
              <a:gd name="adj2" fmla="val 49372"/>
              <a:gd name="adj3" fmla="val 3305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schemeClr val="tx1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24305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Canaries on the Stack</a:t>
            </a:r>
          </a:p>
        </p:txBody>
      </p:sp>
      <p:sp>
        <p:nvSpPr>
          <p:cNvPr id="22531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canary is placed in the stack prior to the return address, so that any attempt to over-write the return address also overwrites the canary.</a:t>
            </a:r>
            <a:endParaRPr lang="it-IT" dirty="0"/>
          </a:p>
        </p:txBody>
      </p:sp>
      <p:sp>
        <p:nvSpPr>
          <p:cNvPr id="7" name="Rectangle 1"/>
          <p:cNvSpPr/>
          <p:nvPr/>
        </p:nvSpPr>
        <p:spPr>
          <a:xfrm>
            <a:off x="2420982" y="3924255"/>
            <a:ext cx="1828800" cy="76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Arial" charset="0"/>
              </a:rPr>
              <a:t>Buffer</a:t>
            </a:r>
          </a:p>
        </p:txBody>
      </p:sp>
      <p:sp>
        <p:nvSpPr>
          <p:cNvPr id="8" name="Rectangle 2"/>
          <p:cNvSpPr/>
          <p:nvPr/>
        </p:nvSpPr>
        <p:spPr>
          <a:xfrm>
            <a:off x="4249782" y="3924255"/>
            <a:ext cx="1295400" cy="76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Arial" charset="0"/>
              </a:rPr>
              <a:t>Other local variables</a:t>
            </a:r>
          </a:p>
        </p:txBody>
      </p:sp>
      <p:sp>
        <p:nvSpPr>
          <p:cNvPr id="9" name="Rectangle 3"/>
          <p:cNvSpPr/>
          <p:nvPr/>
        </p:nvSpPr>
        <p:spPr>
          <a:xfrm>
            <a:off x="5545182" y="3924255"/>
            <a:ext cx="914400" cy="76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  <a:sym typeface="Arial" charset="0"/>
              </a:rPr>
              <a:t>Canary (random)</a:t>
            </a:r>
          </a:p>
        </p:txBody>
      </p:sp>
      <p:sp>
        <p:nvSpPr>
          <p:cNvPr id="10" name="Rectangle 4"/>
          <p:cNvSpPr/>
          <p:nvPr/>
        </p:nvSpPr>
        <p:spPr>
          <a:xfrm>
            <a:off x="6459582" y="3924255"/>
            <a:ext cx="1066800" cy="76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Arial" charset="0"/>
              </a:rPr>
              <a:t>Return address</a:t>
            </a:r>
          </a:p>
        </p:txBody>
      </p:sp>
      <p:sp>
        <p:nvSpPr>
          <p:cNvPr id="11" name="Rectangle 5"/>
          <p:cNvSpPr/>
          <p:nvPr/>
        </p:nvSpPr>
        <p:spPr>
          <a:xfrm>
            <a:off x="7526382" y="3924255"/>
            <a:ext cx="1600200" cy="76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/>
                </a:solidFill>
                <a:sym typeface="Arial" charset="0"/>
              </a:rPr>
              <a:t>Other data</a:t>
            </a:r>
          </a:p>
        </p:txBody>
      </p:sp>
      <p:sp>
        <p:nvSpPr>
          <p:cNvPr id="12" name="Rectangle 6"/>
          <p:cNvSpPr/>
          <p:nvPr/>
        </p:nvSpPr>
        <p:spPr>
          <a:xfrm>
            <a:off x="2420982" y="5284742"/>
            <a:ext cx="1828800" cy="76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Arial" charset="0"/>
              </a:rPr>
              <a:t>Buffer</a:t>
            </a:r>
          </a:p>
        </p:txBody>
      </p:sp>
      <p:sp>
        <p:nvSpPr>
          <p:cNvPr id="13" name="Rectangle 9"/>
          <p:cNvSpPr/>
          <p:nvPr/>
        </p:nvSpPr>
        <p:spPr>
          <a:xfrm>
            <a:off x="6459582" y="5284742"/>
            <a:ext cx="1066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sym typeface="Arial" charset="0"/>
              </a:rPr>
              <a:t>Corrupt return address</a:t>
            </a:r>
          </a:p>
        </p:txBody>
      </p:sp>
      <p:sp>
        <p:nvSpPr>
          <p:cNvPr id="14" name="Rectangle 10"/>
          <p:cNvSpPr/>
          <p:nvPr/>
        </p:nvSpPr>
        <p:spPr>
          <a:xfrm>
            <a:off x="7526382" y="5284742"/>
            <a:ext cx="16002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Arial" charset="0"/>
              </a:rPr>
              <a:t>Attack code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3365863" y="3429000"/>
            <a:ext cx="55627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ym typeface="Arial" charset="0"/>
              </a:rPr>
              <a:t>Normal (safe) stack configuration: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3365863" y="4766265"/>
            <a:ext cx="503208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ym typeface="Arial" charset="0"/>
              </a:rPr>
              <a:t>Buffer overflow attack attempt:</a:t>
            </a:r>
          </a:p>
        </p:txBody>
      </p:sp>
      <p:sp>
        <p:nvSpPr>
          <p:cNvPr id="17" name="Rectangle 13"/>
          <p:cNvSpPr/>
          <p:nvPr/>
        </p:nvSpPr>
        <p:spPr>
          <a:xfrm>
            <a:off x="2420982" y="5284742"/>
            <a:ext cx="1828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sym typeface="Arial" charset="0"/>
            </a:endParaRPr>
          </a:p>
        </p:txBody>
      </p:sp>
      <p:sp>
        <p:nvSpPr>
          <p:cNvPr id="18" name="Rectangle 14"/>
          <p:cNvSpPr/>
          <p:nvPr/>
        </p:nvSpPr>
        <p:spPr>
          <a:xfrm>
            <a:off x="4249782" y="5284742"/>
            <a:ext cx="22098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sym typeface="Arial" charset="0"/>
              </a:rPr>
              <a:t>Overflow data</a:t>
            </a:r>
          </a:p>
        </p:txBody>
      </p:sp>
      <p:grpSp>
        <p:nvGrpSpPr>
          <p:cNvPr id="22547" name="Group 41"/>
          <p:cNvGrpSpPr>
            <a:grpSpLocks/>
          </p:cNvGrpSpPr>
          <p:nvPr/>
        </p:nvGrpSpPr>
        <p:grpSpPr bwMode="auto">
          <a:xfrm>
            <a:off x="9291682" y="3894093"/>
            <a:ext cx="977900" cy="771525"/>
            <a:chOff x="2012950" y="4943475"/>
            <a:chExt cx="1206500" cy="1000125"/>
          </a:xfrm>
        </p:grpSpPr>
        <p:sp>
          <p:nvSpPr>
            <p:cNvPr id="22555" name="Freeform 11"/>
            <p:cNvSpPr>
              <a:spLocks/>
            </p:cNvSpPr>
            <p:nvPr/>
          </p:nvSpPr>
          <p:spPr bwMode="auto">
            <a:xfrm>
              <a:off x="2990850" y="4943475"/>
              <a:ext cx="228600" cy="390525"/>
            </a:xfrm>
            <a:custGeom>
              <a:avLst/>
              <a:gdLst>
                <a:gd name="T0" fmla="*/ 2147483647 w 144"/>
                <a:gd name="T1" fmla="*/ 2147483647 h 246"/>
                <a:gd name="T2" fmla="*/ 2147483647 w 144"/>
                <a:gd name="T3" fmla="*/ 2147483647 h 246"/>
                <a:gd name="T4" fmla="*/ 2147483647 w 144"/>
                <a:gd name="T5" fmla="*/ 2147483647 h 246"/>
                <a:gd name="T6" fmla="*/ 2147483647 w 144"/>
                <a:gd name="T7" fmla="*/ 2147483647 h 246"/>
                <a:gd name="T8" fmla="*/ 2147483647 w 144"/>
                <a:gd name="T9" fmla="*/ 2147483647 h 246"/>
                <a:gd name="T10" fmla="*/ 2147483647 w 144"/>
                <a:gd name="T11" fmla="*/ 2147483647 h 246"/>
                <a:gd name="T12" fmla="*/ 2147483647 w 144"/>
                <a:gd name="T13" fmla="*/ 2147483647 h 246"/>
                <a:gd name="T14" fmla="*/ 2147483647 w 144"/>
                <a:gd name="T15" fmla="*/ 2147483647 h 246"/>
                <a:gd name="T16" fmla="*/ 2147483647 w 144"/>
                <a:gd name="T17" fmla="*/ 2147483647 h 246"/>
                <a:gd name="T18" fmla="*/ 2147483647 w 144"/>
                <a:gd name="T19" fmla="*/ 2147483647 h 246"/>
                <a:gd name="T20" fmla="*/ 2147483647 w 144"/>
                <a:gd name="T21" fmla="*/ 2147483647 h 246"/>
                <a:gd name="T22" fmla="*/ 2147483647 w 144"/>
                <a:gd name="T23" fmla="*/ 2147483647 h 246"/>
                <a:gd name="T24" fmla="*/ 2147483647 w 144"/>
                <a:gd name="T25" fmla="*/ 2147483647 h 246"/>
                <a:gd name="T26" fmla="*/ 2147483647 w 144"/>
                <a:gd name="T27" fmla="*/ 2147483647 h 246"/>
                <a:gd name="T28" fmla="*/ 2147483647 w 144"/>
                <a:gd name="T29" fmla="*/ 2147483647 h 246"/>
                <a:gd name="T30" fmla="*/ 2147483647 w 144"/>
                <a:gd name="T31" fmla="*/ 2147483647 h 246"/>
                <a:gd name="T32" fmla="*/ 2147483647 w 144"/>
                <a:gd name="T33" fmla="*/ 2147483647 h 246"/>
                <a:gd name="T34" fmla="*/ 2147483647 w 144"/>
                <a:gd name="T35" fmla="*/ 2147483647 h 246"/>
                <a:gd name="T36" fmla="*/ 2147483647 w 144"/>
                <a:gd name="T37" fmla="*/ 2147483647 h 246"/>
                <a:gd name="T38" fmla="*/ 2147483647 w 144"/>
                <a:gd name="T39" fmla="*/ 2147483647 h 246"/>
                <a:gd name="T40" fmla="*/ 2147483647 w 144"/>
                <a:gd name="T41" fmla="*/ 2147483647 h 246"/>
                <a:gd name="T42" fmla="*/ 2147483647 w 144"/>
                <a:gd name="T43" fmla="*/ 2147483647 h 246"/>
                <a:gd name="T44" fmla="*/ 2147483647 w 144"/>
                <a:gd name="T45" fmla="*/ 2147483647 h 246"/>
                <a:gd name="T46" fmla="*/ 2147483647 w 144"/>
                <a:gd name="T47" fmla="*/ 2147483647 h 246"/>
                <a:gd name="T48" fmla="*/ 2147483647 w 144"/>
                <a:gd name="T49" fmla="*/ 2147483647 h 246"/>
                <a:gd name="T50" fmla="*/ 2147483647 w 144"/>
                <a:gd name="T51" fmla="*/ 2147483647 h 246"/>
                <a:gd name="T52" fmla="*/ 2147483647 w 144"/>
                <a:gd name="T53" fmla="*/ 2147483647 h 246"/>
                <a:gd name="T54" fmla="*/ 2147483647 w 144"/>
                <a:gd name="T55" fmla="*/ 2147483647 h 246"/>
                <a:gd name="T56" fmla="*/ 2147483647 w 144"/>
                <a:gd name="T57" fmla="*/ 2147483647 h 246"/>
                <a:gd name="T58" fmla="*/ 2147483647 w 144"/>
                <a:gd name="T59" fmla="*/ 2147483647 h 246"/>
                <a:gd name="T60" fmla="*/ 2147483647 w 144"/>
                <a:gd name="T61" fmla="*/ 0 h 246"/>
                <a:gd name="T62" fmla="*/ 2147483647 w 144"/>
                <a:gd name="T63" fmla="*/ 0 h 246"/>
                <a:gd name="T64" fmla="*/ 2147483647 w 144"/>
                <a:gd name="T65" fmla="*/ 2147483647 h 246"/>
                <a:gd name="T66" fmla="*/ 2147483647 w 144"/>
                <a:gd name="T67" fmla="*/ 2147483647 h 246"/>
                <a:gd name="T68" fmla="*/ 2147483647 w 144"/>
                <a:gd name="T69" fmla="*/ 2147483647 h 246"/>
                <a:gd name="T70" fmla="*/ 2147483647 w 144"/>
                <a:gd name="T71" fmla="*/ 2147483647 h 246"/>
                <a:gd name="T72" fmla="*/ 2147483647 w 144"/>
                <a:gd name="T73" fmla="*/ 2147483647 h 246"/>
                <a:gd name="T74" fmla="*/ 2147483647 w 144"/>
                <a:gd name="T75" fmla="*/ 2147483647 h 246"/>
                <a:gd name="T76" fmla="*/ 2147483647 w 144"/>
                <a:gd name="T77" fmla="*/ 2147483647 h 246"/>
                <a:gd name="T78" fmla="*/ 2147483647 w 144"/>
                <a:gd name="T79" fmla="*/ 2147483647 h 246"/>
                <a:gd name="T80" fmla="*/ 2147483647 w 144"/>
                <a:gd name="T81" fmla="*/ 2147483647 h 246"/>
                <a:gd name="T82" fmla="*/ 2147483647 w 144"/>
                <a:gd name="T83" fmla="*/ 2147483647 h 246"/>
                <a:gd name="T84" fmla="*/ 0 w 144"/>
                <a:gd name="T85" fmla="*/ 2147483647 h 246"/>
                <a:gd name="T86" fmla="*/ 0 w 144"/>
                <a:gd name="T87" fmla="*/ 2147483647 h 246"/>
                <a:gd name="T88" fmla="*/ 0 w 144"/>
                <a:gd name="T89" fmla="*/ 2147483647 h 246"/>
                <a:gd name="T90" fmla="*/ 2147483647 w 144"/>
                <a:gd name="T91" fmla="*/ 2147483647 h 246"/>
                <a:gd name="T92" fmla="*/ 2147483647 w 144"/>
                <a:gd name="T93" fmla="*/ 2147483647 h 246"/>
                <a:gd name="T94" fmla="*/ 2147483647 w 144"/>
                <a:gd name="T95" fmla="*/ 2147483647 h 246"/>
                <a:gd name="T96" fmla="*/ 2147483647 w 144"/>
                <a:gd name="T97" fmla="*/ 2147483647 h 246"/>
                <a:gd name="T98" fmla="*/ 2147483647 w 144"/>
                <a:gd name="T99" fmla="*/ 2147483647 h 246"/>
                <a:gd name="T100" fmla="*/ 2147483647 w 144"/>
                <a:gd name="T101" fmla="*/ 2147483647 h 246"/>
                <a:gd name="T102" fmla="*/ 2147483647 w 144"/>
                <a:gd name="T103" fmla="*/ 2147483647 h 246"/>
                <a:gd name="T104" fmla="*/ 2147483647 w 144"/>
                <a:gd name="T105" fmla="*/ 2147483647 h 246"/>
                <a:gd name="T106" fmla="*/ 2147483647 w 144"/>
                <a:gd name="T107" fmla="*/ 2147483647 h 246"/>
                <a:gd name="T108" fmla="*/ 2147483647 w 144"/>
                <a:gd name="T109" fmla="*/ 2147483647 h 246"/>
                <a:gd name="T110" fmla="*/ 2147483647 w 144"/>
                <a:gd name="T111" fmla="*/ 2147483647 h 246"/>
                <a:gd name="T112" fmla="*/ 2147483647 w 144"/>
                <a:gd name="T113" fmla="*/ 2147483647 h 246"/>
                <a:gd name="T114" fmla="*/ 2147483647 w 144"/>
                <a:gd name="T115" fmla="*/ 2147483647 h 2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4"/>
                <a:gd name="T175" fmla="*/ 0 h 246"/>
                <a:gd name="T176" fmla="*/ 144 w 144"/>
                <a:gd name="T177" fmla="*/ 246 h 24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4" h="246">
                  <a:moveTo>
                    <a:pt x="70" y="60"/>
                  </a:moveTo>
                  <a:lnTo>
                    <a:pt x="70" y="60"/>
                  </a:lnTo>
                  <a:lnTo>
                    <a:pt x="80" y="60"/>
                  </a:lnTo>
                  <a:lnTo>
                    <a:pt x="90" y="62"/>
                  </a:lnTo>
                  <a:lnTo>
                    <a:pt x="98" y="68"/>
                  </a:lnTo>
                  <a:lnTo>
                    <a:pt x="100" y="72"/>
                  </a:lnTo>
                  <a:lnTo>
                    <a:pt x="102" y="76"/>
                  </a:lnTo>
                  <a:lnTo>
                    <a:pt x="104" y="84"/>
                  </a:lnTo>
                  <a:lnTo>
                    <a:pt x="108" y="90"/>
                  </a:lnTo>
                  <a:lnTo>
                    <a:pt x="112" y="96"/>
                  </a:lnTo>
                  <a:lnTo>
                    <a:pt x="118" y="102"/>
                  </a:lnTo>
                  <a:lnTo>
                    <a:pt x="130" y="108"/>
                  </a:lnTo>
                  <a:lnTo>
                    <a:pt x="144" y="112"/>
                  </a:lnTo>
                  <a:lnTo>
                    <a:pt x="136" y="106"/>
                  </a:lnTo>
                  <a:lnTo>
                    <a:pt x="130" y="98"/>
                  </a:lnTo>
                  <a:lnTo>
                    <a:pt x="124" y="90"/>
                  </a:lnTo>
                  <a:lnTo>
                    <a:pt x="122" y="78"/>
                  </a:lnTo>
                  <a:lnTo>
                    <a:pt x="122" y="32"/>
                  </a:lnTo>
                  <a:lnTo>
                    <a:pt x="120" y="24"/>
                  </a:lnTo>
                  <a:lnTo>
                    <a:pt x="114" y="16"/>
                  </a:lnTo>
                  <a:lnTo>
                    <a:pt x="108" y="10"/>
                  </a:lnTo>
                  <a:lnTo>
                    <a:pt x="98" y="4"/>
                  </a:lnTo>
                  <a:lnTo>
                    <a:pt x="88" y="2"/>
                  </a:lnTo>
                  <a:lnTo>
                    <a:pt x="76" y="0"/>
                  </a:lnTo>
                  <a:lnTo>
                    <a:pt x="64" y="0"/>
                  </a:lnTo>
                  <a:lnTo>
                    <a:pt x="52" y="2"/>
                  </a:lnTo>
                  <a:lnTo>
                    <a:pt x="60" y="190"/>
                  </a:lnTo>
                  <a:lnTo>
                    <a:pt x="48" y="188"/>
                  </a:lnTo>
                  <a:lnTo>
                    <a:pt x="36" y="188"/>
                  </a:lnTo>
                  <a:lnTo>
                    <a:pt x="26" y="190"/>
                  </a:lnTo>
                  <a:lnTo>
                    <a:pt x="16" y="194"/>
                  </a:lnTo>
                  <a:lnTo>
                    <a:pt x="8" y="200"/>
                  </a:lnTo>
                  <a:lnTo>
                    <a:pt x="4" y="206"/>
                  </a:lnTo>
                  <a:lnTo>
                    <a:pt x="0" y="216"/>
                  </a:lnTo>
                  <a:lnTo>
                    <a:pt x="0" y="226"/>
                  </a:lnTo>
                  <a:lnTo>
                    <a:pt x="2" y="230"/>
                  </a:lnTo>
                  <a:lnTo>
                    <a:pt x="4" y="234"/>
                  </a:lnTo>
                  <a:lnTo>
                    <a:pt x="12" y="242"/>
                  </a:lnTo>
                  <a:lnTo>
                    <a:pt x="22" y="246"/>
                  </a:lnTo>
                  <a:lnTo>
                    <a:pt x="34" y="246"/>
                  </a:lnTo>
                  <a:lnTo>
                    <a:pt x="50" y="244"/>
                  </a:lnTo>
                  <a:lnTo>
                    <a:pt x="62" y="238"/>
                  </a:lnTo>
                  <a:lnTo>
                    <a:pt x="70" y="228"/>
                  </a:lnTo>
                  <a:lnTo>
                    <a:pt x="76" y="216"/>
                  </a:lnTo>
                  <a:lnTo>
                    <a:pt x="70" y="60"/>
                  </a:lnTo>
                  <a:close/>
                </a:path>
              </a:pathLst>
            </a:custGeom>
            <a:solidFill>
              <a:srgbClr val="9BB8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Freeform 14"/>
            <p:cNvSpPr>
              <a:spLocks/>
            </p:cNvSpPr>
            <p:nvPr/>
          </p:nvSpPr>
          <p:spPr bwMode="auto">
            <a:xfrm>
              <a:off x="2012950" y="5886450"/>
              <a:ext cx="701675" cy="57150"/>
            </a:xfrm>
            <a:custGeom>
              <a:avLst/>
              <a:gdLst>
                <a:gd name="T0" fmla="*/ 2147483647 w 442"/>
                <a:gd name="T1" fmla="*/ 2147483647 h 36"/>
                <a:gd name="T2" fmla="*/ 2147483647 w 442"/>
                <a:gd name="T3" fmla="*/ 2147483647 h 36"/>
                <a:gd name="T4" fmla="*/ 2147483647 w 442"/>
                <a:gd name="T5" fmla="*/ 2147483647 h 36"/>
                <a:gd name="T6" fmla="*/ 2147483647 w 442"/>
                <a:gd name="T7" fmla="*/ 2147483647 h 36"/>
                <a:gd name="T8" fmla="*/ 2147483647 w 442"/>
                <a:gd name="T9" fmla="*/ 2147483647 h 36"/>
                <a:gd name="T10" fmla="*/ 2147483647 w 442"/>
                <a:gd name="T11" fmla="*/ 0 h 36"/>
                <a:gd name="T12" fmla="*/ 0 w 442"/>
                <a:gd name="T13" fmla="*/ 0 h 36"/>
                <a:gd name="T14" fmla="*/ 2147483647 w 442"/>
                <a:gd name="T15" fmla="*/ 2147483647 h 36"/>
                <a:gd name="T16" fmla="*/ 2147483647 w 442"/>
                <a:gd name="T17" fmla="*/ 2147483647 h 36"/>
                <a:gd name="T18" fmla="*/ 2147483647 w 442"/>
                <a:gd name="T19" fmla="*/ 2147483647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2"/>
                <a:gd name="T31" fmla="*/ 0 h 36"/>
                <a:gd name="T32" fmla="*/ 442 w 442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2" h="36">
                  <a:moveTo>
                    <a:pt x="440" y="36"/>
                  </a:moveTo>
                  <a:lnTo>
                    <a:pt x="440" y="36"/>
                  </a:lnTo>
                  <a:lnTo>
                    <a:pt x="442" y="26"/>
                  </a:lnTo>
                  <a:lnTo>
                    <a:pt x="442" y="18"/>
                  </a:lnTo>
                  <a:lnTo>
                    <a:pt x="442" y="10"/>
                  </a:lnTo>
                  <a:lnTo>
                    <a:pt x="440" y="0"/>
                  </a:lnTo>
                  <a:lnTo>
                    <a:pt x="0" y="0"/>
                  </a:lnTo>
                  <a:lnTo>
                    <a:pt x="4" y="36"/>
                  </a:lnTo>
                  <a:lnTo>
                    <a:pt x="440" y="36"/>
                  </a:lnTo>
                  <a:close/>
                </a:path>
              </a:pathLst>
            </a:custGeom>
            <a:solidFill>
              <a:srgbClr val="9BB8B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7" name="Group 31"/>
            <p:cNvGrpSpPr>
              <a:grpSpLocks/>
            </p:cNvGrpSpPr>
            <p:nvPr/>
          </p:nvGrpSpPr>
          <p:grpSpPr bwMode="auto">
            <a:xfrm>
              <a:off x="2184400" y="5019675"/>
              <a:ext cx="606425" cy="876300"/>
              <a:chOff x="2184400" y="5019675"/>
              <a:chExt cx="606425" cy="876300"/>
            </a:xfrm>
          </p:grpSpPr>
          <p:sp>
            <p:nvSpPr>
              <p:cNvPr id="22558" name="Freeform 7"/>
              <p:cNvSpPr>
                <a:spLocks/>
              </p:cNvSpPr>
              <p:nvPr/>
            </p:nvSpPr>
            <p:spPr bwMode="auto">
              <a:xfrm>
                <a:off x="2482850" y="5686425"/>
                <a:ext cx="57150" cy="209550"/>
              </a:xfrm>
              <a:custGeom>
                <a:avLst/>
                <a:gdLst>
                  <a:gd name="T0" fmla="*/ 2147483647 w 36"/>
                  <a:gd name="T1" fmla="*/ 2147483647 h 132"/>
                  <a:gd name="T2" fmla="*/ 2147483647 w 36"/>
                  <a:gd name="T3" fmla="*/ 2147483647 h 132"/>
                  <a:gd name="T4" fmla="*/ 2147483647 w 36"/>
                  <a:gd name="T5" fmla="*/ 2147483647 h 132"/>
                  <a:gd name="T6" fmla="*/ 2147483647 w 36"/>
                  <a:gd name="T7" fmla="*/ 2147483647 h 132"/>
                  <a:gd name="T8" fmla="*/ 2147483647 w 36"/>
                  <a:gd name="T9" fmla="*/ 2147483647 h 132"/>
                  <a:gd name="T10" fmla="*/ 2147483647 w 36"/>
                  <a:gd name="T11" fmla="*/ 2147483647 h 132"/>
                  <a:gd name="T12" fmla="*/ 2147483647 w 36"/>
                  <a:gd name="T13" fmla="*/ 2147483647 h 132"/>
                  <a:gd name="T14" fmla="*/ 2147483647 w 36"/>
                  <a:gd name="T15" fmla="*/ 2147483647 h 132"/>
                  <a:gd name="T16" fmla="*/ 2147483647 w 36"/>
                  <a:gd name="T17" fmla="*/ 2147483647 h 132"/>
                  <a:gd name="T18" fmla="*/ 2147483647 w 36"/>
                  <a:gd name="T19" fmla="*/ 2147483647 h 132"/>
                  <a:gd name="T20" fmla="*/ 2147483647 w 36"/>
                  <a:gd name="T21" fmla="*/ 2147483647 h 132"/>
                  <a:gd name="T22" fmla="*/ 2147483647 w 36"/>
                  <a:gd name="T23" fmla="*/ 0 h 132"/>
                  <a:gd name="T24" fmla="*/ 2147483647 w 36"/>
                  <a:gd name="T25" fmla="*/ 0 h 132"/>
                  <a:gd name="T26" fmla="*/ 2147483647 w 36"/>
                  <a:gd name="T27" fmla="*/ 0 h 132"/>
                  <a:gd name="T28" fmla="*/ 2147483647 w 36"/>
                  <a:gd name="T29" fmla="*/ 0 h 132"/>
                  <a:gd name="T30" fmla="*/ 2147483647 w 36"/>
                  <a:gd name="T31" fmla="*/ 2147483647 h 132"/>
                  <a:gd name="T32" fmla="*/ 2147483647 w 36"/>
                  <a:gd name="T33" fmla="*/ 2147483647 h 132"/>
                  <a:gd name="T34" fmla="*/ 0 w 36"/>
                  <a:gd name="T35" fmla="*/ 2147483647 h 132"/>
                  <a:gd name="T36" fmla="*/ 2147483647 w 36"/>
                  <a:gd name="T37" fmla="*/ 2147483647 h 132"/>
                  <a:gd name="T38" fmla="*/ 2147483647 w 36"/>
                  <a:gd name="T39" fmla="*/ 2147483647 h 13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6"/>
                  <a:gd name="T61" fmla="*/ 0 h 132"/>
                  <a:gd name="T62" fmla="*/ 36 w 36"/>
                  <a:gd name="T63" fmla="*/ 132 h 13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6" h="132">
                    <a:moveTo>
                      <a:pt x="24" y="128"/>
                    </a:moveTo>
                    <a:lnTo>
                      <a:pt x="24" y="128"/>
                    </a:lnTo>
                    <a:lnTo>
                      <a:pt x="26" y="132"/>
                    </a:lnTo>
                    <a:lnTo>
                      <a:pt x="30" y="132"/>
                    </a:lnTo>
                    <a:lnTo>
                      <a:pt x="34" y="130"/>
                    </a:lnTo>
                    <a:lnTo>
                      <a:pt x="36" y="126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4" y="128"/>
                    </a:lnTo>
                    <a:close/>
                  </a:path>
                </a:pathLst>
              </a:custGeom>
              <a:solidFill>
                <a:srgbClr val="FC88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9" name="Freeform 8"/>
              <p:cNvSpPr>
                <a:spLocks/>
              </p:cNvSpPr>
              <p:nvPr/>
            </p:nvSpPr>
            <p:spPr bwMode="auto">
              <a:xfrm>
                <a:off x="2390775" y="5689600"/>
                <a:ext cx="38100" cy="206375"/>
              </a:xfrm>
              <a:custGeom>
                <a:avLst/>
                <a:gdLst>
                  <a:gd name="T0" fmla="*/ 2147483647 w 24"/>
                  <a:gd name="T1" fmla="*/ 2147483647 h 130"/>
                  <a:gd name="T2" fmla="*/ 2147483647 w 24"/>
                  <a:gd name="T3" fmla="*/ 2147483647 h 130"/>
                  <a:gd name="T4" fmla="*/ 0 w 24"/>
                  <a:gd name="T5" fmla="*/ 2147483647 h 130"/>
                  <a:gd name="T6" fmla="*/ 0 w 24"/>
                  <a:gd name="T7" fmla="*/ 2147483647 h 130"/>
                  <a:gd name="T8" fmla="*/ 2147483647 w 24"/>
                  <a:gd name="T9" fmla="*/ 2147483647 h 130"/>
                  <a:gd name="T10" fmla="*/ 2147483647 w 24"/>
                  <a:gd name="T11" fmla="*/ 2147483647 h 130"/>
                  <a:gd name="T12" fmla="*/ 2147483647 w 24"/>
                  <a:gd name="T13" fmla="*/ 2147483647 h 130"/>
                  <a:gd name="T14" fmla="*/ 2147483647 w 24"/>
                  <a:gd name="T15" fmla="*/ 2147483647 h 130"/>
                  <a:gd name="T16" fmla="*/ 2147483647 w 24"/>
                  <a:gd name="T17" fmla="*/ 2147483647 h 130"/>
                  <a:gd name="T18" fmla="*/ 2147483647 w 24"/>
                  <a:gd name="T19" fmla="*/ 2147483647 h 130"/>
                  <a:gd name="T20" fmla="*/ 2147483647 w 24"/>
                  <a:gd name="T21" fmla="*/ 2147483647 h 130"/>
                  <a:gd name="T22" fmla="*/ 2147483647 w 24"/>
                  <a:gd name="T23" fmla="*/ 2147483647 h 130"/>
                  <a:gd name="T24" fmla="*/ 2147483647 w 24"/>
                  <a:gd name="T25" fmla="*/ 2147483647 h 130"/>
                  <a:gd name="T26" fmla="*/ 2147483647 w 24"/>
                  <a:gd name="T27" fmla="*/ 2147483647 h 130"/>
                  <a:gd name="T28" fmla="*/ 2147483647 w 24"/>
                  <a:gd name="T29" fmla="*/ 2147483647 h 130"/>
                  <a:gd name="T30" fmla="*/ 2147483647 w 24"/>
                  <a:gd name="T31" fmla="*/ 2147483647 h 130"/>
                  <a:gd name="T32" fmla="*/ 2147483647 w 24"/>
                  <a:gd name="T33" fmla="*/ 2147483647 h 130"/>
                  <a:gd name="T34" fmla="*/ 2147483647 w 24"/>
                  <a:gd name="T35" fmla="*/ 2147483647 h 130"/>
                  <a:gd name="T36" fmla="*/ 2147483647 w 24"/>
                  <a:gd name="T37" fmla="*/ 2147483647 h 130"/>
                  <a:gd name="T38" fmla="*/ 2147483647 w 24"/>
                  <a:gd name="T39" fmla="*/ 0 h 130"/>
                  <a:gd name="T40" fmla="*/ 2147483647 w 24"/>
                  <a:gd name="T41" fmla="*/ 0 h 130"/>
                  <a:gd name="T42" fmla="*/ 2147483647 w 24"/>
                  <a:gd name="T43" fmla="*/ 2147483647 h 130"/>
                  <a:gd name="T44" fmla="*/ 2147483647 w 24"/>
                  <a:gd name="T45" fmla="*/ 2147483647 h 13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4"/>
                  <a:gd name="T70" fmla="*/ 0 h 130"/>
                  <a:gd name="T71" fmla="*/ 24 w 24"/>
                  <a:gd name="T72" fmla="*/ 130 h 13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4" h="130">
                    <a:moveTo>
                      <a:pt x="2" y="2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2" y="124"/>
                    </a:lnTo>
                    <a:lnTo>
                      <a:pt x="14" y="128"/>
                    </a:lnTo>
                    <a:lnTo>
                      <a:pt x="18" y="130"/>
                    </a:lnTo>
                    <a:lnTo>
                      <a:pt x="20" y="130"/>
                    </a:lnTo>
                    <a:lnTo>
                      <a:pt x="22" y="128"/>
                    </a:lnTo>
                    <a:lnTo>
                      <a:pt x="24" y="124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C88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0" name="Freeform 9"/>
              <p:cNvSpPr>
                <a:spLocks/>
              </p:cNvSpPr>
              <p:nvPr/>
            </p:nvSpPr>
            <p:spPr bwMode="auto">
              <a:xfrm>
                <a:off x="2581275" y="5035550"/>
                <a:ext cx="209550" cy="254000"/>
              </a:xfrm>
              <a:custGeom>
                <a:avLst/>
                <a:gdLst>
                  <a:gd name="T0" fmla="*/ 2147483647 w 132"/>
                  <a:gd name="T1" fmla="*/ 0 h 160"/>
                  <a:gd name="T2" fmla="*/ 0 w 132"/>
                  <a:gd name="T3" fmla="*/ 2147483647 h 160"/>
                  <a:gd name="T4" fmla="*/ 2147483647 w 132"/>
                  <a:gd name="T5" fmla="*/ 2147483647 h 160"/>
                  <a:gd name="T6" fmla="*/ 2147483647 w 132"/>
                  <a:gd name="T7" fmla="*/ 2147483647 h 160"/>
                  <a:gd name="T8" fmla="*/ 2147483647 w 132"/>
                  <a:gd name="T9" fmla="*/ 2147483647 h 160"/>
                  <a:gd name="T10" fmla="*/ 2147483647 w 132"/>
                  <a:gd name="T11" fmla="*/ 0 h 160"/>
                  <a:gd name="T12" fmla="*/ 2147483647 w 132"/>
                  <a:gd name="T13" fmla="*/ 0 h 1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2"/>
                  <a:gd name="T22" fmla="*/ 0 h 160"/>
                  <a:gd name="T23" fmla="*/ 132 w 132"/>
                  <a:gd name="T24" fmla="*/ 160 h 1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2" h="160">
                    <a:moveTo>
                      <a:pt x="106" y="0"/>
                    </a:moveTo>
                    <a:lnTo>
                      <a:pt x="0" y="28"/>
                    </a:lnTo>
                    <a:lnTo>
                      <a:pt x="32" y="160"/>
                    </a:lnTo>
                    <a:lnTo>
                      <a:pt x="132" y="160"/>
                    </a:lnTo>
                    <a:lnTo>
                      <a:pt x="56" y="84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C88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1" name="Freeform 13"/>
              <p:cNvSpPr>
                <a:spLocks/>
              </p:cNvSpPr>
              <p:nvPr/>
            </p:nvSpPr>
            <p:spPr bwMode="auto">
              <a:xfrm>
                <a:off x="2184400" y="5019675"/>
                <a:ext cx="511175" cy="679450"/>
              </a:xfrm>
              <a:custGeom>
                <a:avLst/>
                <a:gdLst>
                  <a:gd name="T0" fmla="*/ 2147483647 w 322"/>
                  <a:gd name="T1" fmla="*/ 2147483647 h 428"/>
                  <a:gd name="T2" fmla="*/ 2147483647 w 322"/>
                  <a:gd name="T3" fmla="*/ 2147483647 h 428"/>
                  <a:gd name="T4" fmla="*/ 2147483647 w 322"/>
                  <a:gd name="T5" fmla="*/ 2147483647 h 428"/>
                  <a:gd name="T6" fmla="*/ 2147483647 w 322"/>
                  <a:gd name="T7" fmla="*/ 2147483647 h 428"/>
                  <a:gd name="T8" fmla="*/ 2147483647 w 322"/>
                  <a:gd name="T9" fmla="*/ 2147483647 h 428"/>
                  <a:gd name="T10" fmla="*/ 2147483647 w 322"/>
                  <a:gd name="T11" fmla="*/ 2147483647 h 428"/>
                  <a:gd name="T12" fmla="*/ 2147483647 w 322"/>
                  <a:gd name="T13" fmla="*/ 2147483647 h 428"/>
                  <a:gd name="T14" fmla="*/ 2147483647 w 322"/>
                  <a:gd name="T15" fmla="*/ 2147483647 h 428"/>
                  <a:gd name="T16" fmla="*/ 2147483647 w 322"/>
                  <a:gd name="T17" fmla="*/ 2147483647 h 428"/>
                  <a:gd name="T18" fmla="*/ 2147483647 w 322"/>
                  <a:gd name="T19" fmla="*/ 2147483647 h 428"/>
                  <a:gd name="T20" fmla="*/ 2147483647 w 322"/>
                  <a:gd name="T21" fmla="*/ 2147483647 h 428"/>
                  <a:gd name="T22" fmla="*/ 2147483647 w 322"/>
                  <a:gd name="T23" fmla="*/ 2147483647 h 428"/>
                  <a:gd name="T24" fmla="*/ 2147483647 w 322"/>
                  <a:gd name="T25" fmla="*/ 2147483647 h 428"/>
                  <a:gd name="T26" fmla="*/ 2147483647 w 322"/>
                  <a:gd name="T27" fmla="*/ 2147483647 h 428"/>
                  <a:gd name="T28" fmla="*/ 0 w 322"/>
                  <a:gd name="T29" fmla="*/ 2147483647 h 428"/>
                  <a:gd name="T30" fmla="*/ 2147483647 w 322"/>
                  <a:gd name="T31" fmla="*/ 2147483647 h 428"/>
                  <a:gd name="T32" fmla="*/ 2147483647 w 322"/>
                  <a:gd name="T33" fmla="*/ 2147483647 h 428"/>
                  <a:gd name="T34" fmla="*/ 2147483647 w 322"/>
                  <a:gd name="T35" fmla="*/ 2147483647 h 428"/>
                  <a:gd name="T36" fmla="*/ 2147483647 w 322"/>
                  <a:gd name="T37" fmla="*/ 2147483647 h 428"/>
                  <a:gd name="T38" fmla="*/ 2147483647 w 322"/>
                  <a:gd name="T39" fmla="*/ 2147483647 h 428"/>
                  <a:gd name="T40" fmla="*/ 2147483647 w 322"/>
                  <a:gd name="T41" fmla="*/ 2147483647 h 428"/>
                  <a:gd name="T42" fmla="*/ 2147483647 w 322"/>
                  <a:gd name="T43" fmla="*/ 2147483647 h 428"/>
                  <a:gd name="T44" fmla="*/ 2147483647 w 322"/>
                  <a:gd name="T45" fmla="*/ 2147483647 h 428"/>
                  <a:gd name="T46" fmla="*/ 2147483647 w 322"/>
                  <a:gd name="T47" fmla="*/ 2147483647 h 428"/>
                  <a:gd name="T48" fmla="*/ 2147483647 w 322"/>
                  <a:gd name="T49" fmla="*/ 2147483647 h 428"/>
                  <a:gd name="T50" fmla="*/ 2147483647 w 322"/>
                  <a:gd name="T51" fmla="*/ 2147483647 h 428"/>
                  <a:gd name="T52" fmla="*/ 2147483647 w 322"/>
                  <a:gd name="T53" fmla="*/ 2147483647 h 428"/>
                  <a:gd name="T54" fmla="*/ 2147483647 w 322"/>
                  <a:gd name="T55" fmla="*/ 2147483647 h 428"/>
                  <a:gd name="T56" fmla="*/ 2147483647 w 322"/>
                  <a:gd name="T57" fmla="*/ 2147483647 h 428"/>
                  <a:gd name="T58" fmla="*/ 2147483647 w 322"/>
                  <a:gd name="T59" fmla="*/ 2147483647 h 428"/>
                  <a:gd name="T60" fmla="*/ 2147483647 w 322"/>
                  <a:gd name="T61" fmla="*/ 2147483647 h 428"/>
                  <a:gd name="T62" fmla="*/ 2147483647 w 322"/>
                  <a:gd name="T63" fmla="*/ 2147483647 h 428"/>
                  <a:gd name="T64" fmla="*/ 2147483647 w 322"/>
                  <a:gd name="T65" fmla="*/ 2147483647 h 428"/>
                  <a:gd name="T66" fmla="*/ 2147483647 w 322"/>
                  <a:gd name="T67" fmla="*/ 0 h 428"/>
                  <a:gd name="T68" fmla="*/ 2147483647 w 322"/>
                  <a:gd name="T69" fmla="*/ 2147483647 h 42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22"/>
                  <a:gd name="T106" fmla="*/ 0 h 428"/>
                  <a:gd name="T107" fmla="*/ 322 w 322"/>
                  <a:gd name="T108" fmla="*/ 428 h 42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22" h="428">
                    <a:moveTo>
                      <a:pt x="184" y="6"/>
                    </a:moveTo>
                    <a:lnTo>
                      <a:pt x="184" y="6"/>
                    </a:lnTo>
                    <a:lnTo>
                      <a:pt x="166" y="14"/>
                    </a:lnTo>
                    <a:lnTo>
                      <a:pt x="152" y="26"/>
                    </a:lnTo>
                    <a:lnTo>
                      <a:pt x="138" y="38"/>
                    </a:lnTo>
                    <a:lnTo>
                      <a:pt x="126" y="56"/>
                    </a:lnTo>
                    <a:lnTo>
                      <a:pt x="116" y="76"/>
                    </a:lnTo>
                    <a:lnTo>
                      <a:pt x="110" y="98"/>
                    </a:lnTo>
                    <a:lnTo>
                      <a:pt x="108" y="120"/>
                    </a:lnTo>
                    <a:lnTo>
                      <a:pt x="110" y="144"/>
                    </a:lnTo>
                    <a:lnTo>
                      <a:pt x="116" y="174"/>
                    </a:lnTo>
                    <a:lnTo>
                      <a:pt x="118" y="202"/>
                    </a:lnTo>
                    <a:lnTo>
                      <a:pt x="120" y="228"/>
                    </a:lnTo>
                    <a:lnTo>
                      <a:pt x="120" y="252"/>
                    </a:lnTo>
                    <a:lnTo>
                      <a:pt x="118" y="274"/>
                    </a:lnTo>
                    <a:lnTo>
                      <a:pt x="114" y="294"/>
                    </a:lnTo>
                    <a:lnTo>
                      <a:pt x="110" y="312"/>
                    </a:lnTo>
                    <a:lnTo>
                      <a:pt x="104" y="328"/>
                    </a:lnTo>
                    <a:lnTo>
                      <a:pt x="96" y="344"/>
                    </a:lnTo>
                    <a:lnTo>
                      <a:pt x="86" y="356"/>
                    </a:lnTo>
                    <a:lnTo>
                      <a:pt x="76" y="366"/>
                    </a:lnTo>
                    <a:lnTo>
                      <a:pt x="64" y="374"/>
                    </a:lnTo>
                    <a:lnTo>
                      <a:pt x="50" y="380"/>
                    </a:lnTo>
                    <a:lnTo>
                      <a:pt x="34" y="382"/>
                    </a:lnTo>
                    <a:lnTo>
                      <a:pt x="18" y="384"/>
                    </a:lnTo>
                    <a:lnTo>
                      <a:pt x="0" y="384"/>
                    </a:lnTo>
                    <a:lnTo>
                      <a:pt x="42" y="404"/>
                    </a:lnTo>
                    <a:lnTo>
                      <a:pt x="82" y="418"/>
                    </a:lnTo>
                    <a:lnTo>
                      <a:pt x="102" y="424"/>
                    </a:lnTo>
                    <a:lnTo>
                      <a:pt x="120" y="426"/>
                    </a:lnTo>
                    <a:lnTo>
                      <a:pt x="140" y="428"/>
                    </a:lnTo>
                    <a:lnTo>
                      <a:pt x="156" y="428"/>
                    </a:lnTo>
                    <a:lnTo>
                      <a:pt x="174" y="428"/>
                    </a:lnTo>
                    <a:lnTo>
                      <a:pt x="190" y="426"/>
                    </a:lnTo>
                    <a:lnTo>
                      <a:pt x="204" y="422"/>
                    </a:lnTo>
                    <a:lnTo>
                      <a:pt x="218" y="418"/>
                    </a:lnTo>
                    <a:lnTo>
                      <a:pt x="232" y="412"/>
                    </a:lnTo>
                    <a:lnTo>
                      <a:pt x="244" y="404"/>
                    </a:lnTo>
                    <a:lnTo>
                      <a:pt x="256" y="396"/>
                    </a:lnTo>
                    <a:lnTo>
                      <a:pt x="266" y="386"/>
                    </a:lnTo>
                    <a:lnTo>
                      <a:pt x="276" y="374"/>
                    </a:lnTo>
                    <a:lnTo>
                      <a:pt x="286" y="362"/>
                    </a:lnTo>
                    <a:lnTo>
                      <a:pt x="294" y="350"/>
                    </a:lnTo>
                    <a:lnTo>
                      <a:pt x="300" y="336"/>
                    </a:lnTo>
                    <a:lnTo>
                      <a:pt x="306" y="320"/>
                    </a:lnTo>
                    <a:lnTo>
                      <a:pt x="312" y="304"/>
                    </a:lnTo>
                    <a:lnTo>
                      <a:pt x="320" y="268"/>
                    </a:lnTo>
                    <a:lnTo>
                      <a:pt x="322" y="228"/>
                    </a:lnTo>
                    <a:lnTo>
                      <a:pt x="320" y="184"/>
                    </a:lnTo>
                    <a:lnTo>
                      <a:pt x="314" y="138"/>
                    </a:lnTo>
                    <a:lnTo>
                      <a:pt x="304" y="88"/>
                    </a:lnTo>
                    <a:lnTo>
                      <a:pt x="296" y="62"/>
                    </a:lnTo>
                    <a:lnTo>
                      <a:pt x="286" y="40"/>
                    </a:lnTo>
                    <a:lnTo>
                      <a:pt x="278" y="32"/>
                    </a:lnTo>
                    <a:lnTo>
                      <a:pt x="272" y="24"/>
                    </a:lnTo>
                    <a:lnTo>
                      <a:pt x="264" y="16"/>
                    </a:lnTo>
                    <a:lnTo>
                      <a:pt x="254" y="12"/>
                    </a:lnTo>
                    <a:lnTo>
                      <a:pt x="238" y="4"/>
                    </a:lnTo>
                    <a:lnTo>
                      <a:pt x="220" y="0"/>
                    </a:lnTo>
                    <a:lnTo>
                      <a:pt x="202" y="0"/>
                    </a:lnTo>
                    <a:lnTo>
                      <a:pt x="184" y="6"/>
                    </a:lnTo>
                    <a:close/>
                  </a:path>
                </a:pathLst>
              </a:custGeom>
              <a:solidFill>
                <a:srgbClr val="FCD30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2" name="Freeform 17"/>
              <p:cNvSpPr>
                <a:spLocks/>
              </p:cNvSpPr>
              <p:nvPr/>
            </p:nvSpPr>
            <p:spPr bwMode="auto">
              <a:xfrm>
                <a:off x="2330450" y="5451475"/>
                <a:ext cx="254000" cy="206375"/>
              </a:xfrm>
              <a:custGeom>
                <a:avLst/>
                <a:gdLst>
                  <a:gd name="T0" fmla="*/ 2147483647 w 160"/>
                  <a:gd name="T1" fmla="*/ 2147483647 h 130"/>
                  <a:gd name="T2" fmla="*/ 2147483647 w 160"/>
                  <a:gd name="T3" fmla="*/ 2147483647 h 130"/>
                  <a:gd name="T4" fmla="*/ 2147483647 w 160"/>
                  <a:gd name="T5" fmla="*/ 2147483647 h 130"/>
                  <a:gd name="T6" fmla="*/ 2147483647 w 160"/>
                  <a:gd name="T7" fmla="*/ 2147483647 h 130"/>
                  <a:gd name="T8" fmla="*/ 2147483647 w 160"/>
                  <a:gd name="T9" fmla="*/ 2147483647 h 130"/>
                  <a:gd name="T10" fmla="*/ 2147483647 w 160"/>
                  <a:gd name="T11" fmla="*/ 2147483647 h 130"/>
                  <a:gd name="T12" fmla="*/ 2147483647 w 160"/>
                  <a:gd name="T13" fmla="*/ 2147483647 h 130"/>
                  <a:gd name="T14" fmla="*/ 2147483647 w 160"/>
                  <a:gd name="T15" fmla="*/ 2147483647 h 130"/>
                  <a:gd name="T16" fmla="*/ 0 w 160"/>
                  <a:gd name="T17" fmla="*/ 2147483647 h 130"/>
                  <a:gd name="T18" fmla="*/ 0 w 160"/>
                  <a:gd name="T19" fmla="*/ 2147483647 h 130"/>
                  <a:gd name="T20" fmla="*/ 2147483647 w 160"/>
                  <a:gd name="T21" fmla="*/ 2147483647 h 130"/>
                  <a:gd name="T22" fmla="*/ 2147483647 w 160"/>
                  <a:gd name="T23" fmla="*/ 2147483647 h 130"/>
                  <a:gd name="T24" fmla="*/ 2147483647 w 160"/>
                  <a:gd name="T25" fmla="*/ 2147483647 h 130"/>
                  <a:gd name="T26" fmla="*/ 2147483647 w 160"/>
                  <a:gd name="T27" fmla="*/ 2147483647 h 130"/>
                  <a:gd name="T28" fmla="*/ 2147483647 w 160"/>
                  <a:gd name="T29" fmla="*/ 2147483647 h 130"/>
                  <a:gd name="T30" fmla="*/ 2147483647 w 160"/>
                  <a:gd name="T31" fmla="*/ 2147483647 h 130"/>
                  <a:gd name="T32" fmla="*/ 2147483647 w 160"/>
                  <a:gd name="T33" fmla="*/ 2147483647 h 130"/>
                  <a:gd name="T34" fmla="*/ 2147483647 w 160"/>
                  <a:gd name="T35" fmla="*/ 2147483647 h 130"/>
                  <a:gd name="T36" fmla="*/ 2147483647 w 160"/>
                  <a:gd name="T37" fmla="*/ 2147483647 h 130"/>
                  <a:gd name="T38" fmla="*/ 2147483647 w 160"/>
                  <a:gd name="T39" fmla="*/ 2147483647 h 130"/>
                  <a:gd name="T40" fmla="*/ 2147483647 w 160"/>
                  <a:gd name="T41" fmla="*/ 2147483647 h 130"/>
                  <a:gd name="T42" fmla="*/ 2147483647 w 160"/>
                  <a:gd name="T43" fmla="*/ 2147483647 h 130"/>
                  <a:gd name="T44" fmla="*/ 2147483647 w 160"/>
                  <a:gd name="T45" fmla="*/ 2147483647 h 130"/>
                  <a:gd name="T46" fmla="*/ 2147483647 w 160"/>
                  <a:gd name="T47" fmla="*/ 2147483647 h 130"/>
                  <a:gd name="T48" fmla="*/ 2147483647 w 160"/>
                  <a:gd name="T49" fmla="*/ 2147483647 h 130"/>
                  <a:gd name="T50" fmla="*/ 2147483647 w 160"/>
                  <a:gd name="T51" fmla="*/ 2147483647 h 130"/>
                  <a:gd name="T52" fmla="*/ 2147483647 w 160"/>
                  <a:gd name="T53" fmla="*/ 2147483647 h 130"/>
                  <a:gd name="T54" fmla="*/ 2147483647 w 160"/>
                  <a:gd name="T55" fmla="*/ 2147483647 h 130"/>
                  <a:gd name="T56" fmla="*/ 2147483647 w 160"/>
                  <a:gd name="T57" fmla="*/ 2147483647 h 130"/>
                  <a:gd name="T58" fmla="*/ 2147483647 w 160"/>
                  <a:gd name="T59" fmla="*/ 2147483647 h 130"/>
                  <a:gd name="T60" fmla="*/ 2147483647 w 160"/>
                  <a:gd name="T61" fmla="*/ 2147483647 h 130"/>
                  <a:gd name="T62" fmla="*/ 2147483647 w 160"/>
                  <a:gd name="T63" fmla="*/ 2147483647 h 130"/>
                  <a:gd name="T64" fmla="*/ 2147483647 w 160"/>
                  <a:gd name="T65" fmla="*/ 0 h 130"/>
                  <a:gd name="T66" fmla="*/ 2147483647 w 160"/>
                  <a:gd name="T67" fmla="*/ 0 h 130"/>
                  <a:gd name="T68" fmla="*/ 2147483647 w 160"/>
                  <a:gd name="T69" fmla="*/ 0 h 130"/>
                  <a:gd name="T70" fmla="*/ 2147483647 w 160"/>
                  <a:gd name="T71" fmla="*/ 2147483647 h 130"/>
                  <a:gd name="T72" fmla="*/ 2147483647 w 160"/>
                  <a:gd name="T73" fmla="*/ 2147483647 h 130"/>
                  <a:gd name="T74" fmla="*/ 2147483647 w 160"/>
                  <a:gd name="T75" fmla="*/ 2147483647 h 130"/>
                  <a:gd name="T76" fmla="*/ 2147483647 w 160"/>
                  <a:gd name="T77" fmla="*/ 2147483647 h 130"/>
                  <a:gd name="T78" fmla="*/ 2147483647 w 160"/>
                  <a:gd name="T79" fmla="*/ 2147483647 h 130"/>
                  <a:gd name="T80" fmla="*/ 2147483647 w 160"/>
                  <a:gd name="T81" fmla="*/ 2147483647 h 130"/>
                  <a:gd name="T82" fmla="*/ 2147483647 w 160"/>
                  <a:gd name="T83" fmla="*/ 2147483647 h 13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60"/>
                  <a:gd name="T127" fmla="*/ 0 h 130"/>
                  <a:gd name="T128" fmla="*/ 160 w 160"/>
                  <a:gd name="T129" fmla="*/ 130 h 13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60" h="130">
                    <a:moveTo>
                      <a:pt x="64" y="26"/>
                    </a:moveTo>
                    <a:lnTo>
                      <a:pt x="64" y="26"/>
                    </a:lnTo>
                    <a:lnTo>
                      <a:pt x="52" y="64"/>
                    </a:lnTo>
                    <a:lnTo>
                      <a:pt x="42" y="86"/>
                    </a:lnTo>
                    <a:lnTo>
                      <a:pt x="34" y="96"/>
                    </a:lnTo>
                    <a:lnTo>
                      <a:pt x="24" y="106"/>
                    </a:lnTo>
                    <a:lnTo>
                      <a:pt x="14" y="112"/>
                    </a:lnTo>
                    <a:lnTo>
                      <a:pt x="0" y="118"/>
                    </a:lnTo>
                    <a:lnTo>
                      <a:pt x="26" y="126"/>
                    </a:lnTo>
                    <a:lnTo>
                      <a:pt x="52" y="130"/>
                    </a:lnTo>
                    <a:lnTo>
                      <a:pt x="74" y="130"/>
                    </a:lnTo>
                    <a:lnTo>
                      <a:pt x="94" y="126"/>
                    </a:lnTo>
                    <a:lnTo>
                      <a:pt x="104" y="122"/>
                    </a:lnTo>
                    <a:lnTo>
                      <a:pt x="114" y="118"/>
                    </a:lnTo>
                    <a:lnTo>
                      <a:pt x="122" y="112"/>
                    </a:lnTo>
                    <a:lnTo>
                      <a:pt x="130" y="106"/>
                    </a:lnTo>
                    <a:lnTo>
                      <a:pt x="144" y="90"/>
                    </a:lnTo>
                    <a:lnTo>
                      <a:pt x="154" y="72"/>
                    </a:lnTo>
                    <a:lnTo>
                      <a:pt x="158" y="58"/>
                    </a:lnTo>
                    <a:lnTo>
                      <a:pt x="160" y="46"/>
                    </a:lnTo>
                    <a:lnTo>
                      <a:pt x="160" y="36"/>
                    </a:lnTo>
                    <a:lnTo>
                      <a:pt x="156" y="26"/>
                    </a:lnTo>
                    <a:lnTo>
                      <a:pt x="150" y="18"/>
                    </a:lnTo>
                    <a:lnTo>
                      <a:pt x="144" y="12"/>
                    </a:lnTo>
                    <a:lnTo>
                      <a:pt x="136" y="6"/>
                    </a:lnTo>
                    <a:lnTo>
                      <a:pt x="126" y="2"/>
                    </a:lnTo>
                    <a:lnTo>
                      <a:pt x="116" y="0"/>
                    </a:lnTo>
                    <a:lnTo>
                      <a:pt x="106" y="0"/>
                    </a:lnTo>
                    <a:lnTo>
                      <a:pt x="98" y="0"/>
                    </a:lnTo>
                    <a:lnTo>
                      <a:pt x="88" y="2"/>
                    </a:lnTo>
                    <a:lnTo>
                      <a:pt x="80" y="6"/>
                    </a:lnTo>
                    <a:lnTo>
                      <a:pt x="72" y="12"/>
                    </a:lnTo>
                    <a:lnTo>
                      <a:pt x="66" y="18"/>
                    </a:lnTo>
                    <a:lnTo>
                      <a:pt x="64" y="26"/>
                    </a:lnTo>
                    <a:close/>
                  </a:path>
                </a:pathLst>
              </a:custGeom>
              <a:solidFill>
                <a:srgbClr val="EA8B0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3" name="Freeform 18"/>
              <p:cNvSpPr>
                <a:spLocks/>
              </p:cNvSpPr>
              <p:nvPr/>
            </p:nvSpPr>
            <p:spPr bwMode="auto">
              <a:xfrm>
                <a:off x="2470150" y="5127625"/>
                <a:ext cx="98425" cy="111125"/>
              </a:xfrm>
              <a:custGeom>
                <a:avLst/>
                <a:gdLst>
                  <a:gd name="T0" fmla="*/ 2147483647 w 62"/>
                  <a:gd name="T1" fmla="*/ 2147483647 h 70"/>
                  <a:gd name="T2" fmla="*/ 2147483647 w 62"/>
                  <a:gd name="T3" fmla="*/ 2147483647 h 70"/>
                  <a:gd name="T4" fmla="*/ 2147483647 w 62"/>
                  <a:gd name="T5" fmla="*/ 2147483647 h 70"/>
                  <a:gd name="T6" fmla="*/ 0 w 62"/>
                  <a:gd name="T7" fmla="*/ 2147483647 h 70"/>
                  <a:gd name="T8" fmla="*/ 0 w 62"/>
                  <a:gd name="T9" fmla="*/ 2147483647 h 70"/>
                  <a:gd name="T10" fmla="*/ 0 w 62"/>
                  <a:gd name="T11" fmla="*/ 2147483647 h 70"/>
                  <a:gd name="T12" fmla="*/ 0 w 62"/>
                  <a:gd name="T13" fmla="*/ 2147483647 h 70"/>
                  <a:gd name="T14" fmla="*/ 2147483647 w 62"/>
                  <a:gd name="T15" fmla="*/ 2147483647 h 70"/>
                  <a:gd name="T16" fmla="*/ 2147483647 w 62"/>
                  <a:gd name="T17" fmla="*/ 2147483647 h 70"/>
                  <a:gd name="T18" fmla="*/ 2147483647 w 62"/>
                  <a:gd name="T19" fmla="*/ 2147483647 h 70"/>
                  <a:gd name="T20" fmla="*/ 2147483647 w 62"/>
                  <a:gd name="T21" fmla="*/ 2147483647 h 70"/>
                  <a:gd name="T22" fmla="*/ 2147483647 w 62"/>
                  <a:gd name="T23" fmla="*/ 2147483647 h 70"/>
                  <a:gd name="T24" fmla="*/ 2147483647 w 62"/>
                  <a:gd name="T25" fmla="*/ 2147483647 h 70"/>
                  <a:gd name="T26" fmla="*/ 2147483647 w 62"/>
                  <a:gd name="T27" fmla="*/ 2147483647 h 70"/>
                  <a:gd name="T28" fmla="*/ 2147483647 w 62"/>
                  <a:gd name="T29" fmla="*/ 2147483647 h 70"/>
                  <a:gd name="T30" fmla="*/ 2147483647 w 62"/>
                  <a:gd name="T31" fmla="*/ 2147483647 h 70"/>
                  <a:gd name="T32" fmla="*/ 2147483647 w 62"/>
                  <a:gd name="T33" fmla="*/ 2147483647 h 70"/>
                  <a:gd name="T34" fmla="*/ 2147483647 w 62"/>
                  <a:gd name="T35" fmla="*/ 2147483647 h 70"/>
                  <a:gd name="T36" fmla="*/ 2147483647 w 62"/>
                  <a:gd name="T37" fmla="*/ 2147483647 h 70"/>
                  <a:gd name="T38" fmla="*/ 2147483647 w 62"/>
                  <a:gd name="T39" fmla="*/ 2147483647 h 70"/>
                  <a:gd name="T40" fmla="*/ 2147483647 w 62"/>
                  <a:gd name="T41" fmla="*/ 2147483647 h 70"/>
                  <a:gd name="T42" fmla="*/ 2147483647 w 62"/>
                  <a:gd name="T43" fmla="*/ 2147483647 h 70"/>
                  <a:gd name="T44" fmla="*/ 2147483647 w 62"/>
                  <a:gd name="T45" fmla="*/ 2147483647 h 70"/>
                  <a:gd name="T46" fmla="*/ 2147483647 w 62"/>
                  <a:gd name="T47" fmla="*/ 2147483647 h 70"/>
                  <a:gd name="T48" fmla="*/ 2147483647 w 62"/>
                  <a:gd name="T49" fmla="*/ 2147483647 h 70"/>
                  <a:gd name="T50" fmla="*/ 2147483647 w 62"/>
                  <a:gd name="T51" fmla="*/ 2147483647 h 70"/>
                  <a:gd name="T52" fmla="*/ 2147483647 w 62"/>
                  <a:gd name="T53" fmla="*/ 2147483647 h 70"/>
                  <a:gd name="T54" fmla="*/ 2147483647 w 62"/>
                  <a:gd name="T55" fmla="*/ 2147483647 h 70"/>
                  <a:gd name="T56" fmla="*/ 2147483647 w 62"/>
                  <a:gd name="T57" fmla="*/ 2147483647 h 70"/>
                  <a:gd name="T58" fmla="*/ 2147483647 w 62"/>
                  <a:gd name="T59" fmla="*/ 0 h 70"/>
                  <a:gd name="T60" fmla="*/ 2147483647 w 62"/>
                  <a:gd name="T61" fmla="*/ 0 h 70"/>
                  <a:gd name="T62" fmla="*/ 2147483647 w 62"/>
                  <a:gd name="T63" fmla="*/ 0 h 70"/>
                  <a:gd name="T64" fmla="*/ 2147483647 w 62"/>
                  <a:gd name="T65" fmla="*/ 2147483647 h 70"/>
                  <a:gd name="T66" fmla="*/ 2147483647 w 62"/>
                  <a:gd name="T67" fmla="*/ 2147483647 h 70"/>
                  <a:gd name="T68" fmla="*/ 2147483647 w 62"/>
                  <a:gd name="T69" fmla="*/ 2147483647 h 70"/>
                  <a:gd name="T70" fmla="*/ 2147483647 w 62"/>
                  <a:gd name="T71" fmla="*/ 2147483647 h 70"/>
                  <a:gd name="T72" fmla="*/ 2147483647 w 62"/>
                  <a:gd name="T73" fmla="*/ 2147483647 h 7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2"/>
                  <a:gd name="T112" fmla="*/ 0 h 70"/>
                  <a:gd name="T113" fmla="*/ 62 w 62"/>
                  <a:gd name="T114" fmla="*/ 70 h 7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2" h="70">
                    <a:moveTo>
                      <a:pt x="6" y="20"/>
                    </a:moveTo>
                    <a:lnTo>
                      <a:pt x="6" y="20"/>
                    </a:lnTo>
                    <a:lnTo>
                      <a:pt x="2" y="30"/>
                    </a:lnTo>
                    <a:lnTo>
                      <a:pt x="0" y="42"/>
                    </a:lnTo>
                    <a:lnTo>
                      <a:pt x="0" y="56"/>
                    </a:lnTo>
                    <a:lnTo>
                      <a:pt x="0" y="70"/>
                    </a:lnTo>
                    <a:lnTo>
                      <a:pt x="4" y="44"/>
                    </a:lnTo>
                    <a:lnTo>
                      <a:pt x="10" y="26"/>
                    </a:lnTo>
                    <a:lnTo>
                      <a:pt x="14" y="20"/>
                    </a:lnTo>
                    <a:lnTo>
                      <a:pt x="20" y="14"/>
                    </a:lnTo>
                    <a:lnTo>
                      <a:pt x="24" y="12"/>
                    </a:lnTo>
                    <a:lnTo>
                      <a:pt x="30" y="10"/>
                    </a:lnTo>
                    <a:lnTo>
                      <a:pt x="34" y="10"/>
                    </a:lnTo>
                    <a:lnTo>
                      <a:pt x="40" y="12"/>
                    </a:lnTo>
                    <a:lnTo>
                      <a:pt x="44" y="16"/>
                    </a:lnTo>
                    <a:lnTo>
                      <a:pt x="48" y="20"/>
                    </a:lnTo>
                    <a:lnTo>
                      <a:pt x="56" y="36"/>
                    </a:lnTo>
                    <a:lnTo>
                      <a:pt x="62" y="60"/>
                    </a:lnTo>
                    <a:lnTo>
                      <a:pt x="62" y="46"/>
                    </a:lnTo>
                    <a:lnTo>
                      <a:pt x="60" y="32"/>
                    </a:lnTo>
                    <a:lnTo>
                      <a:pt x="56" y="22"/>
                    </a:lnTo>
                    <a:lnTo>
                      <a:pt x="50" y="12"/>
                    </a:lnTo>
                    <a:lnTo>
                      <a:pt x="46" y="6"/>
                    </a:lnTo>
                    <a:lnTo>
                      <a:pt x="40" y="2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2"/>
                    </a:ln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BE691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548" name="Group 40"/>
          <p:cNvGrpSpPr>
            <a:grpSpLocks/>
          </p:cNvGrpSpPr>
          <p:nvPr/>
        </p:nvGrpSpPr>
        <p:grpSpPr bwMode="auto">
          <a:xfrm>
            <a:off x="9452020" y="5427618"/>
            <a:ext cx="893762" cy="588963"/>
            <a:chOff x="4360863" y="5011738"/>
            <a:chExt cx="876300" cy="606424"/>
          </a:xfrm>
        </p:grpSpPr>
        <p:sp>
          <p:nvSpPr>
            <p:cNvPr id="22549" name="Freeform 7"/>
            <p:cNvSpPr>
              <a:spLocks/>
            </p:cNvSpPr>
            <p:nvPr/>
          </p:nvSpPr>
          <p:spPr bwMode="auto">
            <a:xfrm rot="-5400000">
              <a:off x="5103813" y="5186363"/>
              <a:ext cx="57150" cy="209550"/>
            </a:xfrm>
            <a:custGeom>
              <a:avLst/>
              <a:gdLst>
                <a:gd name="T0" fmla="*/ 2147483647 w 36"/>
                <a:gd name="T1" fmla="*/ 2147483647 h 132"/>
                <a:gd name="T2" fmla="*/ 2147483647 w 36"/>
                <a:gd name="T3" fmla="*/ 2147483647 h 132"/>
                <a:gd name="T4" fmla="*/ 2147483647 w 36"/>
                <a:gd name="T5" fmla="*/ 2147483647 h 132"/>
                <a:gd name="T6" fmla="*/ 2147483647 w 36"/>
                <a:gd name="T7" fmla="*/ 2147483647 h 132"/>
                <a:gd name="T8" fmla="*/ 2147483647 w 36"/>
                <a:gd name="T9" fmla="*/ 2147483647 h 132"/>
                <a:gd name="T10" fmla="*/ 2147483647 w 36"/>
                <a:gd name="T11" fmla="*/ 2147483647 h 132"/>
                <a:gd name="T12" fmla="*/ 2147483647 w 36"/>
                <a:gd name="T13" fmla="*/ 2147483647 h 132"/>
                <a:gd name="T14" fmla="*/ 2147483647 w 36"/>
                <a:gd name="T15" fmla="*/ 2147483647 h 132"/>
                <a:gd name="T16" fmla="*/ 2147483647 w 36"/>
                <a:gd name="T17" fmla="*/ 2147483647 h 132"/>
                <a:gd name="T18" fmla="*/ 2147483647 w 36"/>
                <a:gd name="T19" fmla="*/ 2147483647 h 132"/>
                <a:gd name="T20" fmla="*/ 2147483647 w 36"/>
                <a:gd name="T21" fmla="*/ 2147483647 h 132"/>
                <a:gd name="T22" fmla="*/ 2147483647 w 36"/>
                <a:gd name="T23" fmla="*/ 0 h 132"/>
                <a:gd name="T24" fmla="*/ 2147483647 w 36"/>
                <a:gd name="T25" fmla="*/ 0 h 132"/>
                <a:gd name="T26" fmla="*/ 2147483647 w 36"/>
                <a:gd name="T27" fmla="*/ 0 h 132"/>
                <a:gd name="T28" fmla="*/ 2147483647 w 36"/>
                <a:gd name="T29" fmla="*/ 0 h 132"/>
                <a:gd name="T30" fmla="*/ 2147483647 w 36"/>
                <a:gd name="T31" fmla="*/ 2147483647 h 132"/>
                <a:gd name="T32" fmla="*/ 2147483647 w 36"/>
                <a:gd name="T33" fmla="*/ 2147483647 h 132"/>
                <a:gd name="T34" fmla="*/ 0 w 36"/>
                <a:gd name="T35" fmla="*/ 2147483647 h 132"/>
                <a:gd name="T36" fmla="*/ 2147483647 w 36"/>
                <a:gd name="T37" fmla="*/ 2147483647 h 132"/>
                <a:gd name="T38" fmla="*/ 2147483647 w 36"/>
                <a:gd name="T39" fmla="*/ 2147483647 h 1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"/>
                <a:gd name="T61" fmla="*/ 0 h 132"/>
                <a:gd name="T62" fmla="*/ 36 w 36"/>
                <a:gd name="T63" fmla="*/ 132 h 1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" h="132">
                  <a:moveTo>
                    <a:pt x="24" y="128"/>
                  </a:moveTo>
                  <a:lnTo>
                    <a:pt x="24" y="128"/>
                  </a:lnTo>
                  <a:lnTo>
                    <a:pt x="26" y="132"/>
                  </a:lnTo>
                  <a:lnTo>
                    <a:pt x="30" y="132"/>
                  </a:lnTo>
                  <a:lnTo>
                    <a:pt x="34" y="130"/>
                  </a:lnTo>
                  <a:lnTo>
                    <a:pt x="36" y="126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4" y="128"/>
                  </a:lnTo>
                  <a:close/>
                </a:path>
              </a:pathLst>
            </a:custGeom>
            <a:solidFill>
              <a:srgbClr val="FC88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Freeform 8"/>
            <p:cNvSpPr>
              <a:spLocks/>
            </p:cNvSpPr>
            <p:nvPr/>
          </p:nvSpPr>
          <p:spPr bwMode="auto">
            <a:xfrm rot="-5400000">
              <a:off x="5114925" y="5289550"/>
              <a:ext cx="38100" cy="206375"/>
            </a:xfrm>
            <a:custGeom>
              <a:avLst/>
              <a:gdLst>
                <a:gd name="T0" fmla="*/ 2147483647 w 24"/>
                <a:gd name="T1" fmla="*/ 2147483647 h 130"/>
                <a:gd name="T2" fmla="*/ 2147483647 w 24"/>
                <a:gd name="T3" fmla="*/ 2147483647 h 130"/>
                <a:gd name="T4" fmla="*/ 0 w 24"/>
                <a:gd name="T5" fmla="*/ 2147483647 h 130"/>
                <a:gd name="T6" fmla="*/ 0 w 24"/>
                <a:gd name="T7" fmla="*/ 2147483647 h 130"/>
                <a:gd name="T8" fmla="*/ 2147483647 w 24"/>
                <a:gd name="T9" fmla="*/ 2147483647 h 130"/>
                <a:gd name="T10" fmla="*/ 2147483647 w 24"/>
                <a:gd name="T11" fmla="*/ 2147483647 h 130"/>
                <a:gd name="T12" fmla="*/ 2147483647 w 24"/>
                <a:gd name="T13" fmla="*/ 2147483647 h 130"/>
                <a:gd name="T14" fmla="*/ 2147483647 w 24"/>
                <a:gd name="T15" fmla="*/ 2147483647 h 130"/>
                <a:gd name="T16" fmla="*/ 2147483647 w 24"/>
                <a:gd name="T17" fmla="*/ 2147483647 h 130"/>
                <a:gd name="T18" fmla="*/ 2147483647 w 24"/>
                <a:gd name="T19" fmla="*/ 2147483647 h 130"/>
                <a:gd name="T20" fmla="*/ 2147483647 w 24"/>
                <a:gd name="T21" fmla="*/ 2147483647 h 130"/>
                <a:gd name="T22" fmla="*/ 2147483647 w 24"/>
                <a:gd name="T23" fmla="*/ 2147483647 h 130"/>
                <a:gd name="T24" fmla="*/ 2147483647 w 24"/>
                <a:gd name="T25" fmla="*/ 2147483647 h 130"/>
                <a:gd name="T26" fmla="*/ 2147483647 w 24"/>
                <a:gd name="T27" fmla="*/ 2147483647 h 130"/>
                <a:gd name="T28" fmla="*/ 2147483647 w 24"/>
                <a:gd name="T29" fmla="*/ 2147483647 h 130"/>
                <a:gd name="T30" fmla="*/ 2147483647 w 24"/>
                <a:gd name="T31" fmla="*/ 2147483647 h 130"/>
                <a:gd name="T32" fmla="*/ 2147483647 w 24"/>
                <a:gd name="T33" fmla="*/ 2147483647 h 130"/>
                <a:gd name="T34" fmla="*/ 2147483647 w 24"/>
                <a:gd name="T35" fmla="*/ 2147483647 h 130"/>
                <a:gd name="T36" fmla="*/ 2147483647 w 24"/>
                <a:gd name="T37" fmla="*/ 2147483647 h 130"/>
                <a:gd name="T38" fmla="*/ 2147483647 w 24"/>
                <a:gd name="T39" fmla="*/ 0 h 130"/>
                <a:gd name="T40" fmla="*/ 2147483647 w 24"/>
                <a:gd name="T41" fmla="*/ 0 h 130"/>
                <a:gd name="T42" fmla="*/ 2147483647 w 24"/>
                <a:gd name="T43" fmla="*/ 2147483647 h 130"/>
                <a:gd name="T44" fmla="*/ 2147483647 w 24"/>
                <a:gd name="T45" fmla="*/ 2147483647 h 1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130"/>
                <a:gd name="T71" fmla="*/ 24 w 24"/>
                <a:gd name="T72" fmla="*/ 130 h 13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130">
                  <a:moveTo>
                    <a:pt x="2" y="2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2" y="124"/>
                  </a:lnTo>
                  <a:lnTo>
                    <a:pt x="14" y="128"/>
                  </a:lnTo>
                  <a:lnTo>
                    <a:pt x="18" y="130"/>
                  </a:lnTo>
                  <a:lnTo>
                    <a:pt x="20" y="130"/>
                  </a:lnTo>
                  <a:lnTo>
                    <a:pt x="22" y="128"/>
                  </a:lnTo>
                  <a:lnTo>
                    <a:pt x="24" y="124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C88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Freeform 9"/>
            <p:cNvSpPr>
              <a:spLocks/>
            </p:cNvSpPr>
            <p:nvPr/>
          </p:nvSpPr>
          <p:spPr bwMode="auto">
            <a:xfrm rot="-5400000">
              <a:off x="4398962" y="4989513"/>
              <a:ext cx="209550" cy="254000"/>
            </a:xfrm>
            <a:custGeom>
              <a:avLst/>
              <a:gdLst>
                <a:gd name="T0" fmla="*/ 2147483647 w 132"/>
                <a:gd name="T1" fmla="*/ 0 h 160"/>
                <a:gd name="T2" fmla="*/ 0 w 132"/>
                <a:gd name="T3" fmla="*/ 2147483647 h 160"/>
                <a:gd name="T4" fmla="*/ 2147483647 w 132"/>
                <a:gd name="T5" fmla="*/ 2147483647 h 160"/>
                <a:gd name="T6" fmla="*/ 2147483647 w 132"/>
                <a:gd name="T7" fmla="*/ 2147483647 h 160"/>
                <a:gd name="T8" fmla="*/ 2147483647 w 132"/>
                <a:gd name="T9" fmla="*/ 2147483647 h 160"/>
                <a:gd name="T10" fmla="*/ 2147483647 w 132"/>
                <a:gd name="T11" fmla="*/ 0 h 160"/>
                <a:gd name="T12" fmla="*/ 2147483647 w 132"/>
                <a:gd name="T13" fmla="*/ 0 h 1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"/>
                <a:gd name="T22" fmla="*/ 0 h 160"/>
                <a:gd name="T23" fmla="*/ 132 w 132"/>
                <a:gd name="T24" fmla="*/ 160 h 1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" h="160">
                  <a:moveTo>
                    <a:pt x="106" y="0"/>
                  </a:moveTo>
                  <a:lnTo>
                    <a:pt x="0" y="28"/>
                  </a:lnTo>
                  <a:lnTo>
                    <a:pt x="32" y="160"/>
                  </a:lnTo>
                  <a:lnTo>
                    <a:pt x="132" y="160"/>
                  </a:lnTo>
                  <a:lnTo>
                    <a:pt x="56" y="8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C881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Freeform 13"/>
            <p:cNvSpPr>
              <a:spLocks/>
            </p:cNvSpPr>
            <p:nvPr/>
          </p:nvSpPr>
          <p:spPr bwMode="auto">
            <a:xfrm rot="-5400000">
              <a:off x="4445000" y="5022850"/>
              <a:ext cx="511175" cy="679450"/>
            </a:xfrm>
            <a:custGeom>
              <a:avLst/>
              <a:gdLst>
                <a:gd name="T0" fmla="*/ 2147483647 w 322"/>
                <a:gd name="T1" fmla="*/ 2147483647 h 428"/>
                <a:gd name="T2" fmla="*/ 2147483647 w 322"/>
                <a:gd name="T3" fmla="*/ 2147483647 h 428"/>
                <a:gd name="T4" fmla="*/ 2147483647 w 322"/>
                <a:gd name="T5" fmla="*/ 2147483647 h 428"/>
                <a:gd name="T6" fmla="*/ 2147483647 w 322"/>
                <a:gd name="T7" fmla="*/ 2147483647 h 428"/>
                <a:gd name="T8" fmla="*/ 2147483647 w 322"/>
                <a:gd name="T9" fmla="*/ 2147483647 h 428"/>
                <a:gd name="T10" fmla="*/ 2147483647 w 322"/>
                <a:gd name="T11" fmla="*/ 2147483647 h 428"/>
                <a:gd name="T12" fmla="*/ 2147483647 w 322"/>
                <a:gd name="T13" fmla="*/ 2147483647 h 428"/>
                <a:gd name="T14" fmla="*/ 2147483647 w 322"/>
                <a:gd name="T15" fmla="*/ 2147483647 h 428"/>
                <a:gd name="T16" fmla="*/ 2147483647 w 322"/>
                <a:gd name="T17" fmla="*/ 2147483647 h 428"/>
                <a:gd name="T18" fmla="*/ 2147483647 w 322"/>
                <a:gd name="T19" fmla="*/ 2147483647 h 428"/>
                <a:gd name="T20" fmla="*/ 2147483647 w 322"/>
                <a:gd name="T21" fmla="*/ 2147483647 h 428"/>
                <a:gd name="T22" fmla="*/ 2147483647 w 322"/>
                <a:gd name="T23" fmla="*/ 2147483647 h 428"/>
                <a:gd name="T24" fmla="*/ 2147483647 w 322"/>
                <a:gd name="T25" fmla="*/ 2147483647 h 428"/>
                <a:gd name="T26" fmla="*/ 2147483647 w 322"/>
                <a:gd name="T27" fmla="*/ 2147483647 h 428"/>
                <a:gd name="T28" fmla="*/ 0 w 322"/>
                <a:gd name="T29" fmla="*/ 2147483647 h 428"/>
                <a:gd name="T30" fmla="*/ 2147483647 w 322"/>
                <a:gd name="T31" fmla="*/ 2147483647 h 428"/>
                <a:gd name="T32" fmla="*/ 2147483647 w 322"/>
                <a:gd name="T33" fmla="*/ 2147483647 h 428"/>
                <a:gd name="T34" fmla="*/ 2147483647 w 322"/>
                <a:gd name="T35" fmla="*/ 2147483647 h 428"/>
                <a:gd name="T36" fmla="*/ 2147483647 w 322"/>
                <a:gd name="T37" fmla="*/ 2147483647 h 428"/>
                <a:gd name="T38" fmla="*/ 2147483647 w 322"/>
                <a:gd name="T39" fmla="*/ 2147483647 h 428"/>
                <a:gd name="T40" fmla="*/ 2147483647 w 322"/>
                <a:gd name="T41" fmla="*/ 2147483647 h 428"/>
                <a:gd name="T42" fmla="*/ 2147483647 w 322"/>
                <a:gd name="T43" fmla="*/ 2147483647 h 428"/>
                <a:gd name="T44" fmla="*/ 2147483647 w 322"/>
                <a:gd name="T45" fmla="*/ 2147483647 h 428"/>
                <a:gd name="T46" fmla="*/ 2147483647 w 322"/>
                <a:gd name="T47" fmla="*/ 2147483647 h 428"/>
                <a:gd name="T48" fmla="*/ 2147483647 w 322"/>
                <a:gd name="T49" fmla="*/ 2147483647 h 428"/>
                <a:gd name="T50" fmla="*/ 2147483647 w 322"/>
                <a:gd name="T51" fmla="*/ 2147483647 h 428"/>
                <a:gd name="T52" fmla="*/ 2147483647 w 322"/>
                <a:gd name="T53" fmla="*/ 2147483647 h 428"/>
                <a:gd name="T54" fmla="*/ 2147483647 w 322"/>
                <a:gd name="T55" fmla="*/ 2147483647 h 428"/>
                <a:gd name="T56" fmla="*/ 2147483647 w 322"/>
                <a:gd name="T57" fmla="*/ 2147483647 h 428"/>
                <a:gd name="T58" fmla="*/ 2147483647 w 322"/>
                <a:gd name="T59" fmla="*/ 2147483647 h 428"/>
                <a:gd name="T60" fmla="*/ 2147483647 w 322"/>
                <a:gd name="T61" fmla="*/ 2147483647 h 428"/>
                <a:gd name="T62" fmla="*/ 2147483647 w 322"/>
                <a:gd name="T63" fmla="*/ 2147483647 h 428"/>
                <a:gd name="T64" fmla="*/ 2147483647 w 322"/>
                <a:gd name="T65" fmla="*/ 2147483647 h 428"/>
                <a:gd name="T66" fmla="*/ 2147483647 w 322"/>
                <a:gd name="T67" fmla="*/ 0 h 428"/>
                <a:gd name="T68" fmla="*/ 2147483647 w 322"/>
                <a:gd name="T69" fmla="*/ 2147483647 h 42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2"/>
                <a:gd name="T106" fmla="*/ 0 h 428"/>
                <a:gd name="T107" fmla="*/ 322 w 322"/>
                <a:gd name="T108" fmla="*/ 428 h 42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2" h="428">
                  <a:moveTo>
                    <a:pt x="184" y="6"/>
                  </a:moveTo>
                  <a:lnTo>
                    <a:pt x="184" y="6"/>
                  </a:lnTo>
                  <a:lnTo>
                    <a:pt x="166" y="14"/>
                  </a:lnTo>
                  <a:lnTo>
                    <a:pt x="152" y="26"/>
                  </a:lnTo>
                  <a:lnTo>
                    <a:pt x="138" y="38"/>
                  </a:lnTo>
                  <a:lnTo>
                    <a:pt x="126" y="56"/>
                  </a:lnTo>
                  <a:lnTo>
                    <a:pt x="116" y="76"/>
                  </a:lnTo>
                  <a:lnTo>
                    <a:pt x="110" y="98"/>
                  </a:lnTo>
                  <a:lnTo>
                    <a:pt x="108" y="120"/>
                  </a:lnTo>
                  <a:lnTo>
                    <a:pt x="110" y="144"/>
                  </a:lnTo>
                  <a:lnTo>
                    <a:pt x="116" y="174"/>
                  </a:lnTo>
                  <a:lnTo>
                    <a:pt x="118" y="202"/>
                  </a:lnTo>
                  <a:lnTo>
                    <a:pt x="120" y="228"/>
                  </a:lnTo>
                  <a:lnTo>
                    <a:pt x="120" y="252"/>
                  </a:lnTo>
                  <a:lnTo>
                    <a:pt x="118" y="274"/>
                  </a:lnTo>
                  <a:lnTo>
                    <a:pt x="114" y="294"/>
                  </a:lnTo>
                  <a:lnTo>
                    <a:pt x="110" y="312"/>
                  </a:lnTo>
                  <a:lnTo>
                    <a:pt x="104" y="328"/>
                  </a:lnTo>
                  <a:lnTo>
                    <a:pt x="96" y="344"/>
                  </a:lnTo>
                  <a:lnTo>
                    <a:pt x="86" y="356"/>
                  </a:lnTo>
                  <a:lnTo>
                    <a:pt x="76" y="366"/>
                  </a:lnTo>
                  <a:lnTo>
                    <a:pt x="64" y="374"/>
                  </a:lnTo>
                  <a:lnTo>
                    <a:pt x="50" y="380"/>
                  </a:lnTo>
                  <a:lnTo>
                    <a:pt x="34" y="382"/>
                  </a:lnTo>
                  <a:lnTo>
                    <a:pt x="18" y="384"/>
                  </a:lnTo>
                  <a:lnTo>
                    <a:pt x="0" y="384"/>
                  </a:lnTo>
                  <a:lnTo>
                    <a:pt x="42" y="404"/>
                  </a:lnTo>
                  <a:lnTo>
                    <a:pt x="82" y="418"/>
                  </a:lnTo>
                  <a:lnTo>
                    <a:pt x="102" y="424"/>
                  </a:lnTo>
                  <a:lnTo>
                    <a:pt x="120" y="426"/>
                  </a:lnTo>
                  <a:lnTo>
                    <a:pt x="140" y="428"/>
                  </a:lnTo>
                  <a:lnTo>
                    <a:pt x="156" y="428"/>
                  </a:lnTo>
                  <a:lnTo>
                    <a:pt x="174" y="428"/>
                  </a:lnTo>
                  <a:lnTo>
                    <a:pt x="190" y="426"/>
                  </a:lnTo>
                  <a:lnTo>
                    <a:pt x="204" y="422"/>
                  </a:lnTo>
                  <a:lnTo>
                    <a:pt x="218" y="418"/>
                  </a:lnTo>
                  <a:lnTo>
                    <a:pt x="232" y="412"/>
                  </a:lnTo>
                  <a:lnTo>
                    <a:pt x="244" y="404"/>
                  </a:lnTo>
                  <a:lnTo>
                    <a:pt x="256" y="396"/>
                  </a:lnTo>
                  <a:lnTo>
                    <a:pt x="266" y="386"/>
                  </a:lnTo>
                  <a:lnTo>
                    <a:pt x="276" y="374"/>
                  </a:lnTo>
                  <a:lnTo>
                    <a:pt x="286" y="362"/>
                  </a:lnTo>
                  <a:lnTo>
                    <a:pt x="294" y="350"/>
                  </a:lnTo>
                  <a:lnTo>
                    <a:pt x="300" y="336"/>
                  </a:lnTo>
                  <a:lnTo>
                    <a:pt x="306" y="320"/>
                  </a:lnTo>
                  <a:lnTo>
                    <a:pt x="312" y="304"/>
                  </a:lnTo>
                  <a:lnTo>
                    <a:pt x="320" y="268"/>
                  </a:lnTo>
                  <a:lnTo>
                    <a:pt x="322" y="228"/>
                  </a:lnTo>
                  <a:lnTo>
                    <a:pt x="320" y="184"/>
                  </a:lnTo>
                  <a:lnTo>
                    <a:pt x="314" y="138"/>
                  </a:lnTo>
                  <a:lnTo>
                    <a:pt x="304" y="88"/>
                  </a:lnTo>
                  <a:lnTo>
                    <a:pt x="296" y="62"/>
                  </a:lnTo>
                  <a:lnTo>
                    <a:pt x="286" y="40"/>
                  </a:lnTo>
                  <a:lnTo>
                    <a:pt x="278" y="32"/>
                  </a:lnTo>
                  <a:lnTo>
                    <a:pt x="272" y="24"/>
                  </a:lnTo>
                  <a:lnTo>
                    <a:pt x="264" y="16"/>
                  </a:lnTo>
                  <a:lnTo>
                    <a:pt x="254" y="12"/>
                  </a:lnTo>
                  <a:lnTo>
                    <a:pt x="238" y="4"/>
                  </a:lnTo>
                  <a:lnTo>
                    <a:pt x="220" y="0"/>
                  </a:lnTo>
                  <a:lnTo>
                    <a:pt x="202" y="0"/>
                  </a:lnTo>
                  <a:lnTo>
                    <a:pt x="184" y="6"/>
                  </a:lnTo>
                  <a:close/>
                </a:path>
              </a:pathLst>
            </a:custGeom>
            <a:solidFill>
              <a:srgbClr val="FCD30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Freeform 17"/>
            <p:cNvSpPr>
              <a:spLocks/>
            </p:cNvSpPr>
            <p:nvPr/>
          </p:nvSpPr>
          <p:spPr bwMode="auto">
            <a:xfrm rot="-5400000">
              <a:off x="4768850" y="5241925"/>
              <a:ext cx="254000" cy="206375"/>
            </a:xfrm>
            <a:custGeom>
              <a:avLst/>
              <a:gdLst>
                <a:gd name="T0" fmla="*/ 2147483647 w 160"/>
                <a:gd name="T1" fmla="*/ 2147483647 h 130"/>
                <a:gd name="T2" fmla="*/ 2147483647 w 160"/>
                <a:gd name="T3" fmla="*/ 2147483647 h 130"/>
                <a:gd name="T4" fmla="*/ 2147483647 w 160"/>
                <a:gd name="T5" fmla="*/ 2147483647 h 130"/>
                <a:gd name="T6" fmla="*/ 2147483647 w 160"/>
                <a:gd name="T7" fmla="*/ 2147483647 h 130"/>
                <a:gd name="T8" fmla="*/ 2147483647 w 160"/>
                <a:gd name="T9" fmla="*/ 2147483647 h 130"/>
                <a:gd name="T10" fmla="*/ 2147483647 w 160"/>
                <a:gd name="T11" fmla="*/ 2147483647 h 130"/>
                <a:gd name="T12" fmla="*/ 2147483647 w 160"/>
                <a:gd name="T13" fmla="*/ 2147483647 h 130"/>
                <a:gd name="T14" fmla="*/ 2147483647 w 160"/>
                <a:gd name="T15" fmla="*/ 2147483647 h 130"/>
                <a:gd name="T16" fmla="*/ 0 w 160"/>
                <a:gd name="T17" fmla="*/ 2147483647 h 130"/>
                <a:gd name="T18" fmla="*/ 0 w 160"/>
                <a:gd name="T19" fmla="*/ 2147483647 h 130"/>
                <a:gd name="T20" fmla="*/ 2147483647 w 160"/>
                <a:gd name="T21" fmla="*/ 2147483647 h 130"/>
                <a:gd name="T22" fmla="*/ 2147483647 w 160"/>
                <a:gd name="T23" fmla="*/ 2147483647 h 130"/>
                <a:gd name="T24" fmla="*/ 2147483647 w 160"/>
                <a:gd name="T25" fmla="*/ 2147483647 h 130"/>
                <a:gd name="T26" fmla="*/ 2147483647 w 160"/>
                <a:gd name="T27" fmla="*/ 2147483647 h 130"/>
                <a:gd name="T28" fmla="*/ 2147483647 w 160"/>
                <a:gd name="T29" fmla="*/ 2147483647 h 130"/>
                <a:gd name="T30" fmla="*/ 2147483647 w 160"/>
                <a:gd name="T31" fmla="*/ 2147483647 h 130"/>
                <a:gd name="T32" fmla="*/ 2147483647 w 160"/>
                <a:gd name="T33" fmla="*/ 2147483647 h 130"/>
                <a:gd name="T34" fmla="*/ 2147483647 w 160"/>
                <a:gd name="T35" fmla="*/ 2147483647 h 130"/>
                <a:gd name="T36" fmla="*/ 2147483647 w 160"/>
                <a:gd name="T37" fmla="*/ 2147483647 h 130"/>
                <a:gd name="T38" fmla="*/ 2147483647 w 160"/>
                <a:gd name="T39" fmla="*/ 2147483647 h 130"/>
                <a:gd name="T40" fmla="*/ 2147483647 w 160"/>
                <a:gd name="T41" fmla="*/ 2147483647 h 130"/>
                <a:gd name="T42" fmla="*/ 2147483647 w 160"/>
                <a:gd name="T43" fmla="*/ 2147483647 h 130"/>
                <a:gd name="T44" fmla="*/ 2147483647 w 160"/>
                <a:gd name="T45" fmla="*/ 2147483647 h 130"/>
                <a:gd name="T46" fmla="*/ 2147483647 w 160"/>
                <a:gd name="T47" fmla="*/ 2147483647 h 130"/>
                <a:gd name="T48" fmla="*/ 2147483647 w 160"/>
                <a:gd name="T49" fmla="*/ 2147483647 h 130"/>
                <a:gd name="T50" fmla="*/ 2147483647 w 160"/>
                <a:gd name="T51" fmla="*/ 2147483647 h 130"/>
                <a:gd name="T52" fmla="*/ 2147483647 w 160"/>
                <a:gd name="T53" fmla="*/ 2147483647 h 130"/>
                <a:gd name="T54" fmla="*/ 2147483647 w 160"/>
                <a:gd name="T55" fmla="*/ 2147483647 h 130"/>
                <a:gd name="T56" fmla="*/ 2147483647 w 160"/>
                <a:gd name="T57" fmla="*/ 2147483647 h 130"/>
                <a:gd name="T58" fmla="*/ 2147483647 w 160"/>
                <a:gd name="T59" fmla="*/ 2147483647 h 130"/>
                <a:gd name="T60" fmla="*/ 2147483647 w 160"/>
                <a:gd name="T61" fmla="*/ 2147483647 h 130"/>
                <a:gd name="T62" fmla="*/ 2147483647 w 160"/>
                <a:gd name="T63" fmla="*/ 2147483647 h 130"/>
                <a:gd name="T64" fmla="*/ 2147483647 w 160"/>
                <a:gd name="T65" fmla="*/ 0 h 130"/>
                <a:gd name="T66" fmla="*/ 2147483647 w 160"/>
                <a:gd name="T67" fmla="*/ 0 h 130"/>
                <a:gd name="T68" fmla="*/ 2147483647 w 160"/>
                <a:gd name="T69" fmla="*/ 0 h 130"/>
                <a:gd name="T70" fmla="*/ 2147483647 w 160"/>
                <a:gd name="T71" fmla="*/ 2147483647 h 130"/>
                <a:gd name="T72" fmla="*/ 2147483647 w 160"/>
                <a:gd name="T73" fmla="*/ 2147483647 h 130"/>
                <a:gd name="T74" fmla="*/ 2147483647 w 160"/>
                <a:gd name="T75" fmla="*/ 2147483647 h 130"/>
                <a:gd name="T76" fmla="*/ 2147483647 w 160"/>
                <a:gd name="T77" fmla="*/ 2147483647 h 130"/>
                <a:gd name="T78" fmla="*/ 2147483647 w 160"/>
                <a:gd name="T79" fmla="*/ 2147483647 h 130"/>
                <a:gd name="T80" fmla="*/ 2147483647 w 160"/>
                <a:gd name="T81" fmla="*/ 2147483647 h 130"/>
                <a:gd name="T82" fmla="*/ 2147483647 w 160"/>
                <a:gd name="T83" fmla="*/ 2147483647 h 1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0"/>
                <a:gd name="T127" fmla="*/ 0 h 130"/>
                <a:gd name="T128" fmla="*/ 160 w 160"/>
                <a:gd name="T129" fmla="*/ 130 h 1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0" h="130">
                  <a:moveTo>
                    <a:pt x="64" y="26"/>
                  </a:moveTo>
                  <a:lnTo>
                    <a:pt x="64" y="26"/>
                  </a:lnTo>
                  <a:lnTo>
                    <a:pt x="52" y="64"/>
                  </a:lnTo>
                  <a:lnTo>
                    <a:pt x="42" y="86"/>
                  </a:lnTo>
                  <a:lnTo>
                    <a:pt x="34" y="96"/>
                  </a:lnTo>
                  <a:lnTo>
                    <a:pt x="24" y="106"/>
                  </a:lnTo>
                  <a:lnTo>
                    <a:pt x="14" y="112"/>
                  </a:lnTo>
                  <a:lnTo>
                    <a:pt x="0" y="118"/>
                  </a:lnTo>
                  <a:lnTo>
                    <a:pt x="26" y="126"/>
                  </a:lnTo>
                  <a:lnTo>
                    <a:pt x="52" y="130"/>
                  </a:lnTo>
                  <a:lnTo>
                    <a:pt x="74" y="130"/>
                  </a:lnTo>
                  <a:lnTo>
                    <a:pt x="94" y="126"/>
                  </a:lnTo>
                  <a:lnTo>
                    <a:pt x="104" y="122"/>
                  </a:lnTo>
                  <a:lnTo>
                    <a:pt x="114" y="118"/>
                  </a:lnTo>
                  <a:lnTo>
                    <a:pt x="122" y="112"/>
                  </a:lnTo>
                  <a:lnTo>
                    <a:pt x="130" y="106"/>
                  </a:lnTo>
                  <a:lnTo>
                    <a:pt x="144" y="90"/>
                  </a:lnTo>
                  <a:lnTo>
                    <a:pt x="154" y="72"/>
                  </a:lnTo>
                  <a:lnTo>
                    <a:pt x="158" y="58"/>
                  </a:lnTo>
                  <a:lnTo>
                    <a:pt x="160" y="46"/>
                  </a:lnTo>
                  <a:lnTo>
                    <a:pt x="160" y="36"/>
                  </a:lnTo>
                  <a:lnTo>
                    <a:pt x="156" y="26"/>
                  </a:lnTo>
                  <a:lnTo>
                    <a:pt x="150" y="18"/>
                  </a:lnTo>
                  <a:lnTo>
                    <a:pt x="144" y="12"/>
                  </a:lnTo>
                  <a:lnTo>
                    <a:pt x="136" y="6"/>
                  </a:lnTo>
                  <a:lnTo>
                    <a:pt x="126" y="2"/>
                  </a:lnTo>
                  <a:lnTo>
                    <a:pt x="116" y="0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88" y="2"/>
                  </a:lnTo>
                  <a:lnTo>
                    <a:pt x="80" y="6"/>
                  </a:lnTo>
                  <a:lnTo>
                    <a:pt x="72" y="12"/>
                  </a:lnTo>
                  <a:lnTo>
                    <a:pt x="66" y="18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EA8B0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TextBox 39"/>
            <p:cNvSpPr txBox="1">
              <a:spLocks noChangeArrowheads="1"/>
            </p:cNvSpPr>
            <p:nvPr/>
          </p:nvSpPr>
          <p:spPr bwMode="auto">
            <a:xfrm>
              <a:off x="4373766" y="5105400"/>
              <a:ext cx="269072" cy="316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67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560F-8FD1-5C4B-F7CD-69836540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Trampoline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EEAA-58C8-F38B-E280-EB234B31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get from a predictable address to an unpredictable address using the stack pointer?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21D7-A2D1-3046-ACB4-8DA3D2D2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29EE9-E4B5-C879-0859-CB87A95F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192C2-1BD3-6B6C-848C-01723DDE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80E29-9140-B16D-3ED0-B0C56EB0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61" y="3227227"/>
            <a:ext cx="95631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60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4F5F-DFA2-4ADA-73E2-C95E01FA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Trampoline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CB0A-1140-C17C-D2EA-FCC7AE79A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194466" cy="3541714"/>
          </a:xfrm>
        </p:spPr>
        <p:txBody>
          <a:bodyPr/>
          <a:lstStyle/>
          <a:p>
            <a:r>
              <a:rPr lang="en-US" dirty="0"/>
              <a:t>We can overflow the return address</a:t>
            </a:r>
          </a:p>
          <a:p>
            <a:r>
              <a:rPr lang="en-US" dirty="0"/>
              <a:t>Return address points at trampoline instruction</a:t>
            </a:r>
          </a:p>
          <a:p>
            <a:r>
              <a:rPr lang="en-US" dirty="0"/>
              <a:t>Profit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BDC9D-6B51-88D8-E1CD-262B534E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D6D0-6DD1-B149-7A76-7E6CA72D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C1B54-6D12-8BEA-F7AD-8B2E59CC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CE2BA-879E-927B-65BB-438837B1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78" y="1311824"/>
            <a:ext cx="64865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4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E628-5493-524D-7C95-6EC5997E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trampolines…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7B6F-72D4-C48F-8541-E50E9726C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esp</a:t>
            </a:r>
            <a:endParaRPr lang="en-US" dirty="0"/>
          </a:p>
          <a:p>
            <a:r>
              <a:rPr lang="en-US" dirty="0"/>
              <a:t>call </a:t>
            </a:r>
            <a:r>
              <a:rPr lang="en-US" dirty="0" err="1"/>
              <a:t>esp</a:t>
            </a:r>
            <a:endParaRPr lang="en-US" dirty="0"/>
          </a:p>
          <a:p>
            <a:r>
              <a:rPr lang="en-US" dirty="0"/>
              <a:t>push </a:t>
            </a:r>
            <a:r>
              <a:rPr lang="en-US" dirty="0" err="1"/>
              <a:t>esp</a:t>
            </a:r>
            <a:r>
              <a:rPr lang="en-US" dirty="0"/>
              <a:t>; ret</a:t>
            </a:r>
          </a:p>
          <a:p>
            <a:r>
              <a:rPr lang="en-US" dirty="0"/>
              <a:t>mov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; 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 err="1"/>
              <a:t>xchg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</a:t>
            </a:r>
            <a:r>
              <a:rPr lang="en-US" dirty="0" err="1"/>
              <a:t>esp</a:t>
            </a:r>
            <a:r>
              <a:rPr lang="en-US" dirty="0"/>
              <a:t>; call 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push </a:t>
            </a:r>
            <a:r>
              <a:rPr lang="en-US" dirty="0" err="1"/>
              <a:t>esp</a:t>
            </a:r>
            <a:r>
              <a:rPr lang="en-US" dirty="0"/>
              <a:t>; pop </a:t>
            </a:r>
            <a:r>
              <a:rPr lang="en-US" dirty="0" err="1"/>
              <a:t>ebx</a:t>
            </a:r>
            <a:r>
              <a:rPr lang="en-US" dirty="0"/>
              <a:t>; 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… </a:t>
            </a:r>
            <a:r>
              <a:rPr lang="en-US" dirty="0" err="1"/>
              <a:t>etc</a:t>
            </a:r>
            <a:r>
              <a:rPr lang="en-US" dirty="0"/>
              <a:t> … </a:t>
            </a:r>
            <a:r>
              <a:rPr lang="en-US" dirty="0" err="1"/>
              <a:t>etc</a:t>
            </a:r>
            <a:r>
              <a:rPr lang="en-US" dirty="0"/>
              <a:t> … </a:t>
            </a:r>
            <a:r>
              <a:rPr lang="en-US" dirty="0" err="1"/>
              <a:t>etc</a:t>
            </a:r>
            <a:r>
              <a:rPr lang="en-US" dirty="0"/>
              <a:t> 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31D5D-22EC-A3C8-42DE-981CB1BB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1656-70C6-26A7-198D-E9326EEF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E5979-39B3-C32E-74A6-73EBB629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9342-1C49-74C7-1196-E7D5D269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use </a:t>
            </a:r>
            <a:r>
              <a:rPr lang="en-US" dirty="0" err="1"/>
              <a:t>ropper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6998-40C8-D7CD-645A-8BF45BD3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all instructions (extremely verbose)</a:t>
            </a:r>
          </a:p>
          <a:p>
            <a:pPr lvl="1"/>
            <a:r>
              <a:rPr lang="en-US" dirty="0" err="1"/>
              <a:t>ropper</a:t>
            </a:r>
            <a:r>
              <a:rPr lang="en-US" dirty="0"/>
              <a:t> -f &lt;</a:t>
            </a:r>
            <a:r>
              <a:rPr lang="en-US" dirty="0" err="1"/>
              <a:t>inputfile</a:t>
            </a:r>
            <a:r>
              <a:rPr lang="en-US" dirty="0"/>
              <a:t>&gt;</a:t>
            </a:r>
          </a:p>
          <a:p>
            <a:r>
              <a:rPr lang="en-US" dirty="0"/>
              <a:t>Find “</a:t>
            </a:r>
            <a:r>
              <a:rPr lang="en-US" dirty="0" err="1"/>
              <a:t>jmp</a:t>
            </a:r>
            <a:r>
              <a:rPr lang="en-US" dirty="0"/>
              <a:t> &lt;reg&gt;” instructions	</a:t>
            </a:r>
          </a:p>
          <a:p>
            <a:pPr lvl="1"/>
            <a:r>
              <a:rPr lang="en-US" dirty="0" err="1"/>
              <a:t>ropper</a:t>
            </a:r>
            <a:r>
              <a:rPr lang="en-US" dirty="0"/>
              <a:t> -f &lt;</a:t>
            </a:r>
            <a:r>
              <a:rPr lang="en-US" dirty="0" err="1"/>
              <a:t>inputfile</a:t>
            </a:r>
            <a:r>
              <a:rPr lang="en-US" dirty="0"/>
              <a:t>&gt; -j &lt;reg&gt;</a:t>
            </a:r>
          </a:p>
          <a:p>
            <a:r>
              <a:rPr lang="en-US" dirty="0"/>
              <a:t>Find specific opcode bytes	</a:t>
            </a:r>
          </a:p>
          <a:p>
            <a:pPr lvl="1"/>
            <a:r>
              <a:rPr lang="en-US" dirty="0" err="1"/>
              <a:t>ropper</a:t>
            </a:r>
            <a:r>
              <a:rPr lang="en-US" dirty="0"/>
              <a:t> -f &lt;</a:t>
            </a:r>
            <a:r>
              <a:rPr lang="en-US" dirty="0" err="1"/>
              <a:t>inputfile</a:t>
            </a:r>
            <a:r>
              <a:rPr lang="en-US" dirty="0"/>
              <a:t>&gt; --opcode &lt;hex&gt;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A7124-1287-9C09-6CE2-6D66A4A3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9D59-EB5B-ACC5-0AE1-6FC103EC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D989C-99AB-88F7-83EE-BB840780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6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3991-7AE8-0FCB-850D-0072B13A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Corruption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EA23-A8A7-B726-A69C-3214AC220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discrepancy between what the program thinks memory contains, and what it actually contains.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2DA06-6DC6-3B59-1FB3-9D0EE08E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5DA6-F126-763C-B7E3-9FE2A9F5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7A35-987A-FE62-FCAF-C512F640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D23FFF-2137-0DEE-1436-9A8203F0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53" y="3429000"/>
            <a:ext cx="4714875" cy="3114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E7BF34-6A08-31F6-85FC-4C0E03EA9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660" y="3505199"/>
            <a:ext cx="50196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5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NOP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7150941" cy="35417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/>
              <a:t>Difficult to guess precise address of shellcode.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Solution: </a:t>
            </a:r>
            <a:r>
              <a:rPr lang="en-US" dirty="0"/>
              <a:t>NOP slide gives attacker many possible addresses, all of which will eventually execute shellcode.</a:t>
            </a:r>
          </a:p>
        </p:txBody>
      </p:sp>
      <p:pic>
        <p:nvPicPr>
          <p:cNvPr id="3074" name="Picture 2" descr="https://upload.wikimedia.org/wikipedia/commons/thumb/f/f9/Nopsled.svg/200px-Nopsl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823" y="105481"/>
            <a:ext cx="2701269" cy="675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757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4AB3-2C3E-4C87-8E5A-86C8AC5F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NOP Sleds &amp; Shellcode </a:t>
            </a:r>
            <a:r>
              <a:rPr lang="en-US" dirty="0" err="1"/>
              <a:t>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DBD5-A896-4306-B4D1-5C02E752D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442199" cy="3649133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Buffer overflow attacks require the injection of shellcode to make use of an exploit, otherwise it’s just an availability attack at best. </a:t>
            </a:r>
          </a:p>
          <a:p>
            <a:r>
              <a:rPr lang="en-US" sz="2000" dirty="0"/>
              <a:t>Calling code dumped into the stack or heap  requires some educated guesses about where the code might be (or just plain luck.)</a:t>
            </a:r>
          </a:p>
          <a:p>
            <a:r>
              <a:rPr lang="en-US" sz="2000" dirty="0"/>
              <a:t>A NOP Sled is a series of non-operation instructions meant to “slide” the CPU’s instruction flow to the desired location. Essentially, when the CPU received a NOP, it moves onto the next instruction. </a:t>
            </a:r>
          </a:p>
        </p:txBody>
      </p:sp>
      <p:pic>
        <p:nvPicPr>
          <p:cNvPr id="25602" name="Picture 2" descr="Image result for nop sled">
            <a:extLst>
              <a:ext uri="{FF2B5EF4-FFF2-40B4-BE49-F238E27FC236}">
                <a16:creationId xmlns:a16="http://schemas.microsoft.com/office/drawing/2014/main" id="{BE288F2A-D206-49E4-954D-BB00F040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1852160"/>
            <a:ext cx="3505199" cy="42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5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Shellcode in C</a:t>
            </a:r>
            <a:endParaRPr 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Shellcode program.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dirty="0" err="1">
                <a:latin typeface="HE_TERMINAL" pitchFamily="49" charset="0"/>
              </a:rPr>
              <a:t>int</a:t>
            </a:r>
            <a:r>
              <a:rPr lang="en-US" sz="2400" dirty="0">
                <a:latin typeface="HE_TERMINAL" pitchFamily="49" charset="0"/>
              </a:rPr>
              <a:t> main() {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dirty="0">
                <a:latin typeface="HE_TERMINAL" pitchFamily="49" charset="0"/>
              </a:rPr>
              <a:t>    char *name[2];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dirty="0">
                <a:latin typeface="HE_TERMINAL" pitchFamily="49" charset="0"/>
              </a:rPr>
              <a:t>    name[0] = "/bin/</a:t>
            </a:r>
            <a:r>
              <a:rPr lang="en-US" sz="2400" dirty="0" err="1">
                <a:latin typeface="HE_TERMINAL" pitchFamily="49" charset="0"/>
              </a:rPr>
              <a:t>sh</a:t>
            </a:r>
            <a:r>
              <a:rPr lang="en-US" sz="2400" dirty="0">
                <a:latin typeface="HE_TERMINAL" pitchFamily="49" charset="0"/>
              </a:rPr>
              <a:t>";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dirty="0">
                <a:latin typeface="HE_TERMINAL" pitchFamily="49" charset="0"/>
              </a:rPr>
              <a:t>    name[1] = 0x0;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dirty="0">
                <a:latin typeface="HE_TERMINAL" pitchFamily="49" charset="0"/>
              </a:rPr>
              <a:t>    </a:t>
            </a:r>
            <a:r>
              <a:rPr lang="en-US" sz="2400" dirty="0" err="1">
                <a:latin typeface="HE_TERMINAL" pitchFamily="49" charset="0"/>
              </a:rPr>
              <a:t>execve</a:t>
            </a:r>
            <a:r>
              <a:rPr lang="en-US" sz="2400" dirty="0">
                <a:latin typeface="HE_TERMINAL" pitchFamily="49" charset="0"/>
              </a:rPr>
              <a:t>(name[0], name, 0x0);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dirty="0">
                <a:latin typeface="HE_TERMINAL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Running the program.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dirty="0">
                <a:latin typeface="HE_TERMINAL" pitchFamily="49" charset="0"/>
              </a:rPr>
              <a:t>&gt; </a:t>
            </a:r>
            <a:r>
              <a:rPr lang="en-US" sz="2400" dirty="0" err="1">
                <a:latin typeface="HE_TERMINAL" pitchFamily="49" charset="0"/>
              </a:rPr>
              <a:t>gcc</a:t>
            </a:r>
            <a:r>
              <a:rPr lang="en-US" sz="2400" dirty="0">
                <a:latin typeface="HE_TERMINAL" pitchFamily="49" charset="0"/>
              </a:rPr>
              <a:t> –static –o shell </a:t>
            </a:r>
            <a:r>
              <a:rPr lang="en-US" sz="2400" dirty="0" err="1">
                <a:latin typeface="HE_TERMINAL" pitchFamily="49" charset="0"/>
              </a:rPr>
              <a:t>shellcode.c</a:t>
            </a:r>
            <a:endParaRPr lang="en-US" sz="2400" dirty="0">
              <a:latin typeface="HE_TERMINAL" pitchFamily="49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dirty="0">
                <a:latin typeface="HE_TERMINAL" pitchFamily="49" charset="0"/>
              </a:rPr>
              <a:t>&gt; ./shell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dirty="0">
                <a:latin typeface="HE_TERMINAL" pitchFamily="49" charset="0"/>
              </a:rPr>
              <a:t>sh-3.00$ exit</a:t>
            </a:r>
          </a:p>
        </p:txBody>
      </p:sp>
    </p:spTree>
    <p:extLst>
      <p:ext uri="{BB962C8B-B14F-4D97-AF65-F5344CB8AC3E}">
        <p14:creationId xmlns:p14="http://schemas.microsoft.com/office/powerpoint/2010/main" val="314299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in Machine Language</a:t>
            </a:r>
          </a:p>
        </p:txBody>
      </p:sp>
      <p:pic>
        <p:nvPicPr>
          <p:cNvPr id="4098" name="Picture 2" descr="http://www.offensive-security.com/wp-content/uploads/2012/11/aix-shellcode-metasploit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76" y="1770529"/>
            <a:ext cx="6724071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113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7952-497C-42A2-A52E-9AE607FE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Spraying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0B71-F4C4-4D71-8D21-E3A7292C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770311" cy="3649133"/>
          </a:xfrm>
        </p:spPr>
        <p:txBody>
          <a:bodyPr>
            <a:normAutofit/>
          </a:bodyPr>
          <a:lstStyle/>
          <a:p>
            <a:r>
              <a:rPr lang="en-US" sz="2000" dirty="0"/>
              <a:t>Filling the target process’ memory space with a sequence of bytes or code is call Heap Spraying. It still requires an exploit to access </a:t>
            </a:r>
            <a:r>
              <a:rPr lang="en-US" sz="2000" dirty="0" err="1"/>
              <a:t>unexecutable</a:t>
            </a:r>
            <a:r>
              <a:rPr lang="en-US" sz="2000" dirty="0"/>
              <a:t> address space.</a:t>
            </a:r>
          </a:p>
          <a:p>
            <a:r>
              <a:rPr lang="en-US" sz="2000" dirty="0"/>
              <a:t>Large heap locations, as you saw in the last slide, tend to be consistent.</a:t>
            </a:r>
          </a:p>
        </p:txBody>
      </p:sp>
      <p:pic>
        <p:nvPicPr>
          <p:cNvPr id="24578" name="Picture 2" descr="Image result for heap spray attack">
            <a:extLst>
              <a:ext uri="{FF2B5EF4-FFF2-40B4-BE49-F238E27FC236}">
                <a16:creationId xmlns:a16="http://schemas.microsoft.com/office/drawing/2014/main" id="{4DE0ED30-19B6-4BDD-A98D-C2B28D79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1552575"/>
            <a:ext cx="757237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141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D2DE-3FFF-446A-AB09-503C5EB9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CE24-EA7A-4E94-88CC-230ACBC4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Aka. Fault-Injecting, robustness testing, syntax testing, negative testing, etc.</a:t>
            </a:r>
          </a:p>
          <a:p>
            <a:r>
              <a:rPr lang="en-US" sz="2000" dirty="0"/>
              <a:t>Sending data at an application to see if you can cause a crash, exception, or find validation </a:t>
            </a:r>
            <a:r>
              <a:rPr lang="en-US" sz="2000" dirty="0" err="1"/>
              <a:t>blindspots</a:t>
            </a:r>
            <a:r>
              <a:rPr lang="en-US" sz="2000" dirty="0"/>
              <a:t>. </a:t>
            </a:r>
          </a:p>
          <a:p>
            <a:r>
              <a:rPr lang="en-US" sz="2000" dirty="0"/>
              <a:t>University of Wisconsin, 1988 – “Operating System Utility Program Reliability”</a:t>
            </a:r>
          </a:p>
          <a:p>
            <a:r>
              <a:rPr lang="en-US" sz="2000" dirty="0"/>
              <a:t>Basically send random data at input to see if it can break something. 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https://resources.sei.cmu.edu/forms/bff-download.cfm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664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CB13-BD1F-4BE2-AAD9-4B4BBA7B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Mitigation - SEHOP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26E991-BE8D-4134-84AA-704A76228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9307"/>
            <a:ext cx="12192000" cy="679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5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E0522-E9B5-48A9-833F-1C6153DE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Injection &amp; Return-Oriented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C4E563-767E-485F-BFF7-42A2A5BF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Often done together, but some attacks might use them separately. </a:t>
            </a:r>
          </a:p>
          <a:p>
            <a:r>
              <a:rPr lang="en-US" sz="2000" dirty="0"/>
              <a:t>DLL Injection is overwriting calls or poisoning sources to cause a process to call a malicious DLL – often  remote sources are not blocked the pointer may be a UNC, URL, or IP. </a:t>
            </a:r>
          </a:p>
          <a:p>
            <a:r>
              <a:rPr lang="en-US" sz="2000" dirty="0"/>
              <a:t>ROP is used to execute code already in memory – hence its common pairing with DLL injection. On example is a Stack Pivot where the stack address is changed to point to a new address with malicious code. 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hlinkClick r:id="rId2"/>
              </a:rPr>
              <a:t>https://www.youtube.com/watch?v=8VLNPIIgKbQ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1104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3582"/>
          </a:xfrm>
        </p:spPr>
        <p:txBody>
          <a:bodyPr/>
          <a:lstStyle/>
          <a:p>
            <a:r>
              <a:rPr lang="en-US" dirty="0"/>
              <a:t>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28B1-45C8-727C-A863-3CE53122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3.bp.blogspot.com/-75P_2jiSXz4/TdYNlzlPCgI/AAAAAAAAKtQ/3yLS40ipuNw/s1600/r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498" y="1562100"/>
            <a:ext cx="469582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241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09BA1DC-1381-CF29-FC6F-D6C177C6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Security/Privacy Issues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F2E15DC-FEB5-D347-A312-07531789F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Secure communications between client &amp; server</a:t>
            </a:r>
          </a:p>
          <a:p>
            <a:pPr lvl="1"/>
            <a:r>
              <a:rPr lang="en-US" altLang="en-US"/>
              <a:t>HTTPS (HTTP over Secure Socket Layer) </a:t>
            </a:r>
          </a:p>
          <a:p>
            <a:r>
              <a:rPr lang="en-US" altLang="en-US"/>
              <a:t>User authentication &amp; session management</a:t>
            </a:r>
          </a:p>
          <a:p>
            <a:pPr lvl="1"/>
            <a:r>
              <a:rPr lang="en-US" altLang="en-US"/>
              <a:t>Cookies &amp; other methods</a:t>
            </a:r>
          </a:p>
          <a:p>
            <a:r>
              <a:rPr lang="en-US" altLang="en-US"/>
              <a:t>Active contents from different websites</a:t>
            </a:r>
          </a:p>
          <a:p>
            <a:pPr lvl="1"/>
            <a:r>
              <a:rPr lang="en-US" altLang="en-US"/>
              <a:t>Protecting resources maintained by browsers</a:t>
            </a:r>
          </a:p>
          <a:p>
            <a:r>
              <a:rPr lang="en-US" altLang="en-US"/>
              <a:t>Web application security</a:t>
            </a:r>
          </a:p>
          <a:p>
            <a:r>
              <a:rPr lang="en-US" altLang="en-US"/>
              <a:t>Web site authentication (e.g., anti-phishing)</a:t>
            </a:r>
          </a:p>
          <a:p>
            <a:r>
              <a:rPr lang="en-US" altLang="en-US"/>
              <a:t>Privacy concerns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A9A5-70C5-D502-F747-84D3BF3B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Corruption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55BC-8908-9293-6C0E-7E623BD9F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Leads to unintended program behavior.</a:t>
            </a:r>
          </a:p>
          <a:p>
            <a:r>
              <a:rPr lang="en-US" dirty="0"/>
              <a:t>If controllable, may allow an attacker to trick the program into failing in surprising, useful ways.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BA44-2947-C1FB-8F97-4B2A3763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6EA0-1E99-D402-2941-B9099C11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CBDF-1229-12AA-EAA2-4CFDD2B3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DEB877-875D-40BC-B563-41F3905DC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427" y="3906999"/>
            <a:ext cx="6858000" cy="2533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7F995A-7CBE-FE43-7893-D70F2F236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6" y="4240374"/>
            <a:ext cx="4476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34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564DCE0-7A71-1357-9CD1-2FF5D412A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HTTP: HyperText Transfer Protocol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5CAD8B6-EEFF-8833-5143-70F2B267B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Browser sends HTTP requests to the server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Methods: GET, POST, HEAD, …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GET: to retrieve a resource (html, image, script, css,…)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POST: to submit a form (login, register, …)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HEAD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Server replies with a HTTP response</a:t>
            </a:r>
          </a:p>
          <a:p>
            <a:pPr eaLnBrk="1" hangingPunct="1"/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Stateless</a:t>
            </a:r>
            <a:r>
              <a:rPr lang="en-US" altLang="zh-CN">
                <a:ea typeface="SimSun" panose="02010600030101010101" pitchFamily="2" charset="-122"/>
              </a:rPr>
              <a:t> request/response protocol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Each request is independent of previous requests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Statelessness has a significant impact on design and implementation of applications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375303F-3C86-583C-E30E-EE3BF551D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Use Cookies to Store State Info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825DA35-D764-6845-8B73-AAF2C88B4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1412" y="1837509"/>
            <a:ext cx="9905999" cy="395369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Cookies</a:t>
            </a:r>
          </a:p>
          <a:p>
            <a:pPr lvl="1" eaLnBrk="1" hangingPunct="1"/>
            <a:r>
              <a:rPr lang="en-US" altLang="zh-CN" dirty="0">
                <a:ea typeface="SimSun" panose="02010600030101010101" pitchFamily="2" charset="-122"/>
              </a:rPr>
              <a:t>A cookie is a name/value pair created by a website to store information on your computer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E716F348-E667-3845-753F-4B445739B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3063875"/>
            <a:ext cx="112871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09" name="AutoShape 5">
            <a:extLst>
              <a:ext uri="{FF2B5EF4-FFF2-40B4-BE49-F238E27FC236}">
                <a16:creationId xmlns:a16="http://schemas.microsoft.com/office/drawing/2014/main" id="{DFD24DA4-2505-D11F-9499-BC796350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3163888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</a:rPr>
              <a:t>Browser</a:t>
            </a:r>
          </a:p>
        </p:txBody>
      </p:sp>
      <p:sp>
        <p:nvSpPr>
          <p:cNvPr id="21510" name="AutoShape 6">
            <a:extLst>
              <a:ext uri="{FF2B5EF4-FFF2-40B4-BE49-F238E27FC236}">
                <a16:creationId xmlns:a16="http://schemas.microsoft.com/office/drawing/2014/main" id="{FC4C5719-C475-7A6E-BCCC-3715568B8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2075"/>
            <a:ext cx="1524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EFCAC26C-D594-8803-85E1-C28BDD686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130675"/>
            <a:ext cx="1143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2" name="Freeform 8">
            <a:extLst>
              <a:ext uri="{FF2B5EF4-FFF2-40B4-BE49-F238E27FC236}">
                <a16:creationId xmlns:a16="http://schemas.microsoft.com/office/drawing/2014/main" id="{CA4B074E-E903-E784-B548-00D03D473A83}"/>
              </a:ext>
            </a:extLst>
          </p:cNvPr>
          <p:cNvSpPr>
            <a:spLocks/>
          </p:cNvSpPr>
          <p:nvPr/>
        </p:nvSpPr>
        <p:spPr bwMode="auto">
          <a:xfrm>
            <a:off x="3714750" y="3897313"/>
            <a:ext cx="400050" cy="385762"/>
          </a:xfrm>
          <a:custGeom>
            <a:avLst/>
            <a:gdLst>
              <a:gd name="T0" fmla="*/ 0 w 252"/>
              <a:gd name="T1" fmla="*/ 2147483647 h 243"/>
              <a:gd name="T2" fmla="*/ 2147483647 w 252"/>
              <a:gd name="T3" fmla="*/ 2147483647 h 243"/>
              <a:gd name="T4" fmla="*/ 2147483647 w 252"/>
              <a:gd name="T5" fmla="*/ 0 h 243"/>
              <a:gd name="T6" fmla="*/ 0 w 252"/>
              <a:gd name="T7" fmla="*/ 2147483647 h 243"/>
              <a:gd name="T8" fmla="*/ 0 w 252"/>
              <a:gd name="T9" fmla="*/ 2147483647 h 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243"/>
              <a:gd name="T17" fmla="*/ 252 w 252"/>
              <a:gd name="T18" fmla="*/ 243 h 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1513" name="AutoShape 9">
            <a:extLst>
              <a:ext uri="{FF2B5EF4-FFF2-40B4-BE49-F238E27FC236}">
                <a16:creationId xmlns:a16="http://schemas.microsoft.com/office/drawing/2014/main" id="{D992A9CF-26E3-751D-196B-C7656370D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987675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</a:rPr>
              <a:t>Server</a:t>
            </a:r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43D12152-89B2-1057-BB41-36B28795F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4448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71126C7D-EC23-3960-AD96-811C716FF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9" y="2971801"/>
            <a:ext cx="2066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SimSun" panose="02010600030101010101" pitchFamily="2" charset="-122"/>
              </a:rPr>
              <a:t>Enters form data</a:t>
            </a:r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015D27B0-1E81-43A1-AEED-151D33F4C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673475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17375480-C95B-5EE7-8B36-3AD138D61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9" y="3733801"/>
            <a:ext cx="242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SimSun" panose="02010600030101010101" pitchFamily="2" charset="-122"/>
              </a:rPr>
              <a:t>Response + cookies</a:t>
            </a: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2405BB0E-31C2-0147-0262-28496CBCD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4724400"/>
            <a:ext cx="1128713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9" name="AutoShape 15">
            <a:extLst>
              <a:ext uri="{FF2B5EF4-FFF2-40B4-BE49-F238E27FC236}">
                <a16:creationId xmlns:a16="http://schemas.microsoft.com/office/drawing/2014/main" id="{A19FC1D9-EF1B-108B-AF62-623E8CF88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824413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SimSun" panose="02010600030101010101" pitchFamily="2" charset="-122"/>
              </a:rPr>
              <a:t>Browser</a:t>
            </a:r>
          </a:p>
        </p:txBody>
      </p:sp>
      <p:sp>
        <p:nvSpPr>
          <p:cNvPr id="21520" name="AutoShape 16">
            <a:extLst>
              <a:ext uri="{FF2B5EF4-FFF2-40B4-BE49-F238E27FC236}">
                <a16:creationId xmlns:a16="http://schemas.microsoft.com/office/drawing/2014/main" id="{5A5A245E-B417-D364-8F46-59D088E6A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62600"/>
            <a:ext cx="1524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94583AC8-6C16-291E-CF4B-36F34386A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91200"/>
            <a:ext cx="1143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22" name="Freeform 18">
            <a:extLst>
              <a:ext uri="{FF2B5EF4-FFF2-40B4-BE49-F238E27FC236}">
                <a16:creationId xmlns:a16="http://schemas.microsoft.com/office/drawing/2014/main" id="{A278E0D2-1124-D860-8324-F311D70448DF}"/>
              </a:ext>
            </a:extLst>
          </p:cNvPr>
          <p:cNvSpPr>
            <a:spLocks/>
          </p:cNvSpPr>
          <p:nvPr/>
        </p:nvSpPr>
        <p:spPr bwMode="auto">
          <a:xfrm>
            <a:off x="3714750" y="5557838"/>
            <a:ext cx="400050" cy="385762"/>
          </a:xfrm>
          <a:custGeom>
            <a:avLst/>
            <a:gdLst>
              <a:gd name="T0" fmla="*/ 0 w 252"/>
              <a:gd name="T1" fmla="*/ 2147483647 h 243"/>
              <a:gd name="T2" fmla="*/ 2147483647 w 252"/>
              <a:gd name="T3" fmla="*/ 2147483647 h 243"/>
              <a:gd name="T4" fmla="*/ 2147483647 w 252"/>
              <a:gd name="T5" fmla="*/ 0 h 243"/>
              <a:gd name="T6" fmla="*/ 0 w 252"/>
              <a:gd name="T7" fmla="*/ 2147483647 h 243"/>
              <a:gd name="T8" fmla="*/ 0 w 252"/>
              <a:gd name="T9" fmla="*/ 2147483647 h 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"/>
              <a:gd name="T16" fmla="*/ 0 h 243"/>
              <a:gd name="T17" fmla="*/ 252 w 252"/>
              <a:gd name="T18" fmla="*/ 243 h 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1523" name="AutoShape 19">
            <a:extLst>
              <a:ext uri="{FF2B5EF4-FFF2-40B4-BE49-F238E27FC236}">
                <a16:creationId xmlns:a16="http://schemas.microsoft.com/office/drawing/2014/main" id="{D4FA6D8B-33B5-FB96-D4E8-75CC5469F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648200"/>
            <a:ext cx="12192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</a:rPr>
              <a:t>Server</a:t>
            </a:r>
          </a:p>
        </p:txBody>
      </p:sp>
      <p:sp>
        <p:nvSpPr>
          <p:cNvPr id="21524" name="Text Box 21">
            <a:extLst>
              <a:ext uri="{FF2B5EF4-FFF2-40B4-BE49-F238E27FC236}">
                <a16:creationId xmlns:a16="http://schemas.microsoft.com/office/drawing/2014/main" id="{122CBC70-46A4-7124-388A-0740E6FFC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32326"/>
            <a:ext cx="2255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SimSun" panose="02010600030101010101" pitchFamily="2" charset="-122"/>
              </a:rPr>
              <a:t>Request + cookies</a:t>
            </a:r>
          </a:p>
        </p:txBody>
      </p:sp>
      <p:sp>
        <p:nvSpPr>
          <p:cNvPr id="21525" name="Text Box 23">
            <a:extLst>
              <a:ext uri="{FF2B5EF4-FFF2-40B4-BE49-F238E27FC236}">
                <a16:creationId xmlns:a16="http://schemas.microsoft.com/office/drawing/2014/main" id="{AA5C67AE-4CEE-5B94-641F-C0FEBE530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5394326"/>
            <a:ext cx="161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SimSun" panose="02010600030101010101" pitchFamily="2" charset="-122"/>
              </a:rPr>
              <a:t>Returns data</a:t>
            </a:r>
          </a:p>
        </p:txBody>
      </p:sp>
      <p:sp>
        <p:nvSpPr>
          <p:cNvPr id="21526" name="Text Box 24">
            <a:extLst>
              <a:ext uri="{FF2B5EF4-FFF2-40B4-BE49-F238E27FC236}">
                <a16:creationId xmlns:a16="http://schemas.microsoft.com/office/drawing/2014/main" id="{69D54705-1C43-D151-2895-491EA9B98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6160680"/>
            <a:ext cx="5070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chemeClr val="tx2"/>
              </a:buClr>
              <a:buSzTx/>
              <a:buFont typeface="Monotype Sorts"/>
              <a:buNone/>
            </a:pPr>
            <a:r>
              <a:rPr kumimoji="1" lang="en-US" altLang="zh-CN" sz="2000" dirty="0">
                <a:latin typeface="Tahoma" panose="020B0604030504040204" pitchFamily="34" charset="0"/>
                <a:ea typeface="SimSun" panose="02010600030101010101" pitchFamily="2" charset="-122"/>
              </a:rPr>
              <a:t>Http is stateless protocol; cookies add state</a:t>
            </a:r>
            <a:endParaRPr lang="en-US" altLang="zh-CN" sz="1800" dirty="0">
              <a:solidFill>
                <a:schemeClr val="bg2"/>
              </a:solidFill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1527" name="Line 10">
            <a:extLst>
              <a:ext uri="{FF2B5EF4-FFF2-40B4-BE49-F238E27FC236}">
                <a16:creationId xmlns:a16="http://schemas.microsoft.com/office/drawing/2014/main" id="{1734440E-7EBC-5CD7-3D47-4988DE593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029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28" name="Line 12">
            <a:extLst>
              <a:ext uri="{FF2B5EF4-FFF2-40B4-BE49-F238E27FC236}">
                <a16:creationId xmlns:a16="http://schemas.microsoft.com/office/drawing/2014/main" id="{A82464B4-047E-05D7-A4C8-4501D97C8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410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7BC5666-F362-1C8A-42F3-95506F65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Cookies Fields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2D6D94C-B85C-6AB0-9039-6F3BF0C4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example cookie from my browser</a:t>
            </a:r>
          </a:p>
          <a:p>
            <a:pPr lvl="1"/>
            <a:r>
              <a:rPr lang="en-US" altLang="en-US"/>
              <a:t>Name		session-token</a:t>
            </a:r>
          </a:p>
          <a:p>
            <a:pPr lvl="1"/>
            <a:r>
              <a:rPr lang="en-US" altLang="en-US"/>
              <a:t>Content		"s7yZiOvFm4YymG….”</a:t>
            </a:r>
          </a:p>
          <a:p>
            <a:pPr lvl="1"/>
            <a:r>
              <a:rPr lang="en-US" altLang="en-US"/>
              <a:t>Domain		.amazon.com</a:t>
            </a:r>
          </a:p>
          <a:p>
            <a:pPr lvl="1"/>
            <a:r>
              <a:rPr lang="en-US" altLang="en-US"/>
              <a:t>Path		/</a:t>
            </a:r>
          </a:p>
          <a:p>
            <a:pPr lvl="1"/>
            <a:r>
              <a:rPr lang="en-US" altLang="en-US"/>
              <a:t>Send For	Any type of connection</a:t>
            </a:r>
          </a:p>
          <a:p>
            <a:pPr lvl="1"/>
            <a:r>
              <a:rPr lang="en-US" altLang="en-US"/>
              <a:t>Expires		Monday, September 08, 2031 7:19:41 PM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20F586C-91AD-9950-5104-3637B5B8F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Cookies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A0F6FDA-DFB6-3250-D45D-90996E75B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Stored by the browser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Used by the web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used for authenticating, tracking, and maintaining specific information about 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e.g., site preferences, contents of shopping carts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data may be sensitive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may be used to gather information about specific users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Cookie ownership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Once a cookie is saved on your computer, only the website that created the cookie can read it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F94521C-3DF6-6A7C-1B53-E27A539D4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Web Authentication via Cookies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B62EFF1-464E-AC32-0795-80EC42AF88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HTTP is stateless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How does the server recognize a user who has signed in? </a:t>
            </a:r>
          </a:p>
          <a:p>
            <a:pPr lvl="1" eaLnBrk="1" hangingPunct="1"/>
            <a:endParaRPr lang="en-US" altLang="zh-CN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Servers can use cookies to store state on client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After client successfully authenticates, server computes an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authenticator</a:t>
            </a:r>
            <a:r>
              <a:rPr lang="en-US" altLang="zh-CN">
                <a:ea typeface="SimSun" panose="02010600030101010101" pitchFamily="2" charset="-122"/>
              </a:rPr>
              <a:t> and gives it to browser in a cookie</a:t>
            </a:r>
          </a:p>
          <a:p>
            <a:pPr lvl="2" eaLnBrk="1" hangingPunct="1"/>
            <a:r>
              <a:rPr lang="en-US" altLang="zh-CN">
                <a:ea typeface="SimSun" panose="02010600030101010101" pitchFamily="2" charset="-122"/>
              </a:rPr>
              <a:t>Client cannot forge authenticator on his own (session id)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With each request, browser presents the cookie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Server verifies the authenticator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1E45064-97F1-38FF-3D28-677C29655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618518"/>
            <a:ext cx="9905998" cy="75308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A Typical Session with Cookies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92876BC-28DC-7FA5-FCC3-602E24600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752600"/>
            <a:ext cx="1676400" cy="31242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Char char="•"/>
            </a:pPr>
            <a:endParaRPr lang="zh-CN" altLang="en-US" sz="2400">
              <a:solidFill>
                <a:schemeClr val="bg2"/>
              </a:solidFill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692D2670-51E0-068D-52AE-3B1BF11FD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752600"/>
            <a:ext cx="1676400" cy="31242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Char char="•"/>
            </a:pPr>
            <a:endParaRPr lang="zh-CN" altLang="en-US" sz="2400">
              <a:solidFill>
                <a:schemeClr val="bg2"/>
              </a:solidFill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3F2984D1-0150-2CF1-B937-E3E2364E4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219200"/>
            <a:ext cx="89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</a:rPr>
              <a:t>client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258FABB7-E402-5CB9-20AF-41805BC2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464" y="12192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</a:rPr>
              <a:t>server</a:t>
            </a:r>
          </a:p>
        </p:txBody>
      </p:sp>
      <p:pic>
        <p:nvPicPr>
          <p:cNvPr id="25607" name="Picture 7" descr="internet-explorer-small">
            <a:extLst>
              <a:ext uri="{FF2B5EF4-FFF2-40B4-BE49-F238E27FC236}">
                <a16:creationId xmlns:a16="http://schemas.microsoft.com/office/drawing/2014/main" id="{19B917F0-8A2E-4958-7A72-80498283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4014"/>
            <a:ext cx="896938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8" descr="Apache">
            <a:extLst>
              <a:ext uri="{FF2B5EF4-FFF2-40B4-BE49-F238E27FC236}">
                <a16:creationId xmlns:a16="http://schemas.microsoft.com/office/drawing/2014/main" id="{45B91D82-A687-A59D-25EC-E4024CABB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6" y="3019426"/>
            <a:ext cx="16097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Line 9">
            <a:extLst>
              <a:ext uri="{FF2B5EF4-FFF2-40B4-BE49-F238E27FC236}">
                <a16:creationId xmlns:a16="http://schemas.microsoft.com/office/drawing/2014/main" id="{D6616901-BD2C-CE6A-8CC0-3401F5DF4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057400"/>
            <a:ext cx="350520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CCBCBA61-7E5C-8359-47F4-EC59AFF3F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6" y="2041525"/>
            <a:ext cx="1914307" cy="40011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SimSun" panose="02010600030101010101" pitchFamily="2" charset="-122"/>
              </a:rPr>
              <a:t>POST /login.cgi</a:t>
            </a: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10D04A06-1F3C-2536-E5AA-34C53E6DB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429000"/>
            <a:ext cx="350520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73492FC8-0EFD-F0A8-7404-1D354E0BEB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743200"/>
            <a:ext cx="350520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3">
            <a:extLst>
              <a:ext uri="{FF2B5EF4-FFF2-40B4-BE49-F238E27FC236}">
                <a16:creationId xmlns:a16="http://schemas.microsoft.com/office/drawing/2014/main" id="{A1912731-1EBC-0561-9BF1-CE091207BB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191000"/>
            <a:ext cx="350520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878120FD-7413-AD76-8BB7-D0E48BE8C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2743200"/>
            <a:ext cx="2985561" cy="40011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SimSun" panose="02010600030101010101" pitchFamily="2" charset="-122"/>
              </a:rPr>
              <a:t>Set-Cookie:authenticator</a:t>
            </a: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B36C0BFD-F331-3B9B-5BEB-1F122D547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63" y="3429000"/>
            <a:ext cx="2538412" cy="7302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SimSun" panose="02010600030101010101" pitchFamily="2" charset="-122"/>
              </a:rPr>
              <a:t>GET /restricted.html</a:t>
            </a:r>
          </a:p>
          <a:p>
            <a:pPr>
              <a:lnSpc>
                <a:spcPct val="80000"/>
              </a:lnSpc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SimSun" panose="02010600030101010101" pitchFamily="2" charset="-122"/>
              </a:rPr>
              <a:t>Cookie:authenticator</a:t>
            </a: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D643242C-34B0-1AFE-8610-0E2F481DE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4343400"/>
            <a:ext cx="2238305" cy="40011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SimSun" panose="02010600030101010101" pitchFamily="2" charset="-122"/>
              </a:rPr>
              <a:t>Restricted content</a:t>
            </a:r>
          </a:p>
        </p:txBody>
      </p:sp>
      <p:pic>
        <p:nvPicPr>
          <p:cNvPr id="25617" name="Picture 17" descr="j0215940">
            <a:extLst>
              <a:ext uri="{FF2B5EF4-FFF2-40B4-BE49-F238E27FC236}">
                <a16:creationId xmlns:a16="http://schemas.microsoft.com/office/drawing/2014/main" id="{AA83B868-C166-378A-89E7-F07DE7A61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67200"/>
            <a:ext cx="609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8" name="Text Box 18">
            <a:extLst>
              <a:ext uri="{FF2B5EF4-FFF2-40B4-BE49-F238E27FC236}">
                <a16:creationId xmlns:a16="http://schemas.microsoft.com/office/drawing/2014/main" id="{5AFBD98F-4FDD-5A06-21A4-BE3CCAF0E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4613" y="2420939"/>
            <a:ext cx="16683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  <a:ea typeface="SimSun" panose="02010600030101010101" pitchFamily="2" charset="-122"/>
              </a:rPr>
              <a:t>Verify that this</a:t>
            </a:r>
          </a:p>
          <a:p>
            <a:pPr>
              <a:lnSpc>
                <a:spcPct val="80000"/>
              </a:lnSpc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  <a:ea typeface="SimSun" panose="02010600030101010101" pitchFamily="2" charset="-122"/>
              </a:rPr>
              <a:t>client is authorized</a:t>
            </a:r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714DA979-C162-BD86-F0F9-E5F679A00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3810001"/>
            <a:ext cx="148008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  <a:ea typeface="SimSun" panose="02010600030101010101" pitchFamily="2" charset="-122"/>
              </a:rPr>
              <a:t>Check validity of</a:t>
            </a:r>
          </a:p>
          <a:p>
            <a:pPr>
              <a:lnSpc>
                <a:spcPct val="80000"/>
              </a:lnSpc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  <a:ea typeface="SimSun" panose="02010600030101010101" pitchFamily="2" charset="-122"/>
              </a:rPr>
              <a:t>authenticator</a:t>
            </a:r>
          </a:p>
        </p:txBody>
      </p:sp>
      <p:sp>
        <p:nvSpPr>
          <p:cNvPr id="25620" name="Rectangle 20">
            <a:extLst>
              <a:ext uri="{FF2B5EF4-FFF2-40B4-BE49-F238E27FC236}">
                <a16:creationId xmlns:a16="http://schemas.microsoft.com/office/drawing/2014/main" id="{A3194044-2A3C-AB64-815A-E3F4205EE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0" y="5181601"/>
            <a:ext cx="84328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>
              <a:buClr>
                <a:schemeClr val="accent2"/>
              </a:buClr>
              <a:buFontTx/>
              <a:buNone/>
            </a:pPr>
            <a:r>
              <a:rPr kumimoji="1" lang="en-US" altLang="zh-CN" dirty="0">
                <a:latin typeface="Tahoma" panose="020B0604030504040204" pitchFamily="34" charset="0"/>
                <a:ea typeface="SimSun" panose="02010600030101010101" pitchFamily="2" charset="-122"/>
              </a:rPr>
              <a:t>Authenticators must be</a:t>
            </a:r>
            <a:r>
              <a:rPr kumimoji="1" lang="en-US" altLang="zh-CN" dirty="0">
                <a:solidFill>
                  <a:schemeClr val="bg2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schemeClr val="hlink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unforgeable</a:t>
            </a:r>
            <a:r>
              <a:rPr kumimoji="1" lang="en-US" altLang="zh-CN" dirty="0">
                <a:solidFill>
                  <a:schemeClr val="bg2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Tahoma" panose="020B0604030504040204" pitchFamily="34" charset="0"/>
                <a:ea typeface="SimSun" panose="02010600030101010101" pitchFamily="2" charset="-122"/>
              </a:rPr>
              <a:t>and</a:t>
            </a:r>
            <a:r>
              <a:rPr kumimoji="1" lang="en-US" altLang="zh-CN" dirty="0">
                <a:solidFill>
                  <a:schemeClr val="bg2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schemeClr val="hlink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tamper-proof</a:t>
            </a:r>
          </a:p>
          <a:p>
            <a:pPr lvl="1" algn="ctr">
              <a:buClr>
                <a:schemeClr val="accent2"/>
              </a:buClr>
              <a:buFontTx/>
              <a:buNone/>
            </a:pPr>
            <a:r>
              <a:rPr kumimoji="1" lang="en-US" altLang="zh-CN" sz="1600" dirty="0">
                <a:latin typeface="Tahoma" panose="020B0604030504040204" pitchFamily="34" charset="0"/>
                <a:ea typeface="SimSun" panose="02010600030101010101" pitchFamily="2" charset="-122"/>
              </a:rPr>
              <a:t>(malicious clients shouldn’t be able to modify an existing authenticator)</a:t>
            </a:r>
          </a:p>
          <a:p>
            <a:pPr lvl="1" algn="ctr">
              <a:buClr>
                <a:schemeClr val="accent2"/>
              </a:buClr>
              <a:buFontTx/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Tahoma" panose="020B0604030504040204" pitchFamily="34" charset="0"/>
                <a:ea typeface="SimSun" panose="02010600030101010101" pitchFamily="2" charset="-122"/>
              </a:rPr>
              <a:t>How to design it?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8D94EB7-20FB-8986-5129-534C404DE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Client Side Scripting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35F3EEC-4E5E-94EE-A733-655AA5112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Web pages (HTML) can embed dynamic contents (code) that can be executed on the browser</a:t>
            </a:r>
          </a:p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JavaScript</a:t>
            </a:r>
          </a:p>
          <a:p>
            <a:pPr lvl="1" eaLnBrk="1" hangingPunct="1"/>
            <a:r>
              <a:rPr lang="en-US" altLang="zh-CN" dirty="0">
                <a:ea typeface="SimSun" panose="02010600030101010101" pitchFamily="2" charset="-122"/>
              </a:rPr>
              <a:t>embedded in web pages and executed inside browser</a:t>
            </a:r>
          </a:p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Java applets</a:t>
            </a:r>
          </a:p>
          <a:p>
            <a:pPr lvl="1" eaLnBrk="1" hangingPunct="1"/>
            <a:r>
              <a:rPr lang="en-US" altLang="zh-CN" dirty="0">
                <a:ea typeface="SimSun" panose="02010600030101010101" pitchFamily="2" charset="-122"/>
              </a:rPr>
              <a:t>small pieces of Java bytecodes that execute in browsers</a:t>
            </a:r>
          </a:p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Browser extensions (plug-ins) provide further client-side programming abilities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50634ED-95C6-B036-C2D6-B383FF057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HTML and Scripting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223BA63-DE5C-2B5F-6DDD-997134F063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&lt;html&gt;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      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    &lt;P&gt;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&lt;script&gt;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		var num1, num2, sum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		num1 = prompt("Enter first number")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		num2 = prompt("Enter second number")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		sum = parseInt(num1) + parseInt(num2)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		alert("Sum = " + sum)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&lt;/script&gt;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		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&lt;/html&gt;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625455A6-354E-C89B-D07B-73622DFE7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926" y="2314304"/>
            <a:ext cx="426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ahoma" panose="020B0604030504040204" pitchFamily="34" charset="0"/>
                <a:ea typeface="SimSun" panose="02010600030101010101" pitchFamily="2" charset="-122"/>
              </a:rPr>
              <a:t>Browser receives content, displays HTML and executes scripts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EB93C41-23FC-E75F-08E5-2644F9BFE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Scripts are Powerful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72AD633-7247-5DF6-49ED-01175C31D1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Client-side scripting is powerful and flexible, and can access the following resources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Local files on the client-side host</a:t>
            </a:r>
          </a:p>
          <a:p>
            <a:pPr lvl="2" eaLnBrk="1" hangingPunct="1"/>
            <a:r>
              <a:rPr lang="en-US" altLang="zh-CN">
                <a:ea typeface="SimSun" panose="02010600030101010101" pitchFamily="2" charset="-122"/>
              </a:rPr>
              <a:t>read / write local files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Webpage resources maintained by the browser</a:t>
            </a:r>
          </a:p>
          <a:p>
            <a:pPr lvl="2" eaLnBrk="1" hangingPunct="1"/>
            <a:r>
              <a:rPr lang="en-US" altLang="zh-CN">
                <a:ea typeface="SimSun" panose="02010600030101010101" pitchFamily="2" charset="-122"/>
              </a:rPr>
              <a:t>Cookies</a:t>
            </a:r>
          </a:p>
          <a:p>
            <a:pPr lvl="2" eaLnBrk="1" hangingPunct="1"/>
            <a:r>
              <a:rPr lang="en-US" altLang="zh-CN">
                <a:ea typeface="SimSun" panose="02010600030101010101" pitchFamily="2" charset="-122"/>
              </a:rPr>
              <a:t>Domain Object Model (DOM) objects</a:t>
            </a:r>
          </a:p>
          <a:p>
            <a:pPr lvl="3" eaLnBrk="1" hangingPunct="1"/>
            <a:r>
              <a:rPr lang="en-US" altLang="zh-CN">
                <a:ea typeface="SimSun" panose="02010600030101010101" pitchFamily="2" charset="-122"/>
              </a:rPr>
              <a:t>steal private information</a:t>
            </a:r>
          </a:p>
          <a:p>
            <a:pPr lvl="3" eaLnBrk="1" hangingPunct="1"/>
            <a:r>
              <a:rPr lang="en-US" altLang="zh-CN">
                <a:ea typeface="SimSun" panose="02010600030101010101" pitchFamily="2" charset="-122"/>
              </a:rPr>
              <a:t>control what users see</a:t>
            </a:r>
          </a:p>
          <a:p>
            <a:pPr lvl="3" eaLnBrk="1" hangingPunct="1"/>
            <a:r>
              <a:rPr lang="en-US" altLang="zh-CN">
                <a:ea typeface="SimSun" panose="02010600030101010101" pitchFamily="2" charset="-122"/>
              </a:rPr>
              <a:t>impersonate the user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Communicating with websites (via </a:t>
            </a:r>
            <a:r>
              <a:rPr lang="en-US" altLang="en-US"/>
              <a:t>XMLHttpRequest)</a:t>
            </a:r>
          </a:p>
          <a:p>
            <a:pPr lvl="1" eaLnBrk="1" hangingPunct="1"/>
            <a:endParaRPr lang="zh-CN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0131-3191-4753-E688-FDC8C903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895113" cy="1478570"/>
          </a:xfrm>
        </p:spPr>
        <p:txBody>
          <a:bodyPr/>
          <a:lstStyle/>
          <a:p>
            <a:r>
              <a:rPr lang="en-US" dirty="0"/>
              <a:t>Document Object Model (DOM) </a:t>
            </a:r>
          </a:p>
        </p:txBody>
      </p:sp>
      <p:pic>
        <p:nvPicPr>
          <p:cNvPr id="30726" name="Picture 2" descr="http://upload.wikimedia.org/wikipedia/commons/thumb/e/e4/JKDOM.SVG/602px-JKDOM.SVG.png">
            <a:extLst>
              <a:ext uri="{FF2B5EF4-FFF2-40B4-BE49-F238E27FC236}">
                <a16:creationId xmlns:a16="http://schemas.microsoft.com/office/drawing/2014/main" id="{84F256E8-6511-E2CA-5FB0-D6BF7A8376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26" y="0"/>
            <a:ext cx="5155474" cy="6868256"/>
          </a:xfr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D267CD-9388-D696-5207-0018D88242AF}"/>
              </a:ext>
            </a:extLst>
          </p:cNvPr>
          <p:cNvSpPr/>
          <p:nvPr/>
        </p:nvSpPr>
        <p:spPr>
          <a:xfrm>
            <a:off x="1141413" y="2249488"/>
            <a:ext cx="3344862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SimSun" pitchFamily="2" charset="-122"/>
              </a:rPr>
              <a:t>Object-oriented model to represent  webpages that allow programming access in </a:t>
            </a:r>
            <a:r>
              <a:rPr lang="en-US" dirty="0" err="1">
                <a:ea typeface="SimSun" pitchFamily="2" charset="-122"/>
              </a:rPr>
              <a:t>Javascript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43001" y="299467"/>
            <a:ext cx="9905998" cy="1478570"/>
          </a:xfrm>
        </p:spPr>
        <p:txBody>
          <a:bodyPr/>
          <a:lstStyle/>
          <a:p>
            <a:pPr eaLnBrk="1" hangingPunct="1"/>
            <a:r>
              <a:rPr lang="en-US" sz="5400" dirty="0"/>
              <a:t>Buffer Overflow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56670" y="1536174"/>
            <a:ext cx="4343400" cy="3785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000" b="1" kern="0" dirty="0" err="1">
                <a:solidFill>
                  <a:schemeClr val="accent2"/>
                </a:solidFill>
                <a:cs typeface="Arial" pitchFamily="34" charset="0"/>
                <a:sym typeface="Arial" charset="0"/>
              </a:rPr>
              <a:t>domain.c</a:t>
            </a:r>
            <a:endParaRPr lang="en-US" sz="2000" b="1" dirty="0">
              <a:solidFill>
                <a:schemeClr val="accent2"/>
              </a:solidFill>
              <a:cs typeface="Arial" pitchFamily="34" charset="0"/>
              <a:sym typeface="Arial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Main(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argc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, char </a:t>
            </a:r>
            <a:r>
              <a:rPr lang="en-US" sz="2000" dirty="0">
                <a:solidFill>
                  <a:srgbClr val="33CC33"/>
                </a:solidFill>
                <a:cs typeface="Arial" pitchFamily="34" charset="0"/>
                <a:sym typeface="Arial" charset="0"/>
              </a:rPr>
              <a:t>*</a:t>
            </a:r>
            <a:r>
              <a:rPr lang="en-US" sz="2000" dirty="0" err="1">
                <a:solidFill>
                  <a:srgbClr val="33CC33"/>
                </a:solidFill>
                <a:cs typeface="Arial" pitchFamily="34" charset="0"/>
                <a:sym typeface="Arial" charset="0"/>
              </a:rPr>
              <a:t>argv</a:t>
            </a:r>
            <a:r>
              <a:rPr lang="en-US" sz="2000" dirty="0">
                <a:solidFill>
                  <a:srgbClr val="33CC33"/>
                </a:solidFill>
                <a:cs typeface="Arial" pitchFamily="34" charset="0"/>
                <a:sym typeface="Arial" charset="0"/>
              </a:rPr>
              <a:t>[ ]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)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/* get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user_input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*/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char </a:t>
            </a:r>
            <a:r>
              <a:rPr lang="en-US" sz="2000" dirty="0">
                <a:solidFill>
                  <a:schemeClr val="accent2"/>
                </a:solidFill>
                <a:cs typeface="Arial" pitchFamily="34" charset="0"/>
                <a:sym typeface="Arial" charset="0"/>
              </a:rPr>
              <a:t>var1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[15];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char </a:t>
            </a:r>
            <a:r>
              <a:rPr lang="en-US" sz="2000" dirty="0">
                <a:solidFill>
                  <a:srgbClr val="FFC000"/>
                </a:solidFill>
                <a:cs typeface="Arial" pitchFamily="34" charset="0"/>
                <a:sym typeface="Arial" charset="0"/>
              </a:rPr>
              <a:t>command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[20];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strcpy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(command, “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whois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");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strcat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(command, </a:t>
            </a:r>
            <a:r>
              <a:rPr lang="en-US" sz="2000" dirty="0" err="1">
                <a:solidFill>
                  <a:srgbClr val="33CC33"/>
                </a:solidFill>
                <a:cs typeface="Arial" pitchFamily="34" charset="0"/>
                <a:sym typeface="Arial" charset="0"/>
              </a:rPr>
              <a:t>argv</a:t>
            </a:r>
            <a:r>
              <a:rPr lang="en-US" sz="2000" dirty="0">
                <a:solidFill>
                  <a:srgbClr val="33CC33"/>
                </a:solidFill>
                <a:cs typeface="Arial" pitchFamily="34" charset="0"/>
                <a:sym typeface="Arial" charset="0"/>
              </a:rPr>
              <a:t>[1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  <a:sym typeface="Arial" charset="0"/>
              </a:rPr>
              <a:t>]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strcpy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(var1, </a:t>
            </a:r>
            <a:r>
              <a:rPr lang="en-US" sz="2000" dirty="0" err="1">
                <a:solidFill>
                  <a:srgbClr val="00B050"/>
                </a:solidFill>
                <a:cs typeface="Arial" pitchFamily="34" charset="0"/>
                <a:sym typeface="Arial" charset="0"/>
              </a:rPr>
              <a:t>argv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  <a:sym typeface="Arial" charset="0"/>
              </a:rPr>
              <a:t>[1]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(var1);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system(</a:t>
            </a:r>
            <a:r>
              <a:rPr lang="en-US" sz="2000" dirty="0">
                <a:solidFill>
                  <a:srgbClr val="FFC000"/>
                </a:solidFill>
                <a:cs typeface="Arial" pitchFamily="34" charset="0"/>
                <a:sym typeface="Arial" charset="0"/>
              </a:rPr>
              <a:t>command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}  </a:t>
            </a:r>
          </a:p>
        </p:txBody>
      </p:sp>
      <p:grpSp>
        <p:nvGrpSpPr>
          <p:cNvPr id="11274" name="Group 4"/>
          <p:cNvGrpSpPr>
            <a:grpSpLocks/>
          </p:cNvGrpSpPr>
          <p:nvPr/>
        </p:nvGrpSpPr>
        <p:grpSpPr bwMode="auto">
          <a:xfrm>
            <a:off x="7390658" y="1865840"/>
            <a:ext cx="1676400" cy="4446587"/>
            <a:chOff x="960" y="768"/>
            <a:chExt cx="1056" cy="1968"/>
          </a:xfrm>
        </p:grpSpPr>
        <p:sp>
          <p:nvSpPr>
            <p:cNvPr id="11285" name="Line 5"/>
            <p:cNvSpPr>
              <a:spLocks noChangeShapeType="1"/>
            </p:cNvSpPr>
            <p:nvPr/>
          </p:nvSpPr>
          <p:spPr bwMode="auto">
            <a:xfrm>
              <a:off x="960" y="768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6"/>
            <p:cNvSpPr>
              <a:spLocks noChangeShapeType="1"/>
            </p:cNvSpPr>
            <p:nvPr/>
          </p:nvSpPr>
          <p:spPr bwMode="auto">
            <a:xfrm>
              <a:off x="2016" y="768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5" name="Text Box 7"/>
          <p:cNvSpPr txBox="1">
            <a:spLocks noChangeArrowheads="1"/>
          </p:cNvSpPr>
          <p:nvPr/>
        </p:nvSpPr>
        <p:spPr bwMode="auto">
          <a:xfrm>
            <a:off x="7439076" y="1430864"/>
            <a:ext cx="1557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Top of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0xFFFFFFFF</a:t>
            </a:r>
          </a:p>
        </p:txBody>
      </p:sp>
      <p:sp>
        <p:nvSpPr>
          <p:cNvPr id="11276" name="Text Box 8"/>
          <p:cNvSpPr txBox="1">
            <a:spLocks noChangeArrowheads="1"/>
          </p:cNvSpPr>
          <p:nvPr/>
        </p:nvSpPr>
        <p:spPr bwMode="auto">
          <a:xfrm>
            <a:off x="7490670" y="5702827"/>
            <a:ext cx="1454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Bottom of</a:t>
            </a:r>
          </a:p>
          <a:p>
            <a:r>
              <a:rPr lang="en-US"/>
              <a:t>Memory</a:t>
            </a:r>
          </a:p>
          <a:p>
            <a:r>
              <a:rPr lang="en-US"/>
              <a:t>0x00000000</a:t>
            </a:r>
          </a:p>
        </p:txBody>
      </p:sp>
      <p:sp>
        <p:nvSpPr>
          <p:cNvPr id="11277" name="Text Box 11"/>
          <p:cNvSpPr txBox="1">
            <a:spLocks noChangeArrowheads="1"/>
          </p:cNvSpPr>
          <p:nvPr/>
        </p:nvSpPr>
        <p:spPr bwMode="auto">
          <a:xfrm>
            <a:off x="8076459" y="5142440"/>
            <a:ext cx="2428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sz="1600" b="1"/>
              <a:t>.</a:t>
            </a:r>
          </a:p>
          <a:p>
            <a:pPr>
              <a:lnSpc>
                <a:spcPct val="40000"/>
              </a:lnSpc>
            </a:pPr>
            <a:r>
              <a:rPr lang="en-US" sz="1600" b="1"/>
              <a:t>.</a:t>
            </a:r>
          </a:p>
          <a:p>
            <a:pPr>
              <a:lnSpc>
                <a:spcPct val="40000"/>
              </a:lnSpc>
            </a:pPr>
            <a:r>
              <a:rPr lang="en-US" sz="1600" b="1"/>
              <a:t>.</a:t>
            </a:r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9367095" y="1789640"/>
            <a:ext cx="0" cy="452278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9367096" y="1892827"/>
            <a:ext cx="1095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/>
              <a:t>Stack</a:t>
            </a:r>
          </a:p>
          <a:p>
            <a:pPr algn="ctr"/>
            <a:r>
              <a:rPr lang="en-US"/>
              <a:t>Fill</a:t>
            </a:r>
          </a:p>
          <a:p>
            <a:pPr algn="ctr"/>
            <a:r>
              <a:rPr lang="en-US"/>
              <a:t>Direction</a:t>
            </a:r>
          </a:p>
        </p:txBody>
      </p:sp>
      <p:sp>
        <p:nvSpPr>
          <p:cNvPr id="2" name="Rectangle 1033"/>
          <p:cNvSpPr>
            <a:spLocks noChangeArrowheads="1"/>
          </p:cNvSpPr>
          <p:nvPr/>
        </p:nvSpPr>
        <p:spPr bwMode="auto">
          <a:xfrm>
            <a:off x="7398595" y="3237440"/>
            <a:ext cx="1657350" cy="66198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sym typeface="Arial" charset="0"/>
              </a:rPr>
              <a:t>var1</a:t>
            </a:r>
            <a:r>
              <a:rPr lang="en-US" sz="2000" dirty="0">
                <a:latin typeface="Arial" charset="0"/>
                <a:sym typeface="Arial" charset="0"/>
              </a:rPr>
              <a:t> </a:t>
            </a:r>
            <a:r>
              <a:rPr lang="en-US" sz="1600" dirty="0">
                <a:latin typeface="Arial" charset="0"/>
                <a:sym typeface="Arial" charset="0"/>
              </a:rPr>
              <a:t>(15 char) </a:t>
            </a:r>
            <a:endParaRPr lang="en-US" sz="2800" dirty="0">
              <a:latin typeface="Arial" charset="0"/>
              <a:sym typeface="Arial" charset="0"/>
            </a:endParaRPr>
          </a:p>
        </p:txBody>
      </p:sp>
      <p:sp>
        <p:nvSpPr>
          <p:cNvPr id="4" name="Rectangle 1039"/>
          <p:cNvSpPr>
            <a:spLocks noChangeArrowheads="1"/>
          </p:cNvSpPr>
          <p:nvPr/>
        </p:nvSpPr>
        <p:spPr bwMode="auto">
          <a:xfrm>
            <a:off x="7400183" y="3885139"/>
            <a:ext cx="1662112" cy="1066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C000"/>
                </a:solidFill>
                <a:latin typeface="Arial" charset="0"/>
                <a:sym typeface="Arial" charset="0"/>
              </a:rPr>
              <a:t>command</a:t>
            </a:r>
            <a:endParaRPr lang="en-US" sz="1600">
              <a:solidFill>
                <a:srgbClr val="FFC000"/>
              </a:solidFill>
              <a:latin typeface="Arial" charset="0"/>
              <a:sym typeface="Arial" charset="0"/>
            </a:endParaRPr>
          </a:p>
          <a:p>
            <a:pPr algn="ctr">
              <a:defRPr/>
            </a:pPr>
            <a:r>
              <a:rPr lang="en-US" sz="1600">
                <a:latin typeface="Arial" charset="0"/>
                <a:sym typeface="Arial" charset="0"/>
              </a:rPr>
              <a:t>(20 char)</a:t>
            </a:r>
            <a:endParaRPr lang="en-US" sz="2800">
              <a:latin typeface="Arial" charset="0"/>
              <a:sym typeface="Arial" charset="0"/>
            </a:endParaRPr>
          </a:p>
        </p:txBody>
      </p:sp>
      <p:sp>
        <p:nvSpPr>
          <p:cNvPr id="11282" name="AutoShape 1040"/>
          <p:cNvSpPr>
            <a:spLocks/>
          </p:cNvSpPr>
          <p:nvPr/>
        </p:nvSpPr>
        <p:spPr bwMode="auto">
          <a:xfrm>
            <a:off x="6971559" y="3258077"/>
            <a:ext cx="287337" cy="1655763"/>
          </a:xfrm>
          <a:prstGeom prst="leftBrace">
            <a:avLst>
              <a:gd name="adj1" fmla="val 32761"/>
              <a:gd name="adj2" fmla="val 51921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1283" name="AutoShape 1041"/>
          <p:cNvSpPr>
            <a:spLocks/>
          </p:cNvSpPr>
          <p:nvPr/>
        </p:nvSpPr>
        <p:spPr bwMode="auto">
          <a:xfrm>
            <a:off x="5188796" y="2807226"/>
            <a:ext cx="182563" cy="609600"/>
          </a:xfrm>
          <a:prstGeom prst="rightBrace">
            <a:avLst>
              <a:gd name="adj1" fmla="val 3349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1284" name="Line 1042"/>
          <p:cNvSpPr>
            <a:spLocks noChangeShapeType="1"/>
          </p:cNvSpPr>
          <p:nvPr/>
        </p:nvSpPr>
        <p:spPr bwMode="auto">
          <a:xfrm>
            <a:off x="5509470" y="3112026"/>
            <a:ext cx="1295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1210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41664A2-724F-2B04-BF1F-E38E8AE9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Browser as an Operating System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45B5B17-9BC1-63D7-EDFF-ED39550C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>
                <a:ea typeface="SimSun" panose="02010600030101010101" pitchFamily="2" charset="-122"/>
              </a:rPr>
              <a:t>Web users visit multiple websites simultaneously</a:t>
            </a:r>
          </a:p>
          <a:p>
            <a:r>
              <a:rPr lang="en-US" altLang="en-US"/>
              <a:t>A browser serves web pages (which may contain programs) from different web domains</a:t>
            </a:r>
          </a:p>
          <a:p>
            <a:pPr lvl="1"/>
            <a:r>
              <a:rPr lang="en-US" altLang="en-US"/>
              <a:t>i.e., a browser runs programs provided by mutually untrusted entities</a:t>
            </a:r>
          </a:p>
          <a:p>
            <a:pPr lvl="1"/>
            <a:r>
              <a:rPr lang="en-US" altLang="en-US"/>
              <a:t>Running code one does not know/trust is dangerous</a:t>
            </a:r>
          </a:p>
          <a:p>
            <a:pPr lvl="1"/>
            <a:r>
              <a:rPr lang="en-US" altLang="en-US"/>
              <a:t>A browser also maintains resources created/updated by web domains</a:t>
            </a:r>
          </a:p>
          <a:p>
            <a:r>
              <a:rPr lang="en-US" altLang="en-US"/>
              <a:t>Browser must confine (sandbox) these scripts so that they cannot access arbitrary local resources</a:t>
            </a:r>
          </a:p>
          <a:p>
            <a:r>
              <a:rPr lang="en-US" altLang="en-US"/>
              <a:t>Browser must have a security policy to manage/protect browser-maintained resources and to provide separation among mutually untrusted scripts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0FFC747-5DB5-B905-7AE2-8E7A1C1E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Sandbox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76663316-B087-7124-9CCD-A3B04815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A security mechanism for separating/limiting running programs</a:t>
            </a:r>
          </a:p>
          <a:p>
            <a:pPr lvl="1"/>
            <a:r>
              <a:rPr lang="en-US" altLang="en-US" dirty="0"/>
              <a:t>Running untrusted programs.</a:t>
            </a:r>
          </a:p>
          <a:p>
            <a:pPr lvl="2"/>
            <a:r>
              <a:rPr lang="en-US" altLang="en-US" sz="2000" dirty="0"/>
              <a:t>E.g., </a:t>
            </a:r>
            <a:r>
              <a:rPr lang="en-US" altLang="en-US" sz="2000" dirty="0" err="1"/>
              <a:t>javascripts</a:t>
            </a:r>
            <a:r>
              <a:rPr lang="en-US" altLang="en-US" sz="2000" dirty="0"/>
              <a:t> in webpages, mobile apps</a:t>
            </a:r>
          </a:p>
          <a:p>
            <a:pPr lvl="1"/>
            <a:r>
              <a:rPr lang="en-US" altLang="en-US" dirty="0"/>
              <a:t>Running programs that are likely to be exploited.</a:t>
            </a:r>
          </a:p>
          <a:p>
            <a:pPr lvl="2"/>
            <a:r>
              <a:rPr lang="en-US" altLang="en-US" sz="2000" dirty="0"/>
              <a:t>E.g., network daemon programs </a:t>
            </a:r>
          </a:p>
          <a:p>
            <a:r>
              <a:rPr lang="en-US" altLang="en-US" dirty="0"/>
              <a:t>Implementation: Clearly identify what resources a program needs and cut off the rest</a:t>
            </a:r>
          </a:p>
          <a:p>
            <a:pPr lvl="1"/>
            <a:r>
              <a:rPr lang="en-US" altLang="en-US" dirty="0"/>
              <a:t>Examples include operating system–level virtualization (such as Unix chroot), virtual machine monitors (VMMs), Java applets,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834C974-1D5D-0A8D-596D-473ACD850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Same Origin Policy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9A87784-4738-B10A-C5A5-1E03E43A0B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The basic security model enforced in the browser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SoP isolates the scripts and resources downloaded from different origins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E.g., evil.org scripts cannot access bank.com resources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Use origin as the security principal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Note that the concept of user accounts does not apply here as security principals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Origin = domain name + protocol + port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all three must be equal for origin to be considered the same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382F0C1-636C-BED7-99CC-5292B164C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ea typeface="SimSun" panose="02010600030101010101" pitchFamily="2" charset="-122"/>
              </a:rPr>
              <a:t>Same Original Policy: What it Controls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EE3BDD3-2CBC-B61A-DB20-031C24BB8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Same-origin policy applies to the following accesses: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manipulating browser windows 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URLs requested via the XmlHttpRequest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manipulating frames (including inline frames) 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manipulating documents (included using the object tag) 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manipulating cookies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8937200-C44F-0EE2-6BE5-9A7CB16B6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Problems with S-O Policy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7C537A0-4891-FCE6-34A0-5ADD3EFCF0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Poorly enforced on some browsers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Particularly older browsers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Limitations if site hosts unrelated pages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Example: Web server often hosts sites for unrelated parties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</a:rPr>
              <a:t>http://www.example.com/account/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</a:rPr>
              <a:t>http://www.example.com/otheraccount/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Same-origin policy allows script on one page to access properties of document from another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Can be bypassed in Cross-Site-Scripting attacks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Usability: Sometimes prevents desirable cross-origin resource sharing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5C311DF2-F990-4675-8DC8-70D33B0E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Browser Architecture: One Process versus Multiple Processes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F8944C11-0A00-F95F-6407-2572774A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/>
              <a:t>Most processes (e.g., Firefox, Internet Explorer) use one process for a web browser</a:t>
            </a:r>
          </a:p>
          <a:p>
            <a:pPr lvl="1"/>
            <a:r>
              <a:rPr lang="en-US" altLang="en-US"/>
              <a:t>Multiple threads are used for rendering different webpages</a:t>
            </a:r>
          </a:p>
          <a:p>
            <a:r>
              <a:rPr lang="en-US" altLang="en-US"/>
              <a:t>Chrome uses multiple processes</a:t>
            </a:r>
          </a:p>
          <a:p>
            <a:pPr lvl="1"/>
            <a:r>
              <a:rPr lang="en-US" altLang="en-US"/>
              <a:t>Use OS protection mechanism to ensure that webpages from different sites cannot easily interact</a:t>
            </a:r>
          </a:p>
          <a:p>
            <a:pPr lvl="2"/>
            <a:r>
              <a:rPr lang="en-US" altLang="en-US" sz="2000"/>
              <a:t>Because they run in different processes</a:t>
            </a:r>
          </a:p>
          <a:p>
            <a:pPr lvl="1"/>
            <a:r>
              <a:rPr lang="en-US" altLang="en-US"/>
              <a:t>Reliability advantage: crashing in rendering one website doesn’t affect another</a:t>
            </a:r>
          </a:p>
          <a:p>
            <a:pPr lvl="1"/>
            <a:r>
              <a:rPr lang="en-US" altLang="en-US"/>
              <a:t>Security advantage: vulnerability in rendering does not compromise other sites; isolate plug-ins</a:t>
            </a:r>
          </a:p>
          <a:p>
            <a:pPr lvl="1"/>
            <a:r>
              <a:rPr lang="en-US" altLang="en-US"/>
              <a:t>Uses 3 types of processes: browser, renderers, plug-ins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AE17CE9-5AA5-5457-4608-1819EF6E3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Cross Site Scripting (XSS)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C8FDC79-7E62-70E4-4A74-11754E7ACA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Recall the basics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scripts embedded in web pages run in browsers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scripts can access cookies </a:t>
            </a:r>
          </a:p>
          <a:p>
            <a:pPr lvl="2" eaLnBrk="1" hangingPunct="1"/>
            <a:r>
              <a:rPr lang="en-US" altLang="zh-CN">
                <a:ea typeface="SimSun" panose="02010600030101010101" pitchFamily="2" charset="-122"/>
              </a:rPr>
              <a:t>get private information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and manipulate DOM objects</a:t>
            </a:r>
          </a:p>
          <a:p>
            <a:pPr lvl="2" eaLnBrk="1" hangingPunct="1"/>
            <a:r>
              <a:rPr lang="en-US" altLang="zh-CN">
                <a:ea typeface="SimSun" panose="02010600030101010101" pitchFamily="2" charset="-122"/>
              </a:rPr>
              <a:t>controls what users see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scripts controlled by the same-origin policy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Why would XSS occur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Web applications often take user inputs and use them as part of webpage (these inputs can have scripts)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C746F7C-6C24-8E18-1876-C6D08E2C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XSS Works on Online Blog 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969AF9AA-6CE7-7CC7-8BD6-FB5E2CE1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Everyone can post comments, which will be displayed to everyone who view the post</a:t>
            </a:r>
          </a:p>
          <a:p>
            <a:r>
              <a:rPr lang="en-US" altLang="en-US"/>
              <a:t>Attacker posts a malicious comment that includes scripts (which reads local authentication credentials and send of to the attacker)</a:t>
            </a:r>
          </a:p>
          <a:p>
            <a:r>
              <a:rPr lang="en-US" altLang="en-US"/>
              <a:t>Anyone who view the post can have local authentication cookies stolen</a:t>
            </a:r>
          </a:p>
          <a:p>
            <a:r>
              <a:rPr lang="en-US" altLang="en-US"/>
              <a:t>Web apps  will check that posts do not include scripts, but the check sometimes fail.</a:t>
            </a:r>
          </a:p>
          <a:p>
            <a:r>
              <a:rPr lang="en-US" altLang="en-US"/>
              <a:t>Bug in the web application.  Attack happens in browser.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DFD245C-41D3-0344-B7E3-39B727B0B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Effect of the Attack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D68D66C-C78A-AA84-B7FB-3E1BC040F5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Attacker can execute arbitrary scripts in browser</a:t>
            </a:r>
          </a:p>
          <a:p>
            <a:pPr lvl="1" eaLnBrk="1" hangingPunct="1"/>
            <a:endParaRPr lang="en-US" altLang="zh-CN" dirty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Can manipulate any DOM component on victim.com</a:t>
            </a:r>
          </a:p>
          <a:p>
            <a:pPr lvl="1" eaLnBrk="1" hangingPunct="1"/>
            <a:r>
              <a:rPr lang="en-US" altLang="zh-CN" dirty="0">
                <a:ea typeface="SimSun" panose="02010600030101010101" pitchFamily="2" charset="-122"/>
              </a:rPr>
              <a:t>Control links on page</a:t>
            </a:r>
          </a:p>
          <a:p>
            <a:pPr lvl="1" eaLnBrk="1" hangingPunct="1"/>
            <a:r>
              <a:rPr lang="en-US" altLang="zh-CN" dirty="0">
                <a:ea typeface="SimSun" panose="02010600030101010101" pitchFamily="2" charset="-122"/>
              </a:rPr>
              <a:t>Control form fields (e.g. password field) on this page and linked pages.</a:t>
            </a:r>
          </a:p>
          <a:p>
            <a:pPr lvl="1" eaLnBrk="1" hangingPunct="1"/>
            <a:endParaRPr lang="en-US" altLang="zh-CN" dirty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Can infect other users:   MySpace.com worm.</a:t>
            </a:r>
          </a:p>
          <a:p>
            <a:pPr eaLnBrk="1" hangingPunct="1"/>
            <a:endParaRPr lang="en-US" altLang="zh-CN" dirty="0">
              <a:ea typeface="SimSun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SimSun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376D4ED5-A96A-AE7E-D141-300987523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MySpace.com   </a:t>
            </a:r>
            <a:r>
              <a:rPr lang="en-US" altLang="zh-CN" sz="2800" dirty="0">
                <a:ea typeface="SimSun" panose="02010600030101010101" pitchFamily="2" charset="-122"/>
              </a:rPr>
              <a:t>(</a:t>
            </a:r>
            <a:r>
              <a:rPr lang="en-US" altLang="zh-CN" sz="2800" dirty="0" err="1">
                <a:ea typeface="SimSun" panose="02010600030101010101" pitchFamily="2" charset="-122"/>
              </a:rPr>
              <a:t>Samy</a:t>
            </a:r>
            <a:r>
              <a:rPr lang="en-US" altLang="zh-CN" sz="2800" dirty="0">
                <a:ea typeface="SimSun" panose="02010600030101010101" pitchFamily="2" charset="-122"/>
              </a:rPr>
              <a:t> worm)</a:t>
            </a:r>
          </a:p>
        </p:txBody>
      </p:sp>
      <p:sp>
        <p:nvSpPr>
          <p:cNvPr id="1070084" name="Rectangle 4">
            <a:extLst>
              <a:ext uri="{FF2B5EF4-FFF2-40B4-BE49-F238E27FC236}">
                <a16:creationId xmlns:a16="http://schemas.microsoft.com/office/drawing/2014/main" id="{891FC570-54B5-E931-7609-9ED9821D4E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ea typeface="SimSun" panose="02010600030101010101" pitchFamily="2" charset="-122"/>
              </a:rPr>
              <a:t>Users can post HTML on their pages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ea typeface="SimSun" panose="02010600030101010101" pitchFamily="2" charset="-122"/>
              </a:rPr>
              <a:t>MySpace.com ensures HTML contains no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&lt;script&gt;, &lt;body&gt;, onclick, &lt;a </a:t>
            </a:r>
            <a:r>
              <a:rPr lang="en-US" altLang="zh-CN" sz="2000" b="1" dirty="0" err="1">
                <a:latin typeface="Courier New" panose="02070309020205020404" pitchFamily="49" charset="0"/>
                <a:ea typeface="SimSun" panose="02010600030101010101" pitchFamily="2" charset="-122"/>
              </a:rPr>
              <a:t>href</a:t>
            </a:r>
            <a:r>
              <a:rPr lang="en-US" altLang="zh-CN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=javascript://&gt;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ea typeface="SimSun" panose="02010600030101010101" pitchFamily="2" charset="-122"/>
              </a:rPr>
              <a:t>However, attacker  find out that a way to include </a:t>
            </a:r>
            <a:r>
              <a:rPr lang="en-US" altLang="zh-CN" dirty="0" err="1">
                <a:ea typeface="SimSun" panose="02010600030101010101" pitchFamily="2" charset="-122"/>
              </a:rPr>
              <a:t>Javascript</a:t>
            </a:r>
            <a:r>
              <a:rPr lang="en-US" altLang="zh-CN" dirty="0">
                <a:ea typeface="SimSun" panose="02010600030101010101" pitchFamily="2" charset="-122"/>
              </a:rPr>
              <a:t> within CSS tags: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</a:rPr>
              <a:t>&lt;div style=“</a:t>
            </a:r>
            <a:r>
              <a:rPr lang="en-US" altLang="zh-CN" b="1" dirty="0" err="1">
                <a:latin typeface="Courier New" panose="02070309020205020404" pitchFamily="49" charset="0"/>
                <a:ea typeface="SimSun" panose="02010600030101010101" pitchFamily="2" charset="-122"/>
              </a:rPr>
              <a:t>background:url</a:t>
            </a:r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</a:rPr>
              <a:t>(‘</a:t>
            </a:r>
            <a:r>
              <a:rPr lang="en-US" altLang="zh-CN" b="1" dirty="0" err="1">
                <a:latin typeface="Courier New" panose="02070309020205020404" pitchFamily="49" charset="0"/>
                <a:ea typeface="SimSun" panose="02010600030101010101" pitchFamily="2" charset="-122"/>
              </a:rPr>
              <a:t>javascript:alert</a:t>
            </a:r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</a:rPr>
              <a:t>(1)’)”&gt;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dirty="0">
                <a:ea typeface="SimSun" panose="02010600030101010101" pitchFamily="2" charset="-122"/>
              </a:rPr>
              <a:t>And can hide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  “</a:t>
            </a:r>
            <a:r>
              <a:rPr lang="en-US" altLang="zh-CN" b="1" dirty="0" err="1">
                <a:latin typeface="Courier New" panose="02070309020205020404" pitchFamily="49" charset="0"/>
                <a:ea typeface="SimSun" panose="02010600030101010101" pitchFamily="2" charset="-122"/>
              </a:rPr>
              <a:t>javascript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” </a:t>
            </a:r>
            <a:r>
              <a:rPr lang="en-US" altLang="zh-CN" dirty="0">
                <a:ea typeface="SimSun" panose="02010600030101010101" pitchFamily="2" charset="-122"/>
              </a:rPr>
              <a:t>as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  “</a:t>
            </a:r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</a:rPr>
              <a:t>java\</a:t>
            </a:r>
            <a:r>
              <a:rPr lang="en-US" altLang="zh-CN" b="1" dirty="0" err="1">
                <a:latin typeface="Courier New" panose="02070309020205020404" pitchFamily="49" charset="0"/>
                <a:ea typeface="SimSun" panose="02010600030101010101" pitchFamily="2" charset="-122"/>
              </a:rPr>
              <a:t>nscript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”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ea typeface="SimSun" panose="02010600030101010101" pitchFamily="2" charset="-122"/>
              </a:rPr>
              <a:t>With careful </a:t>
            </a:r>
            <a:r>
              <a:rPr lang="en-US" altLang="zh-CN" dirty="0" err="1">
                <a:ea typeface="SimSun" panose="02010600030101010101" pitchFamily="2" charset="-122"/>
              </a:rPr>
              <a:t>javascript</a:t>
            </a:r>
            <a:r>
              <a:rPr lang="en-US" altLang="zh-CN" dirty="0">
                <a:ea typeface="SimSun" panose="02010600030101010101" pitchFamily="2" charset="-122"/>
              </a:rPr>
              <a:t> hacking: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err="1">
                <a:ea typeface="SimSun" panose="02010600030101010101" pitchFamily="2" charset="-122"/>
              </a:rPr>
              <a:t>Samy’s</a:t>
            </a:r>
            <a:r>
              <a:rPr lang="en-US" altLang="zh-CN" dirty="0">
                <a:ea typeface="SimSun" panose="02010600030101010101" pitchFamily="2" charset="-122"/>
              </a:rPr>
              <a:t> worm: infects anyone who visits an infected </a:t>
            </a:r>
            <a:r>
              <a:rPr lang="en-US" altLang="zh-CN" dirty="0" err="1">
                <a:ea typeface="SimSun" panose="02010600030101010101" pitchFamily="2" charset="-122"/>
              </a:rPr>
              <a:t>MySpace</a:t>
            </a:r>
            <a:r>
              <a:rPr lang="en-US" altLang="zh-CN" dirty="0">
                <a:ea typeface="SimSun" panose="02010600030101010101" pitchFamily="2" charset="-122"/>
              </a:rPr>
              <a:t> page   …    and adds </a:t>
            </a:r>
            <a:r>
              <a:rPr lang="en-US" altLang="zh-CN" dirty="0" err="1">
                <a:ea typeface="SimSun" panose="02010600030101010101" pitchFamily="2" charset="-122"/>
              </a:rPr>
              <a:t>Samy</a:t>
            </a:r>
            <a:r>
              <a:rPr lang="en-US" altLang="zh-CN" dirty="0">
                <a:ea typeface="SimSun" panose="02010600030101010101" pitchFamily="2" charset="-122"/>
              </a:rPr>
              <a:t> as a friend.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err="1">
                <a:ea typeface="SimSun" panose="02010600030101010101" pitchFamily="2" charset="-122"/>
              </a:rPr>
              <a:t>Samy</a:t>
            </a:r>
            <a:r>
              <a:rPr lang="en-US" altLang="zh-CN" dirty="0">
                <a:ea typeface="SimSun" panose="02010600030101010101" pitchFamily="2" charset="-122"/>
              </a:rPr>
              <a:t> had millions of friends within 24 hours.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43001" y="46672"/>
            <a:ext cx="9905998" cy="1478570"/>
          </a:xfrm>
        </p:spPr>
        <p:txBody>
          <a:bodyPr/>
          <a:lstStyle/>
          <a:p>
            <a:pPr eaLnBrk="1" hangingPunct="1"/>
            <a:r>
              <a:rPr lang="en-US" sz="5400" dirty="0" err="1"/>
              <a:t>strcpy</a:t>
            </a:r>
            <a:r>
              <a:rPr lang="en-US" sz="5400" dirty="0"/>
              <a:t>() Vulnerability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00200" y="5300377"/>
            <a:ext cx="9905999" cy="1298861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Clr>
                <a:srgbClr val="CCCCFF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 err="1">
                <a:solidFill>
                  <a:schemeClr val="accent2"/>
                </a:solidFill>
              </a:rPr>
              <a:t>argv</a:t>
            </a:r>
            <a:r>
              <a:rPr lang="en-GB" sz="2000" dirty="0">
                <a:solidFill>
                  <a:schemeClr val="accent2"/>
                </a:solidFill>
              </a:rPr>
              <a:t>[1]</a:t>
            </a:r>
            <a:r>
              <a:rPr lang="en-GB" sz="2000" dirty="0"/>
              <a:t> is the first command line argument</a:t>
            </a:r>
          </a:p>
          <a:p>
            <a:pPr marL="0" indent="0">
              <a:spcBef>
                <a:spcPts val="400"/>
              </a:spcBef>
              <a:buClr>
                <a:srgbClr val="CCCCFF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 err="1">
                <a:solidFill>
                  <a:schemeClr val="accent6"/>
                </a:solidFill>
              </a:rPr>
              <a:t>strcpy</a:t>
            </a:r>
            <a:r>
              <a:rPr lang="en-GB" sz="2000" dirty="0">
                <a:solidFill>
                  <a:schemeClr val="accent6"/>
                </a:solidFill>
              </a:rPr>
              <a:t>(</a:t>
            </a:r>
            <a:r>
              <a:rPr lang="en-GB" sz="2000" dirty="0" err="1">
                <a:solidFill>
                  <a:schemeClr val="accent6"/>
                </a:solidFill>
              </a:rPr>
              <a:t>dest</a:t>
            </a:r>
            <a:r>
              <a:rPr lang="en-GB" sz="2000" dirty="0">
                <a:solidFill>
                  <a:schemeClr val="accent6"/>
                </a:solidFill>
              </a:rPr>
              <a:t>, </a:t>
            </a:r>
            <a:r>
              <a:rPr lang="en-GB" sz="2000" dirty="0" err="1">
                <a:solidFill>
                  <a:schemeClr val="accent6"/>
                </a:solidFill>
              </a:rPr>
              <a:t>src</a:t>
            </a:r>
            <a:r>
              <a:rPr lang="en-GB" sz="2000" dirty="0">
                <a:solidFill>
                  <a:schemeClr val="accent6"/>
                </a:solidFill>
              </a:rPr>
              <a:t>)  </a:t>
            </a:r>
            <a:r>
              <a:rPr lang="en-GB" sz="2000" dirty="0"/>
              <a:t>does not check buffer size</a:t>
            </a:r>
          </a:p>
          <a:p>
            <a:pPr marL="0" indent="0">
              <a:spcBef>
                <a:spcPts val="400"/>
              </a:spcBef>
              <a:buClr>
                <a:srgbClr val="CCCCFF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 err="1">
                <a:solidFill>
                  <a:schemeClr val="accent6"/>
                </a:solidFill>
              </a:rPr>
              <a:t>strcat</a:t>
            </a:r>
            <a:r>
              <a:rPr lang="en-GB" sz="2000" dirty="0">
                <a:solidFill>
                  <a:schemeClr val="accent6"/>
                </a:solidFill>
              </a:rPr>
              <a:t>(d, s)</a:t>
            </a:r>
            <a:r>
              <a:rPr lang="en-GB" sz="2000" dirty="0"/>
              <a:t> concatenates strings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05000" y="1219201"/>
            <a:ext cx="4343400" cy="38472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400" kern="0" dirty="0" err="1">
                <a:solidFill>
                  <a:schemeClr val="accent2"/>
                </a:solidFill>
                <a:cs typeface="Arial" pitchFamily="34" charset="0"/>
                <a:sym typeface="Arial" charset="0"/>
              </a:rPr>
              <a:t>domain.c</a:t>
            </a:r>
            <a:endParaRPr lang="en-US" sz="2400" dirty="0">
              <a:solidFill>
                <a:schemeClr val="accent2"/>
              </a:solidFill>
              <a:cs typeface="Arial" pitchFamily="34" charset="0"/>
              <a:sym typeface="Arial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Main(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argc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, char </a:t>
            </a:r>
            <a:r>
              <a:rPr lang="en-US" sz="2000" dirty="0">
                <a:solidFill>
                  <a:srgbClr val="33CC33"/>
                </a:solidFill>
                <a:cs typeface="Arial" pitchFamily="34" charset="0"/>
                <a:sym typeface="Arial" charset="0"/>
              </a:rPr>
              <a:t>*</a:t>
            </a:r>
            <a:r>
              <a:rPr lang="en-US" sz="2000" dirty="0" err="1">
                <a:solidFill>
                  <a:srgbClr val="33CC33"/>
                </a:solidFill>
                <a:cs typeface="Arial" pitchFamily="34" charset="0"/>
                <a:sym typeface="Arial" charset="0"/>
              </a:rPr>
              <a:t>argv</a:t>
            </a:r>
            <a:r>
              <a:rPr lang="en-US" sz="2000" dirty="0">
                <a:solidFill>
                  <a:srgbClr val="33CC33"/>
                </a:solidFill>
                <a:cs typeface="Arial" pitchFamily="34" charset="0"/>
                <a:sym typeface="Arial" charset="0"/>
              </a:rPr>
              <a:t>[]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)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/*get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user_input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*/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char </a:t>
            </a:r>
            <a:r>
              <a:rPr lang="en-US" sz="2000" dirty="0">
                <a:solidFill>
                  <a:schemeClr val="accent2"/>
                </a:solidFill>
                <a:cs typeface="Arial" pitchFamily="34" charset="0"/>
                <a:sym typeface="Arial" charset="0"/>
              </a:rPr>
              <a:t>var1[15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];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char </a:t>
            </a:r>
            <a:r>
              <a:rPr lang="en-US" sz="2000" dirty="0">
                <a:solidFill>
                  <a:srgbClr val="FFC000"/>
                </a:solidFill>
                <a:cs typeface="Arial" pitchFamily="34" charset="0"/>
                <a:sym typeface="Arial" charset="0"/>
              </a:rPr>
              <a:t>command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[20];	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strcpy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(command, “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whois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");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strcat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(command, </a:t>
            </a:r>
            <a:r>
              <a:rPr lang="en-US" sz="2000" dirty="0" err="1">
                <a:solidFill>
                  <a:srgbClr val="33CC33"/>
                </a:solidFill>
                <a:cs typeface="Arial" pitchFamily="34" charset="0"/>
                <a:sym typeface="Arial" charset="0"/>
              </a:rPr>
              <a:t>argv</a:t>
            </a:r>
            <a:r>
              <a:rPr lang="en-US" sz="2000" dirty="0">
                <a:solidFill>
                  <a:srgbClr val="33CC33"/>
                </a:solidFill>
                <a:cs typeface="Arial" pitchFamily="34" charset="0"/>
                <a:sym typeface="Arial" charset="0"/>
              </a:rPr>
              <a:t>[1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  <a:sym typeface="Arial" charset="0"/>
              </a:rPr>
              <a:t>]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strcpy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(var1, </a:t>
            </a:r>
            <a:r>
              <a:rPr lang="en-US" sz="2000" dirty="0" err="1">
                <a:solidFill>
                  <a:srgbClr val="00B050"/>
                </a:solidFill>
                <a:cs typeface="Arial" pitchFamily="34" charset="0"/>
                <a:sym typeface="Arial" charset="0"/>
              </a:rPr>
              <a:t>argv</a:t>
            </a:r>
            <a:r>
              <a:rPr lang="en-US" sz="2000" dirty="0">
                <a:solidFill>
                  <a:srgbClr val="00B050"/>
                </a:solidFill>
                <a:cs typeface="Arial" pitchFamily="34" charset="0"/>
                <a:sym typeface="Arial" charset="0"/>
              </a:rPr>
              <a:t>[1]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cs typeface="Arial" pitchFamily="34" charset="0"/>
                <a:sym typeface="Arial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(var1);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    system(</a:t>
            </a:r>
            <a:r>
              <a:rPr lang="en-US" sz="2000" dirty="0">
                <a:solidFill>
                  <a:srgbClr val="FFC000"/>
                </a:solidFill>
                <a:cs typeface="Arial" pitchFamily="34" charset="0"/>
                <a:sym typeface="Arial" charset="0"/>
              </a:rPr>
              <a:t>command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  <a:sym typeface="Arial" charset="0"/>
              </a:rPr>
              <a:t>}  </a:t>
            </a:r>
          </a:p>
        </p:txBody>
      </p:sp>
      <p:sp>
        <p:nvSpPr>
          <p:cNvPr id="12298" name="AutoShape 1040"/>
          <p:cNvSpPr>
            <a:spLocks/>
          </p:cNvSpPr>
          <p:nvPr/>
        </p:nvSpPr>
        <p:spPr bwMode="auto">
          <a:xfrm>
            <a:off x="6719889" y="3041651"/>
            <a:ext cx="287337" cy="1655763"/>
          </a:xfrm>
          <a:prstGeom prst="leftBrace">
            <a:avLst>
              <a:gd name="adj1" fmla="val 32761"/>
              <a:gd name="adj2" fmla="val 51921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2299" name="AutoShape 1041"/>
          <p:cNvSpPr>
            <a:spLocks/>
          </p:cNvSpPr>
          <p:nvPr/>
        </p:nvSpPr>
        <p:spPr bwMode="auto">
          <a:xfrm>
            <a:off x="4937126" y="2514600"/>
            <a:ext cx="182563" cy="609600"/>
          </a:xfrm>
          <a:prstGeom prst="rightBrace">
            <a:avLst>
              <a:gd name="adj1" fmla="val 3349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2300" name="Line 1042"/>
          <p:cNvSpPr>
            <a:spLocks noChangeShapeType="1"/>
          </p:cNvSpPr>
          <p:nvPr/>
        </p:nvSpPr>
        <p:spPr bwMode="auto">
          <a:xfrm>
            <a:off x="5257800" y="2895600"/>
            <a:ext cx="1295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301" name="Group 4"/>
          <p:cNvGrpSpPr>
            <a:grpSpLocks/>
          </p:cNvGrpSpPr>
          <p:nvPr/>
        </p:nvGrpSpPr>
        <p:grpSpPr bwMode="auto">
          <a:xfrm>
            <a:off x="7231063" y="1752600"/>
            <a:ext cx="1676400" cy="4446588"/>
            <a:chOff x="960" y="768"/>
            <a:chExt cx="1056" cy="1968"/>
          </a:xfrm>
        </p:grpSpPr>
        <p:sp>
          <p:nvSpPr>
            <p:cNvPr id="12313" name="Line 5"/>
            <p:cNvSpPr>
              <a:spLocks noChangeShapeType="1"/>
            </p:cNvSpPr>
            <p:nvPr/>
          </p:nvSpPr>
          <p:spPr bwMode="auto">
            <a:xfrm>
              <a:off x="960" y="768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Line 6"/>
            <p:cNvSpPr>
              <a:spLocks noChangeShapeType="1"/>
            </p:cNvSpPr>
            <p:nvPr/>
          </p:nvSpPr>
          <p:spPr bwMode="auto">
            <a:xfrm>
              <a:off x="2016" y="768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2" name="Rectangle 1033"/>
          <p:cNvSpPr>
            <a:spLocks noChangeArrowheads="1"/>
          </p:cNvSpPr>
          <p:nvPr/>
        </p:nvSpPr>
        <p:spPr bwMode="auto">
          <a:xfrm>
            <a:off x="7239000" y="3124200"/>
            <a:ext cx="1676400" cy="6619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var1</a:t>
            </a:r>
            <a:r>
              <a:rPr lang="en-US" sz="1600"/>
              <a:t> (15 char) </a:t>
            </a:r>
            <a:endParaRPr lang="en-US" sz="2800"/>
          </a:p>
        </p:txBody>
      </p:sp>
      <p:sp>
        <p:nvSpPr>
          <p:cNvPr id="2" name="Rectangle 1039"/>
          <p:cNvSpPr>
            <a:spLocks noChangeArrowheads="1"/>
          </p:cNvSpPr>
          <p:nvPr/>
        </p:nvSpPr>
        <p:spPr bwMode="auto">
          <a:xfrm>
            <a:off x="7240588" y="3810000"/>
            <a:ext cx="1662112" cy="10287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rgbClr val="FFC000"/>
                </a:solidFill>
                <a:latin typeface="Arial" charset="0"/>
                <a:sym typeface="Arial" charset="0"/>
              </a:rPr>
              <a:t>command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sym typeface="Arial" charset="0"/>
              </a:rPr>
              <a:t>(20 char)</a:t>
            </a:r>
            <a:endParaRPr lang="en-US" sz="2800" dirty="0">
              <a:latin typeface="Arial" charset="0"/>
              <a:sym typeface="Arial" charset="0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7239001" y="3124200"/>
            <a:ext cx="1662113" cy="6858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 err="1">
                <a:latin typeface="Arial" charset="0"/>
                <a:sym typeface="Arial" charset="0"/>
              </a:rPr>
              <a:t>argv</a:t>
            </a:r>
            <a:r>
              <a:rPr lang="en-US" sz="1600" b="1" dirty="0">
                <a:latin typeface="Arial" charset="0"/>
                <a:sym typeface="Arial" charset="0"/>
              </a:rPr>
              <a:t>[1] </a:t>
            </a:r>
            <a:br>
              <a:rPr lang="en-US" sz="1600" b="1" dirty="0">
                <a:latin typeface="Arial" charset="0"/>
                <a:sym typeface="Arial" charset="0"/>
              </a:rPr>
            </a:br>
            <a:r>
              <a:rPr lang="en-US" sz="1600" b="1" dirty="0">
                <a:latin typeface="Arial" charset="0"/>
                <a:sym typeface="Arial" charset="0"/>
              </a:rPr>
              <a:t>(15 char)</a:t>
            </a:r>
            <a:r>
              <a:rPr lang="en-US" sz="2800" dirty="0">
                <a:latin typeface="Arial" charset="0"/>
                <a:sym typeface="Arial" charset="0"/>
              </a:rPr>
              <a:t> </a:t>
            </a:r>
            <a:endParaRPr lang="en-US" sz="1600" b="1" dirty="0">
              <a:latin typeface="Arial" charset="0"/>
              <a:sym typeface="Arial" charset="0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7253288" y="3124200"/>
            <a:ext cx="1662112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 err="1">
                <a:solidFill>
                  <a:schemeClr val="accent2"/>
                </a:solidFill>
                <a:latin typeface="Arial" charset="0"/>
                <a:sym typeface="Arial" charset="0"/>
              </a:rPr>
              <a:t>argv</a:t>
            </a:r>
            <a:r>
              <a:rPr lang="en-US" sz="1600" b="1" dirty="0">
                <a:solidFill>
                  <a:schemeClr val="accent2"/>
                </a:solidFill>
                <a:latin typeface="Arial" charset="0"/>
                <a:sym typeface="Arial" charset="0"/>
              </a:rPr>
              <a:t>[1]</a:t>
            </a:r>
            <a:br>
              <a:rPr lang="en-US" sz="1600" b="1" dirty="0">
                <a:latin typeface="Arial" charset="0"/>
                <a:sym typeface="Arial" charset="0"/>
              </a:rPr>
            </a:br>
            <a:r>
              <a:rPr lang="en-US" sz="1600" b="1" dirty="0">
                <a:latin typeface="Arial" charset="0"/>
                <a:sym typeface="Arial" charset="0"/>
              </a:rPr>
              <a:t>(20 char)</a:t>
            </a:r>
            <a:endParaRPr lang="en-US" sz="2800" dirty="0">
              <a:latin typeface="Arial" charset="0"/>
              <a:sym typeface="Arial" charset="0"/>
            </a:endParaRPr>
          </a:p>
        </p:txBody>
      </p:sp>
      <p:sp>
        <p:nvSpPr>
          <p:cNvPr id="12306" name="Text Box 7"/>
          <p:cNvSpPr txBox="1">
            <a:spLocks noChangeArrowheads="1"/>
          </p:cNvSpPr>
          <p:nvPr/>
        </p:nvSpPr>
        <p:spPr bwMode="auto">
          <a:xfrm>
            <a:off x="7315200" y="1371601"/>
            <a:ext cx="1557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Top of</a:t>
            </a:r>
          </a:p>
          <a:p>
            <a:r>
              <a:rPr lang="en-US"/>
              <a:t>Memory</a:t>
            </a:r>
          </a:p>
          <a:p>
            <a:r>
              <a:rPr lang="en-US"/>
              <a:t>0xFFFFFFFF</a:t>
            </a:r>
          </a:p>
        </p:txBody>
      </p:sp>
      <p:sp>
        <p:nvSpPr>
          <p:cNvPr id="12307" name="Text Box 8"/>
          <p:cNvSpPr txBox="1">
            <a:spLocks noChangeArrowheads="1"/>
          </p:cNvSpPr>
          <p:nvPr/>
        </p:nvSpPr>
        <p:spPr bwMode="auto">
          <a:xfrm>
            <a:off x="7391400" y="5562601"/>
            <a:ext cx="1454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Bottom of</a:t>
            </a:r>
          </a:p>
          <a:p>
            <a:r>
              <a:rPr lang="en-US"/>
              <a:t>Memory</a:t>
            </a:r>
          </a:p>
          <a:p>
            <a:r>
              <a:rPr lang="en-US"/>
              <a:t>0x00000000</a:t>
            </a:r>
          </a:p>
        </p:txBody>
      </p:sp>
      <p:sp>
        <p:nvSpPr>
          <p:cNvPr id="12308" name="Text Box 11"/>
          <p:cNvSpPr txBox="1">
            <a:spLocks noChangeArrowheads="1"/>
          </p:cNvSpPr>
          <p:nvPr/>
        </p:nvSpPr>
        <p:spPr bwMode="auto">
          <a:xfrm>
            <a:off x="7824789" y="5078414"/>
            <a:ext cx="2428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sz="1600" b="1"/>
              <a:t>.</a:t>
            </a:r>
          </a:p>
          <a:p>
            <a:pPr>
              <a:lnSpc>
                <a:spcPct val="40000"/>
              </a:lnSpc>
            </a:pPr>
            <a:r>
              <a:rPr lang="en-US" sz="1600" b="1"/>
              <a:t>.</a:t>
            </a:r>
          </a:p>
          <a:p>
            <a:pPr>
              <a:lnSpc>
                <a:spcPct val="40000"/>
              </a:lnSpc>
            </a:pPr>
            <a:r>
              <a:rPr lang="en-US" sz="1600" b="1"/>
              <a:t>.</a:t>
            </a:r>
          </a:p>
        </p:txBody>
      </p:sp>
      <p:sp>
        <p:nvSpPr>
          <p:cNvPr id="12309" name="Line 13"/>
          <p:cNvSpPr>
            <a:spLocks noChangeShapeType="1"/>
          </p:cNvSpPr>
          <p:nvPr/>
        </p:nvSpPr>
        <p:spPr bwMode="auto">
          <a:xfrm>
            <a:off x="9144000" y="1725614"/>
            <a:ext cx="0" cy="4522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Text Box 14"/>
          <p:cNvSpPr txBox="1">
            <a:spLocks noChangeArrowheads="1"/>
          </p:cNvSpPr>
          <p:nvPr/>
        </p:nvSpPr>
        <p:spPr bwMode="auto">
          <a:xfrm>
            <a:off x="9124951" y="1979614"/>
            <a:ext cx="1095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/>
              <a:t>Stack</a:t>
            </a:r>
          </a:p>
          <a:p>
            <a:pPr algn="ctr"/>
            <a:r>
              <a:rPr lang="en-US"/>
              <a:t>Fill</a:t>
            </a:r>
          </a:p>
          <a:p>
            <a:pPr algn="ctr"/>
            <a:r>
              <a:rPr lang="en-US"/>
              <a:t>Direction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7232651" y="3778250"/>
            <a:ext cx="1662113" cy="350838"/>
          </a:xfrm>
          <a:prstGeom prst="rect">
            <a:avLst/>
          </a:prstGeom>
          <a:solidFill>
            <a:schemeClr val="accent2">
              <a:lumMod val="40000"/>
              <a:lumOff val="60000"/>
              <a:alpha val="78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Arial" charset="0"/>
                <a:sym typeface="Arial" charset="0"/>
              </a:rPr>
              <a:t>Overflow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Arial" charset="0"/>
              <a:sym typeface="Arial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7239001" y="3763963"/>
            <a:ext cx="1662113" cy="1066800"/>
          </a:xfrm>
          <a:prstGeom prst="rect">
            <a:avLst/>
          </a:prstGeom>
          <a:solidFill>
            <a:schemeClr val="accent2">
              <a:lumMod val="40000"/>
              <a:lumOff val="60000"/>
              <a:alpha val="78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Arial" charset="0"/>
                <a:sym typeface="Arial" charset="0"/>
              </a:rPr>
              <a:t>exploit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839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23" grpId="0" animBg="1"/>
      <p:bldP spid="23" grpId="1" animBg="1"/>
      <p:bldP spid="23" grpId="2" animBg="1"/>
      <p:bldP spid="24" grpId="0" animBg="1"/>
      <p:bldP spid="24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464A6F1-B115-9C10-6AC5-6D0FD20FD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ea typeface="SimSun" panose="02010600030101010101" pitchFamily="2" charset="-122"/>
              </a:rPr>
              <a:t>Cross site request forgery (abbrev. CSRF or XSRF)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C61436F-D964-4CCD-E613-64BE04D6D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Also known as </a:t>
            </a:r>
            <a:r>
              <a:rPr lang="en-US" altLang="zh-CN" b="1">
                <a:ea typeface="SimSun" panose="02010600030101010101" pitchFamily="2" charset="-122"/>
              </a:rPr>
              <a:t>one click attack</a:t>
            </a:r>
            <a:r>
              <a:rPr lang="en-US" altLang="zh-CN">
                <a:ea typeface="SimSun" panose="02010600030101010101" pitchFamily="2" charset="-122"/>
              </a:rPr>
              <a:t> or </a:t>
            </a:r>
            <a:r>
              <a:rPr lang="en-US" altLang="zh-CN" b="1">
                <a:ea typeface="SimSun" panose="02010600030101010101" pitchFamily="2" charset="-122"/>
              </a:rPr>
              <a:t>session riding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Effect: Transmits unauthorized commands from a user who has logged in to a website to the website. 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Recall that a browser attaches cookies set by domain X to a request sent to domain X; the request may be from another domain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Site Y redirects you to facebook; if you already logged in, the cookie is attached by the browser </a:t>
            </a:r>
          </a:p>
          <a:p>
            <a:pPr lvl="1" eaLnBrk="1" hangingPunct="1"/>
            <a:endParaRPr lang="zh-CN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30" name="Rectangle 6">
            <a:extLst>
              <a:ext uri="{FF2B5EF4-FFF2-40B4-BE49-F238E27FC236}">
                <a16:creationId xmlns:a16="http://schemas.microsoft.com/office/drawing/2014/main" id="{D0D9A04E-5ECD-15FA-7AA5-875E13CDB4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u="sng" dirty="0">
                <a:ea typeface="SimSun" pitchFamily="2" charset="-122"/>
              </a:rPr>
              <a:t>Example</a:t>
            </a:r>
            <a:r>
              <a:rPr lang="en-US" altLang="zh-CN" dirty="0">
                <a:ea typeface="SimSun" pitchFamily="2" charset="-122"/>
              </a:rPr>
              <a:t>: 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ea typeface="SimSun" pitchFamily="2" charset="-122"/>
              </a:rPr>
              <a:t>User logs in to  bank.com.    Forgets to sign off.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ea typeface="SimSun" pitchFamily="2" charset="-122"/>
              </a:rPr>
              <a:t>Session cookie remains in browser state</a:t>
            </a: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altLang="zh-CN" dirty="0">
                <a:ea typeface="SimSun" pitchFamily="2" charset="-122"/>
              </a:rPr>
              <a:t>Then user visits another site containing:</a:t>
            </a:r>
            <a:endParaRPr lang="en-US" altLang="zh-CN" dirty="0">
              <a:solidFill>
                <a:srgbClr val="009900"/>
              </a:solidFill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  <a:defRPr/>
            </a:pPr>
            <a:r>
              <a:rPr lang="en-US" altLang="zh-CN" dirty="0">
                <a:ea typeface="SimSun" pitchFamily="2" charset="-122"/>
              </a:rPr>
              <a:t>  &lt;form  name=F  </a:t>
            </a:r>
            <a:r>
              <a:rPr lang="en-US" altLang="zh-CN" b="1" dirty="0">
                <a:ea typeface="SimSun" pitchFamily="2" charset="-122"/>
              </a:rPr>
              <a:t>action=http://bank.com/BillPay.php</a:t>
            </a:r>
            <a:r>
              <a:rPr lang="en-US" altLang="zh-CN" dirty="0">
                <a:ea typeface="SimSun" pitchFamily="2" charset="-122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  <a:defRPr/>
            </a:pPr>
            <a:r>
              <a:rPr lang="en-US" altLang="zh-CN" dirty="0">
                <a:ea typeface="SimSun" pitchFamily="2" charset="-122"/>
              </a:rPr>
              <a:t>  &lt;input  name=</a:t>
            </a:r>
            <a:r>
              <a:rPr lang="en-US" altLang="zh-CN" b="1" dirty="0">
                <a:ea typeface="SimSun" pitchFamily="2" charset="-122"/>
              </a:rPr>
              <a:t>recipient  </a:t>
            </a:r>
            <a:r>
              <a:rPr lang="en-US" altLang="zh-CN" dirty="0">
                <a:ea typeface="SimSun" pitchFamily="2" charset="-122"/>
              </a:rPr>
              <a:t> value=</a:t>
            </a:r>
            <a:r>
              <a:rPr lang="en-US" altLang="zh-CN" b="1" dirty="0" err="1">
                <a:ea typeface="SimSun" pitchFamily="2" charset="-122"/>
              </a:rPr>
              <a:t>badguy</a:t>
            </a:r>
            <a:r>
              <a:rPr lang="en-US" altLang="zh-CN" dirty="0">
                <a:ea typeface="SimSun" pitchFamily="2" charset="-122"/>
              </a:rPr>
              <a:t>&gt; …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  <a:defRPr/>
            </a:pPr>
            <a:r>
              <a:rPr lang="en-US" altLang="zh-CN" dirty="0">
                <a:ea typeface="SimSun" pitchFamily="2" charset="-122"/>
              </a:rPr>
              <a:t>  &lt;script&gt; </a:t>
            </a:r>
            <a:r>
              <a:rPr lang="en-US" altLang="zh-CN" dirty="0" err="1">
                <a:ea typeface="SimSun" pitchFamily="2" charset="-122"/>
              </a:rPr>
              <a:t>document.F.submit</a:t>
            </a:r>
            <a:r>
              <a:rPr lang="en-US" altLang="zh-CN" dirty="0">
                <a:ea typeface="SimSun" pitchFamily="2" charset="-122"/>
              </a:rPr>
              <a:t>(); &lt;/script&gt;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ea typeface="SimSun" pitchFamily="2" charset="-122"/>
              </a:rPr>
              <a:t>Browser sends user </a:t>
            </a:r>
            <a:r>
              <a:rPr lang="en-US" altLang="zh-CN" dirty="0" err="1">
                <a:ea typeface="SimSun" pitchFamily="2" charset="-122"/>
              </a:rPr>
              <a:t>auth</a:t>
            </a:r>
            <a:r>
              <a:rPr lang="en-US" altLang="zh-CN" dirty="0">
                <a:ea typeface="SimSun" pitchFamily="2" charset="-122"/>
              </a:rPr>
              <a:t> cookie with request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>
                <a:ea typeface="SimSun" pitchFamily="2" charset="-122"/>
              </a:rPr>
              <a:t>Transaction will be fulfilled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altLang="zh-CN" u="sng" dirty="0">
                <a:ea typeface="SimSun" pitchFamily="2" charset="-122"/>
              </a:rPr>
              <a:t>Problem</a:t>
            </a:r>
            <a:r>
              <a:rPr lang="en-US" altLang="zh-CN" dirty="0">
                <a:ea typeface="SimSun" pitchFamily="2" charset="-122"/>
              </a:rPr>
              <a:t>:   </a:t>
            </a:r>
          </a:p>
          <a:p>
            <a:pPr marL="731520" lvl="1">
              <a:spcBef>
                <a:spcPts val="0"/>
              </a:spcBef>
              <a:defRPr/>
            </a:pPr>
            <a:r>
              <a:rPr lang="en-US" altLang="zh-CN" dirty="0">
                <a:ea typeface="SimSun" pitchFamily="2" charset="-122"/>
              </a:rPr>
              <a:t>The browser is a confused deputy; it is serving both the websites and the user and gets confused who initiated a request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FCBDF4B6-660A-8FF7-7E13-2DA389D84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CSRF Explained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C4D9E65-6BEE-8717-E044-9AE90329A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Prevention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CB005E5-4867-8804-C753-A7D8AECC13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Server side: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use cookie + hidden fields to authenticate a web form</a:t>
            </a:r>
          </a:p>
          <a:p>
            <a:pPr lvl="2" eaLnBrk="1" hangingPunct="1"/>
            <a:r>
              <a:rPr lang="en-US" altLang="zh-CN" sz="2000">
                <a:ea typeface="SimSun" panose="02010600030101010101" pitchFamily="2" charset="-122"/>
              </a:rPr>
              <a:t>hidden fields values need to be unpredictable and user-specific; thus someone forging the request need to guess the hidden field values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requires the body of the POST request to contain cookies</a:t>
            </a:r>
          </a:p>
          <a:p>
            <a:pPr lvl="2" eaLnBrk="1" hangingPunct="1"/>
            <a:r>
              <a:rPr lang="en-US" altLang="zh-CN" sz="2000">
                <a:ea typeface="SimSun" panose="02010600030101010101" pitchFamily="2" charset="-122"/>
              </a:rPr>
              <a:t>Since browser does not add the cookies automatically, malicious script needs to add the cookies, but they do not have access because of Same Origin Policy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User side: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logging off one site before using others</a:t>
            </a:r>
          </a:p>
          <a:p>
            <a:pPr lvl="1" eaLnBrk="1" hangingPunct="1"/>
            <a:r>
              <a:rPr lang="en-US" altLang="zh-CN">
                <a:ea typeface="SimSun" panose="02010600030101010101" pitchFamily="2" charset="-122"/>
              </a:rPr>
              <a:t>selective sending of authentication tokens with requests (may cause some disruption in using websites)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968469" cy="5602988"/>
          </a:xfrm>
        </p:spPr>
        <p:txBody>
          <a:bodyPr/>
          <a:lstStyle/>
          <a:p>
            <a:r>
              <a:rPr lang="en-US" dirty="0"/>
              <a:t>Address Space Layout</a:t>
            </a:r>
          </a:p>
        </p:txBody>
      </p:sp>
      <p:pic>
        <p:nvPicPr>
          <p:cNvPr id="6146" name="Picture 2" descr="http://www.linuxjournal.com/files/linuxjournal.com/linuxjournal/articles/067/6701/6701f1.in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82" y="0"/>
            <a:ext cx="7082118" cy="685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EBC6-BB2A-5F86-41EC-C3FC108D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this be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F3DA-8992-0B64-8278-202B72534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the user to change values in memory that they should not otherwise have access to.</a:t>
            </a:r>
          </a:p>
          <a:p>
            <a:r>
              <a:rPr lang="en-US" dirty="0"/>
              <a:t>What could possibly go wrong?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726FA-9F04-3F80-D015-D95E54DF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CC65-512D-0211-6176-6CDB6803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1F2E6-C400-1C2D-B3BD-99B466BD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121C-A419-3A61-841D-7E094ADC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9E2D78-D9AA-40D7-4A6C-3353B25A5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585" y="2219325"/>
            <a:ext cx="3857701" cy="35417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99E2-C517-A3AC-DA57-07B9FCD7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1B5C-5384-445D-3958-D080DF9E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DEF5-AA59-ED5C-CBB9-EA1E45C2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77F5C6-DC78-F374-611D-9135C7C2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582" y="2223369"/>
            <a:ext cx="5896758" cy="359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4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121C-A419-3A61-841D-7E094ADC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9E2D78-D9AA-40D7-4A6C-3353B25A5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585" y="2219325"/>
            <a:ext cx="3857701" cy="35417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99E2-C517-A3AC-DA57-07B9FCD7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7A03-0D75-4281-ABBC-48F8F2265AD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1B5C-5384-445D-3958-D080DF9E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 311: Application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DEF5-AA59-ED5C-CBB9-EA1E45C2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5158D-2D71-CF3A-ABCA-94679B9A8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815" y="447675"/>
            <a:ext cx="42100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04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0">
      <a:dk1>
        <a:sysClr val="windowText" lastClr="000000"/>
      </a:dk1>
      <a:lt1>
        <a:sysClr val="window" lastClr="FFFFFF"/>
      </a:lt1>
      <a:dk2>
        <a:srgbClr val="632E62"/>
      </a:dk2>
      <a:lt2>
        <a:srgbClr val="19141A"/>
      </a:lt2>
      <a:accent1>
        <a:srgbClr val="762EB1"/>
      </a:accent1>
      <a:accent2>
        <a:srgbClr val="762EB1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E7CDE7"/>
      </a:hlink>
      <a:folHlink>
        <a:srgbClr val="D09BCF"/>
      </a:folHlink>
    </a:clrScheme>
    <a:fontScheme name="Custom 3">
      <a:majorFont>
        <a:latin typeface="Bahnschrift"/>
        <a:ea typeface=""/>
        <a:cs typeface=""/>
      </a:majorFont>
      <a:minorFont>
        <a:latin typeface="HelvLigh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3163</Words>
  <Application>Microsoft Office PowerPoint</Application>
  <PresentationFormat>Widescreen</PresentationFormat>
  <Paragraphs>478</Paragraphs>
  <Slides>52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Bahnschrift</vt:lpstr>
      <vt:lpstr>Calibri</vt:lpstr>
      <vt:lpstr>Courier New</vt:lpstr>
      <vt:lpstr>HE_TERMINAL</vt:lpstr>
      <vt:lpstr>HelvLight</vt:lpstr>
      <vt:lpstr>Monotype Sorts</vt:lpstr>
      <vt:lpstr>Tahoma</vt:lpstr>
      <vt:lpstr>Times</vt:lpstr>
      <vt:lpstr>Times New Roman</vt:lpstr>
      <vt:lpstr>Wingdings</vt:lpstr>
      <vt:lpstr>Circuit</vt:lpstr>
      <vt:lpstr>Module three: Application Attacks</vt:lpstr>
      <vt:lpstr>Memory Corruption</vt:lpstr>
      <vt:lpstr>Memory Corruption</vt:lpstr>
      <vt:lpstr>Buffer Overflow</vt:lpstr>
      <vt:lpstr>strcpy() Vulnerability</vt:lpstr>
      <vt:lpstr>Address Space Layout</vt:lpstr>
      <vt:lpstr>What can this be do?</vt:lpstr>
      <vt:lpstr>Stack Frame</vt:lpstr>
      <vt:lpstr>Stack Frame</vt:lpstr>
      <vt:lpstr>Ok, but what can this be do?</vt:lpstr>
      <vt:lpstr>Idea 1: Arbitrary Function Call</vt:lpstr>
      <vt:lpstr>Small problem…</vt:lpstr>
      <vt:lpstr>Solution!</vt:lpstr>
      <vt:lpstr>Stack Smashing</vt:lpstr>
      <vt:lpstr>Canaries on the Stack</vt:lpstr>
      <vt:lpstr>Code Trampoline</vt:lpstr>
      <vt:lpstr>Code Trampoline</vt:lpstr>
      <vt:lpstr>Code trampolines…</vt:lpstr>
      <vt:lpstr>Or use ropper</vt:lpstr>
      <vt:lpstr>NOP Slide</vt:lpstr>
      <vt:lpstr>NOP Sleds &amp; Shellcode INjection</vt:lpstr>
      <vt:lpstr>Shellcode in C</vt:lpstr>
      <vt:lpstr>Shellcode in Machine Language</vt:lpstr>
      <vt:lpstr>Heap Spraying</vt:lpstr>
      <vt:lpstr>Fuzzing</vt:lpstr>
      <vt:lpstr>Exploit Mitigation - SEHOP</vt:lpstr>
      <vt:lpstr>DLL Injection &amp; Return-Oriented Programming</vt:lpstr>
      <vt:lpstr>Return-Oriented Programming</vt:lpstr>
      <vt:lpstr>Web Security/Privacy Issues</vt:lpstr>
      <vt:lpstr>HTTP: HyperText Transfer Protocol</vt:lpstr>
      <vt:lpstr>Use Cookies to Store State Info</vt:lpstr>
      <vt:lpstr>Cookies Fields</vt:lpstr>
      <vt:lpstr>Cookies </vt:lpstr>
      <vt:lpstr>Web Authentication via Cookies</vt:lpstr>
      <vt:lpstr>A Typical Session with Cookies</vt:lpstr>
      <vt:lpstr>Client Side Scripting</vt:lpstr>
      <vt:lpstr>HTML and Scripting</vt:lpstr>
      <vt:lpstr>Scripts are Powerful</vt:lpstr>
      <vt:lpstr>Document Object Model (DOM) </vt:lpstr>
      <vt:lpstr>Browser as an Operating System</vt:lpstr>
      <vt:lpstr>Sandbox</vt:lpstr>
      <vt:lpstr>Same Origin Policy</vt:lpstr>
      <vt:lpstr>Same Original Policy: What it Controls</vt:lpstr>
      <vt:lpstr>Problems with S-O Policy</vt:lpstr>
      <vt:lpstr>Browser Architecture: One Process versus Multiple Processes</vt:lpstr>
      <vt:lpstr>Cross Site Scripting (XSS)</vt:lpstr>
      <vt:lpstr>How XSS Works on Online Blog </vt:lpstr>
      <vt:lpstr>Effect of the Attack</vt:lpstr>
      <vt:lpstr>MySpace.com   (Samy worm)</vt:lpstr>
      <vt:lpstr>Cross site request forgery (abbrev. CSRF or XSRF)</vt:lpstr>
      <vt:lpstr>CSRF Explained</vt:lpstr>
      <vt:lpstr>Prevention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One: The Role of Technology</dc:title>
  <dc:creator>Chad Johnson</dc:creator>
  <cp:lastModifiedBy>Johnson, Chad</cp:lastModifiedBy>
  <cp:revision>14</cp:revision>
  <dcterms:created xsi:type="dcterms:W3CDTF">2020-06-22T15:36:07Z</dcterms:created>
  <dcterms:modified xsi:type="dcterms:W3CDTF">2023-02-14T12:46:37Z</dcterms:modified>
</cp:coreProperties>
</file>