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8" r:id="rId1"/>
  </p:sldMasterIdLst>
  <p:notesMasterIdLst>
    <p:notesMasterId r:id="rId44"/>
  </p:notesMasterIdLst>
  <p:sldIdLst>
    <p:sldId id="256" r:id="rId2"/>
    <p:sldId id="686" r:id="rId3"/>
    <p:sldId id="687" r:id="rId4"/>
    <p:sldId id="688" r:id="rId5"/>
    <p:sldId id="689" r:id="rId6"/>
    <p:sldId id="277" r:id="rId7"/>
    <p:sldId id="285" r:id="rId8"/>
    <p:sldId id="265" r:id="rId9"/>
    <p:sldId id="679" r:id="rId10"/>
    <p:sldId id="680" r:id="rId11"/>
    <p:sldId id="681" r:id="rId12"/>
    <p:sldId id="290" r:id="rId13"/>
    <p:sldId id="267" r:id="rId14"/>
    <p:sldId id="271" r:id="rId15"/>
    <p:sldId id="272" r:id="rId16"/>
    <p:sldId id="273" r:id="rId17"/>
    <p:sldId id="274" r:id="rId18"/>
    <p:sldId id="275" r:id="rId19"/>
    <p:sldId id="276" r:id="rId20"/>
    <p:sldId id="278" r:id="rId21"/>
    <p:sldId id="594" r:id="rId22"/>
    <p:sldId id="595" r:id="rId23"/>
    <p:sldId id="596" r:id="rId24"/>
    <p:sldId id="598" r:id="rId25"/>
    <p:sldId id="599" r:id="rId26"/>
    <p:sldId id="600" r:id="rId27"/>
    <p:sldId id="601" r:id="rId28"/>
    <p:sldId id="602" r:id="rId29"/>
    <p:sldId id="606" r:id="rId30"/>
    <p:sldId id="608" r:id="rId31"/>
    <p:sldId id="610" r:id="rId32"/>
    <p:sldId id="612" r:id="rId33"/>
    <p:sldId id="614" r:id="rId34"/>
    <p:sldId id="615" r:id="rId35"/>
    <p:sldId id="616" r:id="rId36"/>
    <p:sldId id="618" r:id="rId37"/>
    <p:sldId id="620" r:id="rId38"/>
    <p:sldId id="693" r:id="rId39"/>
    <p:sldId id="694" r:id="rId40"/>
    <p:sldId id="695" r:id="rId41"/>
    <p:sldId id="696" r:id="rId42"/>
    <p:sldId id="697" r:id="rId4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669A579-922D-4C58-8A62-6A83643962C5}" v="8" dt="2021-01-12T22:13:59.77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9189" autoAdjust="0"/>
  </p:normalViewPr>
  <p:slideViewPr>
    <p:cSldViewPr snapToGrid="0">
      <p:cViewPr varScale="1">
        <p:scale>
          <a:sx n="102" d="100"/>
          <a:sy n="102" d="100"/>
        </p:scale>
        <p:origin x="89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7EF2CC-09FC-4DFC-A768-BC2A0A8E8603}" type="datetimeFigureOut">
              <a:rPr lang="en-US" smtClean="0"/>
              <a:t>2/13/2023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1489B78-E2C1-48E6-A493-E62A1AB2A595}" type="slidenum">
              <a:rPr lang="en-US" smtClean="0"/>
              <a:t>‹#›</a:t>
            </a:fld>
            <a:endParaRPr lang="en-US"/>
          </a:p>
        </p:txBody>
      </p:sp>
    </p:spTree>
    <p:extLst>
      <p:ext uri="{BB962C8B-B14F-4D97-AF65-F5344CB8AC3E}">
        <p14:creationId xmlns:p14="http://schemas.microsoft.com/office/powerpoint/2010/main" val="32381783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9463C247-FFC9-C938-7183-003283588672}"/>
              </a:ext>
            </a:extLst>
          </p:cNvPr>
          <p:cNvSpPr>
            <a:spLocks noGrp="1" noChangeArrowheads="1"/>
          </p:cNvSpPr>
          <p:nvPr>
            <p:ph type="sldNum" sz="quarter" idx="5"/>
          </p:nvPr>
        </p:nvSpPr>
        <p:spPr>
          <a:ln/>
        </p:spPr>
        <p:txBody>
          <a:bodyPr/>
          <a:lstStyle/>
          <a:p>
            <a:fld id="{14059202-4C0A-4AC6-9EDC-4777D8079373}" type="slidenum">
              <a:rPr lang="en-US" altLang="en-US"/>
              <a:pPr/>
              <a:t>7</a:t>
            </a:fld>
            <a:endParaRPr lang="en-US" altLang="en-US"/>
          </a:p>
        </p:txBody>
      </p:sp>
      <p:sp>
        <p:nvSpPr>
          <p:cNvPr id="61442" name="Rectangle 2">
            <a:extLst>
              <a:ext uri="{FF2B5EF4-FFF2-40B4-BE49-F238E27FC236}">
                <a16:creationId xmlns:a16="http://schemas.microsoft.com/office/drawing/2014/main" id="{02789774-1D76-58BD-8F85-9B9B6F036A53}"/>
              </a:ext>
            </a:extLst>
          </p:cNvPr>
          <p:cNvSpPr>
            <a:spLocks noGrp="1" noRot="1" noChangeAspect="1" noChangeArrowheads="1" noTextEdit="1"/>
          </p:cNvSpPr>
          <p:nvPr>
            <p:ph type="sldImg"/>
          </p:nvPr>
        </p:nvSpPr>
        <p:spPr>
          <a:ln/>
        </p:spPr>
      </p:sp>
      <p:sp>
        <p:nvSpPr>
          <p:cNvPr id="61443" name="Rectangle 3">
            <a:extLst>
              <a:ext uri="{FF2B5EF4-FFF2-40B4-BE49-F238E27FC236}">
                <a16:creationId xmlns:a16="http://schemas.microsoft.com/office/drawing/2014/main" id="{673699DD-2BF2-F21E-55F2-82B3F6ACC599}"/>
              </a:ext>
            </a:extLst>
          </p:cNvPr>
          <p:cNvSpPr>
            <a:spLocks noGrp="1" noChangeArrowheads="1"/>
          </p:cNvSpPr>
          <p:nvPr>
            <p:ph type="body" idx="1"/>
          </p:nvPr>
        </p:nvSpPr>
        <p:spPr/>
        <p:txBody>
          <a:bodyPr/>
          <a:lstStyle/>
          <a:p>
            <a:r>
              <a:rPr lang="en-US" altLang="en-US"/>
              <a:t>Assets:  hardware, software, and data on a computer or network</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2A3EBA6B-2947-7A6A-1FA7-5514D8EB6688}"/>
              </a:ext>
            </a:extLst>
          </p:cNvPr>
          <p:cNvSpPr>
            <a:spLocks noGrp="1" noChangeArrowheads="1"/>
          </p:cNvSpPr>
          <p:nvPr>
            <p:ph type="sldNum" sz="quarter" idx="5"/>
          </p:nvPr>
        </p:nvSpPr>
        <p:spPr>
          <a:ln/>
        </p:spPr>
        <p:txBody>
          <a:bodyPr/>
          <a:lstStyle/>
          <a:p>
            <a:fld id="{BDE6B1B8-D774-4ABC-B727-D3BC2E643F2A}" type="slidenum">
              <a:rPr lang="en-US" altLang="en-US"/>
              <a:pPr/>
              <a:t>19</a:t>
            </a:fld>
            <a:endParaRPr lang="en-US" altLang="en-US"/>
          </a:p>
        </p:txBody>
      </p:sp>
      <p:sp>
        <p:nvSpPr>
          <p:cNvPr id="74754" name="Rectangle 2">
            <a:extLst>
              <a:ext uri="{FF2B5EF4-FFF2-40B4-BE49-F238E27FC236}">
                <a16:creationId xmlns:a16="http://schemas.microsoft.com/office/drawing/2014/main" id="{F42EE3FC-D918-29BA-B56C-DD0FB49B3AD7}"/>
              </a:ext>
            </a:extLst>
          </p:cNvPr>
          <p:cNvSpPr>
            <a:spLocks noGrp="1" noRot="1" noChangeAspect="1" noChangeArrowheads="1" noTextEdit="1"/>
          </p:cNvSpPr>
          <p:nvPr>
            <p:ph type="sldImg"/>
          </p:nvPr>
        </p:nvSpPr>
        <p:spPr>
          <a:ln/>
        </p:spPr>
      </p:sp>
      <p:sp>
        <p:nvSpPr>
          <p:cNvPr id="74755" name="Rectangle 3">
            <a:extLst>
              <a:ext uri="{FF2B5EF4-FFF2-40B4-BE49-F238E27FC236}">
                <a16:creationId xmlns:a16="http://schemas.microsoft.com/office/drawing/2014/main" id="{5ED145D9-AAE1-BCC2-62BB-5553E1C6D1DE}"/>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7">
            <a:extLst>
              <a:ext uri="{FF2B5EF4-FFF2-40B4-BE49-F238E27FC236}">
                <a16:creationId xmlns:a16="http://schemas.microsoft.com/office/drawing/2014/main" id="{27DEAD36-572E-E10E-D124-EB4D72EF198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37931725" indent="-37474525">
              <a:defRPr sz="2400">
                <a:solidFill>
                  <a:schemeClr val="tx1"/>
                </a:solidFill>
                <a:latin typeface="Arial" panose="020B0604020202020204" pitchFamily="34" charset="0"/>
                <a:ea typeface="ＭＳ Ｐゴシック" panose="020B0600070205080204" pitchFamily="34" charset="-128"/>
              </a:defRPr>
            </a:lvl2pPr>
            <a:lvl3pPr>
              <a:defRPr sz="2400">
                <a:solidFill>
                  <a:schemeClr val="tx1"/>
                </a:solidFill>
                <a:latin typeface="Arial" panose="020B0604020202020204" pitchFamily="34" charset="0"/>
                <a:ea typeface="ＭＳ Ｐゴシック" panose="020B0600070205080204" pitchFamily="34" charset="-128"/>
              </a:defRPr>
            </a:lvl3pPr>
            <a:lvl4pPr>
              <a:defRPr sz="2400">
                <a:solidFill>
                  <a:schemeClr val="tx1"/>
                </a:solidFill>
                <a:latin typeface="Arial" panose="020B0604020202020204" pitchFamily="34" charset="0"/>
                <a:ea typeface="ＭＳ Ｐゴシック" panose="020B0600070205080204" pitchFamily="34" charset="-128"/>
              </a:defRPr>
            </a:lvl4pPr>
            <a:lvl5pPr>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0D5705B6-64EF-47FB-B58F-371B4BF65719}" type="slidenum">
              <a:rPr lang="en-US" altLang="en-US" sz="1200"/>
              <a:pPr/>
              <a:t>21</a:t>
            </a:fld>
            <a:endParaRPr lang="en-US" altLang="en-US" sz="1200"/>
          </a:p>
        </p:txBody>
      </p:sp>
      <p:sp>
        <p:nvSpPr>
          <p:cNvPr id="150531" name="Rectangle 2">
            <a:extLst>
              <a:ext uri="{FF2B5EF4-FFF2-40B4-BE49-F238E27FC236}">
                <a16:creationId xmlns:a16="http://schemas.microsoft.com/office/drawing/2014/main" id="{E430E7C6-578C-DB61-83C5-DA42FE01E713}"/>
              </a:ext>
            </a:extLst>
          </p:cNvPr>
          <p:cNvSpPr>
            <a:spLocks noGrp="1" noRot="1" noChangeAspect="1" noChangeArrowheads="1" noTextEdit="1"/>
          </p:cNvSpPr>
          <p:nvPr>
            <p:ph type="sldImg"/>
          </p:nvPr>
        </p:nvSpPr>
        <p:spPr>
          <a:xfrm>
            <a:off x="382588" y="685800"/>
            <a:ext cx="6096000" cy="3429000"/>
          </a:xfrm>
          <a:solidFill>
            <a:srgbClr val="FFFFFF"/>
          </a:solidFill>
          <a:ln/>
        </p:spPr>
      </p:sp>
      <p:sp>
        <p:nvSpPr>
          <p:cNvPr id="150532" name="Rectangle 3">
            <a:extLst>
              <a:ext uri="{FF2B5EF4-FFF2-40B4-BE49-F238E27FC236}">
                <a16:creationId xmlns:a16="http://schemas.microsoft.com/office/drawing/2014/main" id="{B608BC32-9C79-43D2-7BAF-D6EEDB0F04FE}"/>
              </a:ext>
            </a:extLst>
          </p:cNvPr>
          <p:cNvSpPr>
            <a:spLocks noGrp="1" noChangeArrowheads="1"/>
          </p:cNvSpPr>
          <p:nvPr>
            <p:ph type="body" idx="1"/>
          </p:nvPr>
        </p:nvSpPr>
        <p:spPr>
          <a:xfrm>
            <a:off x="685800" y="4343400"/>
            <a:ext cx="5486400" cy="4114800"/>
          </a:xfrm>
          <a:solidFill>
            <a:srgbClr val="FFFFFF"/>
          </a:solidFill>
          <a:ln>
            <a:solidFill>
              <a:srgbClr val="000000"/>
            </a:solidFill>
          </a:ln>
        </p:spPr>
        <p:txBody>
          <a:bodyPr lIns="86493" tIns="43247" rIns="86493" bIns="43247"/>
          <a:lstStyle/>
          <a:p>
            <a:pPr marL="228600" indent="-228600" eaLnBrk="1" hangingPunct="1">
              <a:buFontTx/>
              <a:buAutoNum type="arabicPeriod"/>
            </a:pPr>
            <a:r>
              <a:rPr lang="en-US" altLang="en-US">
                <a:latin typeface="Arial" panose="020B0604020202020204" pitchFamily="34" charset="0"/>
                <a:ea typeface="ＭＳ Ｐゴシック" panose="020B0600070205080204" pitchFamily="34" charset="-128"/>
              </a:rPr>
              <a:t>Due to economic motivations and software development purposes the pre-release process is unlikely to change.</a:t>
            </a:r>
          </a:p>
          <a:p>
            <a:pPr marL="228600" indent="-228600" eaLnBrk="1" hangingPunct="1">
              <a:buFontTx/>
              <a:buAutoNum type="arabicPeriod"/>
            </a:pPr>
            <a:r>
              <a:rPr lang="en-US" altLang="en-US">
                <a:latin typeface="Arial" panose="020B0604020202020204" pitchFamily="34" charset="0"/>
                <a:ea typeface="ＭＳ Ｐゴシック" panose="020B0600070205080204" pitchFamily="34" charset="-128"/>
              </a:rPr>
              <a:t>If there is reason to believe that software has security issues, a security audit may be performed.</a:t>
            </a:r>
          </a:p>
          <a:p>
            <a:pPr marL="228600" indent="-228600" eaLnBrk="1" hangingPunct="1">
              <a:buFontTx/>
              <a:buAutoNum type="arabicPeriod"/>
            </a:pPr>
            <a:r>
              <a:rPr lang="en-US" altLang="en-US">
                <a:latin typeface="Arial" panose="020B0604020202020204" pitchFamily="34" charset="0"/>
                <a:ea typeface="ＭＳ Ｐゴシック" panose="020B0600070205080204" pitchFamily="34" charset="-128"/>
              </a:rPr>
              <a:t>If we can reduce the cost and efficiency of audits, developers may be more inclined to use them for preventative measures.</a:t>
            </a:r>
          </a:p>
          <a:p>
            <a:pPr marL="228600" indent="-228600" eaLnBrk="1" hangingPunct="1">
              <a:buFontTx/>
              <a:buAutoNum type="arabicPeriod"/>
            </a:pPr>
            <a:endParaRPr lang="en-US" altLang="en-US">
              <a:latin typeface="Arial" panose="020B0604020202020204" pitchFamily="34" charset="0"/>
              <a:ea typeface="ＭＳ Ｐゴシック" panose="020B0600070205080204" pitchFamily="34" charset="-128"/>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7">
            <a:extLst>
              <a:ext uri="{FF2B5EF4-FFF2-40B4-BE49-F238E27FC236}">
                <a16:creationId xmlns:a16="http://schemas.microsoft.com/office/drawing/2014/main" id="{59A8055C-6DF0-3E1C-BBFC-23C2F17BBEF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37931725" indent="-37474525">
              <a:defRPr sz="2400">
                <a:solidFill>
                  <a:schemeClr val="tx1"/>
                </a:solidFill>
                <a:latin typeface="Arial" panose="020B0604020202020204" pitchFamily="34" charset="0"/>
                <a:ea typeface="ＭＳ Ｐゴシック" panose="020B0600070205080204" pitchFamily="34" charset="-128"/>
              </a:defRPr>
            </a:lvl2pPr>
            <a:lvl3pPr>
              <a:defRPr sz="2400">
                <a:solidFill>
                  <a:schemeClr val="tx1"/>
                </a:solidFill>
                <a:latin typeface="Arial" panose="020B0604020202020204" pitchFamily="34" charset="0"/>
                <a:ea typeface="ＭＳ Ｐゴシック" panose="020B0600070205080204" pitchFamily="34" charset="-128"/>
              </a:defRPr>
            </a:lvl3pPr>
            <a:lvl4pPr>
              <a:defRPr sz="2400">
                <a:solidFill>
                  <a:schemeClr val="tx1"/>
                </a:solidFill>
                <a:latin typeface="Arial" panose="020B0604020202020204" pitchFamily="34" charset="0"/>
                <a:ea typeface="ＭＳ Ｐゴシック" panose="020B0600070205080204" pitchFamily="34" charset="-128"/>
              </a:defRPr>
            </a:lvl4pPr>
            <a:lvl5pPr>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54D7181D-D8FB-49B0-8156-EA5216C8E03A}" type="slidenum">
              <a:rPr lang="en-US" altLang="en-US" sz="1200"/>
              <a:pPr/>
              <a:t>22</a:t>
            </a:fld>
            <a:endParaRPr lang="en-US" altLang="en-US" sz="1200"/>
          </a:p>
        </p:txBody>
      </p:sp>
      <p:sp>
        <p:nvSpPr>
          <p:cNvPr id="152579" name="Rectangle 2">
            <a:extLst>
              <a:ext uri="{FF2B5EF4-FFF2-40B4-BE49-F238E27FC236}">
                <a16:creationId xmlns:a16="http://schemas.microsoft.com/office/drawing/2014/main" id="{9883BD1E-D6B0-5356-5C54-F1597BAD491F}"/>
              </a:ext>
            </a:extLst>
          </p:cNvPr>
          <p:cNvSpPr>
            <a:spLocks noGrp="1" noRot="1" noChangeAspect="1" noChangeArrowheads="1" noTextEdit="1"/>
          </p:cNvSpPr>
          <p:nvPr>
            <p:ph type="sldImg"/>
          </p:nvPr>
        </p:nvSpPr>
        <p:spPr>
          <a:xfrm>
            <a:off x="382588" y="685800"/>
            <a:ext cx="6096000" cy="3429000"/>
          </a:xfrm>
          <a:solidFill>
            <a:srgbClr val="FFFFFF"/>
          </a:solidFill>
          <a:ln/>
        </p:spPr>
      </p:sp>
      <p:sp>
        <p:nvSpPr>
          <p:cNvPr id="152580" name="Rectangle 3">
            <a:extLst>
              <a:ext uri="{FF2B5EF4-FFF2-40B4-BE49-F238E27FC236}">
                <a16:creationId xmlns:a16="http://schemas.microsoft.com/office/drawing/2014/main" id="{D050EBF7-05E6-96CD-CB6A-B1431D90CB76}"/>
              </a:ext>
            </a:extLst>
          </p:cNvPr>
          <p:cNvSpPr>
            <a:spLocks noGrp="1" noChangeArrowheads="1"/>
          </p:cNvSpPr>
          <p:nvPr>
            <p:ph type="body" idx="1"/>
          </p:nvPr>
        </p:nvSpPr>
        <p:spPr>
          <a:xfrm>
            <a:off x="685800" y="4343400"/>
            <a:ext cx="5486400" cy="4114800"/>
          </a:xfrm>
          <a:solidFill>
            <a:srgbClr val="FFFFFF"/>
          </a:solidFill>
          <a:ln>
            <a:solidFill>
              <a:srgbClr val="000000"/>
            </a:solidFill>
          </a:ln>
        </p:spPr>
        <p:txBody>
          <a:bodyPr lIns="86493" tIns="43247" rIns="86493" bIns="43247"/>
          <a:lstStyle/>
          <a:p>
            <a:pPr marL="228600" indent="-228600" eaLnBrk="1" hangingPunct="1">
              <a:buFontTx/>
              <a:buAutoNum type="arabicPeriod"/>
            </a:pPr>
            <a:r>
              <a:rPr lang="en-US" altLang="en-US">
                <a:latin typeface="Arial" panose="020B0604020202020204" pitchFamily="34" charset="0"/>
                <a:ea typeface="ＭＳ Ｐゴシック" panose="020B0600070205080204" pitchFamily="34" charset="-128"/>
              </a:rPr>
              <a:t>Due to the code size of large scale systems, auditing is infeasible.  Therefore auditors must use their expertise to find areas which could pose a problem.  If the system is poorly documented, has been maintained poorly, or gone through a period of rapid feature development auditing becomes a problem of reverse engineering.</a:t>
            </a:r>
          </a:p>
          <a:p>
            <a:pPr marL="228600" indent="-228600" eaLnBrk="1" hangingPunct="1">
              <a:buFontTx/>
              <a:buAutoNum type="arabicPeriod"/>
            </a:pPr>
            <a:r>
              <a:rPr lang="en-US" altLang="en-US">
                <a:latin typeface="Arial" panose="020B0604020202020204" pitchFamily="34" charset="0"/>
                <a:ea typeface="ＭＳ Ｐゴシック" panose="020B0600070205080204" pitchFamily="34" charset="-128"/>
              </a:rPr>
              <a:t>Bezier states that for every hundred lines of code in good code there will be 1 to 3 bugs.   If the bugs do not violate an explicit or implicit security policy it is not a security vulnerability and therefore of no concern to a security auditor.</a:t>
            </a:r>
          </a:p>
          <a:p>
            <a:pPr marL="228600" indent="-228600" eaLnBrk="1" hangingPunct="1">
              <a:buFontTx/>
              <a:buAutoNum type="arabicPeriod"/>
            </a:pPr>
            <a:r>
              <a:rPr lang="en-US" altLang="en-US">
                <a:latin typeface="Arial" panose="020B0604020202020204" pitchFamily="34" charset="0"/>
                <a:ea typeface="ＭＳ Ｐゴシック" panose="020B0600070205080204" pitchFamily="34" charset="-128"/>
              </a:rPr>
              <a:t>Locating security vulnerabilities is a task that requires a lot of manual code browsing and flow tracing.</a:t>
            </a:r>
          </a:p>
          <a:p>
            <a:pPr marL="228600" indent="-228600" eaLnBrk="1" hangingPunct="1">
              <a:buFontTx/>
              <a:buAutoNum type="arabicPeriod"/>
            </a:pPr>
            <a:r>
              <a:rPr lang="en-US" altLang="en-US">
                <a:latin typeface="Arial" panose="020B0604020202020204" pitchFamily="34" charset="0"/>
                <a:ea typeface="ＭＳ Ｐゴシック" panose="020B0600070205080204" pitchFamily="34" charset="-128"/>
              </a:rPr>
              <a:t>Security audits would benefit financially, temporally, and rigorously from a tool which locates those areas of code which have been shown to be statistically more vulnerable. </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7">
            <a:extLst>
              <a:ext uri="{FF2B5EF4-FFF2-40B4-BE49-F238E27FC236}">
                <a16:creationId xmlns:a16="http://schemas.microsoft.com/office/drawing/2014/main" id="{C306B337-94AD-52C2-640D-104BEE3F4EC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37931725" indent="-37474525">
              <a:defRPr sz="2400">
                <a:solidFill>
                  <a:schemeClr val="tx1"/>
                </a:solidFill>
                <a:latin typeface="Arial" panose="020B0604020202020204" pitchFamily="34" charset="0"/>
                <a:ea typeface="ＭＳ Ｐゴシック" panose="020B0600070205080204" pitchFamily="34" charset="-128"/>
              </a:defRPr>
            </a:lvl2pPr>
            <a:lvl3pPr>
              <a:defRPr sz="2400">
                <a:solidFill>
                  <a:schemeClr val="tx1"/>
                </a:solidFill>
                <a:latin typeface="Arial" panose="020B0604020202020204" pitchFamily="34" charset="0"/>
                <a:ea typeface="ＭＳ Ｐゴシック" panose="020B0600070205080204" pitchFamily="34" charset="-128"/>
              </a:defRPr>
            </a:lvl3pPr>
            <a:lvl4pPr>
              <a:defRPr sz="2400">
                <a:solidFill>
                  <a:schemeClr val="tx1"/>
                </a:solidFill>
                <a:latin typeface="Arial" panose="020B0604020202020204" pitchFamily="34" charset="0"/>
                <a:ea typeface="ＭＳ Ｐゴシック" panose="020B0600070205080204" pitchFamily="34" charset="-128"/>
              </a:defRPr>
            </a:lvl4pPr>
            <a:lvl5pPr>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F5AFE0D8-C1E3-455E-98E4-F1E70DECCA46}" type="slidenum">
              <a:rPr lang="en-US" altLang="en-US" sz="1200"/>
              <a:pPr/>
              <a:t>23</a:t>
            </a:fld>
            <a:endParaRPr lang="en-US" altLang="en-US" sz="1200"/>
          </a:p>
        </p:txBody>
      </p:sp>
      <p:sp>
        <p:nvSpPr>
          <p:cNvPr id="154627" name="Rectangle 2">
            <a:extLst>
              <a:ext uri="{FF2B5EF4-FFF2-40B4-BE49-F238E27FC236}">
                <a16:creationId xmlns:a16="http://schemas.microsoft.com/office/drawing/2014/main" id="{FF84D3CC-526C-7BD7-1B81-086C186DED1E}"/>
              </a:ext>
            </a:extLst>
          </p:cNvPr>
          <p:cNvSpPr>
            <a:spLocks noGrp="1" noRot="1" noChangeAspect="1" noChangeArrowheads="1" noTextEdit="1"/>
          </p:cNvSpPr>
          <p:nvPr>
            <p:ph type="sldImg"/>
          </p:nvPr>
        </p:nvSpPr>
        <p:spPr>
          <a:xfrm>
            <a:off x="382588" y="685800"/>
            <a:ext cx="6096000" cy="3429000"/>
          </a:xfrm>
          <a:solidFill>
            <a:srgbClr val="FFFFFF"/>
          </a:solidFill>
          <a:ln/>
        </p:spPr>
      </p:sp>
      <p:sp>
        <p:nvSpPr>
          <p:cNvPr id="154628" name="Rectangle 3">
            <a:extLst>
              <a:ext uri="{FF2B5EF4-FFF2-40B4-BE49-F238E27FC236}">
                <a16:creationId xmlns:a16="http://schemas.microsoft.com/office/drawing/2014/main" id="{928AF489-6321-6D45-0644-80E4EFDABC81}"/>
              </a:ext>
            </a:extLst>
          </p:cNvPr>
          <p:cNvSpPr>
            <a:spLocks noGrp="1" noChangeArrowheads="1"/>
          </p:cNvSpPr>
          <p:nvPr>
            <p:ph type="body" idx="1"/>
          </p:nvPr>
        </p:nvSpPr>
        <p:spPr>
          <a:xfrm>
            <a:off x="685800" y="4343400"/>
            <a:ext cx="5486400" cy="4114800"/>
          </a:xfrm>
          <a:solidFill>
            <a:srgbClr val="FFFFFF"/>
          </a:solidFill>
          <a:ln>
            <a:solidFill>
              <a:srgbClr val="000000"/>
            </a:solidFill>
          </a:ln>
        </p:spPr>
        <p:txBody>
          <a:bodyPr lIns="86493" tIns="43247" rIns="86493" bIns="43247"/>
          <a:lstStyle/>
          <a:p>
            <a:pPr marL="228600" indent="-228600" eaLnBrk="1" hangingPunct="1">
              <a:buFontTx/>
              <a:buAutoNum type="arabicPeriod"/>
            </a:pPr>
            <a:r>
              <a:rPr lang="en-US" altLang="en-US">
                <a:latin typeface="Arial" panose="020B0604020202020204" pitchFamily="34" charset="0"/>
                <a:ea typeface="ＭＳ Ｐゴシック" panose="020B0600070205080204" pitchFamily="34" charset="-128"/>
              </a:rPr>
              <a:t>Managers, why are we here? To address the problem of security vulnerabilities in code.</a:t>
            </a:r>
          </a:p>
          <a:p>
            <a:pPr marL="228600" indent="-228600" eaLnBrk="1" hangingPunct="1">
              <a:buFontTx/>
              <a:buAutoNum type="arabicPeriod"/>
            </a:pPr>
            <a:r>
              <a:rPr lang="en-US" altLang="en-US">
                <a:latin typeface="Arial" panose="020B0604020202020204" pitchFamily="34" charset="0"/>
                <a:ea typeface="ＭＳ Ｐゴシック" panose="020B0600070205080204" pitchFamily="34" charset="-128"/>
              </a:rPr>
              <a:t>This problem is going to be addressed with the tools based on sound research.</a:t>
            </a:r>
          </a:p>
          <a:p>
            <a:pPr marL="228600" indent="-228600" eaLnBrk="1" hangingPunct="1">
              <a:buFontTx/>
              <a:buAutoNum type="arabicPeriod"/>
            </a:pPr>
            <a:r>
              <a:rPr lang="en-US" altLang="en-US">
                <a:latin typeface="Arial" panose="020B0604020202020204" pitchFamily="34" charset="0"/>
                <a:ea typeface="ＭＳ Ｐゴシック" panose="020B0600070205080204" pitchFamily="34" charset="-128"/>
              </a:rPr>
              <a:t>Reduce the complexity (and thus the time and expense) of security auditing</a:t>
            </a:r>
          </a:p>
          <a:p>
            <a:pPr marL="228600" indent="-228600" eaLnBrk="1" hangingPunct="1">
              <a:buFontTx/>
              <a:buAutoNum type="arabicPeriod"/>
            </a:pPr>
            <a:r>
              <a:rPr lang="en-US" altLang="en-US">
                <a:latin typeface="Arial" panose="020B0604020202020204" pitchFamily="34" charset="0"/>
                <a:ea typeface="ＭＳ Ｐゴシック" panose="020B0600070205080204" pitchFamily="34" charset="-128"/>
              </a:rPr>
              <a:t>Manager/Director this research and tools are aimed at improving software security by reducing the complexity of a software audit</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7">
            <a:extLst>
              <a:ext uri="{FF2B5EF4-FFF2-40B4-BE49-F238E27FC236}">
                <a16:creationId xmlns:a16="http://schemas.microsoft.com/office/drawing/2014/main" id="{478F015B-B254-8341-7B8A-5360C0BD026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37931725" indent="-37474525">
              <a:defRPr sz="2400">
                <a:solidFill>
                  <a:schemeClr val="tx1"/>
                </a:solidFill>
                <a:latin typeface="Arial" panose="020B0604020202020204" pitchFamily="34" charset="0"/>
                <a:ea typeface="ＭＳ Ｐゴシック" panose="020B0600070205080204" pitchFamily="34" charset="-128"/>
              </a:defRPr>
            </a:lvl2pPr>
            <a:lvl3pPr>
              <a:defRPr sz="2400">
                <a:solidFill>
                  <a:schemeClr val="tx1"/>
                </a:solidFill>
                <a:latin typeface="Arial" panose="020B0604020202020204" pitchFamily="34" charset="0"/>
                <a:ea typeface="ＭＳ Ｐゴシック" panose="020B0600070205080204" pitchFamily="34" charset="-128"/>
              </a:defRPr>
            </a:lvl3pPr>
            <a:lvl4pPr>
              <a:defRPr sz="2400">
                <a:solidFill>
                  <a:schemeClr val="tx1"/>
                </a:solidFill>
                <a:latin typeface="Arial" panose="020B0604020202020204" pitchFamily="34" charset="0"/>
                <a:ea typeface="ＭＳ Ｐゴシック" panose="020B0600070205080204" pitchFamily="34" charset="-128"/>
              </a:defRPr>
            </a:lvl4pPr>
            <a:lvl5pPr>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1EE4D5D6-742F-4C39-8D3A-027716FB489E}" type="slidenum">
              <a:rPr lang="en-US" altLang="en-US" sz="1200"/>
              <a:pPr/>
              <a:t>24</a:t>
            </a:fld>
            <a:endParaRPr lang="en-US" altLang="en-US" sz="1200"/>
          </a:p>
        </p:txBody>
      </p:sp>
      <p:sp>
        <p:nvSpPr>
          <p:cNvPr id="156675" name="Rectangle 2">
            <a:extLst>
              <a:ext uri="{FF2B5EF4-FFF2-40B4-BE49-F238E27FC236}">
                <a16:creationId xmlns:a16="http://schemas.microsoft.com/office/drawing/2014/main" id="{3A3AED9E-956B-9B72-6686-2E2109A0B347}"/>
              </a:ext>
            </a:extLst>
          </p:cNvPr>
          <p:cNvSpPr>
            <a:spLocks noGrp="1" noRot="1" noChangeAspect="1" noChangeArrowheads="1" noTextEdit="1"/>
          </p:cNvSpPr>
          <p:nvPr>
            <p:ph type="sldImg"/>
          </p:nvPr>
        </p:nvSpPr>
        <p:spPr>
          <a:xfrm>
            <a:off x="382588" y="685800"/>
            <a:ext cx="6096000" cy="3429000"/>
          </a:xfrm>
          <a:solidFill>
            <a:srgbClr val="FFFFFF"/>
          </a:solidFill>
          <a:ln/>
        </p:spPr>
      </p:sp>
      <p:sp>
        <p:nvSpPr>
          <p:cNvPr id="156676" name="Rectangle 3">
            <a:extLst>
              <a:ext uri="{FF2B5EF4-FFF2-40B4-BE49-F238E27FC236}">
                <a16:creationId xmlns:a16="http://schemas.microsoft.com/office/drawing/2014/main" id="{1371139D-DD20-AD77-57EA-3A98746DE6A9}"/>
              </a:ext>
            </a:extLst>
          </p:cNvPr>
          <p:cNvSpPr>
            <a:spLocks noGrp="1" noChangeArrowheads="1"/>
          </p:cNvSpPr>
          <p:nvPr>
            <p:ph type="body" idx="1"/>
          </p:nvPr>
        </p:nvSpPr>
        <p:spPr>
          <a:xfrm>
            <a:off x="685800" y="4343400"/>
            <a:ext cx="5486400" cy="4114800"/>
          </a:xfrm>
          <a:solidFill>
            <a:srgbClr val="FFFFFF"/>
          </a:solidFill>
          <a:ln>
            <a:solidFill>
              <a:srgbClr val="000000"/>
            </a:solidFill>
          </a:ln>
        </p:spPr>
        <p:txBody>
          <a:bodyPr lIns="86493" tIns="43247" rIns="86493" bIns="43247"/>
          <a:lstStyle/>
          <a:p>
            <a:pPr marL="228600" indent="-228600" eaLnBrk="1" hangingPunct="1">
              <a:buFontTx/>
              <a:buAutoNum type="arabicPeriod"/>
            </a:pPr>
            <a:r>
              <a:rPr lang="en-US" altLang="en-US">
                <a:latin typeface="Arial" panose="020B0604020202020204" pitchFamily="34" charset="0"/>
                <a:ea typeface="ＭＳ Ｐゴシック" panose="020B0600070205080204" pitchFamily="34" charset="-128"/>
              </a:rPr>
              <a:t>Lets review the FLF hypothesis again.</a:t>
            </a:r>
          </a:p>
          <a:p>
            <a:pPr marL="228600" indent="-228600" eaLnBrk="1" hangingPunct="1">
              <a:buFontTx/>
              <a:buAutoNum type="arabicPeriod"/>
            </a:pPr>
            <a:r>
              <a:rPr lang="en-US" altLang="en-US">
                <a:latin typeface="Arial" panose="020B0604020202020204" pitchFamily="34" charset="0"/>
                <a:ea typeface="ＭＳ Ｐゴシック" panose="020B0600070205080204" pitchFamily="34" charset="-128"/>
              </a:rPr>
              <a:t>Those functions involved with user input are suspect.</a:t>
            </a:r>
          </a:p>
          <a:p>
            <a:pPr marL="228600" indent="-228600" eaLnBrk="1" hangingPunct="1">
              <a:buFontTx/>
              <a:buAutoNum type="arabicPeriod"/>
            </a:pPr>
            <a:r>
              <a:rPr lang="en-US" altLang="en-US">
                <a:latin typeface="Arial" panose="020B0604020202020204" pitchFamily="34" charset="0"/>
                <a:ea typeface="ＭＳ Ｐゴシック" panose="020B0600070205080204" pitchFamily="34" charset="-128"/>
              </a:rPr>
              <a:t>These functions constitute a small percentage of the entire system.</a:t>
            </a:r>
          </a:p>
          <a:p>
            <a:pPr marL="228600" indent="-228600" eaLnBrk="1" hangingPunct="1">
              <a:buFontTx/>
              <a:buAutoNum type="arabicPeriod"/>
            </a:pPr>
            <a:r>
              <a:rPr lang="en-US" altLang="en-US">
                <a:latin typeface="Arial" panose="020B0604020202020204" pitchFamily="34" charset="0"/>
                <a:ea typeface="ＭＳ Ｐゴシック" panose="020B0600070205080204" pitchFamily="34" charset="-128"/>
              </a:rPr>
              <a:t>At some point following the data provides little benefit from a security standpoint.</a:t>
            </a:r>
          </a:p>
          <a:p>
            <a:pPr marL="228600" indent="-228600" eaLnBrk="1" hangingPunct="1">
              <a:buFontTx/>
              <a:buAutoNum type="arabicPeriod"/>
            </a:pPr>
            <a:r>
              <a:rPr lang="en-US" altLang="en-US">
                <a:latin typeface="Arial" panose="020B0604020202020204" pitchFamily="34" charset="0"/>
                <a:ea typeface="ＭＳ Ｐゴシック" panose="020B0600070205080204" pitchFamily="34" charset="-128"/>
              </a:rPr>
              <a:t>We need to validate our hypothesis</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7">
            <a:extLst>
              <a:ext uri="{FF2B5EF4-FFF2-40B4-BE49-F238E27FC236}">
                <a16:creationId xmlns:a16="http://schemas.microsoft.com/office/drawing/2014/main" id="{7A150C31-C37F-F59C-A853-122CD8E5575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37931725" indent="-37474525">
              <a:defRPr sz="2400">
                <a:solidFill>
                  <a:schemeClr val="tx1"/>
                </a:solidFill>
                <a:latin typeface="Arial" panose="020B0604020202020204" pitchFamily="34" charset="0"/>
                <a:ea typeface="ＭＳ Ｐゴシック" panose="020B0600070205080204" pitchFamily="34" charset="-128"/>
              </a:defRPr>
            </a:lvl2pPr>
            <a:lvl3pPr>
              <a:defRPr sz="2400">
                <a:solidFill>
                  <a:schemeClr val="tx1"/>
                </a:solidFill>
                <a:latin typeface="Arial" panose="020B0604020202020204" pitchFamily="34" charset="0"/>
                <a:ea typeface="ＭＳ Ｐゴシック" panose="020B0600070205080204" pitchFamily="34" charset="-128"/>
              </a:defRPr>
            </a:lvl3pPr>
            <a:lvl4pPr>
              <a:defRPr sz="2400">
                <a:solidFill>
                  <a:schemeClr val="tx1"/>
                </a:solidFill>
                <a:latin typeface="Arial" panose="020B0604020202020204" pitchFamily="34" charset="0"/>
                <a:ea typeface="ＭＳ Ｐゴシック" panose="020B0600070205080204" pitchFamily="34" charset="-128"/>
              </a:defRPr>
            </a:lvl4pPr>
            <a:lvl5pPr>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5A8330D5-631E-4DC4-A716-9EE24DC9DA80}" type="slidenum">
              <a:rPr lang="en-US" altLang="en-US" sz="1200"/>
              <a:pPr/>
              <a:t>25</a:t>
            </a:fld>
            <a:endParaRPr lang="en-US" altLang="en-US" sz="1200"/>
          </a:p>
        </p:txBody>
      </p:sp>
      <p:sp>
        <p:nvSpPr>
          <p:cNvPr id="158723" name="Rectangle 2">
            <a:extLst>
              <a:ext uri="{FF2B5EF4-FFF2-40B4-BE49-F238E27FC236}">
                <a16:creationId xmlns:a16="http://schemas.microsoft.com/office/drawing/2014/main" id="{C7F9C3BB-25A2-D071-8D13-330A3D7C68E9}"/>
              </a:ext>
            </a:extLst>
          </p:cNvPr>
          <p:cNvSpPr>
            <a:spLocks noGrp="1" noRot="1" noChangeAspect="1" noChangeArrowheads="1" noTextEdit="1"/>
          </p:cNvSpPr>
          <p:nvPr>
            <p:ph type="sldImg"/>
          </p:nvPr>
        </p:nvSpPr>
        <p:spPr>
          <a:xfrm>
            <a:off x="382588" y="685800"/>
            <a:ext cx="6096000" cy="3429000"/>
          </a:xfrm>
          <a:solidFill>
            <a:srgbClr val="FFFFFF"/>
          </a:solidFill>
          <a:ln/>
        </p:spPr>
      </p:sp>
      <p:sp>
        <p:nvSpPr>
          <p:cNvPr id="158724" name="Rectangle 3">
            <a:extLst>
              <a:ext uri="{FF2B5EF4-FFF2-40B4-BE49-F238E27FC236}">
                <a16:creationId xmlns:a16="http://schemas.microsoft.com/office/drawing/2014/main" id="{7638D749-7BA1-AD60-FF5E-C99502A8B046}"/>
              </a:ext>
            </a:extLst>
          </p:cNvPr>
          <p:cNvSpPr>
            <a:spLocks noGrp="1" noChangeArrowheads="1"/>
          </p:cNvSpPr>
          <p:nvPr>
            <p:ph type="body" idx="1"/>
          </p:nvPr>
        </p:nvSpPr>
        <p:spPr>
          <a:xfrm>
            <a:off x="685800" y="4343400"/>
            <a:ext cx="5486400" cy="4114800"/>
          </a:xfrm>
          <a:solidFill>
            <a:srgbClr val="FFFFFF"/>
          </a:solidFill>
          <a:ln>
            <a:solidFill>
              <a:srgbClr val="000000"/>
            </a:solidFill>
          </a:ln>
        </p:spPr>
        <p:txBody>
          <a:bodyPr lIns="86493" tIns="43247" rIns="86493" bIns="43247"/>
          <a:lstStyle/>
          <a:p>
            <a:pPr eaLnBrk="1" hangingPunct="1">
              <a:buFontTx/>
              <a:buAutoNum type="arabicPeriod"/>
            </a:pPr>
            <a:r>
              <a:rPr lang="en-US" altLang="en-US">
                <a:latin typeface="Arial" panose="020B0604020202020204" pitchFamily="34" charset="0"/>
                <a:ea typeface="ＭＳ Ｐゴシック" panose="020B0600070205080204" pitchFamily="34" charset="-128"/>
              </a:rPr>
              <a:t>Graph of functions in openBSD 3.1</a:t>
            </a:r>
          </a:p>
          <a:p>
            <a:pPr eaLnBrk="1" hangingPunct="1">
              <a:buFontTx/>
              <a:buAutoNum type="arabicPeriod"/>
            </a:pPr>
            <a:r>
              <a:rPr lang="en-US" altLang="en-US">
                <a:latin typeface="Arial" panose="020B0604020202020204" pitchFamily="34" charset="0"/>
                <a:ea typeface="ＭＳ Ｐゴシック" panose="020B0600070205080204" pitchFamily="34" charset="-128"/>
              </a:rPr>
              <a:t>Green function represent function with a high likelihood of vulnerability (Front Line Functions)</a:t>
            </a:r>
          </a:p>
          <a:p>
            <a:pPr eaLnBrk="1" hangingPunct="1">
              <a:buFontTx/>
              <a:buAutoNum type="arabicPeriod"/>
            </a:pPr>
            <a:r>
              <a:rPr lang="en-US" altLang="en-US">
                <a:latin typeface="Arial" panose="020B0604020202020204" pitchFamily="34" charset="0"/>
                <a:ea typeface="ＭＳ Ｐゴシック" panose="020B0600070205080204" pitchFamily="34" charset="-128"/>
              </a:rPr>
              <a:t>A tool would simply list the suspect functions</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7">
            <a:extLst>
              <a:ext uri="{FF2B5EF4-FFF2-40B4-BE49-F238E27FC236}">
                <a16:creationId xmlns:a16="http://schemas.microsoft.com/office/drawing/2014/main" id="{EFBDCC1F-2C23-A8DF-E559-375DA6CCBE7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37931725" indent="-37474525">
              <a:defRPr sz="2400">
                <a:solidFill>
                  <a:schemeClr val="tx1"/>
                </a:solidFill>
                <a:latin typeface="Arial" panose="020B0604020202020204" pitchFamily="34" charset="0"/>
                <a:ea typeface="ＭＳ Ｐゴシック" panose="020B0600070205080204" pitchFamily="34" charset="-128"/>
              </a:defRPr>
            </a:lvl2pPr>
            <a:lvl3pPr>
              <a:defRPr sz="2400">
                <a:solidFill>
                  <a:schemeClr val="tx1"/>
                </a:solidFill>
                <a:latin typeface="Arial" panose="020B0604020202020204" pitchFamily="34" charset="0"/>
                <a:ea typeface="ＭＳ Ｐゴシック" panose="020B0600070205080204" pitchFamily="34" charset="-128"/>
              </a:defRPr>
            </a:lvl3pPr>
            <a:lvl4pPr>
              <a:defRPr sz="2400">
                <a:solidFill>
                  <a:schemeClr val="tx1"/>
                </a:solidFill>
                <a:latin typeface="Arial" panose="020B0604020202020204" pitchFamily="34" charset="0"/>
                <a:ea typeface="ＭＳ Ｐゴシック" panose="020B0600070205080204" pitchFamily="34" charset="-128"/>
              </a:defRPr>
            </a:lvl4pPr>
            <a:lvl5pPr>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E65643D5-3332-43FA-AD6F-459772E5A3F1}" type="slidenum">
              <a:rPr lang="en-US" altLang="en-US" sz="1200"/>
              <a:pPr/>
              <a:t>27</a:t>
            </a:fld>
            <a:endParaRPr lang="en-US" altLang="en-US" sz="1200"/>
          </a:p>
        </p:txBody>
      </p:sp>
      <p:sp>
        <p:nvSpPr>
          <p:cNvPr id="161795" name="Rectangle 2">
            <a:extLst>
              <a:ext uri="{FF2B5EF4-FFF2-40B4-BE49-F238E27FC236}">
                <a16:creationId xmlns:a16="http://schemas.microsoft.com/office/drawing/2014/main" id="{E63CE048-FB36-A4A0-BC40-E24A91753C66}"/>
              </a:ext>
            </a:extLst>
          </p:cNvPr>
          <p:cNvSpPr>
            <a:spLocks noGrp="1" noRot="1" noChangeAspect="1" noChangeArrowheads="1" noTextEdit="1"/>
          </p:cNvSpPr>
          <p:nvPr>
            <p:ph type="sldImg"/>
          </p:nvPr>
        </p:nvSpPr>
        <p:spPr>
          <a:xfrm>
            <a:off x="382588" y="685800"/>
            <a:ext cx="6096000" cy="3429000"/>
          </a:xfrm>
          <a:solidFill>
            <a:srgbClr val="FFFFFF"/>
          </a:solidFill>
          <a:ln/>
        </p:spPr>
      </p:sp>
      <p:sp>
        <p:nvSpPr>
          <p:cNvPr id="161796" name="Rectangle 3">
            <a:extLst>
              <a:ext uri="{FF2B5EF4-FFF2-40B4-BE49-F238E27FC236}">
                <a16:creationId xmlns:a16="http://schemas.microsoft.com/office/drawing/2014/main" id="{399A536E-8939-33BF-88C0-15958D152C27}"/>
              </a:ext>
            </a:extLst>
          </p:cNvPr>
          <p:cNvSpPr>
            <a:spLocks noGrp="1" noChangeArrowheads="1"/>
          </p:cNvSpPr>
          <p:nvPr>
            <p:ph type="body" idx="1"/>
          </p:nvPr>
        </p:nvSpPr>
        <p:spPr>
          <a:xfrm>
            <a:off x="685800" y="4343400"/>
            <a:ext cx="5486400" cy="4114800"/>
          </a:xfrm>
          <a:solidFill>
            <a:srgbClr val="FFFFFF"/>
          </a:solidFill>
          <a:ln>
            <a:solidFill>
              <a:srgbClr val="000000"/>
            </a:solidFill>
          </a:ln>
        </p:spPr>
        <p:txBody>
          <a:bodyPr lIns="86493" tIns="43247" rIns="86493" bIns="43247"/>
          <a:lstStyle/>
          <a:p>
            <a:pPr eaLnBrk="1" hangingPunct="1">
              <a:buFontTx/>
              <a:buAutoNum type="arabicPeriod"/>
            </a:pPr>
            <a:r>
              <a:rPr lang="en-US" altLang="en-US">
                <a:latin typeface="Arial" panose="020B0604020202020204" pitchFamily="34" charset="0"/>
                <a:ea typeface="ＭＳ Ｐゴシック" panose="020B0600070205080204" pitchFamily="34" charset="-128"/>
              </a:rPr>
              <a:t>Lets do a case study to illustrate how these tools are used.</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7">
            <a:extLst>
              <a:ext uri="{FF2B5EF4-FFF2-40B4-BE49-F238E27FC236}">
                <a16:creationId xmlns:a16="http://schemas.microsoft.com/office/drawing/2014/main" id="{2EEEF39A-20CC-AC91-C50F-6CEC03085E9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37931725" indent="-37474525">
              <a:defRPr sz="2400">
                <a:solidFill>
                  <a:schemeClr val="tx1"/>
                </a:solidFill>
                <a:latin typeface="Arial" panose="020B0604020202020204" pitchFamily="34" charset="0"/>
                <a:ea typeface="ＭＳ Ｐゴシック" panose="020B0600070205080204" pitchFamily="34" charset="-128"/>
              </a:defRPr>
            </a:lvl2pPr>
            <a:lvl3pPr>
              <a:defRPr sz="2400">
                <a:solidFill>
                  <a:schemeClr val="tx1"/>
                </a:solidFill>
                <a:latin typeface="Arial" panose="020B0604020202020204" pitchFamily="34" charset="0"/>
                <a:ea typeface="ＭＳ Ｐゴシック" panose="020B0600070205080204" pitchFamily="34" charset="-128"/>
              </a:defRPr>
            </a:lvl3pPr>
            <a:lvl4pPr>
              <a:defRPr sz="2400">
                <a:solidFill>
                  <a:schemeClr val="tx1"/>
                </a:solidFill>
                <a:latin typeface="Arial" panose="020B0604020202020204" pitchFamily="34" charset="0"/>
                <a:ea typeface="ＭＳ Ｐゴシック" panose="020B0600070205080204" pitchFamily="34" charset="-128"/>
              </a:defRPr>
            </a:lvl4pPr>
            <a:lvl5pPr>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232BBCA6-4961-4206-AF5A-FFDFFA405641}" type="slidenum">
              <a:rPr lang="en-US" altLang="en-US" sz="1200"/>
              <a:pPr/>
              <a:t>28</a:t>
            </a:fld>
            <a:endParaRPr lang="en-US" altLang="en-US" sz="1200"/>
          </a:p>
        </p:txBody>
      </p:sp>
      <p:sp>
        <p:nvSpPr>
          <p:cNvPr id="163843" name="Rectangle 2">
            <a:extLst>
              <a:ext uri="{FF2B5EF4-FFF2-40B4-BE49-F238E27FC236}">
                <a16:creationId xmlns:a16="http://schemas.microsoft.com/office/drawing/2014/main" id="{FC51C252-1831-6CE0-9DB8-9B18E9526F15}"/>
              </a:ext>
            </a:extLst>
          </p:cNvPr>
          <p:cNvSpPr>
            <a:spLocks noGrp="1" noRot="1" noChangeAspect="1" noChangeArrowheads="1" noTextEdit="1"/>
          </p:cNvSpPr>
          <p:nvPr>
            <p:ph type="sldImg"/>
          </p:nvPr>
        </p:nvSpPr>
        <p:spPr>
          <a:xfrm>
            <a:off x="382588" y="685800"/>
            <a:ext cx="6096000" cy="3429000"/>
          </a:xfrm>
          <a:solidFill>
            <a:srgbClr val="FFFFFF"/>
          </a:solidFill>
          <a:ln/>
        </p:spPr>
      </p:sp>
      <p:sp>
        <p:nvSpPr>
          <p:cNvPr id="163844" name="Rectangle 3">
            <a:extLst>
              <a:ext uri="{FF2B5EF4-FFF2-40B4-BE49-F238E27FC236}">
                <a16:creationId xmlns:a16="http://schemas.microsoft.com/office/drawing/2014/main" id="{96F44E33-5669-3F95-C448-D48D65259681}"/>
              </a:ext>
            </a:extLst>
          </p:cNvPr>
          <p:cNvSpPr>
            <a:spLocks noGrp="1" noChangeArrowheads="1"/>
          </p:cNvSpPr>
          <p:nvPr>
            <p:ph type="body" idx="1"/>
          </p:nvPr>
        </p:nvSpPr>
        <p:spPr>
          <a:xfrm>
            <a:off x="685800" y="4343400"/>
            <a:ext cx="5486400" cy="4114800"/>
          </a:xfrm>
          <a:solidFill>
            <a:srgbClr val="FFFFFF"/>
          </a:solidFill>
          <a:ln>
            <a:solidFill>
              <a:srgbClr val="000000"/>
            </a:solidFill>
          </a:ln>
        </p:spPr>
        <p:txBody>
          <a:bodyPr lIns="86493" tIns="43247" rIns="86493" bIns="43247"/>
          <a:lstStyle/>
          <a:p>
            <a:pPr marL="228600" indent="-228600" eaLnBrk="1" hangingPunct="1">
              <a:buFontTx/>
              <a:buAutoNum type="arabicPeriod"/>
            </a:pPr>
            <a:r>
              <a:rPr lang="en-US" altLang="en-US">
                <a:latin typeface="Arial" panose="020B0604020202020204" pitchFamily="34" charset="0"/>
                <a:ea typeface="ＭＳ Ｐゴシック" panose="020B0600070205080204" pitchFamily="34" charset="-128"/>
              </a:rPr>
              <a:t>PRIVELEGE SEPARATION:  Between revision 3.1 and 3.2.3, OpenSSH went through changes that struggle to separate code that needed “root” access from code that did not need “root” access</a:t>
            </a:r>
          </a:p>
          <a:p>
            <a:pPr marL="228600" indent="-228600" eaLnBrk="1" hangingPunct="1">
              <a:buFontTx/>
              <a:buAutoNum type="arabicPeriod"/>
            </a:pPr>
            <a:r>
              <a:rPr lang="en-US" altLang="en-US">
                <a:latin typeface="Arial" panose="020B0604020202020204" pitchFamily="34" charset="0"/>
                <a:ea typeface="ＭＳ Ｐゴシック" panose="020B0600070205080204" pitchFamily="34" charset="-128"/>
              </a:rPr>
              <a:t>AFTER REV.: Code that implemented privilege separation </a:t>
            </a:r>
          </a:p>
          <a:p>
            <a:pPr marL="228600" indent="-228600" eaLnBrk="1" hangingPunct="1">
              <a:buFontTx/>
              <a:buAutoNum type="arabicPeriod"/>
            </a:pPr>
            <a:r>
              <a:rPr lang="en-US" altLang="en-US">
                <a:latin typeface="Arial" panose="020B0604020202020204" pitchFamily="34" charset="0"/>
                <a:ea typeface="ＭＳ Ｐゴシック" panose="020B0600070205080204" pitchFamily="34" charset="-128"/>
              </a:rPr>
              <a:t>BEFORE REV.: These are functions that were changed during the revision</a:t>
            </a:r>
          </a:p>
          <a:p>
            <a:pPr marL="228600" indent="-228600" eaLnBrk="1" hangingPunct="1">
              <a:buFontTx/>
              <a:buAutoNum type="arabicPeriod"/>
            </a:pPr>
            <a:r>
              <a:rPr lang="en-US" altLang="en-US">
                <a:latin typeface="Arial" panose="020B0604020202020204" pitchFamily="34" charset="0"/>
                <a:ea typeface="ＭＳ Ｐゴシック" panose="020B0600070205080204" pitchFamily="34" charset="-128"/>
              </a:rPr>
              <a:t>GOAL: The FLF Finder should find a large percentage of those functions that were changed</a:t>
            </a:r>
          </a:p>
          <a:p>
            <a:pPr marL="228600" indent="-228600" eaLnBrk="1" hangingPunct="1">
              <a:buFontTx/>
              <a:buAutoNum type="arabicPeriod"/>
            </a:pPr>
            <a:r>
              <a:rPr lang="en-US" altLang="en-US">
                <a:latin typeface="Arial" panose="020B0604020202020204" pitchFamily="34" charset="0"/>
                <a:ea typeface="ＭＳ Ｐゴシック" panose="020B0600070205080204" pitchFamily="34" charset="-128"/>
              </a:rPr>
              <a:t>This means that our findings agree with the security auditors of OpenSSH on what is a likely vulnerable function</a:t>
            </a:r>
          </a:p>
          <a:p>
            <a:pPr marL="228600" indent="-228600" eaLnBrk="1" hangingPunct="1">
              <a:buFontTx/>
              <a:buAutoNum type="arabicPeriod"/>
            </a:pPr>
            <a:r>
              <a:rPr lang="en-US" altLang="en-US">
                <a:latin typeface="Arial" panose="020B0604020202020204" pitchFamily="34" charset="0"/>
                <a:ea typeface="ＭＳ Ｐゴシック" panose="020B0600070205080204" pitchFamily="34" charset="-128"/>
              </a:rPr>
              <a:t>A security auditor could use our tools and methods to find those areas of code that are statistically likely to be vulnerable.</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7">
            <a:extLst>
              <a:ext uri="{FF2B5EF4-FFF2-40B4-BE49-F238E27FC236}">
                <a16:creationId xmlns:a16="http://schemas.microsoft.com/office/drawing/2014/main" id="{E83CE574-2FA2-9051-6993-73D5473ACEA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37931725" indent="-37474525">
              <a:defRPr sz="2400">
                <a:solidFill>
                  <a:schemeClr val="tx1"/>
                </a:solidFill>
                <a:latin typeface="Arial" panose="020B0604020202020204" pitchFamily="34" charset="0"/>
                <a:ea typeface="ＭＳ Ｐゴシック" panose="020B0600070205080204" pitchFamily="34" charset="-128"/>
              </a:defRPr>
            </a:lvl2pPr>
            <a:lvl3pPr>
              <a:defRPr sz="2400">
                <a:solidFill>
                  <a:schemeClr val="tx1"/>
                </a:solidFill>
                <a:latin typeface="Arial" panose="020B0604020202020204" pitchFamily="34" charset="0"/>
                <a:ea typeface="ＭＳ Ｐゴシック" panose="020B0600070205080204" pitchFamily="34" charset="-128"/>
              </a:defRPr>
            </a:lvl3pPr>
            <a:lvl4pPr>
              <a:defRPr sz="2400">
                <a:solidFill>
                  <a:schemeClr val="tx1"/>
                </a:solidFill>
                <a:latin typeface="Arial" panose="020B0604020202020204" pitchFamily="34" charset="0"/>
                <a:ea typeface="ＭＳ Ｐゴシック" panose="020B0600070205080204" pitchFamily="34" charset="-128"/>
              </a:defRPr>
            </a:lvl4pPr>
            <a:lvl5pPr>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202094AB-DD7A-4CBA-BC66-0DA188071A51}" type="slidenum">
              <a:rPr lang="en-US" altLang="en-US" sz="1200"/>
              <a:pPr/>
              <a:t>29</a:t>
            </a:fld>
            <a:endParaRPr lang="en-US" altLang="en-US" sz="1200"/>
          </a:p>
        </p:txBody>
      </p:sp>
      <p:sp>
        <p:nvSpPr>
          <p:cNvPr id="165891" name="Rectangle 2">
            <a:extLst>
              <a:ext uri="{FF2B5EF4-FFF2-40B4-BE49-F238E27FC236}">
                <a16:creationId xmlns:a16="http://schemas.microsoft.com/office/drawing/2014/main" id="{F477B611-596D-6B3E-56F9-1F2BE4E1E25B}"/>
              </a:ext>
            </a:extLst>
          </p:cNvPr>
          <p:cNvSpPr>
            <a:spLocks noGrp="1" noRot="1" noChangeAspect="1" noChangeArrowheads="1" noTextEdit="1"/>
          </p:cNvSpPr>
          <p:nvPr>
            <p:ph type="sldImg"/>
          </p:nvPr>
        </p:nvSpPr>
        <p:spPr>
          <a:xfrm>
            <a:off x="382588" y="685800"/>
            <a:ext cx="6096000" cy="3429000"/>
          </a:xfrm>
          <a:solidFill>
            <a:srgbClr val="FFFFFF"/>
          </a:solidFill>
          <a:ln/>
        </p:spPr>
      </p:sp>
      <p:sp>
        <p:nvSpPr>
          <p:cNvPr id="165892" name="Rectangle 3">
            <a:extLst>
              <a:ext uri="{FF2B5EF4-FFF2-40B4-BE49-F238E27FC236}">
                <a16:creationId xmlns:a16="http://schemas.microsoft.com/office/drawing/2014/main" id="{9FB7F773-5247-96A7-68FB-68B8BB139AEE}"/>
              </a:ext>
            </a:extLst>
          </p:cNvPr>
          <p:cNvSpPr>
            <a:spLocks noGrp="1" noChangeArrowheads="1"/>
          </p:cNvSpPr>
          <p:nvPr>
            <p:ph type="body" idx="1"/>
          </p:nvPr>
        </p:nvSpPr>
        <p:spPr>
          <a:xfrm>
            <a:off x="685800" y="4343400"/>
            <a:ext cx="5486400" cy="4114800"/>
          </a:xfrm>
          <a:solidFill>
            <a:srgbClr val="FFFFFF"/>
          </a:solidFill>
          <a:ln>
            <a:solidFill>
              <a:srgbClr val="000000"/>
            </a:solidFill>
          </a:ln>
        </p:spPr>
        <p:txBody>
          <a:bodyPr lIns="86493" tIns="43247" rIns="86493" bIns="43247"/>
          <a:lstStyle/>
          <a:p>
            <a:pPr marL="228600" indent="-228600" eaLnBrk="1" hangingPunct="1">
              <a:buFontTx/>
              <a:buAutoNum type="arabicPeriod"/>
            </a:pPr>
            <a:r>
              <a:rPr lang="en-US" altLang="en-US">
                <a:latin typeface="Arial" panose="020B0604020202020204" pitchFamily="34" charset="0"/>
                <a:ea typeface="ＭＳ Ｐゴシック" panose="020B0600070205080204" pitchFamily="34" charset="-128"/>
              </a:rPr>
              <a:t>SINGLE PATCH FILE: If a certain  piece of software had a security vulnerability introduced by an off by one error, then we would try to find the smallest patch which addressed this off by one error</a:t>
            </a:r>
          </a:p>
          <a:p>
            <a:pPr marL="228600" indent="-228600" eaLnBrk="1" hangingPunct="1">
              <a:buFontTx/>
              <a:buAutoNum type="arabicPeriod"/>
            </a:pPr>
            <a:r>
              <a:rPr lang="en-US" altLang="en-US">
                <a:latin typeface="Arial" panose="020B0604020202020204" pitchFamily="34" charset="0"/>
                <a:ea typeface="ＭＳ Ｐゴシック" panose="020B0600070205080204" pitchFamily="34" charset="-128"/>
              </a:rPr>
              <a:t>SINGLE PURPOSE PATCHES HARD TO FIND:  Because most developers have a set of other bug fixes ready to be released when a security vulnerability is found, finding singular patch files which addressed security vulnerabilities was difficult</a:t>
            </a:r>
          </a:p>
          <a:p>
            <a:pPr marL="228600" indent="-228600" eaLnBrk="1" hangingPunct="1">
              <a:buFontTx/>
              <a:buAutoNum type="arabicPeriod"/>
            </a:pPr>
            <a:r>
              <a:rPr lang="en-US" altLang="en-US">
                <a:latin typeface="Arial" panose="020B0604020202020204" pitchFamily="34" charset="0"/>
                <a:ea typeface="ＭＳ Ｐゴシック" panose="020B0600070205080204" pitchFamily="34" charset="-128"/>
              </a:rPr>
              <a:t>SRPMS:  Redhat has a certain system of incremental patches which were very useful</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7">
            <a:extLst>
              <a:ext uri="{FF2B5EF4-FFF2-40B4-BE49-F238E27FC236}">
                <a16:creationId xmlns:a16="http://schemas.microsoft.com/office/drawing/2014/main" id="{1F44D47E-F8A1-661B-496C-8CE70C1049B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37931725" indent="-37474525">
              <a:defRPr sz="2400">
                <a:solidFill>
                  <a:schemeClr val="tx1"/>
                </a:solidFill>
                <a:latin typeface="Arial" panose="020B0604020202020204" pitchFamily="34" charset="0"/>
                <a:ea typeface="ＭＳ Ｐゴシック" panose="020B0600070205080204" pitchFamily="34" charset="-128"/>
              </a:defRPr>
            </a:lvl2pPr>
            <a:lvl3pPr>
              <a:defRPr sz="2400">
                <a:solidFill>
                  <a:schemeClr val="tx1"/>
                </a:solidFill>
                <a:latin typeface="Arial" panose="020B0604020202020204" pitchFamily="34" charset="0"/>
                <a:ea typeface="ＭＳ Ｐゴシック" panose="020B0600070205080204" pitchFamily="34" charset="-128"/>
              </a:defRPr>
            </a:lvl3pPr>
            <a:lvl4pPr>
              <a:defRPr sz="2400">
                <a:solidFill>
                  <a:schemeClr val="tx1"/>
                </a:solidFill>
                <a:latin typeface="Arial" panose="020B0604020202020204" pitchFamily="34" charset="0"/>
                <a:ea typeface="ＭＳ Ｐゴシック" panose="020B0600070205080204" pitchFamily="34" charset="-128"/>
              </a:defRPr>
            </a:lvl4pPr>
            <a:lvl5pPr>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B5E234AC-21C3-46C7-B022-C69447CF9A4C}" type="slidenum">
              <a:rPr lang="en-US" altLang="en-US" sz="1200"/>
              <a:pPr/>
              <a:t>30</a:t>
            </a:fld>
            <a:endParaRPr lang="en-US" altLang="en-US" sz="1200"/>
          </a:p>
        </p:txBody>
      </p:sp>
      <p:sp>
        <p:nvSpPr>
          <p:cNvPr id="167939" name="Rectangle 2">
            <a:extLst>
              <a:ext uri="{FF2B5EF4-FFF2-40B4-BE49-F238E27FC236}">
                <a16:creationId xmlns:a16="http://schemas.microsoft.com/office/drawing/2014/main" id="{35CD4954-956F-584B-1709-F0A23050FAF8}"/>
              </a:ext>
            </a:extLst>
          </p:cNvPr>
          <p:cNvSpPr>
            <a:spLocks noGrp="1" noRot="1" noChangeAspect="1" noChangeArrowheads="1" noTextEdit="1"/>
          </p:cNvSpPr>
          <p:nvPr>
            <p:ph type="sldImg"/>
          </p:nvPr>
        </p:nvSpPr>
        <p:spPr>
          <a:xfrm>
            <a:off x="382588" y="685800"/>
            <a:ext cx="6096000" cy="3429000"/>
          </a:xfrm>
          <a:solidFill>
            <a:srgbClr val="FFFFFF"/>
          </a:solidFill>
          <a:ln/>
        </p:spPr>
      </p:sp>
      <p:sp>
        <p:nvSpPr>
          <p:cNvPr id="167940" name="Rectangle 3">
            <a:extLst>
              <a:ext uri="{FF2B5EF4-FFF2-40B4-BE49-F238E27FC236}">
                <a16:creationId xmlns:a16="http://schemas.microsoft.com/office/drawing/2014/main" id="{86B3C4C7-960C-9F60-DD69-86DB6FF6D263}"/>
              </a:ext>
            </a:extLst>
          </p:cNvPr>
          <p:cNvSpPr>
            <a:spLocks noGrp="1" noChangeArrowheads="1"/>
          </p:cNvSpPr>
          <p:nvPr>
            <p:ph type="body" idx="1"/>
          </p:nvPr>
        </p:nvSpPr>
        <p:spPr>
          <a:xfrm>
            <a:off x="685800" y="4343400"/>
            <a:ext cx="5486400" cy="4114800"/>
          </a:xfrm>
          <a:solidFill>
            <a:srgbClr val="FFFFFF"/>
          </a:solidFill>
          <a:ln>
            <a:solidFill>
              <a:srgbClr val="000000"/>
            </a:solidFill>
          </a:ln>
        </p:spPr>
        <p:txBody>
          <a:bodyPr lIns="86493" tIns="43247" rIns="86493" bIns="43247"/>
          <a:lstStyle/>
          <a:p>
            <a:pPr eaLnBrk="1" hangingPunct="1">
              <a:buFontTx/>
              <a:buAutoNum type="arabicPeriod"/>
            </a:pPr>
            <a:r>
              <a:rPr lang="en-US" altLang="en-US">
                <a:latin typeface="Arial" panose="020B0604020202020204" pitchFamily="34" charset="0"/>
                <a:ea typeface="ＭＳ Ｐゴシック" panose="020B0600070205080204" pitchFamily="34" charset="-128"/>
              </a:rPr>
              <a:t>GAST-MP: Builds a entity/relationship repository which can be queried</a:t>
            </a:r>
          </a:p>
          <a:p>
            <a:pPr eaLnBrk="1" hangingPunct="1">
              <a:buFontTx/>
              <a:buAutoNum type="arabicPeriod"/>
            </a:pPr>
            <a:r>
              <a:rPr lang="en-US" altLang="en-US">
                <a:latin typeface="Arial" panose="020B0604020202020204" pitchFamily="34" charset="0"/>
                <a:ea typeface="ＭＳ Ｐゴシック" panose="020B0600070205080204" pitchFamily="34" charset="-128"/>
              </a:rPr>
              <a:t>SGA: System Graph Analyzer</a:t>
            </a:r>
          </a:p>
          <a:p>
            <a:pPr lvl="1" eaLnBrk="1" hangingPunct="1">
              <a:buFontTx/>
              <a:buAutoNum type="arabicPeriod"/>
            </a:pPr>
            <a:r>
              <a:rPr lang="en-US" altLang="en-US">
                <a:latin typeface="Arial" panose="020B0604020202020204" pitchFamily="34" charset="0"/>
                <a:ea typeface="ＭＳ Ｐゴシック" panose="020B0600070205080204" pitchFamily="34" charset="-128"/>
              </a:rPr>
              <a:t>OPERATES ON REP:  Queries the repository, to build internal graphs.</a:t>
            </a:r>
          </a:p>
          <a:p>
            <a:pPr lvl="1" eaLnBrk="1" hangingPunct="1">
              <a:buFontTx/>
              <a:buAutoNum type="arabicPeriod"/>
            </a:pPr>
            <a:r>
              <a:rPr lang="en-US" altLang="en-US">
                <a:latin typeface="Arial" panose="020B0604020202020204" pitchFamily="34" charset="0"/>
                <a:ea typeface="ＭＳ Ｐゴシック" panose="020B0600070205080204" pitchFamily="34" charset="-128"/>
              </a:rPr>
              <a:t> FLOW ANALYSIS:  These graphs can then be analyzed through flow analysis</a:t>
            </a:r>
          </a:p>
          <a:p>
            <a:pPr eaLnBrk="1" hangingPunct="1">
              <a:buFontTx/>
              <a:buAutoNum type="arabicPeriod"/>
            </a:pPr>
            <a:r>
              <a:rPr lang="en-US" altLang="en-US">
                <a:latin typeface="Arial" panose="020B0604020202020204" pitchFamily="34" charset="0"/>
                <a:ea typeface="ＭＳ Ｐゴシック" panose="020B0600070205080204" pitchFamily="34" charset="-128"/>
              </a:rPr>
              <a:t>Because of the detail within the AST, our tools can perform analysis that typically is hard to do.</a:t>
            </a:r>
          </a:p>
          <a:p>
            <a:pPr lvl="1" eaLnBrk="1" hangingPunct="1">
              <a:buFontTx/>
              <a:buAutoNum type="arabicPeriod"/>
            </a:pPr>
            <a:r>
              <a:rPr lang="en-US" altLang="en-US">
                <a:latin typeface="Arial" panose="020B0604020202020204" pitchFamily="34" charset="0"/>
                <a:ea typeface="ＭＳ Ｐゴシック" panose="020B0600070205080204" pitchFamily="34" charset="-128"/>
              </a:rPr>
              <a:t>Pointer aliasing</a:t>
            </a:r>
          </a:p>
          <a:p>
            <a:pPr lvl="1" eaLnBrk="1" hangingPunct="1">
              <a:buFontTx/>
              <a:buAutoNum type="arabicPeriod"/>
            </a:pPr>
            <a:r>
              <a:rPr lang="en-US" altLang="en-US">
                <a:latin typeface="Arial" panose="020B0604020202020204" pitchFamily="34" charset="0"/>
                <a:ea typeface="ＭＳ Ｐゴシック" panose="020B0600070205080204" pitchFamily="34" charset="-128"/>
              </a:rPr>
              <a:t>Dataflow through function boundaries</a:t>
            </a:r>
          </a:p>
          <a:p>
            <a:pPr lvl="1" eaLnBrk="1" hangingPunct="1">
              <a:buFontTx/>
              <a:buAutoNum type="arabicPeriod"/>
            </a:pPr>
            <a:endParaRPr lang="en-US" altLang="en-US">
              <a:latin typeface="Arial" panose="020B0604020202020204" pitchFamily="34" charset="0"/>
              <a:ea typeface="ＭＳ Ｐゴシック" panose="020B0600070205080204" pitchFamily="34" charset="-128"/>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04D9891C-9EAD-AF6A-E8D3-50636E0196D9}"/>
              </a:ext>
            </a:extLst>
          </p:cNvPr>
          <p:cNvSpPr>
            <a:spLocks noGrp="1" noChangeArrowheads="1"/>
          </p:cNvSpPr>
          <p:nvPr>
            <p:ph type="sldNum" sz="quarter" idx="5"/>
          </p:nvPr>
        </p:nvSpPr>
        <p:spPr>
          <a:ln/>
        </p:spPr>
        <p:txBody>
          <a:bodyPr/>
          <a:lstStyle/>
          <a:p>
            <a:fld id="{C2921F48-E0C5-4754-85E2-FAF3EB29A6E6}" type="slidenum">
              <a:rPr lang="en-US" altLang="en-US"/>
              <a:pPr/>
              <a:t>8</a:t>
            </a:fld>
            <a:endParaRPr lang="en-US" altLang="en-US"/>
          </a:p>
        </p:txBody>
      </p:sp>
      <p:sp>
        <p:nvSpPr>
          <p:cNvPr id="75778" name="Rectangle 2">
            <a:extLst>
              <a:ext uri="{FF2B5EF4-FFF2-40B4-BE49-F238E27FC236}">
                <a16:creationId xmlns:a16="http://schemas.microsoft.com/office/drawing/2014/main" id="{8F807DF9-D659-9B9A-4C99-C2CBF5377C31}"/>
              </a:ext>
            </a:extLst>
          </p:cNvPr>
          <p:cNvSpPr>
            <a:spLocks noGrp="1" noRot="1" noChangeAspect="1" noChangeArrowheads="1" noTextEdit="1"/>
          </p:cNvSpPr>
          <p:nvPr>
            <p:ph type="sldImg"/>
          </p:nvPr>
        </p:nvSpPr>
        <p:spPr>
          <a:ln/>
        </p:spPr>
      </p:sp>
      <p:sp>
        <p:nvSpPr>
          <p:cNvPr id="75779" name="Rectangle 3">
            <a:extLst>
              <a:ext uri="{FF2B5EF4-FFF2-40B4-BE49-F238E27FC236}">
                <a16:creationId xmlns:a16="http://schemas.microsoft.com/office/drawing/2014/main" id="{BB45E851-B37F-24D5-AD56-4795432A1E50}"/>
              </a:ext>
            </a:extLst>
          </p:cNvPr>
          <p:cNvSpPr>
            <a:spLocks noGrp="1" noChangeArrowheads="1"/>
          </p:cNvSpPr>
          <p:nvPr>
            <p:ph type="body" idx="1"/>
          </p:nvPr>
        </p:nvSpPr>
        <p:spPr/>
        <p:txBody>
          <a:bodyPr/>
          <a:lstStyle/>
          <a:p>
            <a:r>
              <a:rPr lang="en-US" altLang="en-US"/>
              <a:t>Helps in the development of threat models.  These are items that should be taken into consideration.</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7">
            <a:extLst>
              <a:ext uri="{FF2B5EF4-FFF2-40B4-BE49-F238E27FC236}">
                <a16:creationId xmlns:a16="http://schemas.microsoft.com/office/drawing/2014/main" id="{11D33131-5683-ED41-D1FF-6194352F686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37931725" indent="-37474525">
              <a:defRPr sz="2400">
                <a:solidFill>
                  <a:schemeClr val="tx1"/>
                </a:solidFill>
                <a:latin typeface="Arial" panose="020B0604020202020204" pitchFamily="34" charset="0"/>
                <a:ea typeface="ＭＳ Ｐゴシック" panose="020B0600070205080204" pitchFamily="34" charset="-128"/>
              </a:defRPr>
            </a:lvl2pPr>
            <a:lvl3pPr>
              <a:defRPr sz="2400">
                <a:solidFill>
                  <a:schemeClr val="tx1"/>
                </a:solidFill>
                <a:latin typeface="Arial" panose="020B0604020202020204" pitchFamily="34" charset="0"/>
                <a:ea typeface="ＭＳ Ｐゴシック" panose="020B0600070205080204" pitchFamily="34" charset="-128"/>
              </a:defRPr>
            </a:lvl3pPr>
            <a:lvl4pPr>
              <a:defRPr sz="2400">
                <a:solidFill>
                  <a:schemeClr val="tx1"/>
                </a:solidFill>
                <a:latin typeface="Arial" panose="020B0604020202020204" pitchFamily="34" charset="0"/>
                <a:ea typeface="ＭＳ Ｐゴシック" panose="020B0600070205080204" pitchFamily="34" charset="-128"/>
              </a:defRPr>
            </a:lvl4pPr>
            <a:lvl5pPr>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D7D8A09C-ADE8-4575-B7DC-4E86E4FB0FE6}" type="slidenum">
              <a:rPr lang="en-US" altLang="en-US" sz="1200"/>
              <a:pPr/>
              <a:t>31</a:t>
            </a:fld>
            <a:endParaRPr lang="en-US" altLang="en-US" sz="1200"/>
          </a:p>
        </p:txBody>
      </p:sp>
      <p:sp>
        <p:nvSpPr>
          <p:cNvPr id="169987" name="Rectangle 2">
            <a:extLst>
              <a:ext uri="{FF2B5EF4-FFF2-40B4-BE49-F238E27FC236}">
                <a16:creationId xmlns:a16="http://schemas.microsoft.com/office/drawing/2014/main" id="{104B9F99-938D-0FDC-FC06-34A035E2E50F}"/>
              </a:ext>
            </a:extLst>
          </p:cNvPr>
          <p:cNvSpPr>
            <a:spLocks noGrp="1" noRot="1" noChangeAspect="1" noChangeArrowheads="1" noTextEdit="1"/>
          </p:cNvSpPr>
          <p:nvPr>
            <p:ph type="sldImg"/>
          </p:nvPr>
        </p:nvSpPr>
        <p:spPr>
          <a:xfrm>
            <a:off x="382588" y="685800"/>
            <a:ext cx="6096000" cy="3429000"/>
          </a:xfrm>
          <a:solidFill>
            <a:srgbClr val="FFFFFF"/>
          </a:solidFill>
          <a:ln/>
        </p:spPr>
      </p:sp>
      <p:sp>
        <p:nvSpPr>
          <p:cNvPr id="169988" name="Rectangle 3">
            <a:extLst>
              <a:ext uri="{FF2B5EF4-FFF2-40B4-BE49-F238E27FC236}">
                <a16:creationId xmlns:a16="http://schemas.microsoft.com/office/drawing/2014/main" id="{95D5807A-BFF0-5C33-3D64-A9E1891D60FC}"/>
              </a:ext>
            </a:extLst>
          </p:cNvPr>
          <p:cNvSpPr>
            <a:spLocks noGrp="1" noChangeArrowheads="1"/>
          </p:cNvSpPr>
          <p:nvPr>
            <p:ph type="body" idx="1"/>
          </p:nvPr>
        </p:nvSpPr>
        <p:spPr>
          <a:xfrm>
            <a:off x="685800" y="4343400"/>
            <a:ext cx="5486400" cy="4114800"/>
          </a:xfrm>
          <a:solidFill>
            <a:srgbClr val="FFFFFF"/>
          </a:solidFill>
          <a:ln>
            <a:solidFill>
              <a:srgbClr val="000000"/>
            </a:solidFill>
          </a:ln>
        </p:spPr>
        <p:txBody>
          <a:bodyPr lIns="86493" tIns="43247" rIns="86493" bIns="43247"/>
          <a:lstStyle/>
          <a:p>
            <a:pPr eaLnBrk="1" hangingPunct="1"/>
            <a:r>
              <a:rPr lang="en-US" altLang="en-US">
                <a:latin typeface="Arial" panose="020B0604020202020204" pitchFamily="34" charset="0"/>
                <a:ea typeface="ＭＳ Ｐゴシック" panose="020B0600070205080204" pitchFamily="34" charset="-128"/>
              </a:rPr>
              <a:t>1.  INPUT FUNCTIONS:  These functions are functions like read, scanf, recv, and getopt coming from unistd.h, stdio.h, getopt.h, stdlib.h, socket.h </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7">
            <a:extLst>
              <a:ext uri="{FF2B5EF4-FFF2-40B4-BE49-F238E27FC236}">
                <a16:creationId xmlns:a16="http://schemas.microsoft.com/office/drawing/2014/main" id="{6E43ECDB-9A60-C5CC-E917-09C31F3EB29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37931725" indent="-37474525">
              <a:defRPr sz="2400">
                <a:solidFill>
                  <a:schemeClr val="tx1"/>
                </a:solidFill>
                <a:latin typeface="Arial" panose="020B0604020202020204" pitchFamily="34" charset="0"/>
                <a:ea typeface="ＭＳ Ｐゴシック" panose="020B0600070205080204" pitchFamily="34" charset="-128"/>
              </a:defRPr>
            </a:lvl2pPr>
            <a:lvl3pPr>
              <a:defRPr sz="2400">
                <a:solidFill>
                  <a:schemeClr val="tx1"/>
                </a:solidFill>
                <a:latin typeface="Arial" panose="020B0604020202020204" pitchFamily="34" charset="0"/>
                <a:ea typeface="ＭＳ Ｐゴシック" panose="020B0600070205080204" pitchFamily="34" charset="-128"/>
              </a:defRPr>
            </a:lvl3pPr>
            <a:lvl4pPr>
              <a:defRPr sz="2400">
                <a:solidFill>
                  <a:schemeClr val="tx1"/>
                </a:solidFill>
                <a:latin typeface="Arial" panose="020B0604020202020204" pitchFamily="34" charset="0"/>
                <a:ea typeface="ＭＳ Ｐゴシック" panose="020B0600070205080204" pitchFamily="34" charset="-128"/>
              </a:defRPr>
            </a:lvl4pPr>
            <a:lvl5pPr>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A923365C-E0BC-44DA-BD06-053251CD2DEB}" type="slidenum">
              <a:rPr lang="en-US" altLang="en-US" sz="1200"/>
              <a:pPr/>
              <a:t>32</a:t>
            </a:fld>
            <a:endParaRPr lang="en-US" altLang="en-US" sz="1200"/>
          </a:p>
        </p:txBody>
      </p:sp>
      <p:sp>
        <p:nvSpPr>
          <p:cNvPr id="172035" name="Rectangle 2">
            <a:extLst>
              <a:ext uri="{FF2B5EF4-FFF2-40B4-BE49-F238E27FC236}">
                <a16:creationId xmlns:a16="http://schemas.microsoft.com/office/drawing/2014/main" id="{CA0BBAB0-2FBC-637F-2998-11C32D5E0672}"/>
              </a:ext>
            </a:extLst>
          </p:cNvPr>
          <p:cNvSpPr>
            <a:spLocks noGrp="1" noRot="1" noChangeAspect="1" noChangeArrowheads="1" noTextEdit="1"/>
          </p:cNvSpPr>
          <p:nvPr>
            <p:ph type="sldImg"/>
          </p:nvPr>
        </p:nvSpPr>
        <p:spPr>
          <a:xfrm>
            <a:off x="382588" y="685800"/>
            <a:ext cx="6096000" cy="3429000"/>
          </a:xfrm>
          <a:solidFill>
            <a:srgbClr val="FFFFFF"/>
          </a:solidFill>
          <a:ln/>
        </p:spPr>
      </p:sp>
      <p:sp>
        <p:nvSpPr>
          <p:cNvPr id="172036" name="Rectangle 3">
            <a:extLst>
              <a:ext uri="{FF2B5EF4-FFF2-40B4-BE49-F238E27FC236}">
                <a16:creationId xmlns:a16="http://schemas.microsoft.com/office/drawing/2014/main" id="{499951A9-9B3F-3712-CE2A-0832F9722A8C}"/>
              </a:ext>
            </a:extLst>
          </p:cNvPr>
          <p:cNvSpPr>
            <a:spLocks noGrp="1" noChangeArrowheads="1"/>
          </p:cNvSpPr>
          <p:nvPr>
            <p:ph type="body" idx="1"/>
          </p:nvPr>
        </p:nvSpPr>
        <p:spPr>
          <a:xfrm>
            <a:off x="685800" y="4343400"/>
            <a:ext cx="5486400" cy="4114800"/>
          </a:xfrm>
          <a:solidFill>
            <a:srgbClr val="FFFFFF"/>
          </a:solidFill>
          <a:ln>
            <a:solidFill>
              <a:srgbClr val="000000"/>
            </a:solidFill>
          </a:ln>
        </p:spPr>
        <p:txBody>
          <a:bodyPr lIns="86493" tIns="43247" rIns="86493" bIns="43247"/>
          <a:lstStyle/>
          <a:p>
            <a:pPr eaLnBrk="1" hangingPunct="1">
              <a:buFontTx/>
              <a:buAutoNum type="arabicPeriod"/>
            </a:pPr>
            <a:r>
              <a:rPr lang="en-US" altLang="en-US">
                <a:latin typeface="Arial" panose="020B0604020202020204" pitchFamily="34" charset="0"/>
                <a:ea typeface="ＭＳ Ｐゴシック" panose="020B0600070205080204" pitchFamily="34" charset="-128"/>
              </a:rPr>
              <a:t>SUBTRACTIVE LINES:  In this example,  all the entities on the subtractive line would be noted as vulnerable.  Therefore, the function which contains this subtractive line is a target.</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7">
            <a:extLst>
              <a:ext uri="{FF2B5EF4-FFF2-40B4-BE49-F238E27FC236}">
                <a16:creationId xmlns:a16="http://schemas.microsoft.com/office/drawing/2014/main" id="{5D44A55E-D760-F6C0-3E2B-A69C713CFD2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37931725" indent="-37474525">
              <a:defRPr sz="2400">
                <a:solidFill>
                  <a:schemeClr val="tx1"/>
                </a:solidFill>
                <a:latin typeface="Arial" panose="020B0604020202020204" pitchFamily="34" charset="0"/>
                <a:ea typeface="ＭＳ Ｐゴシック" panose="020B0600070205080204" pitchFamily="34" charset="-128"/>
              </a:defRPr>
            </a:lvl2pPr>
            <a:lvl3pPr>
              <a:defRPr sz="2400">
                <a:solidFill>
                  <a:schemeClr val="tx1"/>
                </a:solidFill>
                <a:latin typeface="Arial" panose="020B0604020202020204" pitchFamily="34" charset="0"/>
                <a:ea typeface="ＭＳ Ｐゴシック" panose="020B0600070205080204" pitchFamily="34" charset="-128"/>
              </a:defRPr>
            </a:lvl3pPr>
            <a:lvl4pPr>
              <a:defRPr sz="2400">
                <a:solidFill>
                  <a:schemeClr val="tx1"/>
                </a:solidFill>
                <a:latin typeface="Arial" panose="020B0604020202020204" pitchFamily="34" charset="0"/>
                <a:ea typeface="ＭＳ Ｐゴシック" panose="020B0600070205080204" pitchFamily="34" charset="-128"/>
              </a:defRPr>
            </a:lvl4pPr>
            <a:lvl5pPr>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879AFC3A-2B96-47A9-874D-BF87E97B57FB}" type="slidenum">
              <a:rPr lang="en-US" altLang="en-US" sz="1200"/>
              <a:pPr/>
              <a:t>33</a:t>
            </a:fld>
            <a:endParaRPr lang="en-US" altLang="en-US" sz="1200"/>
          </a:p>
        </p:txBody>
      </p:sp>
      <p:sp>
        <p:nvSpPr>
          <p:cNvPr id="174083" name="Rectangle 2">
            <a:extLst>
              <a:ext uri="{FF2B5EF4-FFF2-40B4-BE49-F238E27FC236}">
                <a16:creationId xmlns:a16="http://schemas.microsoft.com/office/drawing/2014/main" id="{7CA603BC-E574-86FB-4881-2808BE5706DF}"/>
              </a:ext>
            </a:extLst>
          </p:cNvPr>
          <p:cNvSpPr>
            <a:spLocks noGrp="1" noRot="1" noChangeAspect="1" noChangeArrowheads="1" noTextEdit="1"/>
          </p:cNvSpPr>
          <p:nvPr>
            <p:ph type="sldImg"/>
          </p:nvPr>
        </p:nvSpPr>
        <p:spPr>
          <a:xfrm>
            <a:off x="382588" y="685800"/>
            <a:ext cx="6096000" cy="3429000"/>
          </a:xfrm>
          <a:solidFill>
            <a:srgbClr val="FFFFFF"/>
          </a:solidFill>
          <a:ln/>
        </p:spPr>
      </p:sp>
      <p:sp>
        <p:nvSpPr>
          <p:cNvPr id="174084" name="Rectangle 3">
            <a:extLst>
              <a:ext uri="{FF2B5EF4-FFF2-40B4-BE49-F238E27FC236}">
                <a16:creationId xmlns:a16="http://schemas.microsoft.com/office/drawing/2014/main" id="{25CCC388-46ED-381F-3B46-9FC245699601}"/>
              </a:ext>
            </a:extLst>
          </p:cNvPr>
          <p:cNvSpPr>
            <a:spLocks noGrp="1" noChangeArrowheads="1"/>
          </p:cNvSpPr>
          <p:nvPr>
            <p:ph type="body" idx="1"/>
          </p:nvPr>
        </p:nvSpPr>
        <p:spPr>
          <a:xfrm>
            <a:off x="685800" y="4343400"/>
            <a:ext cx="5486400" cy="4114800"/>
          </a:xfrm>
          <a:solidFill>
            <a:srgbClr val="FFFFFF"/>
          </a:solidFill>
          <a:ln>
            <a:solidFill>
              <a:srgbClr val="000000"/>
            </a:solidFill>
          </a:ln>
        </p:spPr>
        <p:txBody>
          <a:bodyPr lIns="86493" tIns="43247" rIns="86493" bIns="43247"/>
          <a:lstStyle/>
          <a:p>
            <a:pPr marL="228600" indent="-228600" eaLnBrk="1" hangingPunct="1">
              <a:buFontTx/>
              <a:buAutoNum type="arabicPeriod"/>
            </a:pPr>
            <a:r>
              <a:rPr lang="en-US" altLang="en-US">
                <a:latin typeface="Arial" panose="020B0604020202020204" pitchFamily="34" charset="0"/>
                <a:ea typeface="ＭＳ Ｐゴシック" panose="020B0600070205080204" pitchFamily="34" charset="-128"/>
              </a:rPr>
              <a:t>The FLF Density represents those functions that handled data which was used in a security vulnerability</a:t>
            </a:r>
          </a:p>
          <a:p>
            <a:pPr marL="228600" indent="-228600" eaLnBrk="1" hangingPunct="1">
              <a:buFontTx/>
              <a:buAutoNum type="arabicPeriod"/>
            </a:pPr>
            <a:endParaRPr lang="en-US" altLang="en-US">
              <a:latin typeface="Arial" panose="020B0604020202020204" pitchFamily="34" charset="0"/>
              <a:ea typeface="ＭＳ Ｐゴシック" panose="020B0600070205080204" pitchFamily="34" charset="-128"/>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7">
            <a:extLst>
              <a:ext uri="{FF2B5EF4-FFF2-40B4-BE49-F238E27FC236}">
                <a16:creationId xmlns:a16="http://schemas.microsoft.com/office/drawing/2014/main" id="{2617C33C-C0EC-ED40-FBC5-7A3A7C93F59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37931725" indent="-37474525">
              <a:defRPr sz="2400">
                <a:solidFill>
                  <a:schemeClr val="tx1"/>
                </a:solidFill>
                <a:latin typeface="Arial" panose="020B0604020202020204" pitchFamily="34" charset="0"/>
                <a:ea typeface="ＭＳ Ｐゴシック" panose="020B0600070205080204" pitchFamily="34" charset="-128"/>
              </a:defRPr>
            </a:lvl2pPr>
            <a:lvl3pPr>
              <a:defRPr sz="2400">
                <a:solidFill>
                  <a:schemeClr val="tx1"/>
                </a:solidFill>
                <a:latin typeface="Arial" panose="020B0604020202020204" pitchFamily="34" charset="0"/>
                <a:ea typeface="ＭＳ Ｐゴシック" panose="020B0600070205080204" pitchFamily="34" charset="-128"/>
              </a:defRPr>
            </a:lvl3pPr>
            <a:lvl4pPr>
              <a:defRPr sz="2400">
                <a:solidFill>
                  <a:schemeClr val="tx1"/>
                </a:solidFill>
                <a:latin typeface="Arial" panose="020B0604020202020204" pitchFamily="34" charset="0"/>
                <a:ea typeface="ＭＳ Ｐゴシック" panose="020B0600070205080204" pitchFamily="34" charset="-128"/>
              </a:defRPr>
            </a:lvl4pPr>
            <a:lvl5pPr>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41A1BB72-6ED1-4378-A8B5-8D6F15431C6E}" type="slidenum">
              <a:rPr lang="en-US" altLang="en-US" sz="1200"/>
              <a:pPr/>
              <a:t>34</a:t>
            </a:fld>
            <a:endParaRPr lang="en-US" altLang="en-US" sz="1200"/>
          </a:p>
        </p:txBody>
      </p:sp>
      <p:sp>
        <p:nvSpPr>
          <p:cNvPr id="176131" name="Rectangle 2">
            <a:extLst>
              <a:ext uri="{FF2B5EF4-FFF2-40B4-BE49-F238E27FC236}">
                <a16:creationId xmlns:a16="http://schemas.microsoft.com/office/drawing/2014/main" id="{38DD0D4E-5440-035C-5F62-D373B5B6AC96}"/>
              </a:ext>
            </a:extLst>
          </p:cNvPr>
          <p:cNvSpPr>
            <a:spLocks noGrp="1" noRot="1" noChangeAspect="1" noChangeArrowheads="1" noTextEdit="1"/>
          </p:cNvSpPr>
          <p:nvPr>
            <p:ph type="sldImg"/>
          </p:nvPr>
        </p:nvSpPr>
        <p:spPr>
          <a:xfrm>
            <a:off x="382588" y="685800"/>
            <a:ext cx="6096000" cy="3429000"/>
          </a:xfrm>
          <a:solidFill>
            <a:srgbClr val="FFFFFF"/>
          </a:solidFill>
          <a:ln/>
        </p:spPr>
      </p:sp>
      <p:sp>
        <p:nvSpPr>
          <p:cNvPr id="176132" name="Rectangle 3">
            <a:extLst>
              <a:ext uri="{FF2B5EF4-FFF2-40B4-BE49-F238E27FC236}">
                <a16:creationId xmlns:a16="http://schemas.microsoft.com/office/drawing/2014/main" id="{6AEF7CC4-3C90-55BA-E9AF-896555ACCA76}"/>
              </a:ext>
            </a:extLst>
          </p:cNvPr>
          <p:cNvSpPr>
            <a:spLocks noGrp="1" noChangeArrowheads="1"/>
          </p:cNvSpPr>
          <p:nvPr>
            <p:ph type="body" idx="1"/>
          </p:nvPr>
        </p:nvSpPr>
        <p:spPr>
          <a:xfrm>
            <a:off x="685800" y="4343400"/>
            <a:ext cx="5486400" cy="4114800"/>
          </a:xfrm>
          <a:solidFill>
            <a:srgbClr val="FFFFFF"/>
          </a:solidFill>
          <a:ln>
            <a:solidFill>
              <a:srgbClr val="000000"/>
            </a:solidFill>
          </a:ln>
        </p:spPr>
        <p:txBody>
          <a:bodyPr lIns="86493" tIns="43247" rIns="86493" bIns="43247"/>
          <a:lstStyle/>
          <a:p>
            <a:pPr marL="228600" indent="-228600" eaLnBrk="1" hangingPunct="1">
              <a:buFontTx/>
              <a:buAutoNum type="arabicPeriod"/>
            </a:pPr>
            <a:r>
              <a:rPr lang="en-US" altLang="en-US">
                <a:latin typeface="Arial" panose="020B0604020202020204" pitchFamily="34" charset="0"/>
                <a:ea typeface="ＭＳ Ｐゴシック" panose="020B0600070205080204" pitchFamily="34" charset="-128"/>
              </a:rPr>
              <a:t>The longest path is the longest achievable invocation path between an input and a target.</a:t>
            </a:r>
          </a:p>
          <a:p>
            <a:pPr marL="228600" indent="-228600" eaLnBrk="1" hangingPunct="1">
              <a:buFontTx/>
              <a:buAutoNum type="arabicPeriod"/>
            </a:pPr>
            <a:r>
              <a:rPr lang="en-US" altLang="en-US">
                <a:latin typeface="Arial" panose="020B0604020202020204" pitchFamily="34" charset="0"/>
                <a:ea typeface="ＭＳ Ｐゴシック" panose="020B0600070205080204" pitchFamily="34" charset="-128"/>
              </a:rPr>
              <a:t>NORMALIZING FACTOR: We choose function cardinality as a normal because, function cardinality seems to be an accurate representation of function complexity.  When path lengths become larger it is an indication of functional complexity and therefore scaling by function cardinality gives a good metric.</a:t>
            </a:r>
          </a:p>
          <a:p>
            <a:pPr marL="228600" indent="-228600" eaLnBrk="1" hangingPunct="1">
              <a:buFontTx/>
              <a:buAutoNum type="arabicPeriod"/>
            </a:pPr>
            <a:r>
              <a:rPr lang="en-US" altLang="en-US">
                <a:latin typeface="Arial" panose="020B0604020202020204" pitchFamily="34" charset="0"/>
                <a:ea typeface="ＭＳ Ｐゴシック" panose="020B0600070205080204" pitchFamily="34" charset="-128"/>
              </a:rPr>
              <a:t>WHY NOT PATH LEGNTH: Other suggestions for a normal were longest path and average path.  The longest path in a system is implicitly an outlier and therefore not a good normalizing factor.  The average path length is a time consuming normalizing factor to compute</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7">
            <a:extLst>
              <a:ext uri="{FF2B5EF4-FFF2-40B4-BE49-F238E27FC236}">
                <a16:creationId xmlns:a16="http://schemas.microsoft.com/office/drawing/2014/main" id="{7ABBFDA9-409D-01A5-A4A5-9A5B926D471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37931725" indent="-37474525">
              <a:defRPr sz="2400">
                <a:solidFill>
                  <a:schemeClr val="tx1"/>
                </a:solidFill>
                <a:latin typeface="Arial" panose="020B0604020202020204" pitchFamily="34" charset="0"/>
                <a:ea typeface="ＭＳ Ｐゴシック" panose="020B0600070205080204" pitchFamily="34" charset="-128"/>
              </a:defRPr>
            </a:lvl2pPr>
            <a:lvl3pPr>
              <a:defRPr sz="2400">
                <a:solidFill>
                  <a:schemeClr val="tx1"/>
                </a:solidFill>
                <a:latin typeface="Arial" panose="020B0604020202020204" pitchFamily="34" charset="0"/>
                <a:ea typeface="ＭＳ Ｐゴシック" panose="020B0600070205080204" pitchFamily="34" charset="-128"/>
              </a:defRPr>
            </a:lvl3pPr>
            <a:lvl4pPr>
              <a:defRPr sz="2400">
                <a:solidFill>
                  <a:schemeClr val="tx1"/>
                </a:solidFill>
                <a:latin typeface="Arial" panose="020B0604020202020204" pitchFamily="34" charset="0"/>
                <a:ea typeface="ＭＳ Ｐゴシック" panose="020B0600070205080204" pitchFamily="34" charset="-128"/>
              </a:defRPr>
            </a:lvl4pPr>
            <a:lvl5pPr>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DD0611BD-622E-4017-954D-B4E7B1C01626}" type="slidenum">
              <a:rPr lang="en-US" altLang="en-US" sz="1200"/>
              <a:pPr/>
              <a:t>35</a:t>
            </a:fld>
            <a:endParaRPr lang="en-US" altLang="en-US" sz="1200"/>
          </a:p>
        </p:txBody>
      </p:sp>
      <p:sp>
        <p:nvSpPr>
          <p:cNvPr id="178179" name="Rectangle 2">
            <a:extLst>
              <a:ext uri="{FF2B5EF4-FFF2-40B4-BE49-F238E27FC236}">
                <a16:creationId xmlns:a16="http://schemas.microsoft.com/office/drawing/2014/main" id="{6B24CAFA-A191-A68E-686D-902361714C2B}"/>
              </a:ext>
            </a:extLst>
          </p:cNvPr>
          <p:cNvSpPr>
            <a:spLocks noGrp="1" noRot="1" noChangeAspect="1" noChangeArrowheads="1" noTextEdit="1"/>
          </p:cNvSpPr>
          <p:nvPr>
            <p:ph type="sldImg"/>
          </p:nvPr>
        </p:nvSpPr>
        <p:spPr>
          <a:xfrm>
            <a:off x="382588" y="685800"/>
            <a:ext cx="6096000" cy="3429000"/>
          </a:xfrm>
          <a:solidFill>
            <a:srgbClr val="FFFFFF"/>
          </a:solidFill>
          <a:ln/>
        </p:spPr>
      </p:sp>
      <p:sp>
        <p:nvSpPr>
          <p:cNvPr id="178180" name="Rectangle 3">
            <a:extLst>
              <a:ext uri="{FF2B5EF4-FFF2-40B4-BE49-F238E27FC236}">
                <a16:creationId xmlns:a16="http://schemas.microsoft.com/office/drawing/2014/main" id="{D0E4E731-AA05-CD94-C304-2B5FFC3097E1}"/>
              </a:ext>
            </a:extLst>
          </p:cNvPr>
          <p:cNvSpPr>
            <a:spLocks noGrp="1" noChangeArrowheads="1"/>
          </p:cNvSpPr>
          <p:nvPr>
            <p:ph type="body" idx="1"/>
          </p:nvPr>
        </p:nvSpPr>
        <p:spPr>
          <a:xfrm>
            <a:off x="685800" y="4343400"/>
            <a:ext cx="5486400" cy="4114800"/>
          </a:xfrm>
          <a:solidFill>
            <a:srgbClr val="FFFFFF"/>
          </a:solidFill>
          <a:ln>
            <a:solidFill>
              <a:srgbClr val="000000"/>
            </a:solidFill>
          </a:ln>
        </p:spPr>
        <p:txBody>
          <a:bodyPr lIns="86493" tIns="43247" rIns="86493" bIns="43247"/>
          <a:lstStyle/>
          <a:p>
            <a:pPr marL="228600" indent="-228600" eaLnBrk="1" hangingPunct="1">
              <a:buFontTx/>
              <a:buAutoNum type="arabicPeriod"/>
            </a:pPr>
            <a:r>
              <a:rPr lang="en-US" altLang="en-US">
                <a:latin typeface="Arial" panose="020B0604020202020204" pitchFamily="34" charset="0"/>
                <a:ea typeface="ＭＳ Ｐゴシック" panose="020B0600070205080204" pitchFamily="34" charset="-128"/>
              </a:rPr>
              <a:t>CONFIDENCE: The 95% Confidence is important because the interval is very small</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7">
            <a:extLst>
              <a:ext uri="{FF2B5EF4-FFF2-40B4-BE49-F238E27FC236}">
                <a16:creationId xmlns:a16="http://schemas.microsoft.com/office/drawing/2014/main" id="{C0A0D2C7-A691-2B29-2BE9-5A74394C83F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37931725" indent="-37474525">
              <a:defRPr sz="2400">
                <a:solidFill>
                  <a:schemeClr val="tx1"/>
                </a:solidFill>
                <a:latin typeface="Arial" panose="020B0604020202020204" pitchFamily="34" charset="0"/>
                <a:ea typeface="ＭＳ Ｐゴシック" panose="020B0600070205080204" pitchFamily="34" charset="-128"/>
              </a:defRPr>
            </a:lvl2pPr>
            <a:lvl3pPr>
              <a:defRPr sz="2400">
                <a:solidFill>
                  <a:schemeClr val="tx1"/>
                </a:solidFill>
                <a:latin typeface="Arial" panose="020B0604020202020204" pitchFamily="34" charset="0"/>
                <a:ea typeface="ＭＳ Ｐゴシック" panose="020B0600070205080204" pitchFamily="34" charset="-128"/>
              </a:defRPr>
            </a:lvl3pPr>
            <a:lvl4pPr>
              <a:defRPr sz="2400">
                <a:solidFill>
                  <a:schemeClr val="tx1"/>
                </a:solidFill>
                <a:latin typeface="Arial" panose="020B0604020202020204" pitchFamily="34" charset="0"/>
                <a:ea typeface="ＭＳ Ｐゴシック" panose="020B0600070205080204" pitchFamily="34" charset="-128"/>
              </a:defRPr>
            </a:lvl4pPr>
            <a:lvl5pPr>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DDDAE633-8AE7-4FD7-85BB-CD87E62E5C94}" type="slidenum">
              <a:rPr lang="en-US" altLang="en-US" sz="1200"/>
              <a:pPr/>
              <a:t>36</a:t>
            </a:fld>
            <a:endParaRPr lang="en-US" altLang="en-US" sz="1200"/>
          </a:p>
        </p:txBody>
      </p:sp>
      <p:sp>
        <p:nvSpPr>
          <p:cNvPr id="180227" name="Rectangle 2">
            <a:extLst>
              <a:ext uri="{FF2B5EF4-FFF2-40B4-BE49-F238E27FC236}">
                <a16:creationId xmlns:a16="http://schemas.microsoft.com/office/drawing/2014/main" id="{1B60A3CE-741C-633D-9A9F-1AC759206C7A}"/>
              </a:ext>
            </a:extLst>
          </p:cNvPr>
          <p:cNvSpPr>
            <a:spLocks noGrp="1" noRot="1" noChangeAspect="1" noChangeArrowheads="1" noTextEdit="1"/>
          </p:cNvSpPr>
          <p:nvPr>
            <p:ph type="sldImg"/>
          </p:nvPr>
        </p:nvSpPr>
        <p:spPr>
          <a:xfrm>
            <a:off x="382588" y="685800"/>
            <a:ext cx="6096000" cy="3429000"/>
          </a:xfrm>
          <a:solidFill>
            <a:srgbClr val="FFFFFF"/>
          </a:solidFill>
          <a:ln/>
        </p:spPr>
      </p:sp>
      <p:sp>
        <p:nvSpPr>
          <p:cNvPr id="180228" name="Rectangle 3">
            <a:extLst>
              <a:ext uri="{FF2B5EF4-FFF2-40B4-BE49-F238E27FC236}">
                <a16:creationId xmlns:a16="http://schemas.microsoft.com/office/drawing/2014/main" id="{5BEB4366-69AB-A473-786D-53ED8802B991}"/>
              </a:ext>
            </a:extLst>
          </p:cNvPr>
          <p:cNvSpPr>
            <a:spLocks noGrp="1" noChangeArrowheads="1"/>
          </p:cNvSpPr>
          <p:nvPr>
            <p:ph type="body" idx="1"/>
          </p:nvPr>
        </p:nvSpPr>
        <p:spPr>
          <a:xfrm>
            <a:off x="685800" y="4343400"/>
            <a:ext cx="5486400" cy="4114800"/>
          </a:xfrm>
          <a:solidFill>
            <a:srgbClr val="FFFFFF"/>
          </a:solidFill>
          <a:ln>
            <a:solidFill>
              <a:srgbClr val="000000"/>
            </a:solidFill>
          </a:ln>
        </p:spPr>
        <p:txBody>
          <a:bodyPr lIns="86493" tIns="43247" rIns="86493" bIns="43247"/>
          <a:lstStyle/>
          <a:p>
            <a:pPr marL="228600" indent="-228600" eaLnBrk="1" hangingPunct="1">
              <a:buFontTx/>
              <a:buAutoNum type="arabicPeriod"/>
            </a:pPr>
            <a:r>
              <a:rPr lang="en-US" altLang="en-US">
                <a:latin typeface="Arial" panose="020B0604020202020204" pitchFamily="34" charset="0"/>
                <a:ea typeface="ＭＳ Ｐゴシック" panose="020B0600070205080204" pitchFamily="34" charset="-128"/>
              </a:rPr>
              <a:t>FLF DENSITY CHECK: These three systems all had security vulnerabilities but were reserved to test the FLF Density</a:t>
            </a:r>
          </a:p>
          <a:p>
            <a:pPr marL="228600" indent="-228600" eaLnBrk="1" hangingPunct="1">
              <a:buFontTx/>
              <a:buAutoNum type="arabicPeriod"/>
            </a:pPr>
            <a:r>
              <a:rPr lang="en-US" altLang="en-US">
                <a:latin typeface="Arial" panose="020B0604020202020204" pitchFamily="34" charset="0"/>
                <a:ea typeface="ＭＳ Ｐゴシック" panose="020B0600070205080204" pitchFamily="34" charset="-128"/>
              </a:rPr>
              <a:t>Dhcpd was missed due to function pointers</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1011DA22-0873-DBBF-F007-FCD96E79035C}"/>
              </a:ext>
            </a:extLst>
          </p:cNvPr>
          <p:cNvSpPr>
            <a:spLocks noGrp="1" noChangeArrowheads="1"/>
          </p:cNvSpPr>
          <p:nvPr>
            <p:ph type="sldNum" sz="quarter" idx="5"/>
          </p:nvPr>
        </p:nvSpPr>
        <p:spPr>
          <a:ln/>
        </p:spPr>
        <p:txBody>
          <a:bodyPr/>
          <a:lstStyle/>
          <a:p>
            <a:fld id="{B2A72F33-01F3-4A26-8C1D-F8D8D416F980}" type="slidenum">
              <a:rPr lang="en-US" altLang="en-US"/>
              <a:pPr/>
              <a:t>12</a:t>
            </a:fld>
            <a:endParaRPr lang="en-US" altLang="en-US"/>
          </a:p>
        </p:txBody>
      </p:sp>
      <p:sp>
        <p:nvSpPr>
          <p:cNvPr id="69634" name="Rectangle 2">
            <a:extLst>
              <a:ext uri="{FF2B5EF4-FFF2-40B4-BE49-F238E27FC236}">
                <a16:creationId xmlns:a16="http://schemas.microsoft.com/office/drawing/2014/main" id="{6B52D726-16D6-D4BE-E8EE-7BA70F5A8A2D}"/>
              </a:ext>
            </a:extLst>
          </p:cNvPr>
          <p:cNvSpPr>
            <a:spLocks noGrp="1" noRot="1" noChangeAspect="1" noChangeArrowheads="1" noTextEdit="1"/>
          </p:cNvSpPr>
          <p:nvPr>
            <p:ph type="sldImg"/>
          </p:nvPr>
        </p:nvSpPr>
        <p:spPr>
          <a:ln/>
        </p:spPr>
      </p:sp>
      <p:sp>
        <p:nvSpPr>
          <p:cNvPr id="69635" name="Rectangle 3">
            <a:extLst>
              <a:ext uri="{FF2B5EF4-FFF2-40B4-BE49-F238E27FC236}">
                <a16:creationId xmlns:a16="http://schemas.microsoft.com/office/drawing/2014/main" id="{31EC71DC-5489-89D5-BB9B-FDB935579B58}"/>
              </a:ext>
            </a:extLst>
          </p:cNvPr>
          <p:cNvSpPr>
            <a:spLocks noGrp="1" noChangeArrowheads="1"/>
          </p:cNvSpPr>
          <p:nvPr>
            <p:ph type="body" idx="1"/>
          </p:nvPr>
        </p:nvSpPr>
        <p:spPr/>
        <p:txBody>
          <a:bodyPr/>
          <a:lstStyle/>
          <a:p>
            <a:r>
              <a:rPr lang="en-US" altLang="en-US"/>
              <a:t>At a high level the threat is that an attacker will bypass the authentication or brute-force the password field for a known user.</a:t>
            </a:r>
          </a:p>
          <a:p>
            <a:endParaRPr lang="en-US" altLang="en-US"/>
          </a:p>
          <a:p>
            <a:r>
              <a:rPr lang="en-US" altLang="en-US"/>
              <a:t>This figures shows the conditions necessary to realize this threat.</a:t>
            </a:r>
          </a:p>
          <a:p>
            <a:endParaRPr lang="en-US" altLang="en-US"/>
          </a:p>
          <a:p>
            <a:r>
              <a:rPr lang="en-US" altLang="en-US"/>
              <a:t>For example, if both conditional 1.a. and 1.b hold, then can then gain unauthorized access to a user’s account.</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B326AFBB-36F8-E73E-648F-AE3A1ECF7A79}"/>
              </a:ext>
            </a:extLst>
          </p:cNvPr>
          <p:cNvSpPr>
            <a:spLocks noGrp="1" noChangeArrowheads="1"/>
          </p:cNvSpPr>
          <p:nvPr>
            <p:ph type="sldNum" sz="quarter" idx="5"/>
          </p:nvPr>
        </p:nvSpPr>
        <p:spPr>
          <a:ln/>
        </p:spPr>
        <p:txBody>
          <a:bodyPr/>
          <a:lstStyle/>
          <a:p>
            <a:fld id="{E8F2858C-94F9-47D9-96C9-6741B6825C57}" type="slidenum">
              <a:rPr lang="en-US" altLang="en-US"/>
              <a:pPr/>
              <a:t>13</a:t>
            </a:fld>
            <a:endParaRPr lang="en-US" altLang="en-US"/>
          </a:p>
        </p:txBody>
      </p:sp>
      <p:sp>
        <p:nvSpPr>
          <p:cNvPr id="45058" name="Rectangle 2">
            <a:extLst>
              <a:ext uri="{FF2B5EF4-FFF2-40B4-BE49-F238E27FC236}">
                <a16:creationId xmlns:a16="http://schemas.microsoft.com/office/drawing/2014/main" id="{E7CA4D8A-1E09-8C69-AEFF-21037604B3A1}"/>
              </a:ext>
            </a:extLst>
          </p:cNvPr>
          <p:cNvSpPr>
            <a:spLocks noGrp="1" noRot="1" noChangeAspect="1" noChangeArrowheads="1" noTextEdit="1"/>
          </p:cNvSpPr>
          <p:nvPr>
            <p:ph type="sldImg"/>
          </p:nvPr>
        </p:nvSpPr>
        <p:spPr>
          <a:ln/>
        </p:spPr>
      </p:sp>
      <p:sp>
        <p:nvSpPr>
          <p:cNvPr id="45059" name="Rectangle 3">
            <a:extLst>
              <a:ext uri="{FF2B5EF4-FFF2-40B4-BE49-F238E27FC236}">
                <a16:creationId xmlns:a16="http://schemas.microsoft.com/office/drawing/2014/main" id="{B10CE6C7-701B-1F12-B942-7E2D439AAF6C}"/>
              </a:ext>
            </a:extLst>
          </p:cNvPr>
          <p:cNvSpPr>
            <a:spLocks noGrp="1" noChangeArrowheads="1"/>
          </p:cNvSpPr>
          <p:nvPr>
            <p:ph type="body" idx="1"/>
          </p:nvPr>
        </p:nvSpPr>
        <p:spPr/>
        <p:txBody>
          <a:bodyPr/>
          <a:lstStyle/>
          <a:p>
            <a:r>
              <a:rPr lang="en-US" altLang="en-US"/>
              <a:t>Logistics:  Project schedule, People, Resources, Equipment, Testing schedule</a:t>
            </a:r>
          </a:p>
          <a:p>
            <a:r>
              <a:rPr lang="en-US" altLang="en-US"/>
              <a:t>Deliverables:  Description of all deliverables and their associated timetable.  Includes Problem reports &amp; final report</a:t>
            </a:r>
          </a:p>
          <a:p>
            <a:r>
              <a:rPr lang="en-US" altLang="en-US"/>
              <a:t>Test Cases:</a:t>
            </a:r>
          </a:p>
          <a:p>
            <a:r>
              <a:rPr lang="en-US" altLang="en-US"/>
              <a:t>Based on the threat model for application</a:t>
            </a:r>
          </a:p>
          <a:p>
            <a:r>
              <a:rPr lang="en-US" altLang="en-US"/>
              <a:t>Test cases tied to application risks</a:t>
            </a:r>
          </a:p>
          <a:p>
            <a:r>
              <a:rPr lang="en-US" altLang="en-US"/>
              <a:t>Identifies tools required to conduct testing</a:t>
            </a:r>
          </a:p>
          <a:p>
            <a:pPr lvl="1">
              <a:buFont typeface="Wingdings" panose="05000000000000000000" pitchFamily="2" charset="2"/>
              <a:buNone/>
            </a:pPr>
            <a:r>
              <a:rPr lang="en-US" altLang="en-US" sz="1400"/>
              <a:t>Includes identification of automated testing tools</a:t>
            </a:r>
            <a:r>
              <a:rPr lang="en-US" altLang="en-US"/>
              <a:t> </a:t>
            </a:r>
          </a:p>
          <a:p>
            <a:endParaRPr lang="en-US" altLang="en-US"/>
          </a:p>
          <a:p>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FE0E85F2-4F35-BF62-84B6-C665DEA8B559}"/>
              </a:ext>
            </a:extLst>
          </p:cNvPr>
          <p:cNvSpPr>
            <a:spLocks noGrp="1" noChangeArrowheads="1"/>
          </p:cNvSpPr>
          <p:nvPr>
            <p:ph type="sldNum" sz="quarter" idx="5"/>
          </p:nvPr>
        </p:nvSpPr>
        <p:spPr>
          <a:ln/>
        </p:spPr>
        <p:txBody>
          <a:bodyPr/>
          <a:lstStyle/>
          <a:p>
            <a:fld id="{4C7A54BD-C0EB-402A-A3C7-1B217BC4B160}" type="slidenum">
              <a:rPr lang="en-US" altLang="en-US"/>
              <a:pPr/>
              <a:t>14</a:t>
            </a:fld>
            <a:endParaRPr lang="en-US" altLang="en-US"/>
          </a:p>
        </p:txBody>
      </p:sp>
      <p:sp>
        <p:nvSpPr>
          <p:cNvPr id="70658" name="Rectangle 2">
            <a:extLst>
              <a:ext uri="{FF2B5EF4-FFF2-40B4-BE49-F238E27FC236}">
                <a16:creationId xmlns:a16="http://schemas.microsoft.com/office/drawing/2014/main" id="{97B183F7-2A19-05B0-406E-F448E396F93D}"/>
              </a:ext>
            </a:extLst>
          </p:cNvPr>
          <p:cNvSpPr>
            <a:spLocks noGrp="1" noRot="1" noChangeAspect="1" noChangeArrowheads="1" noTextEdit="1"/>
          </p:cNvSpPr>
          <p:nvPr>
            <p:ph type="sldImg"/>
          </p:nvPr>
        </p:nvSpPr>
        <p:spPr>
          <a:ln/>
        </p:spPr>
      </p:sp>
      <p:sp>
        <p:nvSpPr>
          <p:cNvPr id="70659" name="Rectangle 3">
            <a:extLst>
              <a:ext uri="{FF2B5EF4-FFF2-40B4-BE49-F238E27FC236}">
                <a16:creationId xmlns:a16="http://schemas.microsoft.com/office/drawing/2014/main" id="{A4446D1B-3C36-3FE4-1A63-71328609DCDA}"/>
              </a:ext>
            </a:extLst>
          </p:cNvPr>
          <p:cNvSpPr>
            <a:spLocks noGrp="1" noChangeArrowheads="1"/>
          </p:cNvSpPr>
          <p:nvPr>
            <p:ph type="body" idx="1"/>
          </p:nvPr>
        </p:nvSpPr>
        <p:spPr/>
        <p:txBody>
          <a:bodyPr/>
          <a:lstStyle/>
          <a:p>
            <a:r>
              <a:rPr lang="en-US" altLang="en-US"/>
              <a:t>Test cases fall into one of 4 categories</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36D6AD71-0F62-04AD-3CB3-2F70E9B763F5}"/>
              </a:ext>
            </a:extLst>
          </p:cNvPr>
          <p:cNvSpPr>
            <a:spLocks noGrp="1" noChangeArrowheads="1"/>
          </p:cNvSpPr>
          <p:nvPr>
            <p:ph type="sldNum" sz="quarter" idx="5"/>
          </p:nvPr>
        </p:nvSpPr>
        <p:spPr>
          <a:ln/>
        </p:spPr>
        <p:txBody>
          <a:bodyPr/>
          <a:lstStyle/>
          <a:p>
            <a:fld id="{0B43663A-6C52-4373-B2AE-E818D46F8DDB}" type="slidenum">
              <a:rPr lang="en-US" altLang="en-US"/>
              <a:pPr/>
              <a:t>15</a:t>
            </a:fld>
            <a:endParaRPr lang="en-US" altLang="en-US"/>
          </a:p>
        </p:txBody>
      </p:sp>
      <p:sp>
        <p:nvSpPr>
          <p:cNvPr id="71682" name="Rectangle 2">
            <a:extLst>
              <a:ext uri="{FF2B5EF4-FFF2-40B4-BE49-F238E27FC236}">
                <a16:creationId xmlns:a16="http://schemas.microsoft.com/office/drawing/2014/main" id="{69C4B044-A5C5-8531-E3E8-F73F0DE4626F}"/>
              </a:ext>
            </a:extLst>
          </p:cNvPr>
          <p:cNvSpPr>
            <a:spLocks noGrp="1" noRot="1" noChangeAspect="1" noChangeArrowheads="1" noTextEdit="1"/>
          </p:cNvSpPr>
          <p:nvPr>
            <p:ph type="sldImg"/>
          </p:nvPr>
        </p:nvSpPr>
        <p:spPr>
          <a:ln/>
        </p:spPr>
      </p:sp>
      <p:sp>
        <p:nvSpPr>
          <p:cNvPr id="71683" name="Rectangle 3">
            <a:extLst>
              <a:ext uri="{FF2B5EF4-FFF2-40B4-BE49-F238E27FC236}">
                <a16:creationId xmlns:a16="http://schemas.microsoft.com/office/drawing/2014/main" id="{AFBB8473-9B08-0206-3F27-DA233E38F92F}"/>
              </a:ext>
            </a:extLst>
          </p:cNvPr>
          <p:cNvSpPr>
            <a:spLocks noGrp="1" noChangeArrowheads="1"/>
          </p:cNvSpPr>
          <p:nvPr>
            <p:ph type="body" idx="1"/>
          </p:nvPr>
        </p:nvSpPr>
        <p:spPr/>
        <p:txBody>
          <a:bodyPr/>
          <a:lstStyle/>
          <a:p>
            <a:r>
              <a:rPr lang="en-US" altLang="en-US"/>
              <a:t>Applications often rely on external resources to behave securely.</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62FE0B49-84C0-C6DC-83DB-3CD00E370DDD}"/>
              </a:ext>
            </a:extLst>
          </p:cNvPr>
          <p:cNvSpPr>
            <a:spLocks noGrp="1" noChangeArrowheads="1"/>
          </p:cNvSpPr>
          <p:nvPr>
            <p:ph type="sldNum" sz="quarter" idx="5"/>
          </p:nvPr>
        </p:nvSpPr>
        <p:spPr>
          <a:ln/>
        </p:spPr>
        <p:txBody>
          <a:bodyPr/>
          <a:lstStyle/>
          <a:p>
            <a:fld id="{1CE4A707-113A-4EE2-B7EC-5EC79F345EBF}" type="slidenum">
              <a:rPr lang="en-US" altLang="en-US"/>
              <a:pPr/>
              <a:t>16</a:t>
            </a:fld>
            <a:endParaRPr lang="en-US" altLang="en-US"/>
          </a:p>
        </p:txBody>
      </p:sp>
      <p:sp>
        <p:nvSpPr>
          <p:cNvPr id="72706" name="Rectangle 2">
            <a:extLst>
              <a:ext uri="{FF2B5EF4-FFF2-40B4-BE49-F238E27FC236}">
                <a16:creationId xmlns:a16="http://schemas.microsoft.com/office/drawing/2014/main" id="{0D4CDB7F-48EB-3BF7-82EF-19C49556EA09}"/>
              </a:ext>
            </a:extLst>
          </p:cNvPr>
          <p:cNvSpPr>
            <a:spLocks noGrp="1" noRot="1" noChangeAspect="1" noChangeArrowheads="1" noTextEdit="1"/>
          </p:cNvSpPr>
          <p:nvPr>
            <p:ph type="sldImg"/>
          </p:nvPr>
        </p:nvSpPr>
        <p:spPr>
          <a:ln/>
        </p:spPr>
      </p:sp>
      <p:sp>
        <p:nvSpPr>
          <p:cNvPr id="72707" name="Rectangle 3">
            <a:extLst>
              <a:ext uri="{FF2B5EF4-FFF2-40B4-BE49-F238E27FC236}">
                <a16:creationId xmlns:a16="http://schemas.microsoft.com/office/drawing/2014/main" id="{BDD6CA0C-54CF-41B3-2469-151CE0C10BF0}"/>
              </a:ext>
            </a:extLst>
          </p:cNvPr>
          <p:cNvSpPr>
            <a:spLocks noGrp="1" noChangeArrowheads="1"/>
          </p:cNvSpPr>
          <p:nvPr>
            <p:ph type="body" idx="1"/>
          </p:nvPr>
        </p:nvSpPr>
        <p:spPr/>
        <p:txBody>
          <a:bodyPr/>
          <a:lstStyle/>
          <a:p>
            <a:r>
              <a:rPr lang="en-US" altLang="en-US"/>
              <a:t>User interface testing delivers input to the software the way developers anticipated via the command window, text fields, buttons, etc.  The objective here is to test corrupt and unanticipated inputs.</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1A86A9B5-EF7A-AFE8-63A7-ED0171860729}"/>
              </a:ext>
            </a:extLst>
          </p:cNvPr>
          <p:cNvSpPr>
            <a:spLocks noGrp="1" noChangeArrowheads="1"/>
          </p:cNvSpPr>
          <p:nvPr>
            <p:ph type="sldNum" sz="quarter" idx="5"/>
          </p:nvPr>
        </p:nvSpPr>
        <p:spPr>
          <a:ln/>
        </p:spPr>
        <p:txBody>
          <a:bodyPr/>
          <a:lstStyle/>
          <a:p>
            <a:fld id="{8BA4D79B-951E-497C-9AFA-B2B19913C43D}" type="slidenum">
              <a:rPr lang="en-US" altLang="en-US"/>
              <a:pPr/>
              <a:t>17</a:t>
            </a:fld>
            <a:endParaRPr lang="en-US" altLang="en-US"/>
          </a:p>
        </p:txBody>
      </p:sp>
      <p:sp>
        <p:nvSpPr>
          <p:cNvPr id="57346" name="Rectangle 2">
            <a:extLst>
              <a:ext uri="{FF2B5EF4-FFF2-40B4-BE49-F238E27FC236}">
                <a16:creationId xmlns:a16="http://schemas.microsoft.com/office/drawing/2014/main" id="{0C7E7ADB-D41F-D549-A485-B99E14B8A577}"/>
              </a:ext>
            </a:extLst>
          </p:cNvPr>
          <p:cNvSpPr>
            <a:spLocks noGrp="1" noRot="1" noChangeAspect="1" noChangeArrowheads="1" noTextEdit="1"/>
          </p:cNvSpPr>
          <p:nvPr>
            <p:ph type="sldImg"/>
          </p:nvPr>
        </p:nvSpPr>
        <p:spPr>
          <a:ln/>
        </p:spPr>
      </p:sp>
      <p:sp>
        <p:nvSpPr>
          <p:cNvPr id="57347" name="Rectangle 3">
            <a:extLst>
              <a:ext uri="{FF2B5EF4-FFF2-40B4-BE49-F238E27FC236}">
                <a16:creationId xmlns:a16="http://schemas.microsoft.com/office/drawing/2014/main" id="{FB165B5A-5166-26E6-C4DA-293638852B35}"/>
              </a:ext>
            </a:extLst>
          </p:cNvPr>
          <p:cNvSpPr>
            <a:spLocks noGrp="1" noChangeArrowheads="1"/>
          </p:cNvSpPr>
          <p:nvPr>
            <p:ph type="body" idx="1"/>
          </p:nvPr>
        </p:nvSpPr>
        <p:spPr/>
        <p:txBody>
          <a:bodyPr/>
          <a:lstStyle/>
          <a:p>
            <a:r>
              <a:rPr lang="en-US" altLang="en-US"/>
              <a:t>Privileges: Each user and each program should operate by using the fewest privilege possible.  In this way, the damage from an inadvertent or malicious attack in minimized.</a:t>
            </a:r>
          </a:p>
          <a:p>
            <a:r>
              <a:rPr lang="en-US" altLang="en-US"/>
              <a:t>Incomplete Mediation:   Every access must be checked (direct access attempts (requests) as well as attempts to circumvent the access checking mechanism must be considered.</a:t>
            </a:r>
          </a:p>
          <a:p>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DC9F3EFE-1A2C-CEAF-48B5-5BFD4522B583}"/>
              </a:ext>
            </a:extLst>
          </p:cNvPr>
          <p:cNvSpPr>
            <a:spLocks noGrp="1" noChangeArrowheads="1"/>
          </p:cNvSpPr>
          <p:nvPr>
            <p:ph type="sldNum" sz="quarter" idx="5"/>
          </p:nvPr>
        </p:nvSpPr>
        <p:spPr>
          <a:ln/>
        </p:spPr>
        <p:txBody>
          <a:bodyPr/>
          <a:lstStyle/>
          <a:p>
            <a:fld id="{7DA5B589-7210-4D89-944A-F05D3F7D4EF9}" type="slidenum">
              <a:rPr lang="en-US" altLang="en-US"/>
              <a:pPr/>
              <a:t>18</a:t>
            </a:fld>
            <a:endParaRPr lang="en-US" altLang="en-US"/>
          </a:p>
        </p:txBody>
      </p:sp>
      <p:sp>
        <p:nvSpPr>
          <p:cNvPr id="73730" name="Rectangle 2">
            <a:extLst>
              <a:ext uri="{FF2B5EF4-FFF2-40B4-BE49-F238E27FC236}">
                <a16:creationId xmlns:a16="http://schemas.microsoft.com/office/drawing/2014/main" id="{748C946B-150F-1C98-4C75-DF2EEE4FB1E7}"/>
              </a:ext>
            </a:extLst>
          </p:cNvPr>
          <p:cNvSpPr>
            <a:spLocks noGrp="1" noRot="1" noChangeAspect="1" noChangeArrowheads="1" noTextEdit="1"/>
          </p:cNvSpPr>
          <p:nvPr>
            <p:ph type="sldImg"/>
          </p:nvPr>
        </p:nvSpPr>
        <p:spPr>
          <a:ln/>
        </p:spPr>
      </p:sp>
      <p:sp>
        <p:nvSpPr>
          <p:cNvPr id="73731" name="Rectangle 3">
            <a:extLst>
              <a:ext uri="{FF2B5EF4-FFF2-40B4-BE49-F238E27FC236}">
                <a16:creationId xmlns:a16="http://schemas.microsoft.com/office/drawing/2014/main" id="{4FAB0042-534C-7811-8599-8D107B1C42F9}"/>
              </a:ext>
            </a:extLst>
          </p:cNvPr>
          <p:cNvSpPr>
            <a:spLocks noGrp="1" noChangeArrowheads="1"/>
          </p:cNvSpPr>
          <p:nvPr>
            <p:ph type="body" idx="1"/>
          </p:nvPr>
        </p:nvSpPr>
        <p:spPr/>
        <p:txBody>
          <a:bodyPr/>
          <a:lstStyle/>
          <a:p>
            <a:r>
              <a:rPr lang="en-US" altLang="en-US"/>
              <a:t>Even if an application’s design is secure, many bad things can occur when developers make specific implementation choices or errors.</a:t>
            </a:r>
          </a:p>
          <a:p>
            <a:r>
              <a:rPr lang="en-US" altLang="en-US"/>
              <a:t>Example – suppose a user is requesting access to a file.  While the mediator is checking access rights for the file, the user could change the file name. The mediator approves the request based on the initial information provided.    The mediator would now send the now-modified descriptor to the file handler.  Between the time the access was checked and the time the result of the check was used, a change occurred, invalidating the result of the check.</a:t>
            </a: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D89FAE78-7CC8-4044-9439-7DDCDB82DE6C}" type="datetime1">
              <a:rPr lang="en-US" smtClean="0"/>
              <a:t>2/13/2023</a:t>
            </a:fld>
            <a:endParaRPr lang="en-US"/>
          </a:p>
        </p:txBody>
      </p:sp>
      <p:sp>
        <p:nvSpPr>
          <p:cNvPr id="5" name="Footer Placeholder 4"/>
          <p:cNvSpPr>
            <a:spLocks noGrp="1"/>
          </p:cNvSpPr>
          <p:nvPr>
            <p:ph type="ftr" sz="quarter" idx="11"/>
          </p:nvPr>
        </p:nvSpPr>
        <p:spPr>
          <a:xfrm>
            <a:off x="1876424" y="5410201"/>
            <a:ext cx="5124886" cy="365125"/>
          </a:xfrm>
        </p:spPr>
        <p:txBody>
          <a:bodyPr/>
          <a:lstStyle/>
          <a:p>
            <a:r>
              <a:rPr lang="en-US" dirty="0"/>
              <a:t>CIS 311: Application Security</a:t>
            </a:r>
          </a:p>
        </p:txBody>
      </p:sp>
      <p:sp>
        <p:nvSpPr>
          <p:cNvPr id="6" name="Slide Number Placeholder 5"/>
          <p:cNvSpPr>
            <a:spLocks noGrp="1"/>
          </p:cNvSpPr>
          <p:nvPr>
            <p:ph type="sldNum" sz="quarter" idx="12"/>
          </p:nvPr>
        </p:nvSpPr>
        <p:spPr>
          <a:xfrm>
            <a:off x="9896911" y="5410199"/>
            <a:ext cx="771089" cy="365125"/>
          </a:xfrm>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19037398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F838A6B-9637-4EB2-9216-A4FEE866094A}" type="datetime1">
              <a:rPr lang="en-US" smtClean="0"/>
              <a:pPr/>
              <a:t>2/13/2023</a:t>
            </a:fld>
            <a:endParaRPr lang="en-US" dirty="0"/>
          </a:p>
        </p:txBody>
      </p:sp>
      <p:sp>
        <p:nvSpPr>
          <p:cNvPr id="6" name="Footer Placeholder 5"/>
          <p:cNvSpPr>
            <a:spLocks noGrp="1"/>
          </p:cNvSpPr>
          <p:nvPr>
            <p:ph type="ftr" sz="quarter" idx="11"/>
          </p:nvPr>
        </p:nvSpPr>
        <p:spPr/>
        <p:txBody>
          <a:bodyPr/>
          <a:lstStyle/>
          <a:p>
            <a:pPr algn="ctr"/>
            <a:r>
              <a:rPr lang="en-US" dirty="0"/>
              <a:t>CIS 311: Application Security</a:t>
            </a:r>
          </a:p>
        </p:txBody>
      </p:sp>
      <p:sp>
        <p:nvSpPr>
          <p:cNvPr id="7" name="Slide Number Placeholder 6"/>
          <p:cNvSpPr>
            <a:spLocks noGrp="1"/>
          </p:cNvSpPr>
          <p:nvPr>
            <p:ph type="sldNum" sz="quarter" idx="12"/>
          </p:nvPr>
        </p:nvSpPr>
        <p:spPr/>
        <p:txBody>
          <a:bodyPr/>
          <a:lstStyle/>
          <a:p>
            <a:fld id="{DFDF98CC-160E-494C-8C3C-8CDC5FA257DE}" type="slidenum">
              <a:rPr lang="en-US" smtClean="0"/>
              <a:pPr/>
              <a:t>‹#›</a:t>
            </a:fld>
            <a:endParaRPr lang="en-US" dirty="0"/>
          </a:p>
        </p:txBody>
      </p:sp>
    </p:spTree>
    <p:extLst>
      <p:ext uri="{BB962C8B-B14F-4D97-AF65-F5344CB8AC3E}">
        <p14:creationId xmlns:p14="http://schemas.microsoft.com/office/powerpoint/2010/main" val="3587303604"/>
      </p:ext>
    </p:extLst>
  </p:cSld>
  <p:clrMapOvr>
    <a:masterClrMapping/>
  </p:clrMapOvr>
  <p:hf hdr="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F838A6B-9637-4EB2-9216-A4FEE866094A}" type="datetime1">
              <a:rPr lang="en-US" smtClean="0"/>
              <a:pPr/>
              <a:t>2/13/2023</a:t>
            </a:fld>
            <a:endParaRPr lang="en-US" dirty="0"/>
          </a:p>
        </p:txBody>
      </p:sp>
      <p:sp>
        <p:nvSpPr>
          <p:cNvPr id="6" name="Footer Placeholder 5"/>
          <p:cNvSpPr>
            <a:spLocks noGrp="1"/>
          </p:cNvSpPr>
          <p:nvPr>
            <p:ph type="ftr" sz="quarter" idx="11"/>
          </p:nvPr>
        </p:nvSpPr>
        <p:spPr/>
        <p:txBody>
          <a:bodyPr/>
          <a:lstStyle/>
          <a:p>
            <a:pPr algn="ctr"/>
            <a:r>
              <a:rPr lang="en-US" dirty="0"/>
              <a:t>CIS 311: Application Security</a:t>
            </a:r>
          </a:p>
        </p:txBody>
      </p:sp>
      <p:sp>
        <p:nvSpPr>
          <p:cNvPr id="7" name="Slide Number Placeholder 6"/>
          <p:cNvSpPr>
            <a:spLocks noGrp="1"/>
          </p:cNvSpPr>
          <p:nvPr>
            <p:ph type="sldNum" sz="quarter" idx="12"/>
          </p:nvPr>
        </p:nvSpPr>
        <p:spPr/>
        <p:txBody>
          <a:bodyPr/>
          <a:lstStyle/>
          <a:p>
            <a:fld id="{DFDF98CC-160E-494C-8C3C-8CDC5FA257DE}" type="slidenum">
              <a:rPr lang="en-US" smtClean="0"/>
              <a:pPr/>
              <a:t>‹#›</a:t>
            </a:fld>
            <a:endParaRPr lang="en-US" dirty="0"/>
          </a:p>
        </p:txBody>
      </p:sp>
    </p:spTree>
    <p:extLst>
      <p:ext uri="{BB962C8B-B14F-4D97-AF65-F5344CB8AC3E}">
        <p14:creationId xmlns:p14="http://schemas.microsoft.com/office/powerpoint/2010/main" val="1963160979"/>
      </p:ext>
    </p:extLst>
  </p:cSld>
  <p:clrMapOvr>
    <a:masterClrMapping/>
  </p:clrMapOvr>
  <p:hf hd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F838A6B-9637-4EB2-9216-A4FEE866094A}" type="datetime1">
              <a:rPr lang="en-US" smtClean="0"/>
              <a:pPr/>
              <a:t>2/13/2023</a:t>
            </a:fld>
            <a:endParaRPr lang="en-US" dirty="0"/>
          </a:p>
        </p:txBody>
      </p:sp>
      <p:sp>
        <p:nvSpPr>
          <p:cNvPr id="6" name="Footer Placeholder 5"/>
          <p:cNvSpPr>
            <a:spLocks noGrp="1"/>
          </p:cNvSpPr>
          <p:nvPr>
            <p:ph type="ftr" sz="quarter" idx="11"/>
          </p:nvPr>
        </p:nvSpPr>
        <p:spPr/>
        <p:txBody>
          <a:bodyPr/>
          <a:lstStyle/>
          <a:p>
            <a:pPr algn="ctr"/>
            <a:r>
              <a:rPr lang="en-US" dirty="0"/>
              <a:t>CIS 311: Application Security</a:t>
            </a:r>
          </a:p>
        </p:txBody>
      </p:sp>
      <p:sp>
        <p:nvSpPr>
          <p:cNvPr id="7" name="Slide Number Placeholder 6"/>
          <p:cNvSpPr>
            <a:spLocks noGrp="1"/>
          </p:cNvSpPr>
          <p:nvPr>
            <p:ph type="sldNum" sz="quarter" idx="12"/>
          </p:nvPr>
        </p:nvSpPr>
        <p:spPr/>
        <p:txBody>
          <a:bodyPr/>
          <a:lstStyle/>
          <a:p>
            <a:fld id="{DFDF98CC-160E-494C-8C3C-8CDC5FA257DE}" type="slidenum">
              <a:rPr lang="en-US" smtClean="0"/>
              <a:pPr/>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508092167"/>
      </p:ext>
    </p:extLst>
  </p:cSld>
  <p:clrMapOvr>
    <a:masterClrMapping/>
  </p:clrMapOvr>
  <p:hf hd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F838A6B-9637-4EB2-9216-A4FEE866094A}" type="datetime1">
              <a:rPr lang="en-US" smtClean="0"/>
              <a:pPr/>
              <a:t>2/13/2023</a:t>
            </a:fld>
            <a:endParaRPr lang="en-US" dirty="0"/>
          </a:p>
        </p:txBody>
      </p:sp>
      <p:sp>
        <p:nvSpPr>
          <p:cNvPr id="6" name="Footer Placeholder 5"/>
          <p:cNvSpPr>
            <a:spLocks noGrp="1"/>
          </p:cNvSpPr>
          <p:nvPr>
            <p:ph type="ftr" sz="quarter" idx="11"/>
          </p:nvPr>
        </p:nvSpPr>
        <p:spPr/>
        <p:txBody>
          <a:bodyPr/>
          <a:lstStyle/>
          <a:p>
            <a:pPr algn="ctr"/>
            <a:r>
              <a:rPr lang="en-US" dirty="0"/>
              <a:t>CIS 311: Application Security</a:t>
            </a:r>
          </a:p>
        </p:txBody>
      </p:sp>
      <p:sp>
        <p:nvSpPr>
          <p:cNvPr id="7" name="Slide Number Placeholder 6"/>
          <p:cNvSpPr>
            <a:spLocks noGrp="1"/>
          </p:cNvSpPr>
          <p:nvPr>
            <p:ph type="sldNum" sz="quarter" idx="12"/>
          </p:nvPr>
        </p:nvSpPr>
        <p:spPr/>
        <p:txBody>
          <a:bodyPr/>
          <a:lstStyle/>
          <a:p>
            <a:fld id="{DFDF98CC-160E-494C-8C3C-8CDC5FA257DE}" type="slidenum">
              <a:rPr lang="en-US" smtClean="0"/>
              <a:pPr/>
              <a:t>‹#›</a:t>
            </a:fld>
            <a:endParaRPr lang="en-US" dirty="0"/>
          </a:p>
        </p:txBody>
      </p:sp>
    </p:spTree>
    <p:extLst>
      <p:ext uri="{BB962C8B-B14F-4D97-AF65-F5344CB8AC3E}">
        <p14:creationId xmlns:p14="http://schemas.microsoft.com/office/powerpoint/2010/main" val="3832813350"/>
      </p:ext>
    </p:extLst>
  </p:cSld>
  <p:clrMapOvr>
    <a:masterClrMapping/>
  </p:clrMapOvr>
  <p:hf hdr="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F838A6B-9637-4EB2-9216-A4FEE866094A}" type="datetime1">
              <a:rPr lang="en-US" smtClean="0"/>
              <a:pPr/>
              <a:t>2/13/2023</a:t>
            </a:fld>
            <a:endParaRPr lang="en-US" dirty="0"/>
          </a:p>
        </p:txBody>
      </p:sp>
      <p:sp>
        <p:nvSpPr>
          <p:cNvPr id="4" name="Footer Placeholder 3"/>
          <p:cNvSpPr>
            <a:spLocks noGrp="1"/>
          </p:cNvSpPr>
          <p:nvPr>
            <p:ph type="ftr" sz="quarter" idx="11"/>
          </p:nvPr>
        </p:nvSpPr>
        <p:spPr/>
        <p:txBody>
          <a:bodyPr/>
          <a:lstStyle/>
          <a:p>
            <a:pPr algn="ctr"/>
            <a:r>
              <a:rPr lang="en-US" dirty="0"/>
              <a:t>CIS 311: Application Security</a:t>
            </a:r>
          </a:p>
        </p:txBody>
      </p:sp>
      <p:sp>
        <p:nvSpPr>
          <p:cNvPr id="5" name="Slide Number Placeholder 4"/>
          <p:cNvSpPr>
            <a:spLocks noGrp="1"/>
          </p:cNvSpPr>
          <p:nvPr>
            <p:ph type="sldNum" sz="quarter" idx="12"/>
          </p:nvPr>
        </p:nvSpPr>
        <p:spPr/>
        <p:txBody>
          <a:bodyPr/>
          <a:lstStyle/>
          <a:p>
            <a:fld id="{DFDF98CC-160E-494C-8C3C-8CDC5FA257DE}" type="slidenum">
              <a:rPr lang="en-US" smtClean="0"/>
              <a:pPr/>
              <a:t>‹#›</a:t>
            </a:fld>
            <a:endParaRPr lang="en-US" dirty="0"/>
          </a:p>
        </p:txBody>
      </p:sp>
    </p:spTree>
    <p:extLst>
      <p:ext uri="{BB962C8B-B14F-4D97-AF65-F5344CB8AC3E}">
        <p14:creationId xmlns:p14="http://schemas.microsoft.com/office/powerpoint/2010/main" val="3181637835"/>
      </p:ext>
    </p:extLst>
  </p:cSld>
  <p:clrMapOvr>
    <a:masterClrMapping/>
  </p:clrMapOvr>
  <p:hf hdr="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F838A6B-9637-4EB2-9216-A4FEE866094A}" type="datetime1">
              <a:rPr lang="en-US" smtClean="0"/>
              <a:pPr/>
              <a:t>2/13/2023</a:t>
            </a:fld>
            <a:endParaRPr lang="en-US" dirty="0"/>
          </a:p>
        </p:txBody>
      </p:sp>
      <p:sp>
        <p:nvSpPr>
          <p:cNvPr id="4" name="Footer Placeholder 3"/>
          <p:cNvSpPr>
            <a:spLocks noGrp="1"/>
          </p:cNvSpPr>
          <p:nvPr>
            <p:ph type="ftr" sz="quarter" idx="11"/>
          </p:nvPr>
        </p:nvSpPr>
        <p:spPr/>
        <p:txBody>
          <a:bodyPr/>
          <a:lstStyle/>
          <a:p>
            <a:pPr algn="ctr"/>
            <a:r>
              <a:rPr lang="en-US" dirty="0"/>
              <a:t>CIS 311: Application Security</a:t>
            </a:r>
          </a:p>
        </p:txBody>
      </p:sp>
      <p:sp>
        <p:nvSpPr>
          <p:cNvPr id="5" name="Slide Number Placeholder 4"/>
          <p:cNvSpPr>
            <a:spLocks noGrp="1"/>
          </p:cNvSpPr>
          <p:nvPr>
            <p:ph type="sldNum" sz="quarter" idx="12"/>
          </p:nvPr>
        </p:nvSpPr>
        <p:spPr/>
        <p:txBody>
          <a:bodyPr/>
          <a:lstStyle/>
          <a:p>
            <a:fld id="{DFDF98CC-160E-494C-8C3C-8CDC5FA257DE}" type="slidenum">
              <a:rPr lang="en-US" smtClean="0"/>
              <a:pPr/>
              <a:t>‹#›</a:t>
            </a:fld>
            <a:endParaRPr lang="en-US" dirty="0"/>
          </a:p>
        </p:txBody>
      </p:sp>
    </p:spTree>
    <p:extLst>
      <p:ext uri="{BB962C8B-B14F-4D97-AF65-F5344CB8AC3E}">
        <p14:creationId xmlns:p14="http://schemas.microsoft.com/office/powerpoint/2010/main" val="2555368725"/>
      </p:ext>
    </p:extLst>
  </p:cSld>
  <p:clrMapOvr>
    <a:masterClrMapping/>
  </p:clrMapOvr>
  <p:hf hdr="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F922837-9CC1-4A61-BAFA-7493765ADC66}" type="datetime1">
              <a:rPr lang="en-US" smtClean="0"/>
              <a:t>2/13/2023</a:t>
            </a:fld>
            <a:endParaRPr lang="en-US"/>
          </a:p>
        </p:txBody>
      </p:sp>
      <p:sp>
        <p:nvSpPr>
          <p:cNvPr id="5" name="Footer Placeholder 4"/>
          <p:cNvSpPr>
            <a:spLocks noGrp="1"/>
          </p:cNvSpPr>
          <p:nvPr>
            <p:ph type="ftr" sz="quarter" idx="11"/>
          </p:nvPr>
        </p:nvSpPr>
        <p:spPr/>
        <p:txBody>
          <a:bodyPr/>
          <a:lstStyle/>
          <a:p>
            <a:r>
              <a:rPr lang="en-US" dirty="0"/>
              <a:t>CIS 311: Application Security</a:t>
            </a:r>
          </a:p>
        </p:txBody>
      </p:sp>
      <p:sp>
        <p:nvSpPr>
          <p:cNvPr id="6" name="Slide Number Placeholder 5"/>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34327430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9AD60CC-8A0F-4A7F-BD8B-BB4A7F711A2F}" type="datetime1">
              <a:rPr lang="en-US" smtClean="0"/>
              <a:t>2/13/2023</a:t>
            </a:fld>
            <a:endParaRPr lang="en-US"/>
          </a:p>
        </p:txBody>
      </p:sp>
      <p:sp>
        <p:nvSpPr>
          <p:cNvPr id="5" name="Footer Placeholder 4"/>
          <p:cNvSpPr>
            <a:spLocks noGrp="1"/>
          </p:cNvSpPr>
          <p:nvPr>
            <p:ph type="ftr" sz="quarter" idx="11"/>
          </p:nvPr>
        </p:nvSpPr>
        <p:spPr/>
        <p:txBody>
          <a:bodyPr/>
          <a:lstStyle/>
          <a:p>
            <a:r>
              <a:rPr lang="en-US" dirty="0"/>
              <a:t>CIS 311: Application Security</a:t>
            </a:r>
          </a:p>
        </p:txBody>
      </p:sp>
      <p:sp>
        <p:nvSpPr>
          <p:cNvPr id="6" name="Slide Number Placeholder 5"/>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121143260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609600"/>
            <a:ext cx="10363200" cy="1143000"/>
          </a:xfrm>
        </p:spPr>
        <p:txBody>
          <a:bodyPr/>
          <a:lstStyle/>
          <a:p>
            <a:r>
              <a:rPr lang="en-US"/>
              <a:t>Click to edit Master title style</a:t>
            </a:r>
          </a:p>
        </p:txBody>
      </p:sp>
      <p:sp>
        <p:nvSpPr>
          <p:cNvPr id="3" name="Text Placeholder 2"/>
          <p:cNvSpPr>
            <a:spLocks noGrp="1"/>
          </p:cNvSpPr>
          <p:nvPr>
            <p:ph type="body" sz="half" idx="1"/>
          </p:nvPr>
        </p:nvSpPr>
        <p:spPr>
          <a:xfrm>
            <a:off x="914400" y="1981200"/>
            <a:ext cx="10363200"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914400" y="4114800"/>
            <a:ext cx="10363200"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a16="http://schemas.microsoft.com/office/drawing/2014/main" id="{BDE1D0EA-A6EC-AB7F-15CE-9BEC2D67427A}"/>
              </a:ext>
            </a:extLst>
          </p:cNvPr>
          <p:cNvSpPr>
            <a:spLocks noGrp="1" noChangeArrowheads="1"/>
          </p:cNvSpPr>
          <p:nvPr>
            <p:ph type="dt" sz="half" idx="10"/>
          </p:nvPr>
        </p:nvSpPr>
        <p:spPr>
          <a:ln/>
        </p:spPr>
        <p:txBody>
          <a:bodyPr/>
          <a:lstStyle>
            <a:lvl1pPr>
              <a:defRPr/>
            </a:lvl1pPr>
          </a:lstStyle>
          <a:p>
            <a:endParaRPr lang="en-US" altLang="en-US"/>
          </a:p>
        </p:txBody>
      </p:sp>
      <p:sp>
        <p:nvSpPr>
          <p:cNvPr id="6" name="Rectangle 5">
            <a:extLst>
              <a:ext uri="{FF2B5EF4-FFF2-40B4-BE49-F238E27FC236}">
                <a16:creationId xmlns:a16="http://schemas.microsoft.com/office/drawing/2014/main" id="{E13FC3C9-B375-2E9B-F4F8-4DCA37BCCBFD}"/>
              </a:ext>
            </a:extLst>
          </p:cNvPr>
          <p:cNvSpPr>
            <a:spLocks noGrp="1" noChangeArrowheads="1"/>
          </p:cNvSpPr>
          <p:nvPr>
            <p:ph type="ftr" sz="quarter" idx="11"/>
          </p:nvPr>
        </p:nvSpPr>
        <p:spPr>
          <a:ln/>
        </p:spPr>
        <p:txBody>
          <a:bodyPr/>
          <a:lstStyle>
            <a:lvl1pPr>
              <a:defRPr/>
            </a:lvl1pPr>
          </a:lstStyle>
          <a:p>
            <a:endParaRPr lang="en-US" altLang="en-US"/>
          </a:p>
        </p:txBody>
      </p:sp>
      <p:sp>
        <p:nvSpPr>
          <p:cNvPr id="7" name="Rectangle 6">
            <a:extLst>
              <a:ext uri="{FF2B5EF4-FFF2-40B4-BE49-F238E27FC236}">
                <a16:creationId xmlns:a16="http://schemas.microsoft.com/office/drawing/2014/main" id="{799210DB-8955-2754-2A8D-BBF681564D39}"/>
              </a:ext>
            </a:extLst>
          </p:cNvPr>
          <p:cNvSpPr>
            <a:spLocks noGrp="1" noChangeArrowheads="1"/>
          </p:cNvSpPr>
          <p:nvPr>
            <p:ph type="sldNum" sz="quarter" idx="12"/>
          </p:nvPr>
        </p:nvSpPr>
        <p:spPr>
          <a:ln/>
        </p:spPr>
        <p:txBody>
          <a:bodyPr/>
          <a:lstStyle>
            <a:lvl1pPr>
              <a:defRPr/>
            </a:lvl1pPr>
          </a:lstStyle>
          <a:p>
            <a:fld id="{A6CC0068-9018-4FAD-8851-634FA820AAA7}" type="slidenum">
              <a:rPr lang="en-US" altLang="en-US"/>
              <a:pPr/>
              <a:t>‹#›</a:t>
            </a:fld>
            <a:endParaRPr lang="en-US" altLang="en-US"/>
          </a:p>
        </p:txBody>
      </p:sp>
    </p:spTree>
    <p:extLst>
      <p:ext uri="{BB962C8B-B14F-4D97-AF65-F5344CB8AC3E}">
        <p14:creationId xmlns:p14="http://schemas.microsoft.com/office/powerpoint/2010/main" val="293867252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dgm">
  <p:cSld name="Title and Diagram or Organization Chart">
    <p:spTree>
      <p:nvGrpSpPr>
        <p:cNvPr id="1" name=""/>
        <p:cNvGrpSpPr/>
        <p:nvPr/>
      </p:nvGrpSpPr>
      <p:grpSpPr>
        <a:xfrm>
          <a:off x="0" y="0"/>
          <a:ext cx="0" cy="0"/>
          <a:chOff x="0" y="0"/>
          <a:chExt cx="0" cy="0"/>
        </a:xfrm>
      </p:grpSpPr>
      <p:sp>
        <p:nvSpPr>
          <p:cNvPr id="2" name="Title 1"/>
          <p:cNvSpPr>
            <a:spLocks noGrp="1"/>
          </p:cNvSpPr>
          <p:nvPr>
            <p:ph type="title"/>
          </p:nvPr>
        </p:nvSpPr>
        <p:spPr>
          <a:xfrm>
            <a:off x="914400" y="609600"/>
            <a:ext cx="10363200" cy="1143000"/>
          </a:xfrm>
        </p:spPr>
        <p:txBody>
          <a:bodyPr/>
          <a:lstStyle/>
          <a:p>
            <a:r>
              <a:rPr lang="en-US"/>
              <a:t>Click to edit Master title style</a:t>
            </a:r>
          </a:p>
        </p:txBody>
      </p:sp>
      <p:sp>
        <p:nvSpPr>
          <p:cNvPr id="3" name="SmartArt Placeholder 2"/>
          <p:cNvSpPr>
            <a:spLocks noGrp="1"/>
          </p:cNvSpPr>
          <p:nvPr>
            <p:ph type="dgm" idx="1"/>
          </p:nvPr>
        </p:nvSpPr>
        <p:spPr>
          <a:xfrm>
            <a:off x="914400" y="1981200"/>
            <a:ext cx="10363200" cy="4114800"/>
          </a:xfrm>
        </p:spPr>
        <p:txBody>
          <a:bodyPr/>
          <a:lstStyle/>
          <a:p>
            <a:pPr lvl="0"/>
            <a:endParaRPr lang="en-US" noProof="0"/>
          </a:p>
        </p:txBody>
      </p:sp>
      <p:sp>
        <p:nvSpPr>
          <p:cNvPr id="4" name="Rectangle 4">
            <a:extLst>
              <a:ext uri="{FF2B5EF4-FFF2-40B4-BE49-F238E27FC236}">
                <a16:creationId xmlns:a16="http://schemas.microsoft.com/office/drawing/2014/main" id="{4B080015-A3B2-D4E3-FDD8-8D0033DE5698}"/>
              </a:ext>
            </a:extLst>
          </p:cNvPr>
          <p:cNvSpPr>
            <a:spLocks noGrp="1" noChangeArrowheads="1"/>
          </p:cNvSpPr>
          <p:nvPr>
            <p:ph type="dt" sz="half" idx="10"/>
          </p:nvPr>
        </p:nvSpPr>
        <p:spPr>
          <a:ln/>
        </p:spPr>
        <p:txBody>
          <a:bodyPr/>
          <a:lstStyle>
            <a:lvl1pPr>
              <a:defRPr/>
            </a:lvl1pPr>
          </a:lstStyle>
          <a:p>
            <a:endParaRPr lang="en-US" altLang="en-US"/>
          </a:p>
        </p:txBody>
      </p:sp>
      <p:sp>
        <p:nvSpPr>
          <p:cNvPr id="5" name="Rectangle 5">
            <a:extLst>
              <a:ext uri="{FF2B5EF4-FFF2-40B4-BE49-F238E27FC236}">
                <a16:creationId xmlns:a16="http://schemas.microsoft.com/office/drawing/2014/main" id="{F8589AA2-EE25-C9CC-E026-9F6FEABB6C61}"/>
              </a:ext>
            </a:extLst>
          </p:cNvPr>
          <p:cNvSpPr>
            <a:spLocks noGrp="1" noChangeArrowheads="1"/>
          </p:cNvSpPr>
          <p:nvPr>
            <p:ph type="ftr" sz="quarter" idx="11"/>
          </p:nvPr>
        </p:nvSpPr>
        <p:spPr>
          <a:ln/>
        </p:spPr>
        <p:txBody>
          <a:bodyPr/>
          <a:lstStyle>
            <a:lvl1pPr>
              <a:defRPr/>
            </a:lvl1pPr>
          </a:lstStyle>
          <a:p>
            <a:endParaRPr lang="en-US" altLang="en-US"/>
          </a:p>
        </p:txBody>
      </p:sp>
      <p:sp>
        <p:nvSpPr>
          <p:cNvPr id="6" name="Rectangle 6">
            <a:extLst>
              <a:ext uri="{FF2B5EF4-FFF2-40B4-BE49-F238E27FC236}">
                <a16:creationId xmlns:a16="http://schemas.microsoft.com/office/drawing/2014/main" id="{A5C447F9-97FF-05EC-B7A5-D94D9882681E}"/>
              </a:ext>
            </a:extLst>
          </p:cNvPr>
          <p:cNvSpPr>
            <a:spLocks noGrp="1" noChangeArrowheads="1"/>
          </p:cNvSpPr>
          <p:nvPr>
            <p:ph type="sldNum" sz="quarter" idx="12"/>
          </p:nvPr>
        </p:nvSpPr>
        <p:spPr>
          <a:ln/>
        </p:spPr>
        <p:txBody>
          <a:bodyPr/>
          <a:lstStyle>
            <a:lvl1pPr>
              <a:defRPr/>
            </a:lvl1pPr>
          </a:lstStyle>
          <a:p>
            <a:fld id="{FC291547-5571-43A1-83A9-7EF4849549EA}" type="slidenum">
              <a:rPr lang="en-US" altLang="en-US"/>
              <a:pPr/>
              <a:t>‹#›</a:t>
            </a:fld>
            <a:endParaRPr lang="en-US" altLang="en-US"/>
          </a:p>
        </p:txBody>
      </p:sp>
    </p:spTree>
    <p:extLst>
      <p:ext uri="{BB962C8B-B14F-4D97-AF65-F5344CB8AC3E}">
        <p14:creationId xmlns:p14="http://schemas.microsoft.com/office/powerpoint/2010/main" val="26146885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9867A03-0D75-4281-ABBC-48F8F2265ADC}" type="datetime1">
              <a:rPr lang="en-US" smtClean="0"/>
              <a:t>2/13/2023</a:t>
            </a:fld>
            <a:endParaRPr lang="en-US"/>
          </a:p>
        </p:txBody>
      </p:sp>
      <p:sp>
        <p:nvSpPr>
          <p:cNvPr id="5" name="Footer Placeholder 4"/>
          <p:cNvSpPr>
            <a:spLocks noGrp="1"/>
          </p:cNvSpPr>
          <p:nvPr>
            <p:ph type="ftr" sz="quarter" idx="11"/>
          </p:nvPr>
        </p:nvSpPr>
        <p:spPr/>
        <p:txBody>
          <a:bodyPr/>
          <a:lstStyle/>
          <a:p>
            <a:r>
              <a:rPr lang="en-US" dirty="0"/>
              <a:t>CIS 311: Application Security</a:t>
            </a:r>
          </a:p>
        </p:txBody>
      </p:sp>
      <p:sp>
        <p:nvSpPr>
          <p:cNvPr id="6" name="Slide Number Placeholder 5"/>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35957183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7A39F6C-298E-457E-893D-52BE1F95B65D}" type="datetime1">
              <a:rPr lang="en-US" smtClean="0"/>
              <a:t>2/13/2023</a:t>
            </a:fld>
            <a:endParaRPr lang="en-US"/>
          </a:p>
        </p:txBody>
      </p:sp>
      <p:sp>
        <p:nvSpPr>
          <p:cNvPr id="5" name="Footer Placeholder 4"/>
          <p:cNvSpPr>
            <a:spLocks noGrp="1"/>
          </p:cNvSpPr>
          <p:nvPr>
            <p:ph type="ftr" sz="quarter" idx="11"/>
          </p:nvPr>
        </p:nvSpPr>
        <p:spPr/>
        <p:txBody>
          <a:bodyPr/>
          <a:lstStyle/>
          <a:p>
            <a:r>
              <a:rPr lang="en-US" dirty="0"/>
              <a:t>CIS 311: Application Security</a:t>
            </a:r>
          </a:p>
        </p:txBody>
      </p:sp>
      <p:sp>
        <p:nvSpPr>
          <p:cNvPr id="6" name="Slide Number Placeholder 5"/>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37217263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1DA9AC1-3B9A-40CE-98D7-5F98568B867E}" type="datetime1">
              <a:rPr lang="en-US" smtClean="0"/>
              <a:t>2/13/2023</a:t>
            </a:fld>
            <a:endParaRPr lang="en-US"/>
          </a:p>
        </p:txBody>
      </p:sp>
      <p:sp>
        <p:nvSpPr>
          <p:cNvPr id="6" name="Footer Placeholder 5"/>
          <p:cNvSpPr>
            <a:spLocks noGrp="1"/>
          </p:cNvSpPr>
          <p:nvPr>
            <p:ph type="ftr" sz="quarter" idx="11"/>
          </p:nvPr>
        </p:nvSpPr>
        <p:spPr/>
        <p:txBody>
          <a:bodyPr/>
          <a:lstStyle/>
          <a:p>
            <a:r>
              <a:rPr lang="en-US" dirty="0"/>
              <a:t>CIS 311: Application Security</a:t>
            </a:r>
          </a:p>
        </p:txBody>
      </p:sp>
      <p:sp>
        <p:nvSpPr>
          <p:cNvPr id="7" name="Slide Number Placeholder 6"/>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1188821215"/>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83BF3CD-53C4-4A2E-B87C-39AC67A7CF8F}" type="datetime1">
              <a:rPr lang="en-US" smtClean="0"/>
              <a:t>2/13/2023</a:t>
            </a:fld>
            <a:endParaRPr lang="en-US"/>
          </a:p>
        </p:txBody>
      </p:sp>
      <p:sp>
        <p:nvSpPr>
          <p:cNvPr id="8" name="Footer Placeholder 7"/>
          <p:cNvSpPr>
            <a:spLocks noGrp="1"/>
          </p:cNvSpPr>
          <p:nvPr>
            <p:ph type="ftr" sz="quarter" idx="11"/>
          </p:nvPr>
        </p:nvSpPr>
        <p:spPr/>
        <p:txBody>
          <a:bodyPr/>
          <a:lstStyle/>
          <a:p>
            <a:r>
              <a:rPr lang="en-US" dirty="0"/>
              <a:t>CIS 311: Application Security</a:t>
            </a:r>
          </a:p>
        </p:txBody>
      </p:sp>
      <p:sp>
        <p:nvSpPr>
          <p:cNvPr id="9" name="Slide Number Placeholder 8"/>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1570681087"/>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A5F49B0-F0A6-4806-8662-5FD789F4D2D3}" type="datetime1">
              <a:rPr lang="en-US" smtClean="0"/>
              <a:t>2/13/2023</a:t>
            </a:fld>
            <a:endParaRPr lang="en-US"/>
          </a:p>
        </p:txBody>
      </p:sp>
      <p:sp>
        <p:nvSpPr>
          <p:cNvPr id="4" name="Footer Placeholder 3"/>
          <p:cNvSpPr>
            <a:spLocks noGrp="1"/>
          </p:cNvSpPr>
          <p:nvPr>
            <p:ph type="ftr" sz="quarter" idx="11"/>
          </p:nvPr>
        </p:nvSpPr>
        <p:spPr/>
        <p:txBody>
          <a:bodyPr/>
          <a:lstStyle/>
          <a:p>
            <a:r>
              <a:rPr lang="en-US" dirty="0"/>
              <a:t>CIS 311: Application Security</a:t>
            </a:r>
          </a:p>
        </p:txBody>
      </p:sp>
      <p:sp>
        <p:nvSpPr>
          <p:cNvPr id="5" name="Slide Number Placeholder 4"/>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1414459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2C30667-29C0-4853-A695-2D323707E37B}" type="datetime1">
              <a:rPr lang="en-US" smtClean="0"/>
              <a:t>2/13/2023</a:t>
            </a:fld>
            <a:endParaRPr lang="en-US"/>
          </a:p>
        </p:txBody>
      </p:sp>
      <p:sp>
        <p:nvSpPr>
          <p:cNvPr id="3" name="Footer Placeholder 2"/>
          <p:cNvSpPr>
            <a:spLocks noGrp="1"/>
          </p:cNvSpPr>
          <p:nvPr>
            <p:ph type="ftr" sz="quarter" idx="11"/>
          </p:nvPr>
        </p:nvSpPr>
        <p:spPr/>
        <p:txBody>
          <a:bodyPr/>
          <a:lstStyle/>
          <a:p>
            <a:r>
              <a:rPr lang="en-US" dirty="0"/>
              <a:t>CIS 311: Application Security</a:t>
            </a:r>
          </a:p>
        </p:txBody>
      </p:sp>
      <p:sp>
        <p:nvSpPr>
          <p:cNvPr id="4" name="Slide Number Placeholder 3"/>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4251262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DA641C9-1611-470E-AFCE-FFA8E3B79975}" type="datetime1">
              <a:rPr lang="en-US" smtClean="0"/>
              <a:t>2/13/2023</a:t>
            </a:fld>
            <a:endParaRPr lang="en-US"/>
          </a:p>
        </p:txBody>
      </p:sp>
      <p:sp>
        <p:nvSpPr>
          <p:cNvPr id="6" name="Footer Placeholder 5"/>
          <p:cNvSpPr>
            <a:spLocks noGrp="1"/>
          </p:cNvSpPr>
          <p:nvPr>
            <p:ph type="ftr" sz="quarter" idx="11"/>
          </p:nvPr>
        </p:nvSpPr>
        <p:spPr/>
        <p:txBody>
          <a:bodyPr/>
          <a:lstStyle/>
          <a:p>
            <a:r>
              <a:rPr lang="en-US" dirty="0"/>
              <a:t>CIS 311: Application Security</a:t>
            </a:r>
          </a:p>
        </p:txBody>
      </p:sp>
      <p:sp>
        <p:nvSpPr>
          <p:cNvPr id="7" name="Slide Number Placeholder 6"/>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2739488700"/>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7844A5B-7AFE-42E6-B054-6D007AD1C19F}" type="datetime1">
              <a:rPr lang="en-US" smtClean="0"/>
              <a:t>2/13/2023</a:t>
            </a:fld>
            <a:endParaRPr lang="en-US"/>
          </a:p>
        </p:txBody>
      </p:sp>
      <p:sp>
        <p:nvSpPr>
          <p:cNvPr id="6" name="Footer Placeholder 5"/>
          <p:cNvSpPr>
            <a:spLocks noGrp="1"/>
          </p:cNvSpPr>
          <p:nvPr>
            <p:ph type="ftr" sz="quarter" idx="11"/>
          </p:nvPr>
        </p:nvSpPr>
        <p:spPr/>
        <p:txBody>
          <a:bodyPr/>
          <a:lstStyle/>
          <a:p>
            <a:r>
              <a:rPr lang="en-US" dirty="0"/>
              <a:t>CIS 311: Application Security</a:t>
            </a:r>
          </a:p>
        </p:txBody>
      </p:sp>
      <p:sp>
        <p:nvSpPr>
          <p:cNvPr id="7" name="Slide Number Placeholder 6"/>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32939057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2.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21">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F838A6B-9637-4EB2-9216-A4FEE866094A}" type="datetime1">
              <a:rPr lang="en-US" smtClean="0"/>
              <a:pPr/>
              <a:t>2/13/2023</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pPr algn="ctr"/>
            <a:r>
              <a:rPr lang="en-US" dirty="0"/>
              <a:t>CIS 311: Application Security</a:t>
            </a:r>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FDF98CC-160E-494C-8C3C-8CDC5FA257DE}" type="slidenum">
              <a:rPr lang="en-US" smtClean="0"/>
              <a:pPr/>
              <a:t>‹#›</a:t>
            </a:fld>
            <a:endParaRPr lang="en-US" dirty="0"/>
          </a:p>
        </p:txBody>
      </p:sp>
    </p:spTree>
    <p:extLst>
      <p:ext uri="{BB962C8B-B14F-4D97-AF65-F5344CB8AC3E}">
        <p14:creationId xmlns:p14="http://schemas.microsoft.com/office/powerpoint/2010/main" val="2189478433"/>
      </p:ext>
    </p:extLst>
  </p:cSld>
  <p:clrMap bg1="dk1" tx1="lt1" bg2="dk2" tx2="lt2" accent1="accent1" accent2="accent2" accent3="accent3" accent4="accent4" accent5="accent5" accent6="accent6" hlink="hlink" folHlink="folHlink"/>
  <p:sldLayoutIdLst>
    <p:sldLayoutId id="2147483779" r:id="rId1"/>
    <p:sldLayoutId id="2147483780" r:id="rId2"/>
    <p:sldLayoutId id="2147483781" r:id="rId3"/>
    <p:sldLayoutId id="2147483782" r:id="rId4"/>
    <p:sldLayoutId id="2147483783" r:id="rId5"/>
    <p:sldLayoutId id="2147483784" r:id="rId6"/>
    <p:sldLayoutId id="2147483785" r:id="rId7"/>
    <p:sldLayoutId id="2147483786" r:id="rId8"/>
    <p:sldLayoutId id="2147483787" r:id="rId9"/>
    <p:sldLayoutId id="2147483788" r:id="rId10"/>
    <p:sldLayoutId id="2147483789" r:id="rId11"/>
    <p:sldLayoutId id="2147483790" r:id="rId12"/>
    <p:sldLayoutId id="2147483791" r:id="rId13"/>
    <p:sldLayoutId id="2147483792" r:id="rId14"/>
    <p:sldLayoutId id="2147483793" r:id="rId15"/>
    <p:sldLayoutId id="2147483794" r:id="rId16"/>
    <p:sldLayoutId id="2147483795" r:id="rId17"/>
    <p:sldLayoutId id="2147483796" r:id="rId18"/>
    <p:sldLayoutId id="2147483797" r:id="rId19"/>
  </p:sldLayoutIdLst>
  <p:hf hdr="0"/>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emf"/></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DEE3014-63A5-4454-96EC-66167595DF5E}"/>
              </a:ext>
            </a:extLst>
          </p:cNvPr>
          <p:cNvPicPr>
            <a:picLocks noChangeAspect="1"/>
          </p:cNvPicPr>
          <p:nvPr/>
        </p:nvPicPr>
        <p:blipFill rotWithShape="1">
          <a:blip r:embed="rId2">
            <a:alphaModFix/>
          </a:blip>
          <a:srcRect t="9970" b="15030"/>
          <a:stretch/>
        </p:blipFill>
        <p:spPr>
          <a:xfrm>
            <a:off x="3048" y="10"/>
            <a:ext cx="12192001" cy="6857990"/>
          </a:xfrm>
          <a:prstGeom prst="rect">
            <a:avLst/>
          </a:prstGeom>
        </p:spPr>
      </p:pic>
      <p:sp>
        <p:nvSpPr>
          <p:cNvPr id="2" name="Title 1">
            <a:extLst>
              <a:ext uri="{FF2B5EF4-FFF2-40B4-BE49-F238E27FC236}">
                <a16:creationId xmlns:a16="http://schemas.microsoft.com/office/drawing/2014/main" id="{BE6A06DF-F722-4988-BC89-851B8C82FDE0}"/>
              </a:ext>
            </a:extLst>
          </p:cNvPr>
          <p:cNvSpPr>
            <a:spLocks noGrp="1"/>
          </p:cNvSpPr>
          <p:nvPr>
            <p:ph type="ctrTitle"/>
          </p:nvPr>
        </p:nvSpPr>
        <p:spPr>
          <a:xfrm>
            <a:off x="789708" y="4387970"/>
            <a:ext cx="10558405" cy="1378646"/>
          </a:xfrm>
        </p:spPr>
        <p:txBody>
          <a:bodyPr anchor="b">
            <a:normAutofit fontScale="90000"/>
          </a:bodyPr>
          <a:lstStyle/>
          <a:p>
            <a:r>
              <a:rPr lang="en-US" sz="5200" dirty="0">
                <a:ln>
                  <a:solidFill>
                    <a:schemeClr val="accent1"/>
                  </a:solidFill>
                </a:ln>
                <a:solidFill>
                  <a:srgbClr val="FFFFFF"/>
                </a:solidFill>
                <a:effectLst>
                  <a:outerShdw blurRad="50800" dist="38100" dir="10800000" algn="r" rotWithShape="0">
                    <a:prstClr val="black">
                      <a:alpha val="40000"/>
                    </a:prstClr>
                  </a:outerShdw>
                </a:effectLst>
                <a:latin typeface="Bahnschrift" panose="020B0502040204020203" pitchFamily="34" charset="0"/>
              </a:rPr>
              <a:t>Module four: Application testing</a:t>
            </a:r>
          </a:p>
        </p:txBody>
      </p:sp>
      <p:sp>
        <p:nvSpPr>
          <p:cNvPr id="3" name="Subtitle 2">
            <a:extLst>
              <a:ext uri="{FF2B5EF4-FFF2-40B4-BE49-F238E27FC236}">
                <a16:creationId xmlns:a16="http://schemas.microsoft.com/office/drawing/2014/main" id="{82E07F94-A1B7-4386-B249-3F37A1222475}"/>
              </a:ext>
            </a:extLst>
          </p:cNvPr>
          <p:cNvSpPr>
            <a:spLocks noGrp="1"/>
          </p:cNvSpPr>
          <p:nvPr>
            <p:ph type="subTitle" idx="1"/>
          </p:nvPr>
        </p:nvSpPr>
        <p:spPr>
          <a:xfrm>
            <a:off x="789708" y="5878187"/>
            <a:ext cx="10558405" cy="501108"/>
          </a:xfrm>
        </p:spPr>
        <p:txBody>
          <a:bodyPr anchor="t">
            <a:normAutofit/>
          </a:bodyPr>
          <a:lstStyle/>
          <a:p>
            <a:r>
              <a:rPr lang="en-US" dirty="0">
                <a:ln w="3175">
                  <a:solidFill>
                    <a:schemeClr val="accent1">
                      <a:alpha val="40000"/>
                    </a:schemeClr>
                  </a:solidFill>
                </a:ln>
                <a:solidFill>
                  <a:srgbClr val="FFFFFF"/>
                </a:solidFill>
                <a:effectLst>
                  <a:outerShdw blurRad="50800" dist="38100" dir="10800000" algn="r" rotWithShape="0">
                    <a:prstClr val="black">
                      <a:alpha val="40000"/>
                    </a:prstClr>
                  </a:outerShdw>
                </a:effectLst>
                <a:latin typeface="Bahnschrift" panose="020B0502040204020203" pitchFamily="34" charset="0"/>
              </a:rPr>
              <a:t>CIS 311 – Prof. C. R. Johnson</a:t>
            </a:r>
          </a:p>
        </p:txBody>
      </p:sp>
    </p:spTree>
    <p:extLst>
      <p:ext uri="{BB962C8B-B14F-4D97-AF65-F5344CB8AC3E}">
        <p14:creationId xmlns:p14="http://schemas.microsoft.com/office/powerpoint/2010/main" val="20510582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25A11E7F-7BD0-AA77-C8C5-EE64F2FD2DFD}"/>
              </a:ext>
            </a:extLst>
          </p:cNvPr>
          <p:cNvSpPr>
            <a:spLocks noGrp="1" noChangeArrowheads="1"/>
          </p:cNvSpPr>
          <p:nvPr>
            <p:ph type="title"/>
          </p:nvPr>
        </p:nvSpPr>
        <p:spPr/>
        <p:txBody>
          <a:bodyPr/>
          <a:lstStyle/>
          <a:p>
            <a:pPr eaLnBrk="1" hangingPunct="1"/>
            <a:r>
              <a:rPr lang="en-US" altLang="en-US"/>
              <a:t>Threat modeling process (1)</a:t>
            </a:r>
          </a:p>
        </p:txBody>
      </p:sp>
      <p:sp>
        <p:nvSpPr>
          <p:cNvPr id="25603" name="Rectangle 3">
            <a:extLst>
              <a:ext uri="{FF2B5EF4-FFF2-40B4-BE49-F238E27FC236}">
                <a16:creationId xmlns:a16="http://schemas.microsoft.com/office/drawing/2014/main" id="{88C69340-8022-7F2F-A824-A6654C5525DE}"/>
              </a:ext>
            </a:extLst>
          </p:cNvPr>
          <p:cNvSpPr>
            <a:spLocks noGrp="1" noChangeArrowheads="1"/>
          </p:cNvSpPr>
          <p:nvPr>
            <p:ph idx="1"/>
          </p:nvPr>
        </p:nvSpPr>
        <p:spPr/>
        <p:txBody>
          <a:bodyPr>
            <a:normAutofit fontScale="92500" lnSpcReduction="20000"/>
          </a:bodyPr>
          <a:lstStyle/>
          <a:p>
            <a:pPr eaLnBrk="1" hangingPunct="1">
              <a:lnSpc>
                <a:spcPct val="90000"/>
              </a:lnSpc>
            </a:pPr>
            <a:r>
              <a:rPr lang="en-US" altLang="en-US" sz="2800"/>
              <a:t>Assemble the treat modeling team</a:t>
            </a:r>
          </a:p>
          <a:p>
            <a:pPr lvl="1" eaLnBrk="1" hangingPunct="1">
              <a:lnSpc>
                <a:spcPct val="90000"/>
              </a:lnSpc>
            </a:pPr>
            <a:r>
              <a:rPr lang="en-US" altLang="en-US" sz="2400"/>
              <a:t>Include security experts and consultants</a:t>
            </a:r>
          </a:p>
          <a:p>
            <a:pPr eaLnBrk="1" hangingPunct="1">
              <a:lnSpc>
                <a:spcPct val="90000"/>
              </a:lnSpc>
            </a:pPr>
            <a:r>
              <a:rPr lang="en-US" altLang="en-US" sz="2800"/>
              <a:t>Identify the assets</a:t>
            </a:r>
          </a:p>
          <a:p>
            <a:pPr lvl="1" eaLnBrk="1" hangingPunct="1">
              <a:lnSpc>
                <a:spcPct val="90000"/>
              </a:lnSpc>
            </a:pPr>
            <a:r>
              <a:rPr lang="en-US" altLang="en-US" sz="2400"/>
              <a:t>E.g., credit card numbers, social security numbers, computing resources, trade secrets, financial data</a:t>
            </a:r>
          </a:p>
          <a:p>
            <a:pPr eaLnBrk="1" hangingPunct="1">
              <a:lnSpc>
                <a:spcPct val="90000"/>
              </a:lnSpc>
            </a:pPr>
            <a:r>
              <a:rPr lang="en-US" altLang="en-US" sz="2800"/>
              <a:t>Create an architecture overview</a:t>
            </a:r>
          </a:p>
          <a:p>
            <a:pPr lvl="1" eaLnBrk="1" hangingPunct="1">
              <a:lnSpc>
                <a:spcPct val="90000"/>
              </a:lnSpc>
            </a:pPr>
            <a:r>
              <a:rPr lang="en-US" altLang="en-US" sz="2400"/>
              <a:t>Define the architecture and identify the trust boundaries and authentication mechanisms</a:t>
            </a:r>
          </a:p>
          <a:p>
            <a:pPr eaLnBrk="1" hangingPunct="1">
              <a:lnSpc>
                <a:spcPct val="90000"/>
              </a:lnSpc>
            </a:pPr>
            <a:r>
              <a:rPr lang="en-US" altLang="en-US" sz="2800"/>
              <a:t>Decompose the application</a:t>
            </a:r>
          </a:p>
          <a:p>
            <a:pPr lvl="1" eaLnBrk="1" hangingPunct="1">
              <a:lnSpc>
                <a:spcPct val="90000"/>
              </a:lnSpc>
            </a:pPr>
            <a:r>
              <a:rPr lang="en-US" altLang="en-US" sz="2400"/>
              <a:t>E.g., identify data flows, encryption processes, password flows.</a:t>
            </a:r>
          </a:p>
          <a:p>
            <a:pPr eaLnBrk="1" hangingPunct="1">
              <a:lnSpc>
                <a:spcPct val="90000"/>
              </a:lnSpc>
            </a:pPr>
            <a:endParaRPr lang="en-US" altLang="en-US" sz="28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FA1CA903-B535-181A-3F30-46860572B4EB}"/>
              </a:ext>
            </a:extLst>
          </p:cNvPr>
          <p:cNvSpPr>
            <a:spLocks noGrp="1" noChangeArrowheads="1"/>
          </p:cNvSpPr>
          <p:nvPr>
            <p:ph type="title"/>
          </p:nvPr>
        </p:nvSpPr>
        <p:spPr/>
        <p:txBody>
          <a:bodyPr/>
          <a:lstStyle/>
          <a:p>
            <a:pPr eaLnBrk="1" hangingPunct="1"/>
            <a:r>
              <a:rPr lang="en-US" altLang="en-US"/>
              <a:t>Threat modeling process (2)</a:t>
            </a:r>
          </a:p>
        </p:txBody>
      </p:sp>
      <p:sp>
        <p:nvSpPr>
          <p:cNvPr id="26627" name="Rectangle 3">
            <a:extLst>
              <a:ext uri="{FF2B5EF4-FFF2-40B4-BE49-F238E27FC236}">
                <a16:creationId xmlns:a16="http://schemas.microsoft.com/office/drawing/2014/main" id="{85E75930-2AFC-2127-B8F9-F6C0F381A689}"/>
              </a:ext>
            </a:extLst>
          </p:cNvPr>
          <p:cNvSpPr>
            <a:spLocks noGrp="1" noChangeArrowheads="1"/>
          </p:cNvSpPr>
          <p:nvPr>
            <p:ph idx="1"/>
          </p:nvPr>
        </p:nvSpPr>
        <p:spPr/>
        <p:txBody>
          <a:bodyPr>
            <a:normAutofit fontScale="85000" lnSpcReduction="20000"/>
          </a:bodyPr>
          <a:lstStyle/>
          <a:p>
            <a:pPr eaLnBrk="1" hangingPunct="1">
              <a:lnSpc>
                <a:spcPct val="90000"/>
              </a:lnSpc>
            </a:pPr>
            <a:r>
              <a:rPr lang="en-US" altLang="en-US"/>
              <a:t>Identify threats</a:t>
            </a:r>
          </a:p>
          <a:p>
            <a:pPr lvl="1" eaLnBrk="1" hangingPunct="1">
              <a:lnSpc>
                <a:spcPct val="90000"/>
              </a:lnSpc>
            </a:pPr>
            <a:r>
              <a:rPr lang="en-US" altLang="en-US"/>
              <a:t>E.g., can data be viewed, changed? Limit access of legitimate users? Unauthorized access of the system?</a:t>
            </a:r>
          </a:p>
          <a:p>
            <a:pPr eaLnBrk="1" hangingPunct="1">
              <a:lnSpc>
                <a:spcPct val="90000"/>
              </a:lnSpc>
            </a:pPr>
            <a:r>
              <a:rPr lang="en-US" altLang="en-US"/>
              <a:t>Document threats</a:t>
            </a:r>
          </a:p>
          <a:p>
            <a:pPr lvl="1" eaLnBrk="1" hangingPunct="1">
              <a:lnSpc>
                <a:spcPct val="90000"/>
              </a:lnSpc>
            </a:pPr>
            <a:r>
              <a:rPr lang="en-US" altLang="en-US"/>
              <a:t>E.g., describe threat, target, form of attack, counter-measures to prevent an attack, etc.</a:t>
            </a:r>
          </a:p>
          <a:p>
            <a:pPr eaLnBrk="1" hangingPunct="1">
              <a:lnSpc>
                <a:spcPct val="90000"/>
              </a:lnSpc>
            </a:pPr>
            <a:r>
              <a:rPr lang="en-US" altLang="en-US"/>
              <a:t>Rank threats (scale: low, medium, high)</a:t>
            </a:r>
          </a:p>
          <a:p>
            <a:pPr lvl="1" eaLnBrk="1" hangingPunct="1">
              <a:lnSpc>
                <a:spcPct val="90000"/>
              </a:lnSpc>
            </a:pPr>
            <a:r>
              <a:rPr lang="en-US" altLang="en-US"/>
              <a:t>Damage potential</a:t>
            </a:r>
          </a:p>
          <a:p>
            <a:pPr lvl="2" eaLnBrk="1" hangingPunct="1">
              <a:lnSpc>
                <a:spcPct val="90000"/>
              </a:lnSpc>
            </a:pPr>
            <a:r>
              <a:rPr lang="en-US" altLang="en-US"/>
              <a:t>E.g., property, data integrity, financial loss </a:t>
            </a:r>
          </a:p>
          <a:p>
            <a:pPr lvl="1" eaLnBrk="1" hangingPunct="1">
              <a:lnSpc>
                <a:spcPct val="90000"/>
              </a:lnSpc>
            </a:pPr>
            <a:r>
              <a:rPr lang="en-US" altLang="en-US"/>
              <a:t>Reproducibility</a:t>
            </a:r>
          </a:p>
          <a:p>
            <a:pPr lvl="2" eaLnBrk="1" hangingPunct="1">
              <a:lnSpc>
                <a:spcPct val="90000"/>
              </a:lnSpc>
            </a:pPr>
            <a:r>
              <a:rPr lang="en-US" altLang="en-US"/>
              <a:t>E.g., probability that an attempt to compromise the system will succeed</a:t>
            </a:r>
          </a:p>
          <a:p>
            <a:pPr lvl="1" eaLnBrk="1" hangingPunct="1">
              <a:lnSpc>
                <a:spcPct val="90000"/>
              </a:lnSpc>
            </a:pPr>
            <a:r>
              <a:rPr lang="en-US" altLang="en-US"/>
              <a:t>Exploitability/Discoverability</a:t>
            </a:r>
          </a:p>
          <a:p>
            <a:pPr lvl="2" eaLnBrk="1" hangingPunct="1">
              <a:lnSpc>
                <a:spcPct val="90000"/>
              </a:lnSpc>
            </a:pPr>
            <a:r>
              <a:rPr lang="en-US" altLang="en-US"/>
              <a:t>E.g., is it difficult to hack into the system?</a:t>
            </a:r>
          </a:p>
          <a:p>
            <a:pPr lvl="1" eaLnBrk="1" hangingPunct="1">
              <a:lnSpc>
                <a:spcPct val="90000"/>
              </a:lnSpc>
            </a:pPr>
            <a:r>
              <a:rPr lang="en-US" altLang="en-US"/>
              <a:t>Affected users</a:t>
            </a:r>
          </a:p>
          <a:p>
            <a:pPr lvl="2" eaLnBrk="1" hangingPunct="1">
              <a:lnSpc>
                <a:spcPct val="90000"/>
              </a:lnSpc>
            </a:pPr>
            <a:r>
              <a:rPr lang="en-US" altLang="en-US"/>
              <a:t>How many users will be affected? Who are these users? Are they important?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9" name="AutoShape 5">
            <a:extLst>
              <a:ext uri="{FF2B5EF4-FFF2-40B4-BE49-F238E27FC236}">
                <a16:creationId xmlns:a16="http://schemas.microsoft.com/office/drawing/2014/main" id="{BF0078D0-3D5F-781C-8AFA-8BCC5ACA1E40}"/>
              </a:ext>
            </a:extLst>
          </p:cNvPr>
          <p:cNvSpPr>
            <a:spLocks noGrp="1" noChangeArrowheads="1"/>
          </p:cNvSpPr>
          <p:nvPr>
            <p:ph type="title"/>
          </p:nvPr>
        </p:nvSpPr>
        <p:spPr/>
        <p:txBody>
          <a:bodyPr/>
          <a:lstStyle/>
          <a:p>
            <a:r>
              <a:rPr lang="en-US" altLang="en-US"/>
              <a:t>Partial Threat Tree</a:t>
            </a:r>
          </a:p>
        </p:txBody>
      </p:sp>
      <p:graphicFrame>
        <p:nvGraphicFramePr>
          <p:cNvPr id="67588" name="Object 4">
            <a:extLst>
              <a:ext uri="{FF2B5EF4-FFF2-40B4-BE49-F238E27FC236}">
                <a16:creationId xmlns:a16="http://schemas.microsoft.com/office/drawing/2014/main" id="{7191A7E9-92B0-9CBB-99B2-8BEB27CB1BC1}"/>
              </a:ext>
            </a:extLst>
          </p:cNvPr>
          <p:cNvGraphicFramePr>
            <a:graphicFrameLocks noGrp="1" noChangeAspect="1"/>
          </p:cNvGraphicFramePr>
          <p:nvPr>
            <p:ph idx="1"/>
            <p:extLst>
              <p:ext uri="{D42A27DB-BD31-4B8C-83A1-F6EECF244321}">
                <p14:modId xmlns:p14="http://schemas.microsoft.com/office/powerpoint/2010/main" val="1430775918"/>
              </p:ext>
            </p:extLst>
          </p:nvPr>
        </p:nvGraphicFramePr>
        <p:xfrm>
          <a:off x="3032124" y="1887800"/>
          <a:ext cx="6124575" cy="4092575"/>
        </p:xfrm>
        <a:graphic>
          <a:graphicData uri="http://schemas.openxmlformats.org/presentationml/2006/ole">
            <mc:AlternateContent xmlns:mc="http://schemas.openxmlformats.org/markup-compatibility/2006">
              <mc:Choice xmlns:v="urn:schemas-microsoft-com:vml" Requires="v">
                <p:oleObj name="Visio" r:id="rId3" imgW="6124374" imgH="4092550" progId="Visio.Drawing.11">
                  <p:embed/>
                </p:oleObj>
              </mc:Choice>
              <mc:Fallback>
                <p:oleObj name="Visio" r:id="rId3" imgW="6124374" imgH="4092550" progId="Visio.Drawing.11">
                  <p:embed/>
                  <p:pic>
                    <p:nvPicPr>
                      <p:cNvPr id="67588" name="Object 4">
                        <a:extLst>
                          <a:ext uri="{FF2B5EF4-FFF2-40B4-BE49-F238E27FC236}">
                            <a16:creationId xmlns:a16="http://schemas.microsoft.com/office/drawing/2014/main" id="{7191A7E9-92B0-9CBB-99B2-8BEB27CB1BC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32124" y="1887800"/>
                        <a:ext cx="6124575" cy="4092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AutoShape 2">
            <a:extLst>
              <a:ext uri="{FF2B5EF4-FFF2-40B4-BE49-F238E27FC236}">
                <a16:creationId xmlns:a16="http://schemas.microsoft.com/office/drawing/2014/main" id="{C3C1136B-9B4C-0C2E-436A-7EBBC86EE69E}"/>
              </a:ext>
            </a:extLst>
          </p:cNvPr>
          <p:cNvSpPr>
            <a:spLocks noGrp="1" noChangeArrowheads="1"/>
          </p:cNvSpPr>
          <p:nvPr>
            <p:ph type="title"/>
          </p:nvPr>
        </p:nvSpPr>
        <p:spPr/>
        <p:txBody>
          <a:bodyPr/>
          <a:lstStyle/>
          <a:p>
            <a:pPr algn="ctr"/>
            <a:r>
              <a:rPr lang="en-US" altLang="en-US"/>
              <a:t>*Build a Test Plan</a:t>
            </a:r>
          </a:p>
        </p:txBody>
      </p:sp>
      <p:sp>
        <p:nvSpPr>
          <p:cNvPr id="20483" name="Rectangle 3">
            <a:extLst>
              <a:ext uri="{FF2B5EF4-FFF2-40B4-BE49-F238E27FC236}">
                <a16:creationId xmlns:a16="http://schemas.microsoft.com/office/drawing/2014/main" id="{61426CF4-7DEF-E527-5865-E3842E80A643}"/>
              </a:ext>
            </a:extLst>
          </p:cNvPr>
          <p:cNvSpPr>
            <a:spLocks noGrp="1" noChangeArrowheads="1"/>
          </p:cNvSpPr>
          <p:nvPr>
            <p:ph idx="1"/>
          </p:nvPr>
        </p:nvSpPr>
        <p:spPr/>
        <p:txBody>
          <a:bodyPr>
            <a:normAutofit fontScale="92500" lnSpcReduction="10000"/>
          </a:bodyPr>
          <a:lstStyle/>
          <a:p>
            <a:r>
              <a:rPr lang="en-US" altLang="en-US" dirty="0"/>
              <a:t>Includes high level overview of test cases</a:t>
            </a:r>
          </a:p>
          <a:p>
            <a:r>
              <a:rPr lang="en-US" altLang="en-US" dirty="0"/>
              <a:t>Identifies components to be tested</a:t>
            </a:r>
          </a:p>
          <a:p>
            <a:r>
              <a:rPr lang="en-US" altLang="en-US" dirty="0"/>
              <a:t>States how exploratory testing will be done</a:t>
            </a:r>
          </a:p>
          <a:p>
            <a:pPr lvl="1"/>
            <a:r>
              <a:rPr lang="en-US" altLang="en-US" dirty="0"/>
              <a:t>Test design and test execution at the same time </a:t>
            </a:r>
          </a:p>
          <a:p>
            <a:r>
              <a:rPr lang="en-US" altLang="en-US" dirty="0"/>
              <a:t>Plan must also address</a:t>
            </a:r>
          </a:p>
          <a:p>
            <a:pPr lvl="1"/>
            <a:r>
              <a:rPr lang="en-US" altLang="en-US" dirty="0"/>
              <a:t>Logistics</a:t>
            </a:r>
          </a:p>
          <a:p>
            <a:pPr lvl="1"/>
            <a:r>
              <a:rPr lang="en-US" altLang="en-US" dirty="0"/>
              <a:t>Deliverables</a:t>
            </a:r>
          </a:p>
          <a:p>
            <a:pPr lvl="1"/>
            <a:r>
              <a:rPr lang="en-US" altLang="en-US" dirty="0"/>
              <a:t>Test cases and tools</a:t>
            </a:r>
          </a:p>
          <a:p>
            <a:pPr>
              <a:buFont typeface="Wingdings" panose="05000000000000000000" pitchFamily="2" charset="2"/>
              <a:buNone/>
            </a:pPr>
            <a:endParaRPr lang="en-US" alt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AutoShape 2">
            <a:extLst>
              <a:ext uri="{FF2B5EF4-FFF2-40B4-BE49-F238E27FC236}">
                <a16:creationId xmlns:a16="http://schemas.microsoft.com/office/drawing/2014/main" id="{D74BDD95-0900-713B-9A2A-65FA760E3821}"/>
              </a:ext>
            </a:extLst>
          </p:cNvPr>
          <p:cNvSpPr>
            <a:spLocks noGrp="1" noChangeArrowheads="1"/>
          </p:cNvSpPr>
          <p:nvPr>
            <p:ph type="title"/>
          </p:nvPr>
        </p:nvSpPr>
        <p:spPr/>
        <p:txBody>
          <a:bodyPr/>
          <a:lstStyle/>
          <a:p>
            <a:pPr algn="ctr"/>
            <a:r>
              <a:rPr lang="en-US" altLang="en-US"/>
              <a:t>*Execute Test Cases</a:t>
            </a:r>
          </a:p>
        </p:txBody>
      </p:sp>
      <p:sp>
        <p:nvSpPr>
          <p:cNvPr id="24579" name="Rectangle 3">
            <a:extLst>
              <a:ext uri="{FF2B5EF4-FFF2-40B4-BE49-F238E27FC236}">
                <a16:creationId xmlns:a16="http://schemas.microsoft.com/office/drawing/2014/main" id="{B6668DD8-6CB2-5E15-FB0A-CA62844BB09E}"/>
              </a:ext>
            </a:extLst>
          </p:cNvPr>
          <p:cNvSpPr>
            <a:spLocks noGrp="1" noChangeArrowheads="1"/>
          </p:cNvSpPr>
          <p:nvPr>
            <p:ph idx="1"/>
          </p:nvPr>
        </p:nvSpPr>
        <p:spPr/>
        <p:txBody>
          <a:bodyPr/>
          <a:lstStyle/>
          <a:p>
            <a:r>
              <a:rPr lang="en-US" altLang="en-US"/>
              <a:t>Dependency testing</a:t>
            </a:r>
          </a:p>
          <a:p>
            <a:r>
              <a:rPr lang="en-US" altLang="en-US"/>
              <a:t>User interface testing</a:t>
            </a:r>
          </a:p>
          <a:p>
            <a:r>
              <a:rPr lang="en-US" altLang="en-US"/>
              <a:t>Design testing</a:t>
            </a:r>
          </a:p>
          <a:p>
            <a:r>
              <a:rPr lang="en-US" altLang="en-US"/>
              <a:t>Implementation testing</a:t>
            </a:r>
          </a:p>
          <a:p>
            <a:endParaRPr lang="en-US"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AutoShape 2">
            <a:extLst>
              <a:ext uri="{FF2B5EF4-FFF2-40B4-BE49-F238E27FC236}">
                <a16:creationId xmlns:a16="http://schemas.microsoft.com/office/drawing/2014/main" id="{385A18CA-85E3-D1ED-2803-2D33F79DA628}"/>
              </a:ext>
            </a:extLst>
          </p:cNvPr>
          <p:cNvSpPr>
            <a:spLocks noGrp="1" noChangeArrowheads="1"/>
          </p:cNvSpPr>
          <p:nvPr>
            <p:ph type="title"/>
          </p:nvPr>
        </p:nvSpPr>
        <p:spPr/>
        <p:txBody>
          <a:bodyPr/>
          <a:lstStyle/>
          <a:p>
            <a:pPr algn="ctr"/>
            <a:r>
              <a:rPr lang="en-US" altLang="en-US"/>
              <a:t>Dependency Testing</a:t>
            </a:r>
          </a:p>
        </p:txBody>
      </p:sp>
      <p:sp>
        <p:nvSpPr>
          <p:cNvPr id="25603" name="Rectangle 3">
            <a:extLst>
              <a:ext uri="{FF2B5EF4-FFF2-40B4-BE49-F238E27FC236}">
                <a16:creationId xmlns:a16="http://schemas.microsoft.com/office/drawing/2014/main" id="{AC236610-19DB-093F-54C7-C184F047770C}"/>
              </a:ext>
            </a:extLst>
          </p:cNvPr>
          <p:cNvSpPr>
            <a:spLocks noGrp="1" noChangeArrowheads="1"/>
          </p:cNvSpPr>
          <p:nvPr>
            <p:ph idx="1"/>
          </p:nvPr>
        </p:nvSpPr>
        <p:spPr/>
        <p:txBody>
          <a:bodyPr/>
          <a:lstStyle/>
          <a:p>
            <a:r>
              <a:rPr lang="en-US" altLang="en-US" dirty="0"/>
              <a:t>Dependency testing exposes insecurities related to external resources</a:t>
            </a:r>
          </a:p>
          <a:p>
            <a:pPr lvl="1"/>
            <a:r>
              <a:rPr lang="en-US" altLang="en-US" dirty="0"/>
              <a:t>File systems</a:t>
            </a:r>
          </a:p>
          <a:p>
            <a:pPr lvl="1"/>
            <a:r>
              <a:rPr lang="en-US" altLang="en-US" dirty="0"/>
              <a:t>Registry</a:t>
            </a:r>
          </a:p>
          <a:p>
            <a:pPr lvl="1"/>
            <a:r>
              <a:rPr lang="en-US" altLang="en-US" dirty="0"/>
              <a:t>External libraries</a:t>
            </a:r>
          </a:p>
          <a:p>
            <a:r>
              <a:rPr lang="en-US" altLang="en-US" dirty="0"/>
              <a:t>Types of insecurities that can arise </a:t>
            </a:r>
          </a:p>
          <a:p>
            <a:pPr lvl="1"/>
            <a:r>
              <a:rPr lang="en-US" altLang="en-US" dirty="0"/>
              <a:t>Denying the application access</a:t>
            </a:r>
          </a:p>
          <a:p>
            <a:pPr lvl="1"/>
            <a:r>
              <a:rPr lang="en-US" altLang="en-US" dirty="0"/>
              <a:t>Tampering with and corrupting data</a:t>
            </a:r>
          </a:p>
          <a:p>
            <a:endParaRPr lang="en-US" alt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AutoShape 2">
            <a:extLst>
              <a:ext uri="{FF2B5EF4-FFF2-40B4-BE49-F238E27FC236}">
                <a16:creationId xmlns:a16="http://schemas.microsoft.com/office/drawing/2014/main" id="{5A39B228-275E-126B-5B1F-A40C6314D6E3}"/>
              </a:ext>
            </a:extLst>
          </p:cNvPr>
          <p:cNvSpPr>
            <a:spLocks noGrp="1" noChangeArrowheads="1"/>
          </p:cNvSpPr>
          <p:nvPr>
            <p:ph type="title"/>
          </p:nvPr>
        </p:nvSpPr>
        <p:spPr/>
        <p:txBody>
          <a:bodyPr/>
          <a:lstStyle/>
          <a:p>
            <a:pPr algn="ctr"/>
            <a:r>
              <a:rPr lang="en-US" altLang="en-US"/>
              <a:t>User Interface Testing</a:t>
            </a:r>
          </a:p>
        </p:txBody>
      </p:sp>
      <p:sp>
        <p:nvSpPr>
          <p:cNvPr id="26627" name="Rectangle 3">
            <a:extLst>
              <a:ext uri="{FF2B5EF4-FFF2-40B4-BE49-F238E27FC236}">
                <a16:creationId xmlns:a16="http://schemas.microsoft.com/office/drawing/2014/main" id="{751CD2DC-7682-C24D-76BA-B2302493856C}"/>
              </a:ext>
            </a:extLst>
          </p:cNvPr>
          <p:cNvSpPr>
            <a:spLocks noGrp="1" noChangeArrowheads="1"/>
          </p:cNvSpPr>
          <p:nvPr>
            <p:ph idx="1"/>
          </p:nvPr>
        </p:nvSpPr>
        <p:spPr/>
        <p:txBody>
          <a:bodyPr/>
          <a:lstStyle/>
          <a:p>
            <a:r>
              <a:rPr lang="en-US" altLang="en-US" dirty="0"/>
              <a:t>Parameter tampering testing</a:t>
            </a:r>
          </a:p>
          <a:p>
            <a:pPr lvl="1">
              <a:buSzPct val="100000"/>
            </a:pPr>
            <a:r>
              <a:rPr lang="en-US" altLang="en-US" dirty="0"/>
              <a:t>Changing the data within a parameter sent from one Web page to another</a:t>
            </a:r>
          </a:p>
          <a:p>
            <a:r>
              <a:rPr lang="en-US" altLang="en-US" dirty="0"/>
              <a:t>Command injection testing</a:t>
            </a:r>
          </a:p>
          <a:p>
            <a:pPr lvl="1"/>
            <a:r>
              <a:rPr lang="en-US" altLang="en-US" dirty="0"/>
              <a:t>Manipulating input data sent to a Web server </a:t>
            </a:r>
          </a:p>
          <a:p>
            <a:r>
              <a:rPr lang="en-US" altLang="en-US" dirty="0"/>
              <a:t>Buffer overflow testing</a:t>
            </a:r>
          </a:p>
          <a:p>
            <a:pPr lvl="1"/>
            <a:r>
              <a:rPr lang="en-US" altLang="en-US" dirty="0"/>
              <a:t>Data sent as input to the server that overflows the boundaries of the input area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AutoShape 2">
            <a:extLst>
              <a:ext uri="{FF2B5EF4-FFF2-40B4-BE49-F238E27FC236}">
                <a16:creationId xmlns:a16="http://schemas.microsoft.com/office/drawing/2014/main" id="{5F2CD1ED-B4EA-6819-C6F6-7DA9B2E4427C}"/>
              </a:ext>
            </a:extLst>
          </p:cNvPr>
          <p:cNvSpPr>
            <a:spLocks noGrp="1" noChangeArrowheads="1"/>
          </p:cNvSpPr>
          <p:nvPr>
            <p:ph type="title"/>
          </p:nvPr>
        </p:nvSpPr>
        <p:spPr/>
        <p:txBody>
          <a:bodyPr/>
          <a:lstStyle/>
          <a:p>
            <a:pPr algn="ctr"/>
            <a:r>
              <a:rPr lang="en-US" altLang="en-US"/>
              <a:t>Design Testing</a:t>
            </a:r>
          </a:p>
        </p:txBody>
      </p:sp>
      <p:sp>
        <p:nvSpPr>
          <p:cNvPr id="27651" name="Rectangle 3">
            <a:extLst>
              <a:ext uri="{FF2B5EF4-FFF2-40B4-BE49-F238E27FC236}">
                <a16:creationId xmlns:a16="http://schemas.microsoft.com/office/drawing/2014/main" id="{AAB1931B-31E9-7BB9-EB4F-1E233A9A3E35}"/>
              </a:ext>
            </a:extLst>
          </p:cNvPr>
          <p:cNvSpPr>
            <a:spLocks noGrp="1" noChangeArrowheads="1"/>
          </p:cNvSpPr>
          <p:nvPr>
            <p:ph idx="1"/>
          </p:nvPr>
        </p:nvSpPr>
        <p:spPr/>
        <p:txBody>
          <a:bodyPr/>
          <a:lstStyle/>
          <a:p>
            <a:r>
              <a:rPr lang="en-US" altLang="en-US" dirty="0"/>
              <a:t>Helps to identify design errors</a:t>
            </a:r>
          </a:p>
          <a:p>
            <a:pPr lvl="1"/>
            <a:r>
              <a:rPr lang="en-US" altLang="en-US" dirty="0"/>
              <a:t>Unsecured ports</a:t>
            </a:r>
          </a:p>
          <a:p>
            <a:pPr lvl="1"/>
            <a:r>
              <a:rPr lang="en-US" altLang="en-US" dirty="0"/>
              <a:t>Default accounts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AutoShape 2">
            <a:extLst>
              <a:ext uri="{FF2B5EF4-FFF2-40B4-BE49-F238E27FC236}">
                <a16:creationId xmlns:a16="http://schemas.microsoft.com/office/drawing/2014/main" id="{66D7BDE8-22B1-44B7-4269-7EE6D0D0EDAE}"/>
              </a:ext>
            </a:extLst>
          </p:cNvPr>
          <p:cNvSpPr>
            <a:spLocks noGrp="1" noChangeArrowheads="1"/>
          </p:cNvSpPr>
          <p:nvPr>
            <p:ph type="title"/>
          </p:nvPr>
        </p:nvSpPr>
        <p:spPr/>
        <p:txBody>
          <a:bodyPr/>
          <a:lstStyle/>
          <a:p>
            <a:pPr algn="ctr"/>
            <a:r>
              <a:rPr lang="en-US" altLang="en-US"/>
              <a:t>Implementation Testing</a:t>
            </a:r>
          </a:p>
        </p:txBody>
      </p:sp>
      <p:sp>
        <p:nvSpPr>
          <p:cNvPr id="28675" name="Rectangle 3">
            <a:extLst>
              <a:ext uri="{FF2B5EF4-FFF2-40B4-BE49-F238E27FC236}">
                <a16:creationId xmlns:a16="http://schemas.microsoft.com/office/drawing/2014/main" id="{1CAACE83-16F7-96A6-65C0-407A98014A2F}"/>
              </a:ext>
            </a:extLst>
          </p:cNvPr>
          <p:cNvSpPr>
            <a:spLocks noGrp="1" noChangeArrowheads="1"/>
          </p:cNvSpPr>
          <p:nvPr>
            <p:ph idx="1"/>
          </p:nvPr>
        </p:nvSpPr>
        <p:spPr/>
        <p:txBody>
          <a:bodyPr/>
          <a:lstStyle/>
          <a:p>
            <a:r>
              <a:rPr lang="en-US" altLang="en-US" dirty="0"/>
              <a:t>TOCTOU – time-of-check-to-time-of-use</a:t>
            </a:r>
          </a:p>
          <a:p>
            <a:pPr lvl="1"/>
            <a:r>
              <a:rPr lang="en-US" altLang="en-US" dirty="0"/>
              <a:t>A time gaps exists between when an application checks security on a particular function or piece of data and when that privilege is exercised</a:t>
            </a:r>
          </a:p>
          <a:p>
            <a:pPr lvl="2">
              <a:buFont typeface="Wingdings" panose="05000000000000000000" pitchFamily="2" charset="2"/>
              <a:buNone/>
            </a:pPr>
            <a:endParaRPr lang="en-US" altLang="en-US" sz="28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AutoShape 2">
            <a:extLst>
              <a:ext uri="{FF2B5EF4-FFF2-40B4-BE49-F238E27FC236}">
                <a16:creationId xmlns:a16="http://schemas.microsoft.com/office/drawing/2014/main" id="{4128AF6A-EC94-6C0C-75FE-0230BF2BB503}"/>
              </a:ext>
            </a:extLst>
          </p:cNvPr>
          <p:cNvSpPr>
            <a:spLocks noGrp="1" noChangeArrowheads="1"/>
          </p:cNvSpPr>
          <p:nvPr>
            <p:ph type="title"/>
          </p:nvPr>
        </p:nvSpPr>
        <p:spPr/>
        <p:txBody>
          <a:bodyPr/>
          <a:lstStyle/>
          <a:p>
            <a:pPr algn="ctr"/>
            <a:r>
              <a:rPr lang="en-US" altLang="en-US"/>
              <a:t>*The Problem Report</a:t>
            </a:r>
          </a:p>
        </p:txBody>
      </p:sp>
      <p:sp>
        <p:nvSpPr>
          <p:cNvPr id="29699" name="Rectangle 3">
            <a:extLst>
              <a:ext uri="{FF2B5EF4-FFF2-40B4-BE49-F238E27FC236}">
                <a16:creationId xmlns:a16="http://schemas.microsoft.com/office/drawing/2014/main" id="{2B155D79-4A9E-0B30-D3D0-FFFE01930C0A}"/>
              </a:ext>
            </a:extLst>
          </p:cNvPr>
          <p:cNvSpPr>
            <a:spLocks noGrp="1" noChangeArrowheads="1"/>
          </p:cNvSpPr>
          <p:nvPr>
            <p:ph idx="1"/>
          </p:nvPr>
        </p:nvSpPr>
        <p:spPr/>
        <p:txBody>
          <a:bodyPr>
            <a:normAutofit fontScale="92500" lnSpcReduction="20000"/>
          </a:bodyPr>
          <a:lstStyle/>
          <a:p>
            <a:r>
              <a:rPr lang="en-US" altLang="en-US" dirty="0"/>
              <a:t>Must include</a:t>
            </a:r>
          </a:p>
          <a:p>
            <a:pPr lvl="1"/>
            <a:r>
              <a:rPr lang="en-US" altLang="en-US" dirty="0"/>
              <a:t>Reproduction steps</a:t>
            </a:r>
          </a:p>
          <a:p>
            <a:pPr lvl="2"/>
            <a:r>
              <a:rPr lang="en-US" altLang="en-US" sz="2400" dirty="0"/>
              <a:t>List the steps that another tester/developer must follow to reproduce the failure</a:t>
            </a:r>
          </a:p>
          <a:p>
            <a:pPr lvl="1"/>
            <a:r>
              <a:rPr lang="en-US" altLang="en-US" dirty="0"/>
              <a:t>Severity</a:t>
            </a:r>
          </a:p>
          <a:p>
            <a:pPr lvl="2"/>
            <a:r>
              <a:rPr lang="en-US" altLang="en-US" sz="2400" dirty="0"/>
              <a:t>What is the potential result of the failure</a:t>
            </a:r>
          </a:p>
          <a:p>
            <a:pPr lvl="1"/>
            <a:r>
              <a:rPr lang="en-US" altLang="en-US" dirty="0"/>
              <a:t>Exploit scenarios</a:t>
            </a:r>
          </a:p>
          <a:p>
            <a:pPr lvl="2"/>
            <a:r>
              <a:rPr lang="en-US" altLang="en-US" sz="2400" dirty="0"/>
              <a:t>The specific sequence of things an attacker can do to take advantage of a security flaw and the consequences of doing so</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a:extLst>
              <a:ext uri="{FF2B5EF4-FFF2-40B4-BE49-F238E27FC236}">
                <a16:creationId xmlns:a16="http://schemas.microsoft.com/office/drawing/2014/main" id="{E4AAA017-254B-A633-AA83-FA66B73929A5}"/>
              </a:ext>
            </a:extLst>
          </p:cNvPr>
          <p:cNvSpPr>
            <a:spLocks noGrp="1"/>
          </p:cNvSpPr>
          <p:nvPr>
            <p:ph type="title"/>
          </p:nvPr>
        </p:nvSpPr>
        <p:spPr/>
        <p:txBody>
          <a:bodyPr/>
          <a:lstStyle/>
          <a:p>
            <a:pPr eaLnBrk="1" hangingPunct="1"/>
            <a:r>
              <a:rPr lang="en-US" altLang="en-US"/>
              <a:t>Security Architecture</a:t>
            </a:r>
          </a:p>
        </p:txBody>
      </p:sp>
      <p:sp>
        <p:nvSpPr>
          <p:cNvPr id="3" name="Content Placeholder 2">
            <a:extLst>
              <a:ext uri="{FF2B5EF4-FFF2-40B4-BE49-F238E27FC236}">
                <a16:creationId xmlns:a16="http://schemas.microsoft.com/office/drawing/2014/main" id="{F882AF04-B4AD-4FCC-DFAA-4EF2FEC8C18A}"/>
              </a:ext>
            </a:extLst>
          </p:cNvPr>
          <p:cNvSpPr>
            <a:spLocks noGrp="1"/>
          </p:cNvSpPr>
          <p:nvPr>
            <p:ph idx="1"/>
          </p:nvPr>
        </p:nvSpPr>
        <p:spPr/>
        <p:txBody>
          <a:bodyPr>
            <a:normAutofit lnSpcReduction="10000"/>
          </a:bodyPr>
          <a:lstStyle/>
          <a:p>
            <a:pPr eaLnBrk="1" hangingPunct="1">
              <a:lnSpc>
                <a:spcPct val="90000"/>
              </a:lnSpc>
            </a:pPr>
            <a:r>
              <a:rPr lang="en-US" altLang="en-US" sz="3000"/>
              <a:t>A </a:t>
            </a:r>
            <a:r>
              <a:rPr lang="en-US" altLang="en-US" sz="3000" i="1"/>
              <a:t>security architecture </a:t>
            </a:r>
            <a:r>
              <a:rPr lang="en-US" altLang="en-US" sz="3000"/>
              <a:t>is a specification that is used as a guide to enforce security constraints </a:t>
            </a:r>
          </a:p>
          <a:p>
            <a:pPr eaLnBrk="1" hangingPunct="1">
              <a:lnSpc>
                <a:spcPct val="90000"/>
              </a:lnSpc>
            </a:pPr>
            <a:r>
              <a:rPr lang="en-US" altLang="en-US" sz="3000"/>
              <a:t>It specifies where security mechanisms (</a:t>
            </a:r>
            <a:r>
              <a:rPr lang="en-US" altLang="en-US" sz="3000" i="1"/>
              <a:t>e.g.,</a:t>
            </a:r>
            <a:r>
              <a:rPr lang="en-US" altLang="en-US" sz="3000"/>
              <a:t> encryption, firewalls) need to be positioned in the software architecture</a:t>
            </a:r>
          </a:p>
          <a:p>
            <a:pPr eaLnBrk="1" hangingPunct="1">
              <a:lnSpc>
                <a:spcPct val="90000"/>
              </a:lnSpc>
            </a:pPr>
            <a:r>
              <a:rPr lang="en-US" altLang="en-US" sz="3000"/>
              <a:t>The quality of a security architecture also depends on the security of the applications that constitute the system</a:t>
            </a:r>
          </a:p>
          <a:p>
            <a:pPr eaLnBrk="1" hangingPunct="1">
              <a:lnSpc>
                <a:spcPct val="90000"/>
              </a:lnSpc>
            </a:pPr>
            <a:endParaRPr lang="en-US" altLang="en-US" sz="3000"/>
          </a:p>
        </p:txBody>
      </p:sp>
      <p:sp>
        <p:nvSpPr>
          <p:cNvPr id="20484" name="Slide Number Placeholder 4">
            <a:extLst>
              <a:ext uri="{FF2B5EF4-FFF2-40B4-BE49-F238E27FC236}">
                <a16:creationId xmlns:a16="http://schemas.microsoft.com/office/drawing/2014/main" id="{86D1904E-A4A6-ABC0-A065-BF7460A7B55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37931725" indent="-37474525">
              <a:defRPr sz="2400">
                <a:solidFill>
                  <a:schemeClr val="tx1"/>
                </a:solidFill>
                <a:latin typeface="Arial" panose="020B0604020202020204" pitchFamily="34" charset="0"/>
                <a:ea typeface="ＭＳ Ｐゴシック" panose="020B0600070205080204" pitchFamily="34" charset="-128"/>
              </a:defRPr>
            </a:lvl2pPr>
            <a:lvl3pPr>
              <a:defRPr sz="2400">
                <a:solidFill>
                  <a:schemeClr val="tx1"/>
                </a:solidFill>
                <a:latin typeface="Arial" panose="020B0604020202020204" pitchFamily="34" charset="0"/>
                <a:ea typeface="ＭＳ Ｐゴシック" panose="020B0600070205080204" pitchFamily="34" charset="-128"/>
              </a:defRPr>
            </a:lvl3pPr>
            <a:lvl4pPr>
              <a:defRPr sz="2400">
                <a:solidFill>
                  <a:schemeClr val="tx1"/>
                </a:solidFill>
                <a:latin typeface="Arial" panose="020B0604020202020204" pitchFamily="34" charset="0"/>
                <a:ea typeface="ＭＳ Ｐゴシック" panose="020B0600070205080204" pitchFamily="34" charset="-128"/>
              </a:defRPr>
            </a:lvl4pPr>
            <a:lvl5pPr>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B9298E4B-43BF-4750-97C4-DAF2D5A54E27}" type="slidenum">
              <a:rPr lang="en-US" altLang="en-US" sz="1400"/>
              <a:pPr/>
              <a:t>2</a:t>
            </a:fld>
            <a:endParaRPr lang="en-US" altLang="en-US" sz="14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AutoShape 2">
            <a:extLst>
              <a:ext uri="{FF2B5EF4-FFF2-40B4-BE49-F238E27FC236}">
                <a16:creationId xmlns:a16="http://schemas.microsoft.com/office/drawing/2014/main" id="{0DF5137E-8D80-D146-DDAE-75B12EEF130B}"/>
              </a:ext>
            </a:extLst>
          </p:cNvPr>
          <p:cNvSpPr>
            <a:spLocks noGrp="1" noChangeArrowheads="1"/>
          </p:cNvSpPr>
          <p:nvPr>
            <p:ph type="title"/>
          </p:nvPr>
        </p:nvSpPr>
        <p:spPr/>
        <p:txBody>
          <a:bodyPr/>
          <a:lstStyle/>
          <a:p>
            <a:pPr algn="ctr"/>
            <a:r>
              <a:rPr lang="en-US" altLang="en-US"/>
              <a:t>*Postmortems</a:t>
            </a:r>
          </a:p>
        </p:txBody>
      </p:sp>
      <p:sp>
        <p:nvSpPr>
          <p:cNvPr id="31747" name="Rectangle 3">
            <a:extLst>
              <a:ext uri="{FF2B5EF4-FFF2-40B4-BE49-F238E27FC236}">
                <a16:creationId xmlns:a16="http://schemas.microsoft.com/office/drawing/2014/main" id="{D59526C2-B644-061C-5CB4-0760B16F60B9}"/>
              </a:ext>
            </a:extLst>
          </p:cNvPr>
          <p:cNvSpPr>
            <a:spLocks noGrp="1" noChangeArrowheads="1"/>
          </p:cNvSpPr>
          <p:nvPr>
            <p:ph idx="1"/>
          </p:nvPr>
        </p:nvSpPr>
        <p:spPr/>
        <p:txBody>
          <a:bodyPr/>
          <a:lstStyle/>
          <a:p>
            <a:r>
              <a:rPr lang="en-US" altLang="en-US"/>
              <a:t>Includes a discussion by the testing team of the bugs found</a:t>
            </a:r>
          </a:p>
          <a:p>
            <a:r>
              <a:rPr lang="en-US" altLang="en-US"/>
              <a:t>Identifies improvements to the testing process so that bugs are found sooner  in future security testing</a:t>
            </a:r>
          </a:p>
          <a:p>
            <a:r>
              <a:rPr lang="en-US" altLang="en-US"/>
              <a:t>Performed after a project is complete</a:t>
            </a:r>
          </a:p>
          <a:p>
            <a:r>
              <a:rPr lang="en-US" altLang="en-US"/>
              <a:t>Performed periodically for released products when bugs are uncovered in the field</a:t>
            </a:r>
          </a:p>
          <a:p>
            <a:endParaRPr lang="en-US"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7" name="Rectangle 3">
            <a:extLst>
              <a:ext uri="{FF2B5EF4-FFF2-40B4-BE49-F238E27FC236}">
                <a16:creationId xmlns:a16="http://schemas.microsoft.com/office/drawing/2014/main" id="{5DF3E89E-5E80-8325-60A1-F3AAC470FA68}"/>
              </a:ext>
            </a:extLst>
          </p:cNvPr>
          <p:cNvSpPr>
            <a:spLocks noGrp="1" noChangeArrowheads="1"/>
          </p:cNvSpPr>
          <p:nvPr>
            <p:ph type="title"/>
          </p:nvPr>
        </p:nvSpPr>
        <p:spPr/>
        <p:txBody>
          <a:bodyPr/>
          <a:lstStyle/>
          <a:p>
            <a:pPr eaLnBrk="1" hangingPunct="1"/>
            <a:r>
              <a:rPr lang="en-US" altLang="en-US"/>
              <a:t>Auditing for software security</a:t>
            </a:r>
          </a:p>
        </p:txBody>
      </p:sp>
      <p:sp>
        <p:nvSpPr>
          <p:cNvPr id="149506" name="Rectangle 2">
            <a:extLst>
              <a:ext uri="{FF2B5EF4-FFF2-40B4-BE49-F238E27FC236}">
                <a16:creationId xmlns:a16="http://schemas.microsoft.com/office/drawing/2014/main" id="{E37235C1-C8D8-7D36-F2AD-5B84DA0B7180}"/>
              </a:ext>
            </a:extLst>
          </p:cNvPr>
          <p:cNvSpPr>
            <a:spLocks noGrp="1" noChangeArrowheads="1"/>
          </p:cNvSpPr>
          <p:nvPr>
            <p:ph idx="1"/>
          </p:nvPr>
        </p:nvSpPr>
        <p:spPr/>
        <p:txBody>
          <a:bodyPr/>
          <a:lstStyle/>
          <a:p>
            <a:pPr eaLnBrk="1" hangingPunct="1">
              <a:lnSpc>
                <a:spcPct val="90000"/>
              </a:lnSpc>
            </a:pPr>
            <a:r>
              <a:rPr lang="en-US" altLang="en-US" dirty="0"/>
              <a:t>Pre-release software development practices unlikely to change</a:t>
            </a:r>
          </a:p>
          <a:p>
            <a:pPr lvl="1" eaLnBrk="1" hangingPunct="1">
              <a:lnSpc>
                <a:spcPct val="90000"/>
              </a:lnSpc>
            </a:pPr>
            <a:r>
              <a:rPr lang="en-US" altLang="en-US" dirty="0"/>
              <a:t>Safe languages</a:t>
            </a:r>
          </a:p>
          <a:p>
            <a:pPr lvl="1" eaLnBrk="1" hangingPunct="1">
              <a:lnSpc>
                <a:spcPct val="90000"/>
              </a:lnSpc>
            </a:pPr>
            <a:r>
              <a:rPr lang="en-US" altLang="en-US" dirty="0"/>
              <a:t>Adequate software design</a:t>
            </a:r>
          </a:p>
          <a:p>
            <a:pPr lvl="1" eaLnBrk="1" hangingPunct="1">
              <a:lnSpc>
                <a:spcPct val="90000"/>
              </a:lnSpc>
            </a:pPr>
            <a:r>
              <a:rPr lang="en-US" altLang="en-US" dirty="0"/>
              <a:t>Thorough testing</a:t>
            </a:r>
          </a:p>
          <a:p>
            <a:pPr eaLnBrk="1" hangingPunct="1">
              <a:lnSpc>
                <a:spcPct val="90000"/>
              </a:lnSpc>
            </a:pPr>
            <a:r>
              <a:rPr lang="en-US" altLang="en-US" dirty="0"/>
              <a:t>Post-release auditing typically used if warranted</a:t>
            </a:r>
          </a:p>
          <a:p>
            <a:pPr lvl="1" eaLnBrk="1" hangingPunct="1">
              <a:lnSpc>
                <a:spcPct val="90000"/>
              </a:lnSpc>
            </a:pPr>
            <a:endParaRPr lang="en-US" alt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2">
            <a:extLst>
              <a:ext uri="{FF2B5EF4-FFF2-40B4-BE49-F238E27FC236}">
                <a16:creationId xmlns:a16="http://schemas.microsoft.com/office/drawing/2014/main" id="{2280BA27-050E-72BD-657E-AD1AEF5C2ABB}"/>
              </a:ext>
            </a:extLst>
          </p:cNvPr>
          <p:cNvSpPr>
            <a:spLocks noGrp="1" noChangeArrowheads="1"/>
          </p:cNvSpPr>
          <p:nvPr>
            <p:ph type="title"/>
          </p:nvPr>
        </p:nvSpPr>
        <p:spPr/>
        <p:txBody>
          <a:bodyPr/>
          <a:lstStyle/>
          <a:p>
            <a:pPr eaLnBrk="1" hangingPunct="1"/>
            <a:r>
              <a:rPr lang="en-US" altLang="en-US"/>
              <a:t>Security auditing problems</a:t>
            </a:r>
          </a:p>
        </p:txBody>
      </p:sp>
      <p:sp>
        <p:nvSpPr>
          <p:cNvPr id="151555" name="Rectangle 3">
            <a:extLst>
              <a:ext uri="{FF2B5EF4-FFF2-40B4-BE49-F238E27FC236}">
                <a16:creationId xmlns:a16="http://schemas.microsoft.com/office/drawing/2014/main" id="{2A6F7CAB-9715-F9DF-A667-BB119AB393A0}"/>
              </a:ext>
            </a:extLst>
          </p:cNvPr>
          <p:cNvSpPr>
            <a:spLocks noGrp="1" noChangeArrowheads="1"/>
          </p:cNvSpPr>
          <p:nvPr>
            <p:ph idx="1"/>
          </p:nvPr>
        </p:nvSpPr>
        <p:spPr/>
        <p:txBody>
          <a:bodyPr>
            <a:normAutofit fontScale="92500"/>
          </a:bodyPr>
          <a:lstStyle/>
          <a:p>
            <a:pPr eaLnBrk="1" hangingPunct="1"/>
            <a:r>
              <a:rPr lang="en-US" altLang="en-US" sz="2800"/>
              <a:t>Large scale auditing infeasible due code size</a:t>
            </a:r>
          </a:p>
          <a:p>
            <a:pPr eaLnBrk="1" hangingPunct="1"/>
            <a:r>
              <a:rPr lang="en-US" altLang="en-US" sz="2800"/>
              <a:t>Good source code will have 1-3 bugs for every 100 lines of code</a:t>
            </a:r>
          </a:p>
          <a:p>
            <a:pPr eaLnBrk="1" hangingPunct="1"/>
            <a:r>
              <a:rPr lang="en-US" altLang="en-US" sz="2800"/>
              <a:t>Security auditors need to find the software security vulnerabilities in the bugs</a:t>
            </a:r>
          </a:p>
          <a:p>
            <a:pPr eaLnBrk="1" hangingPunct="1"/>
            <a:r>
              <a:rPr lang="en-US" altLang="en-US" sz="2800"/>
              <a:t>Security audits would benefit from a tool that identify areas that are likely vulnerable</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a:extLst>
              <a:ext uri="{FF2B5EF4-FFF2-40B4-BE49-F238E27FC236}">
                <a16:creationId xmlns:a16="http://schemas.microsoft.com/office/drawing/2014/main" id="{5C2D1FF1-CF8D-996F-F0A9-6B31F4535EA3}"/>
              </a:ext>
            </a:extLst>
          </p:cNvPr>
          <p:cNvSpPr>
            <a:spLocks noGrp="1" noChangeArrowheads="1"/>
          </p:cNvSpPr>
          <p:nvPr>
            <p:ph type="title"/>
          </p:nvPr>
        </p:nvSpPr>
        <p:spPr/>
        <p:txBody>
          <a:bodyPr/>
          <a:lstStyle/>
          <a:p>
            <a:pPr eaLnBrk="1" hangingPunct="1"/>
            <a:r>
              <a:rPr lang="en-US" altLang="en-US"/>
              <a:t>Improving the security audit</a:t>
            </a:r>
          </a:p>
        </p:txBody>
      </p:sp>
      <p:sp>
        <p:nvSpPr>
          <p:cNvPr id="153603" name="Rectangle 3">
            <a:extLst>
              <a:ext uri="{FF2B5EF4-FFF2-40B4-BE49-F238E27FC236}">
                <a16:creationId xmlns:a16="http://schemas.microsoft.com/office/drawing/2014/main" id="{584EADBE-39C7-32D9-BBA9-57930CE22359}"/>
              </a:ext>
            </a:extLst>
          </p:cNvPr>
          <p:cNvSpPr>
            <a:spLocks noGrp="1" noChangeArrowheads="1"/>
          </p:cNvSpPr>
          <p:nvPr>
            <p:ph idx="1"/>
          </p:nvPr>
        </p:nvSpPr>
        <p:spPr/>
        <p:txBody>
          <a:bodyPr/>
          <a:lstStyle/>
          <a:p>
            <a:pPr eaLnBrk="1" hangingPunct="1"/>
            <a:r>
              <a:rPr lang="en-US" altLang="en-US"/>
              <a:t>Cut down the amount of code needed to be reviewed</a:t>
            </a:r>
          </a:p>
          <a:p>
            <a:pPr eaLnBrk="1" hangingPunct="1"/>
            <a:r>
              <a:rPr lang="en-US" altLang="en-US"/>
              <a:t>Ensure high degree of accuracy</a:t>
            </a:r>
          </a:p>
          <a:p>
            <a:pPr eaLnBrk="1" hangingPunct="1"/>
            <a:r>
              <a:rPr lang="en-US" altLang="en-US"/>
              <a:t>Bottom line: Complexity reduction</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5650" name="Line 2">
            <a:extLst>
              <a:ext uri="{FF2B5EF4-FFF2-40B4-BE49-F238E27FC236}">
                <a16:creationId xmlns:a16="http://schemas.microsoft.com/office/drawing/2014/main" id="{39A0C746-BE3A-AFDF-F6DF-06C030319B5F}"/>
              </a:ext>
            </a:extLst>
          </p:cNvPr>
          <p:cNvSpPr>
            <a:spLocks noChangeShapeType="1"/>
          </p:cNvSpPr>
          <p:nvPr/>
        </p:nvSpPr>
        <p:spPr bwMode="auto">
          <a:xfrm>
            <a:off x="3505200" y="5334000"/>
            <a:ext cx="53340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55651" name="Rectangle 3">
            <a:extLst>
              <a:ext uri="{FF2B5EF4-FFF2-40B4-BE49-F238E27FC236}">
                <a16:creationId xmlns:a16="http://schemas.microsoft.com/office/drawing/2014/main" id="{6EA912C3-D914-762C-014B-292D77EBE352}"/>
              </a:ext>
            </a:extLst>
          </p:cNvPr>
          <p:cNvSpPr>
            <a:spLocks noGrp="1" noChangeArrowheads="1"/>
          </p:cNvSpPr>
          <p:nvPr>
            <p:ph type="title"/>
          </p:nvPr>
        </p:nvSpPr>
        <p:spPr/>
        <p:txBody>
          <a:bodyPr/>
          <a:lstStyle/>
          <a:p>
            <a:pPr eaLnBrk="1" hangingPunct="1"/>
            <a:r>
              <a:rPr lang="en-US" altLang="en-US"/>
              <a:t>The FLF hypothesis</a:t>
            </a:r>
          </a:p>
        </p:txBody>
      </p:sp>
      <p:sp>
        <p:nvSpPr>
          <p:cNvPr id="155652" name="Rectangle 4">
            <a:extLst>
              <a:ext uri="{FF2B5EF4-FFF2-40B4-BE49-F238E27FC236}">
                <a16:creationId xmlns:a16="http://schemas.microsoft.com/office/drawing/2014/main" id="{0D46E68E-09BB-83E8-13D7-5FE0E44E90A0}"/>
              </a:ext>
            </a:extLst>
          </p:cNvPr>
          <p:cNvSpPr>
            <a:spLocks noGrp="1" noChangeArrowheads="1"/>
          </p:cNvSpPr>
          <p:nvPr>
            <p:ph idx="1"/>
          </p:nvPr>
        </p:nvSpPr>
        <p:spPr>
          <a:ln>
            <a:solidFill>
              <a:schemeClr val="hlink"/>
            </a:solidFill>
            <a:miter lim="800000"/>
            <a:headEnd/>
            <a:tailEnd/>
          </a:ln>
        </p:spPr>
        <p:txBody>
          <a:bodyPr/>
          <a:lstStyle/>
          <a:p>
            <a:pPr eaLnBrk="1" hangingPunct="1"/>
            <a:r>
              <a:rPr lang="en-US" altLang="en-US"/>
              <a:t>A small percentage of functions near a source of input are more likely to contain software security vulnerabilities</a:t>
            </a:r>
          </a:p>
          <a:p>
            <a:pPr eaLnBrk="1" hangingPunct="1"/>
            <a:r>
              <a:rPr lang="en-US" altLang="en-US">
                <a:solidFill>
                  <a:schemeClr val="hlink"/>
                </a:solidFill>
              </a:rPr>
              <a:t>These functions are known as Front Line Functions</a:t>
            </a:r>
          </a:p>
        </p:txBody>
      </p:sp>
      <p:sp>
        <p:nvSpPr>
          <p:cNvPr id="155653" name="Oval 5">
            <a:extLst>
              <a:ext uri="{FF2B5EF4-FFF2-40B4-BE49-F238E27FC236}">
                <a16:creationId xmlns:a16="http://schemas.microsoft.com/office/drawing/2014/main" id="{C62AA810-F6D7-A1F5-EA33-44ABB84A770F}"/>
              </a:ext>
            </a:extLst>
          </p:cNvPr>
          <p:cNvSpPr>
            <a:spLocks noChangeArrowheads="1"/>
          </p:cNvSpPr>
          <p:nvPr/>
        </p:nvSpPr>
        <p:spPr bwMode="auto">
          <a:xfrm>
            <a:off x="4025900" y="5029200"/>
            <a:ext cx="533400" cy="533400"/>
          </a:xfrm>
          <a:prstGeom prst="ellipse">
            <a:avLst/>
          </a:prstGeom>
          <a:solidFill>
            <a:schemeClr val="tx2"/>
          </a:soli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37931725" indent="-37474525">
              <a:defRPr sz="2400">
                <a:solidFill>
                  <a:schemeClr val="tx1"/>
                </a:solidFill>
                <a:latin typeface="Arial" panose="020B0604020202020204" pitchFamily="34" charset="0"/>
                <a:ea typeface="ＭＳ Ｐゴシック" panose="020B0600070205080204" pitchFamily="34" charset="-128"/>
              </a:defRPr>
            </a:lvl2pPr>
            <a:lvl3pPr>
              <a:defRPr sz="2400">
                <a:solidFill>
                  <a:schemeClr val="tx1"/>
                </a:solidFill>
                <a:latin typeface="Arial" panose="020B0604020202020204" pitchFamily="34" charset="0"/>
                <a:ea typeface="ＭＳ Ｐゴシック" panose="020B0600070205080204" pitchFamily="34" charset="-128"/>
              </a:defRPr>
            </a:lvl3pPr>
            <a:lvl4pPr>
              <a:defRPr sz="2400">
                <a:solidFill>
                  <a:schemeClr val="tx1"/>
                </a:solidFill>
                <a:latin typeface="Arial" panose="020B0604020202020204" pitchFamily="34" charset="0"/>
                <a:ea typeface="ＭＳ Ｐゴシック" panose="020B0600070205080204" pitchFamily="34" charset="-128"/>
              </a:defRPr>
            </a:lvl4pPr>
            <a:lvl5pPr>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en-US" altLang="en-US" sz="1800">
              <a:solidFill>
                <a:schemeClr val="tx2"/>
              </a:solidFill>
            </a:endParaRPr>
          </a:p>
        </p:txBody>
      </p:sp>
      <p:sp>
        <p:nvSpPr>
          <p:cNvPr id="155654" name="Oval 6">
            <a:extLst>
              <a:ext uri="{FF2B5EF4-FFF2-40B4-BE49-F238E27FC236}">
                <a16:creationId xmlns:a16="http://schemas.microsoft.com/office/drawing/2014/main" id="{6093EC3E-CEF4-52AE-8DF2-35DB19A749CC}"/>
              </a:ext>
            </a:extLst>
          </p:cNvPr>
          <p:cNvSpPr>
            <a:spLocks noChangeArrowheads="1"/>
          </p:cNvSpPr>
          <p:nvPr/>
        </p:nvSpPr>
        <p:spPr bwMode="auto">
          <a:xfrm>
            <a:off x="5092700" y="5029200"/>
            <a:ext cx="533400" cy="533400"/>
          </a:xfrm>
          <a:prstGeom prst="ellipse">
            <a:avLst/>
          </a:prstGeom>
          <a:solidFill>
            <a:schemeClr val="tx2"/>
          </a:soli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37931725" indent="-37474525">
              <a:defRPr sz="2400">
                <a:solidFill>
                  <a:schemeClr val="tx1"/>
                </a:solidFill>
                <a:latin typeface="Arial" panose="020B0604020202020204" pitchFamily="34" charset="0"/>
                <a:ea typeface="ＭＳ Ｐゴシック" panose="020B0600070205080204" pitchFamily="34" charset="-128"/>
              </a:defRPr>
            </a:lvl2pPr>
            <a:lvl3pPr>
              <a:defRPr sz="2400">
                <a:solidFill>
                  <a:schemeClr val="tx1"/>
                </a:solidFill>
                <a:latin typeface="Arial" panose="020B0604020202020204" pitchFamily="34" charset="0"/>
                <a:ea typeface="ＭＳ Ｐゴシック" panose="020B0600070205080204" pitchFamily="34" charset="-128"/>
              </a:defRPr>
            </a:lvl3pPr>
            <a:lvl4pPr>
              <a:defRPr sz="2400">
                <a:solidFill>
                  <a:schemeClr val="tx1"/>
                </a:solidFill>
                <a:latin typeface="Arial" panose="020B0604020202020204" pitchFamily="34" charset="0"/>
                <a:ea typeface="ＭＳ Ｐゴシック" panose="020B0600070205080204" pitchFamily="34" charset="-128"/>
              </a:defRPr>
            </a:lvl4pPr>
            <a:lvl5pPr>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r"/>
            <a:endParaRPr lang="en-US" altLang="en-US" sz="1800">
              <a:solidFill>
                <a:schemeClr val="tx2"/>
              </a:solidFill>
            </a:endParaRPr>
          </a:p>
        </p:txBody>
      </p:sp>
      <p:sp>
        <p:nvSpPr>
          <p:cNvPr id="155655" name="Line 7">
            <a:extLst>
              <a:ext uri="{FF2B5EF4-FFF2-40B4-BE49-F238E27FC236}">
                <a16:creationId xmlns:a16="http://schemas.microsoft.com/office/drawing/2014/main" id="{DE68D091-F9DA-A401-CBEC-E444215A8BE8}"/>
              </a:ext>
            </a:extLst>
          </p:cNvPr>
          <p:cNvSpPr>
            <a:spLocks noChangeShapeType="1"/>
          </p:cNvSpPr>
          <p:nvPr/>
        </p:nvSpPr>
        <p:spPr bwMode="auto">
          <a:xfrm>
            <a:off x="4559300" y="5318125"/>
            <a:ext cx="53340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55656" name="Oval 8">
            <a:extLst>
              <a:ext uri="{FF2B5EF4-FFF2-40B4-BE49-F238E27FC236}">
                <a16:creationId xmlns:a16="http://schemas.microsoft.com/office/drawing/2014/main" id="{D774DEFC-79AB-11F7-9D14-242542045E6A}"/>
              </a:ext>
            </a:extLst>
          </p:cNvPr>
          <p:cNvSpPr>
            <a:spLocks noChangeArrowheads="1"/>
          </p:cNvSpPr>
          <p:nvPr/>
        </p:nvSpPr>
        <p:spPr bwMode="auto">
          <a:xfrm>
            <a:off x="6159500" y="5029200"/>
            <a:ext cx="533400" cy="533400"/>
          </a:xfrm>
          <a:prstGeom prst="ellipse">
            <a:avLst/>
          </a:prstGeom>
          <a:solidFill>
            <a:schemeClr val="tx2"/>
          </a:soli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37931725" indent="-37474525">
              <a:defRPr sz="2400">
                <a:solidFill>
                  <a:schemeClr val="tx1"/>
                </a:solidFill>
                <a:latin typeface="Arial" panose="020B0604020202020204" pitchFamily="34" charset="0"/>
                <a:ea typeface="ＭＳ Ｐゴシック" panose="020B0600070205080204" pitchFamily="34" charset="-128"/>
              </a:defRPr>
            </a:lvl2pPr>
            <a:lvl3pPr>
              <a:defRPr sz="2400">
                <a:solidFill>
                  <a:schemeClr val="tx1"/>
                </a:solidFill>
                <a:latin typeface="Arial" panose="020B0604020202020204" pitchFamily="34" charset="0"/>
                <a:ea typeface="ＭＳ Ｐゴシック" panose="020B0600070205080204" pitchFamily="34" charset="-128"/>
              </a:defRPr>
            </a:lvl3pPr>
            <a:lvl4pPr>
              <a:defRPr sz="2400">
                <a:solidFill>
                  <a:schemeClr val="tx1"/>
                </a:solidFill>
                <a:latin typeface="Arial" panose="020B0604020202020204" pitchFamily="34" charset="0"/>
                <a:ea typeface="ＭＳ Ｐゴシック" panose="020B0600070205080204" pitchFamily="34" charset="-128"/>
              </a:defRPr>
            </a:lvl4pPr>
            <a:lvl5pPr>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en-US" altLang="en-US" sz="1800">
              <a:solidFill>
                <a:schemeClr val="tx2"/>
              </a:solidFill>
            </a:endParaRPr>
          </a:p>
        </p:txBody>
      </p:sp>
      <p:sp>
        <p:nvSpPr>
          <p:cNvPr id="155657" name="Oval 9">
            <a:extLst>
              <a:ext uri="{FF2B5EF4-FFF2-40B4-BE49-F238E27FC236}">
                <a16:creationId xmlns:a16="http://schemas.microsoft.com/office/drawing/2014/main" id="{C79248C8-B459-F3B5-C7B5-3ED643852EBD}"/>
              </a:ext>
            </a:extLst>
          </p:cNvPr>
          <p:cNvSpPr>
            <a:spLocks noChangeArrowheads="1"/>
          </p:cNvSpPr>
          <p:nvPr/>
        </p:nvSpPr>
        <p:spPr bwMode="auto">
          <a:xfrm>
            <a:off x="7226300" y="5029200"/>
            <a:ext cx="533400" cy="533400"/>
          </a:xfrm>
          <a:prstGeom prst="ellipse">
            <a:avLst/>
          </a:prstGeom>
          <a:solidFill>
            <a:schemeClr val="tx2"/>
          </a:soli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37931725" indent="-37474525">
              <a:defRPr sz="2400">
                <a:solidFill>
                  <a:schemeClr val="tx1"/>
                </a:solidFill>
                <a:latin typeface="Arial" panose="020B0604020202020204" pitchFamily="34" charset="0"/>
                <a:ea typeface="ＭＳ Ｐゴシック" panose="020B0600070205080204" pitchFamily="34" charset="-128"/>
              </a:defRPr>
            </a:lvl2pPr>
            <a:lvl3pPr>
              <a:defRPr sz="2400">
                <a:solidFill>
                  <a:schemeClr val="tx1"/>
                </a:solidFill>
                <a:latin typeface="Arial" panose="020B0604020202020204" pitchFamily="34" charset="0"/>
                <a:ea typeface="ＭＳ Ｐゴシック" panose="020B0600070205080204" pitchFamily="34" charset="-128"/>
              </a:defRPr>
            </a:lvl3pPr>
            <a:lvl4pPr>
              <a:defRPr sz="2400">
                <a:solidFill>
                  <a:schemeClr val="tx1"/>
                </a:solidFill>
                <a:latin typeface="Arial" panose="020B0604020202020204" pitchFamily="34" charset="0"/>
                <a:ea typeface="ＭＳ Ｐゴシック" panose="020B0600070205080204" pitchFamily="34" charset="-128"/>
              </a:defRPr>
            </a:lvl4pPr>
            <a:lvl5pPr>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r"/>
            <a:endParaRPr lang="en-US" altLang="en-US" sz="1800">
              <a:solidFill>
                <a:schemeClr val="tx2"/>
              </a:solidFill>
            </a:endParaRPr>
          </a:p>
        </p:txBody>
      </p:sp>
      <p:sp>
        <p:nvSpPr>
          <p:cNvPr id="155658" name="Line 10">
            <a:extLst>
              <a:ext uri="{FF2B5EF4-FFF2-40B4-BE49-F238E27FC236}">
                <a16:creationId xmlns:a16="http://schemas.microsoft.com/office/drawing/2014/main" id="{409266A7-5810-B01F-164D-651C2DA1BAAC}"/>
              </a:ext>
            </a:extLst>
          </p:cNvPr>
          <p:cNvSpPr>
            <a:spLocks noChangeShapeType="1"/>
          </p:cNvSpPr>
          <p:nvPr/>
        </p:nvSpPr>
        <p:spPr bwMode="auto">
          <a:xfrm>
            <a:off x="6692900" y="5318125"/>
            <a:ext cx="53340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55659" name="Line 11">
            <a:extLst>
              <a:ext uri="{FF2B5EF4-FFF2-40B4-BE49-F238E27FC236}">
                <a16:creationId xmlns:a16="http://schemas.microsoft.com/office/drawing/2014/main" id="{F778A804-8243-892B-DDE1-D0785B8588DC}"/>
              </a:ext>
            </a:extLst>
          </p:cNvPr>
          <p:cNvSpPr>
            <a:spLocks noChangeShapeType="1"/>
          </p:cNvSpPr>
          <p:nvPr/>
        </p:nvSpPr>
        <p:spPr bwMode="auto">
          <a:xfrm>
            <a:off x="5616575" y="5311775"/>
            <a:ext cx="53340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55660" name="Oval 12">
            <a:extLst>
              <a:ext uri="{FF2B5EF4-FFF2-40B4-BE49-F238E27FC236}">
                <a16:creationId xmlns:a16="http://schemas.microsoft.com/office/drawing/2014/main" id="{E5A94BBC-8CBB-40D8-7695-9A445C57600D}"/>
              </a:ext>
            </a:extLst>
          </p:cNvPr>
          <p:cNvSpPr>
            <a:spLocks noChangeArrowheads="1"/>
          </p:cNvSpPr>
          <p:nvPr/>
        </p:nvSpPr>
        <p:spPr bwMode="auto">
          <a:xfrm>
            <a:off x="8305800" y="5013325"/>
            <a:ext cx="533400" cy="533400"/>
          </a:xfrm>
          <a:prstGeom prst="ellipse">
            <a:avLst/>
          </a:prstGeom>
          <a:solidFill>
            <a:schemeClr val="tx2"/>
          </a:soli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37931725" indent="-37474525">
              <a:defRPr sz="2400">
                <a:solidFill>
                  <a:schemeClr val="tx1"/>
                </a:solidFill>
                <a:latin typeface="Arial" panose="020B0604020202020204" pitchFamily="34" charset="0"/>
                <a:ea typeface="ＭＳ Ｐゴシック" panose="020B0600070205080204" pitchFamily="34" charset="-128"/>
              </a:defRPr>
            </a:lvl2pPr>
            <a:lvl3pPr>
              <a:defRPr sz="2400">
                <a:solidFill>
                  <a:schemeClr val="tx1"/>
                </a:solidFill>
                <a:latin typeface="Arial" panose="020B0604020202020204" pitchFamily="34" charset="0"/>
                <a:ea typeface="ＭＳ Ｐゴシック" panose="020B0600070205080204" pitchFamily="34" charset="-128"/>
              </a:defRPr>
            </a:lvl3pPr>
            <a:lvl4pPr>
              <a:defRPr sz="2400">
                <a:solidFill>
                  <a:schemeClr val="tx1"/>
                </a:solidFill>
                <a:latin typeface="Arial" panose="020B0604020202020204" pitchFamily="34" charset="0"/>
                <a:ea typeface="ＭＳ Ｐゴシック" panose="020B0600070205080204" pitchFamily="34" charset="-128"/>
              </a:defRPr>
            </a:lvl4pPr>
            <a:lvl5pPr>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r"/>
            <a:endParaRPr lang="en-US" altLang="en-US" sz="1800">
              <a:solidFill>
                <a:schemeClr val="tx2"/>
              </a:solidFill>
            </a:endParaRPr>
          </a:p>
        </p:txBody>
      </p:sp>
      <p:sp>
        <p:nvSpPr>
          <p:cNvPr id="155661" name="Line 13">
            <a:extLst>
              <a:ext uri="{FF2B5EF4-FFF2-40B4-BE49-F238E27FC236}">
                <a16:creationId xmlns:a16="http://schemas.microsoft.com/office/drawing/2014/main" id="{30A5CDF2-1CAC-A8CD-1B8D-F05060A7D28C}"/>
              </a:ext>
            </a:extLst>
          </p:cNvPr>
          <p:cNvSpPr>
            <a:spLocks noChangeShapeType="1"/>
          </p:cNvSpPr>
          <p:nvPr/>
        </p:nvSpPr>
        <p:spPr bwMode="auto">
          <a:xfrm>
            <a:off x="7772400" y="5302250"/>
            <a:ext cx="53340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55662" name="Oval 14">
            <a:extLst>
              <a:ext uri="{FF2B5EF4-FFF2-40B4-BE49-F238E27FC236}">
                <a16:creationId xmlns:a16="http://schemas.microsoft.com/office/drawing/2014/main" id="{6E94E987-414C-EB47-20EE-AD923946801C}"/>
              </a:ext>
            </a:extLst>
          </p:cNvPr>
          <p:cNvSpPr>
            <a:spLocks noChangeArrowheads="1"/>
          </p:cNvSpPr>
          <p:nvPr/>
        </p:nvSpPr>
        <p:spPr bwMode="auto">
          <a:xfrm>
            <a:off x="9372600" y="5013325"/>
            <a:ext cx="533400" cy="533400"/>
          </a:xfrm>
          <a:prstGeom prst="ellipse">
            <a:avLst/>
          </a:prstGeom>
          <a:solidFill>
            <a:schemeClr val="tx2"/>
          </a:soli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37931725" indent="-37474525">
              <a:defRPr sz="2400">
                <a:solidFill>
                  <a:schemeClr val="tx1"/>
                </a:solidFill>
                <a:latin typeface="Arial" panose="020B0604020202020204" pitchFamily="34" charset="0"/>
                <a:ea typeface="ＭＳ Ｐゴシック" panose="020B0600070205080204" pitchFamily="34" charset="-128"/>
              </a:defRPr>
            </a:lvl2pPr>
            <a:lvl3pPr>
              <a:defRPr sz="2400">
                <a:solidFill>
                  <a:schemeClr val="tx1"/>
                </a:solidFill>
                <a:latin typeface="Arial" panose="020B0604020202020204" pitchFamily="34" charset="0"/>
                <a:ea typeface="ＭＳ Ｐゴシック" panose="020B0600070205080204" pitchFamily="34" charset="-128"/>
              </a:defRPr>
            </a:lvl3pPr>
            <a:lvl4pPr>
              <a:defRPr sz="2400">
                <a:solidFill>
                  <a:schemeClr val="tx1"/>
                </a:solidFill>
                <a:latin typeface="Arial" panose="020B0604020202020204" pitchFamily="34" charset="0"/>
                <a:ea typeface="ＭＳ Ｐゴシック" panose="020B0600070205080204" pitchFamily="34" charset="-128"/>
              </a:defRPr>
            </a:lvl4pPr>
            <a:lvl5pPr>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en-US" altLang="en-US" sz="1800">
              <a:solidFill>
                <a:schemeClr val="tx2"/>
              </a:solidFill>
            </a:endParaRPr>
          </a:p>
        </p:txBody>
      </p:sp>
      <p:sp>
        <p:nvSpPr>
          <p:cNvPr id="155663" name="Line 15">
            <a:extLst>
              <a:ext uri="{FF2B5EF4-FFF2-40B4-BE49-F238E27FC236}">
                <a16:creationId xmlns:a16="http://schemas.microsoft.com/office/drawing/2014/main" id="{50EC3E0E-0118-45D1-E9FF-1A328059CC9B}"/>
              </a:ext>
            </a:extLst>
          </p:cNvPr>
          <p:cNvSpPr>
            <a:spLocks noChangeShapeType="1"/>
          </p:cNvSpPr>
          <p:nvPr/>
        </p:nvSpPr>
        <p:spPr bwMode="auto">
          <a:xfrm>
            <a:off x="8829675" y="5295900"/>
            <a:ext cx="53340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55664" name="Text Box 16">
            <a:extLst>
              <a:ext uri="{FF2B5EF4-FFF2-40B4-BE49-F238E27FC236}">
                <a16:creationId xmlns:a16="http://schemas.microsoft.com/office/drawing/2014/main" id="{F7978E3A-08D2-620B-8A8C-7960A4D507F4}"/>
              </a:ext>
            </a:extLst>
          </p:cNvPr>
          <p:cNvSpPr txBox="1">
            <a:spLocks noChangeArrowheads="1"/>
          </p:cNvSpPr>
          <p:nvPr/>
        </p:nvSpPr>
        <p:spPr bwMode="auto">
          <a:xfrm rot="-3631062">
            <a:off x="3919538" y="5089525"/>
            <a:ext cx="838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37931725" indent="-37474525">
              <a:defRPr sz="2400">
                <a:solidFill>
                  <a:schemeClr val="tx1"/>
                </a:solidFill>
                <a:latin typeface="Arial" panose="020B0604020202020204" pitchFamily="34" charset="0"/>
                <a:ea typeface="ＭＳ Ｐゴシック" panose="020B0600070205080204" pitchFamily="34" charset="-128"/>
              </a:defRPr>
            </a:lvl2pPr>
            <a:lvl3pPr>
              <a:defRPr sz="2400">
                <a:solidFill>
                  <a:schemeClr val="tx1"/>
                </a:solidFill>
                <a:latin typeface="Arial" panose="020B0604020202020204" pitchFamily="34" charset="0"/>
                <a:ea typeface="ＭＳ Ｐゴシック" panose="020B0600070205080204" pitchFamily="34" charset="-128"/>
              </a:defRPr>
            </a:lvl3pPr>
            <a:lvl4pPr>
              <a:defRPr sz="2400">
                <a:solidFill>
                  <a:schemeClr val="tx1"/>
                </a:solidFill>
                <a:latin typeface="Arial" panose="020B0604020202020204" pitchFamily="34" charset="0"/>
                <a:ea typeface="ＭＳ Ｐゴシック" panose="020B0600070205080204" pitchFamily="34" charset="-128"/>
              </a:defRPr>
            </a:lvl4pPr>
            <a:lvl5pPr>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spcBef>
                <a:spcPct val="50000"/>
              </a:spcBef>
            </a:pPr>
            <a:r>
              <a:rPr lang="en-US" altLang="en-US" b="1">
                <a:solidFill>
                  <a:srgbClr val="CC3300"/>
                </a:solidFill>
              </a:rPr>
              <a:t>FLF</a:t>
            </a:r>
          </a:p>
        </p:txBody>
      </p:sp>
      <p:sp>
        <p:nvSpPr>
          <p:cNvPr id="155665" name="Text Box 17">
            <a:extLst>
              <a:ext uri="{FF2B5EF4-FFF2-40B4-BE49-F238E27FC236}">
                <a16:creationId xmlns:a16="http://schemas.microsoft.com/office/drawing/2014/main" id="{0AAE28E2-B0F5-48C0-3DD2-E2BEB6800E9A}"/>
              </a:ext>
            </a:extLst>
          </p:cNvPr>
          <p:cNvSpPr txBox="1">
            <a:spLocks noChangeArrowheads="1"/>
          </p:cNvSpPr>
          <p:nvPr/>
        </p:nvSpPr>
        <p:spPr bwMode="auto">
          <a:xfrm rot="-3631062">
            <a:off x="4978400" y="5067300"/>
            <a:ext cx="838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37931725" indent="-37474525">
              <a:defRPr sz="2400">
                <a:solidFill>
                  <a:schemeClr val="tx1"/>
                </a:solidFill>
                <a:latin typeface="Arial" panose="020B0604020202020204" pitchFamily="34" charset="0"/>
                <a:ea typeface="ＭＳ Ｐゴシック" panose="020B0600070205080204" pitchFamily="34" charset="-128"/>
              </a:defRPr>
            </a:lvl2pPr>
            <a:lvl3pPr>
              <a:defRPr sz="2400">
                <a:solidFill>
                  <a:schemeClr val="tx1"/>
                </a:solidFill>
                <a:latin typeface="Arial" panose="020B0604020202020204" pitchFamily="34" charset="0"/>
                <a:ea typeface="ＭＳ Ｐゴシック" panose="020B0600070205080204" pitchFamily="34" charset="-128"/>
              </a:defRPr>
            </a:lvl3pPr>
            <a:lvl4pPr>
              <a:defRPr sz="2400">
                <a:solidFill>
                  <a:schemeClr val="tx1"/>
                </a:solidFill>
                <a:latin typeface="Arial" panose="020B0604020202020204" pitchFamily="34" charset="0"/>
                <a:ea typeface="ＭＳ Ｐゴシック" panose="020B0600070205080204" pitchFamily="34" charset="-128"/>
              </a:defRPr>
            </a:lvl4pPr>
            <a:lvl5pPr>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spcBef>
                <a:spcPct val="50000"/>
              </a:spcBef>
            </a:pPr>
            <a:r>
              <a:rPr lang="en-US" altLang="en-US" b="1">
                <a:solidFill>
                  <a:srgbClr val="CC3300"/>
                </a:solidFill>
              </a:rPr>
              <a:t>FLF</a:t>
            </a:r>
          </a:p>
        </p:txBody>
      </p:sp>
      <p:sp>
        <p:nvSpPr>
          <p:cNvPr id="155666" name="Text Box 18">
            <a:extLst>
              <a:ext uri="{FF2B5EF4-FFF2-40B4-BE49-F238E27FC236}">
                <a16:creationId xmlns:a16="http://schemas.microsoft.com/office/drawing/2014/main" id="{F1B4C80B-5D68-4B2C-746D-462952E6AD06}"/>
              </a:ext>
            </a:extLst>
          </p:cNvPr>
          <p:cNvSpPr txBox="1">
            <a:spLocks noChangeArrowheads="1"/>
          </p:cNvSpPr>
          <p:nvPr/>
        </p:nvSpPr>
        <p:spPr bwMode="auto">
          <a:xfrm rot="-3631062">
            <a:off x="6045200" y="5067300"/>
            <a:ext cx="838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37931725" indent="-37474525">
              <a:defRPr sz="2400">
                <a:solidFill>
                  <a:schemeClr val="tx1"/>
                </a:solidFill>
                <a:latin typeface="Arial" panose="020B0604020202020204" pitchFamily="34" charset="0"/>
                <a:ea typeface="ＭＳ Ｐゴシック" panose="020B0600070205080204" pitchFamily="34" charset="-128"/>
              </a:defRPr>
            </a:lvl2pPr>
            <a:lvl3pPr>
              <a:defRPr sz="2400">
                <a:solidFill>
                  <a:schemeClr val="tx1"/>
                </a:solidFill>
                <a:latin typeface="Arial" panose="020B0604020202020204" pitchFamily="34" charset="0"/>
                <a:ea typeface="ＭＳ Ｐゴシック" panose="020B0600070205080204" pitchFamily="34" charset="-128"/>
              </a:defRPr>
            </a:lvl3pPr>
            <a:lvl4pPr>
              <a:defRPr sz="2400">
                <a:solidFill>
                  <a:schemeClr val="tx1"/>
                </a:solidFill>
                <a:latin typeface="Arial" panose="020B0604020202020204" pitchFamily="34" charset="0"/>
                <a:ea typeface="ＭＳ Ｐゴシック" panose="020B0600070205080204" pitchFamily="34" charset="-128"/>
              </a:defRPr>
            </a:lvl4pPr>
            <a:lvl5pPr>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spcBef>
                <a:spcPct val="50000"/>
              </a:spcBef>
            </a:pPr>
            <a:r>
              <a:rPr lang="en-US" altLang="en-US" b="1">
                <a:solidFill>
                  <a:srgbClr val="CC3300"/>
                </a:solidFill>
              </a:rPr>
              <a:t>FLF</a:t>
            </a:r>
          </a:p>
        </p:txBody>
      </p:sp>
      <p:sp>
        <p:nvSpPr>
          <p:cNvPr id="155667" name="Oval 19">
            <a:extLst>
              <a:ext uri="{FF2B5EF4-FFF2-40B4-BE49-F238E27FC236}">
                <a16:creationId xmlns:a16="http://schemas.microsoft.com/office/drawing/2014/main" id="{9F01B159-3F30-3877-F11E-CD7CF549BBD8}"/>
              </a:ext>
            </a:extLst>
          </p:cNvPr>
          <p:cNvSpPr>
            <a:spLocks noChangeArrowheads="1"/>
          </p:cNvSpPr>
          <p:nvPr/>
        </p:nvSpPr>
        <p:spPr bwMode="auto">
          <a:xfrm>
            <a:off x="3657600" y="4495800"/>
            <a:ext cx="3276600" cy="1676400"/>
          </a:xfrm>
          <a:prstGeom prst="ellipse">
            <a:avLst/>
          </a:prstGeom>
          <a:solidFill>
            <a:srgbClr val="C0C0C0">
              <a:alpha val="36862"/>
            </a:srgbClr>
          </a:soli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37931725" indent="-37474525">
              <a:defRPr sz="2400">
                <a:solidFill>
                  <a:schemeClr val="tx1"/>
                </a:solidFill>
                <a:latin typeface="Arial" panose="020B0604020202020204" pitchFamily="34" charset="0"/>
                <a:ea typeface="ＭＳ Ｐゴシック" panose="020B0600070205080204" pitchFamily="34" charset="-128"/>
              </a:defRPr>
            </a:lvl2pPr>
            <a:lvl3pPr>
              <a:defRPr sz="2400">
                <a:solidFill>
                  <a:schemeClr val="tx1"/>
                </a:solidFill>
                <a:latin typeface="Arial" panose="020B0604020202020204" pitchFamily="34" charset="0"/>
                <a:ea typeface="ＭＳ Ｐゴシック" panose="020B0600070205080204" pitchFamily="34" charset="-128"/>
              </a:defRPr>
            </a:lvl3pPr>
            <a:lvl4pPr>
              <a:defRPr sz="2400">
                <a:solidFill>
                  <a:schemeClr val="tx1"/>
                </a:solidFill>
                <a:latin typeface="Arial" panose="020B0604020202020204" pitchFamily="34" charset="0"/>
                <a:ea typeface="ＭＳ Ｐゴシック" panose="020B0600070205080204" pitchFamily="34" charset="-128"/>
              </a:defRPr>
            </a:lvl4pPr>
            <a:lvl5pPr>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155668" name="Text Box 20">
            <a:extLst>
              <a:ext uri="{FF2B5EF4-FFF2-40B4-BE49-F238E27FC236}">
                <a16:creationId xmlns:a16="http://schemas.microsoft.com/office/drawing/2014/main" id="{24C8D96F-0295-0B6D-D06C-E0041A6F1B71}"/>
              </a:ext>
            </a:extLst>
          </p:cNvPr>
          <p:cNvSpPr txBox="1">
            <a:spLocks noChangeArrowheads="1"/>
          </p:cNvSpPr>
          <p:nvPr/>
        </p:nvSpPr>
        <p:spPr bwMode="auto">
          <a:xfrm>
            <a:off x="2743200" y="5119688"/>
            <a:ext cx="990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37931725" indent="-37474525">
              <a:defRPr sz="2400">
                <a:solidFill>
                  <a:schemeClr val="tx1"/>
                </a:solidFill>
                <a:latin typeface="Arial" panose="020B0604020202020204" pitchFamily="34" charset="0"/>
                <a:ea typeface="ＭＳ Ｐゴシック" panose="020B0600070205080204" pitchFamily="34" charset="-128"/>
              </a:defRPr>
            </a:lvl2pPr>
            <a:lvl3pPr>
              <a:defRPr sz="2400">
                <a:solidFill>
                  <a:schemeClr val="tx1"/>
                </a:solidFill>
                <a:latin typeface="Arial" panose="020B0604020202020204" pitchFamily="34" charset="0"/>
                <a:ea typeface="ＭＳ Ｐゴシック" panose="020B0600070205080204" pitchFamily="34" charset="-128"/>
              </a:defRPr>
            </a:lvl3pPr>
            <a:lvl4pPr>
              <a:defRPr sz="2400">
                <a:solidFill>
                  <a:schemeClr val="tx1"/>
                </a:solidFill>
                <a:latin typeface="Arial" panose="020B0604020202020204" pitchFamily="34" charset="0"/>
                <a:ea typeface="ＭＳ Ｐゴシック" panose="020B0600070205080204" pitchFamily="34" charset="-128"/>
              </a:defRPr>
            </a:lvl4pPr>
            <a:lvl5pPr>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spcBef>
                <a:spcPct val="50000"/>
              </a:spcBef>
            </a:pPr>
            <a:r>
              <a:rPr lang="en-US" altLang="en-US" sz="1800"/>
              <a:t>Input</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a:extLst>
              <a:ext uri="{FF2B5EF4-FFF2-40B4-BE49-F238E27FC236}">
                <a16:creationId xmlns:a16="http://schemas.microsoft.com/office/drawing/2014/main" id="{4BA8FC10-B5AE-B076-9097-FEE9D18FC50D}"/>
              </a:ext>
            </a:extLst>
          </p:cNvPr>
          <p:cNvSpPr>
            <a:spLocks noGrp="1" noChangeArrowheads="1"/>
          </p:cNvSpPr>
          <p:nvPr>
            <p:ph type="title"/>
          </p:nvPr>
        </p:nvSpPr>
        <p:spPr/>
        <p:txBody>
          <a:bodyPr/>
          <a:lstStyle/>
          <a:p>
            <a:pPr eaLnBrk="1" hangingPunct="1"/>
            <a:r>
              <a:rPr lang="en-US" altLang="en-US"/>
              <a:t>Front line functions</a:t>
            </a:r>
          </a:p>
        </p:txBody>
      </p:sp>
      <p:pic>
        <p:nvPicPr>
          <p:cNvPr id="157699" name="Picture 3" descr="out">
            <a:extLst>
              <a:ext uri="{FF2B5EF4-FFF2-40B4-BE49-F238E27FC236}">
                <a16:creationId xmlns:a16="http://schemas.microsoft.com/office/drawing/2014/main" id="{EA100A49-4DE1-EB88-9A7D-1B8C60666D91}"/>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a:xfrm>
            <a:off x="2144779" y="2246851"/>
            <a:ext cx="9612805" cy="1125000"/>
          </a:xfrm>
          <a:noFill/>
          <a:extLst>
            <a:ext uri="{909E8E84-426E-40DD-AFC4-6F175D3DCCD1}">
              <a14:hiddenFill xmlns:a14="http://schemas.microsoft.com/office/drawing/2010/main">
                <a:solidFill>
                  <a:srgbClr val="FFFFFF">
                    <a:alpha val="0"/>
                  </a:srgbClr>
                </a:solidFill>
              </a14:hiddenFill>
            </a:ext>
          </a:extLst>
        </p:spPr>
      </p:pic>
      <p:sp>
        <p:nvSpPr>
          <p:cNvPr id="157700" name="Rectangle 4">
            <a:extLst>
              <a:ext uri="{FF2B5EF4-FFF2-40B4-BE49-F238E27FC236}">
                <a16:creationId xmlns:a16="http://schemas.microsoft.com/office/drawing/2014/main" id="{C76E819E-6F05-1C24-A9B0-FAA9A4CFDAE0}"/>
              </a:ext>
            </a:extLst>
          </p:cNvPr>
          <p:cNvSpPr>
            <a:spLocks noChangeArrowheads="1"/>
          </p:cNvSpPr>
          <p:nvPr/>
        </p:nvSpPr>
        <p:spPr bwMode="auto">
          <a:xfrm>
            <a:off x="3238891" y="2231567"/>
            <a:ext cx="1524000" cy="1140283"/>
          </a:xfrm>
          <a:prstGeom prst="rect">
            <a:avLst/>
          </a:prstGeom>
          <a:solidFill>
            <a:srgbClr val="969696">
              <a:alpha val="54901"/>
            </a:srgbClr>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37931725" indent="-37474525">
              <a:defRPr sz="2400">
                <a:solidFill>
                  <a:schemeClr val="tx1"/>
                </a:solidFill>
                <a:latin typeface="Arial" panose="020B0604020202020204" pitchFamily="34" charset="0"/>
                <a:ea typeface="ＭＳ Ｐゴシック" panose="020B0600070205080204" pitchFamily="34" charset="-128"/>
              </a:defRPr>
            </a:lvl2pPr>
            <a:lvl3pPr>
              <a:defRPr sz="2400">
                <a:solidFill>
                  <a:schemeClr val="tx1"/>
                </a:solidFill>
                <a:latin typeface="Arial" panose="020B0604020202020204" pitchFamily="34" charset="0"/>
                <a:ea typeface="ＭＳ Ｐゴシック" panose="020B0600070205080204" pitchFamily="34" charset="-128"/>
              </a:defRPr>
            </a:lvl3pPr>
            <a:lvl4pPr>
              <a:defRPr sz="2400">
                <a:solidFill>
                  <a:schemeClr val="tx1"/>
                </a:solidFill>
                <a:latin typeface="Arial" panose="020B0604020202020204" pitchFamily="34" charset="0"/>
                <a:ea typeface="ＭＳ Ｐゴシック" panose="020B0600070205080204" pitchFamily="34" charset="-128"/>
              </a:defRPr>
            </a:lvl4pPr>
            <a:lvl5pPr>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grpSp>
        <p:nvGrpSpPr>
          <p:cNvPr id="157701" name="Group 5">
            <a:extLst>
              <a:ext uri="{FF2B5EF4-FFF2-40B4-BE49-F238E27FC236}">
                <a16:creationId xmlns:a16="http://schemas.microsoft.com/office/drawing/2014/main" id="{5B6F979D-E3AD-B6FC-2169-555C96ED9C6F}"/>
              </a:ext>
            </a:extLst>
          </p:cNvPr>
          <p:cNvGrpSpPr>
            <a:grpSpLocks/>
          </p:cNvGrpSpPr>
          <p:nvPr/>
        </p:nvGrpSpPr>
        <p:grpSpPr bwMode="auto">
          <a:xfrm>
            <a:off x="6652184" y="3416381"/>
            <a:ext cx="5105400" cy="3246437"/>
            <a:chOff x="2544" y="2275"/>
            <a:chExt cx="3216" cy="2045"/>
          </a:xfrm>
        </p:grpSpPr>
        <p:pic>
          <p:nvPicPr>
            <p:cNvPr id="157705" name="Picture 6" descr="out">
              <a:extLst>
                <a:ext uri="{FF2B5EF4-FFF2-40B4-BE49-F238E27FC236}">
                  <a16:creationId xmlns:a16="http://schemas.microsoft.com/office/drawing/2014/main" id="{11A338F5-67B3-2348-D248-999B1BEEFFA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11652" r="70668" b="3931"/>
            <a:stretch>
              <a:fillRect/>
            </a:stretch>
          </p:blipFill>
          <p:spPr bwMode="auto">
            <a:xfrm>
              <a:off x="2544" y="2275"/>
              <a:ext cx="3216" cy="20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7706" name="Rectangle 7">
              <a:extLst>
                <a:ext uri="{FF2B5EF4-FFF2-40B4-BE49-F238E27FC236}">
                  <a16:creationId xmlns:a16="http://schemas.microsoft.com/office/drawing/2014/main" id="{BFFBB83C-3735-0846-C513-16E654910290}"/>
                </a:ext>
              </a:extLst>
            </p:cNvPr>
            <p:cNvSpPr>
              <a:spLocks noChangeArrowheads="1"/>
            </p:cNvSpPr>
            <p:nvPr/>
          </p:nvSpPr>
          <p:spPr bwMode="auto">
            <a:xfrm>
              <a:off x="2544" y="2352"/>
              <a:ext cx="3216" cy="1968"/>
            </a:xfrm>
            <a:prstGeom prst="rect">
              <a:avLst/>
            </a:prstGeom>
            <a:solidFill>
              <a:schemeClr val="bg1">
                <a:alpha val="0"/>
              </a:schemeClr>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37931725" indent="-37474525">
                <a:defRPr sz="2400">
                  <a:solidFill>
                    <a:schemeClr val="tx1"/>
                  </a:solidFill>
                  <a:latin typeface="Arial" panose="020B0604020202020204" pitchFamily="34" charset="0"/>
                  <a:ea typeface="ＭＳ Ｐゴシック" panose="020B0600070205080204" pitchFamily="34" charset="-128"/>
                </a:defRPr>
              </a:lvl2pPr>
              <a:lvl3pPr>
                <a:defRPr sz="2400">
                  <a:solidFill>
                    <a:schemeClr val="tx1"/>
                  </a:solidFill>
                  <a:latin typeface="Arial" panose="020B0604020202020204" pitchFamily="34" charset="0"/>
                  <a:ea typeface="ＭＳ Ｐゴシック" panose="020B0600070205080204" pitchFamily="34" charset="-128"/>
                </a:defRPr>
              </a:lvl3pPr>
              <a:lvl4pPr>
                <a:defRPr sz="2400">
                  <a:solidFill>
                    <a:schemeClr val="tx1"/>
                  </a:solidFill>
                  <a:latin typeface="Arial" panose="020B0604020202020204" pitchFamily="34" charset="0"/>
                  <a:ea typeface="ＭＳ Ｐゴシック" panose="020B0600070205080204" pitchFamily="34" charset="-128"/>
                </a:defRPr>
              </a:lvl4pPr>
              <a:lvl5pPr>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grpSp>
      <p:sp>
        <p:nvSpPr>
          <p:cNvPr id="157702" name="Line 8">
            <a:extLst>
              <a:ext uri="{FF2B5EF4-FFF2-40B4-BE49-F238E27FC236}">
                <a16:creationId xmlns:a16="http://schemas.microsoft.com/office/drawing/2014/main" id="{483E8175-5EE1-5E85-7753-1831B7D25E24}"/>
              </a:ext>
            </a:extLst>
          </p:cNvPr>
          <p:cNvSpPr>
            <a:spLocks noChangeShapeType="1"/>
          </p:cNvSpPr>
          <p:nvPr/>
        </p:nvSpPr>
        <p:spPr bwMode="auto">
          <a:xfrm>
            <a:off x="4762891" y="3371849"/>
            <a:ext cx="1889292" cy="1021557"/>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57704" name="Text Box 10">
            <a:extLst>
              <a:ext uri="{FF2B5EF4-FFF2-40B4-BE49-F238E27FC236}">
                <a16:creationId xmlns:a16="http://schemas.microsoft.com/office/drawing/2014/main" id="{7CBDF042-BEE1-8BEB-CD23-CEAB8FEFAC4D}"/>
              </a:ext>
            </a:extLst>
          </p:cNvPr>
          <p:cNvSpPr txBox="1">
            <a:spLocks noChangeArrowheads="1"/>
          </p:cNvSpPr>
          <p:nvPr/>
        </p:nvSpPr>
        <p:spPr bwMode="auto">
          <a:xfrm>
            <a:off x="1211343" y="4424363"/>
            <a:ext cx="7103097"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37931725" indent="-37474525">
              <a:defRPr sz="2400">
                <a:solidFill>
                  <a:schemeClr val="tx1"/>
                </a:solidFill>
                <a:latin typeface="Arial" panose="020B0604020202020204" pitchFamily="34" charset="0"/>
                <a:ea typeface="ＭＳ Ｐゴシック" panose="020B0600070205080204" pitchFamily="34" charset="-128"/>
              </a:defRPr>
            </a:lvl2pPr>
            <a:lvl3pPr>
              <a:defRPr sz="2400">
                <a:solidFill>
                  <a:schemeClr val="tx1"/>
                </a:solidFill>
                <a:latin typeface="Arial" panose="020B0604020202020204" pitchFamily="34" charset="0"/>
                <a:ea typeface="ＭＳ Ｐゴシック" panose="020B0600070205080204" pitchFamily="34" charset="-128"/>
              </a:defRPr>
            </a:lvl3pPr>
            <a:lvl4pPr>
              <a:defRPr sz="2400">
                <a:solidFill>
                  <a:schemeClr val="tx1"/>
                </a:solidFill>
                <a:latin typeface="Arial" panose="020B0604020202020204" pitchFamily="34" charset="0"/>
                <a:ea typeface="ＭＳ Ｐゴシック" panose="020B0600070205080204" pitchFamily="34" charset="-128"/>
              </a:defRPr>
            </a:lvl4pPr>
            <a:lvl5pPr>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spcBef>
                <a:spcPct val="50000"/>
              </a:spcBef>
              <a:buFontTx/>
              <a:buChar char="•"/>
            </a:pPr>
            <a:r>
              <a:rPr lang="en-US" altLang="en-US" dirty="0"/>
              <a:t> 60% Code Reduction</a:t>
            </a:r>
          </a:p>
          <a:p>
            <a:pPr>
              <a:spcBef>
                <a:spcPct val="50000"/>
              </a:spcBef>
              <a:buFontTx/>
              <a:buChar char="•"/>
            </a:pPr>
            <a:r>
              <a:rPr lang="en-US" altLang="en-US" dirty="0"/>
              <a:t>No auditor time required</a:t>
            </a:r>
          </a:p>
          <a:p>
            <a:pPr>
              <a:spcBef>
                <a:spcPct val="50000"/>
              </a:spcBef>
              <a:buFontTx/>
              <a:buChar char="•"/>
            </a:pPr>
            <a:r>
              <a:rPr lang="en-US" altLang="en-US" dirty="0"/>
              <a:t>High degree of accuracy</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2">
            <a:extLst>
              <a:ext uri="{FF2B5EF4-FFF2-40B4-BE49-F238E27FC236}">
                <a16:creationId xmlns:a16="http://schemas.microsoft.com/office/drawing/2014/main" id="{B0AD77D8-F2A9-5A2E-382B-FC6A4ADB15B0}"/>
              </a:ext>
            </a:extLst>
          </p:cNvPr>
          <p:cNvSpPr>
            <a:spLocks noGrp="1" noChangeArrowheads="1"/>
          </p:cNvSpPr>
          <p:nvPr>
            <p:ph type="title"/>
          </p:nvPr>
        </p:nvSpPr>
        <p:spPr/>
        <p:txBody>
          <a:bodyPr>
            <a:normAutofit/>
          </a:bodyPr>
          <a:lstStyle/>
          <a:p>
            <a:pPr eaLnBrk="1" hangingPunct="1"/>
            <a:r>
              <a:rPr lang="en-US" altLang="en-US"/>
              <a:t>Discovering the FLF measurement</a:t>
            </a:r>
          </a:p>
        </p:txBody>
      </p:sp>
      <p:sp>
        <p:nvSpPr>
          <p:cNvPr id="159747" name="Rectangle 3">
            <a:extLst>
              <a:ext uri="{FF2B5EF4-FFF2-40B4-BE49-F238E27FC236}">
                <a16:creationId xmlns:a16="http://schemas.microsoft.com/office/drawing/2014/main" id="{D9E8189A-8393-6A78-1788-D96A1814E742}"/>
              </a:ext>
            </a:extLst>
          </p:cNvPr>
          <p:cNvSpPr>
            <a:spLocks noGrp="1" noChangeArrowheads="1"/>
          </p:cNvSpPr>
          <p:nvPr>
            <p:ph idx="1"/>
          </p:nvPr>
        </p:nvSpPr>
        <p:spPr/>
        <p:txBody>
          <a:bodyPr/>
          <a:lstStyle/>
          <a:p>
            <a:pPr eaLnBrk="1" hangingPunct="1"/>
            <a:r>
              <a:rPr lang="en-US" altLang="en-US" sz="2800"/>
              <a:t>Collect software systems with known vulnerabilities</a:t>
            </a:r>
          </a:p>
          <a:p>
            <a:pPr eaLnBrk="1" hangingPunct="1"/>
            <a:r>
              <a:rPr lang="en-US" altLang="en-US" sz="2800"/>
              <a:t>Perform detailed static analyses of software systems</a:t>
            </a:r>
          </a:p>
          <a:p>
            <a:pPr eaLnBrk="1" hangingPunct="1"/>
            <a:r>
              <a:rPr lang="en-US" altLang="en-US" sz="2800"/>
              <a:t>Calculate areas of likely vulnerability from information gathered during static analyses</a:t>
            </a:r>
          </a:p>
          <a:p>
            <a:pPr eaLnBrk="1" hangingPunct="1"/>
            <a:r>
              <a:rPr lang="en-US" altLang="en-US" sz="2800"/>
              <a:t>Build tools around these calculations</a:t>
            </a:r>
          </a:p>
          <a:p>
            <a:pPr eaLnBrk="1" hangingPunct="1"/>
            <a:endParaRPr lang="en-US" altLang="en-US" sz="280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2">
            <a:extLst>
              <a:ext uri="{FF2B5EF4-FFF2-40B4-BE49-F238E27FC236}">
                <a16:creationId xmlns:a16="http://schemas.microsoft.com/office/drawing/2014/main" id="{9BDF3795-21A6-F95D-04D8-78D6D4A525AC}"/>
              </a:ext>
            </a:extLst>
          </p:cNvPr>
          <p:cNvSpPr>
            <a:spLocks noGrp="1" noChangeArrowheads="1"/>
          </p:cNvSpPr>
          <p:nvPr>
            <p:ph type="title"/>
          </p:nvPr>
        </p:nvSpPr>
        <p:spPr/>
        <p:txBody>
          <a:bodyPr/>
          <a:lstStyle/>
          <a:p>
            <a:pPr eaLnBrk="1" hangingPunct="1"/>
            <a:r>
              <a:rPr lang="en-US" altLang="en-US"/>
              <a:t>How are these tools used?</a:t>
            </a:r>
          </a:p>
        </p:txBody>
      </p:sp>
      <p:sp>
        <p:nvSpPr>
          <p:cNvPr id="160771" name="Rectangle 3">
            <a:extLst>
              <a:ext uri="{FF2B5EF4-FFF2-40B4-BE49-F238E27FC236}">
                <a16:creationId xmlns:a16="http://schemas.microsoft.com/office/drawing/2014/main" id="{2BB1E047-E71A-7ECD-7843-DEB3E232632E}"/>
              </a:ext>
            </a:extLst>
          </p:cNvPr>
          <p:cNvSpPr>
            <a:spLocks noGrp="1" noChangeArrowheads="1"/>
          </p:cNvSpPr>
          <p:nvPr>
            <p:ph idx="1"/>
          </p:nvPr>
        </p:nvSpPr>
        <p:spPr/>
        <p:txBody>
          <a:bodyPr/>
          <a:lstStyle/>
          <a:p>
            <a:pPr eaLnBrk="1" hangingPunct="1"/>
            <a:r>
              <a:rPr lang="en-US" altLang="en-US" sz="2800"/>
              <a:t>Run static analysis tools on source code</a:t>
            </a:r>
          </a:p>
          <a:p>
            <a:pPr eaLnBrk="1" hangingPunct="1"/>
            <a:r>
              <a:rPr lang="en-US" altLang="en-US" sz="2800"/>
              <a:t>A database of code facts is created</a:t>
            </a:r>
          </a:p>
          <a:p>
            <a:pPr eaLnBrk="1" hangingPunct="1"/>
            <a:r>
              <a:rPr lang="en-US" altLang="en-US" sz="2800"/>
              <a:t>The database is used to find the likely vulnerable functions</a:t>
            </a:r>
          </a:p>
          <a:p>
            <a:pPr eaLnBrk="1" hangingPunct="1"/>
            <a:r>
              <a:rPr lang="en-US" altLang="en-US" sz="2800"/>
              <a:t>The likely vulnerable functions are outputted and ranked by proximity to input source</a:t>
            </a:r>
          </a:p>
          <a:p>
            <a:pPr eaLnBrk="1" hangingPunct="1"/>
            <a:endParaRPr lang="en-US" altLang="en-US" sz="2800"/>
          </a:p>
          <a:p>
            <a:pPr eaLnBrk="1" hangingPunct="1"/>
            <a:endParaRPr lang="en-US" altLang="en-US" sz="280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2">
            <a:extLst>
              <a:ext uri="{FF2B5EF4-FFF2-40B4-BE49-F238E27FC236}">
                <a16:creationId xmlns:a16="http://schemas.microsoft.com/office/drawing/2014/main" id="{E9768C48-1F7B-AD2B-63BF-B6BE670A1049}"/>
              </a:ext>
            </a:extLst>
          </p:cNvPr>
          <p:cNvSpPr>
            <a:spLocks noGrp="1" noChangeArrowheads="1"/>
          </p:cNvSpPr>
          <p:nvPr>
            <p:ph type="title"/>
          </p:nvPr>
        </p:nvSpPr>
        <p:spPr/>
        <p:txBody>
          <a:bodyPr/>
          <a:lstStyle/>
          <a:p>
            <a:pPr eaLnBrk="1" hangingPunct="1"/>
            <a:r>
              <a:rPr lang="en-US" altLang="en-US"/>
              <a:t>Case Study: OpenSSH</a:t>
            </a:r>
          </a:p>
        </p:txBody>
      </p:sp>
      <p:grpSp>
        <p:nvGrpSpPr>
          <p:cNvPr id="162819" name="Group 3">
            <a:extLst>
              <a:ext uri="{FF2B5EF4-FFF2-40B4-BE49-F238E27FC236}">
                <a16:creationId xmlns:a16="http://schemas.microsoft.com/office/drawing/2014/main" id="{0FAE89A8-7A28-85D8-84B2-5DE19517A040}"/>
              </a:ext>
            </a:extLst>
          </p:cNvPr>
          <p:cNvGrpSpPr>
            <a:grpSpLocks noGrp="1" noChangeAspect="1"/>
          </p:cNvGrpSpPr>
          <p:nvPr/>
        </p:nvGrpSpPr>
        <p:grpSpPr bwMode="auto">
          <a:xfrm>
            <a:off x="1881433" y="2097088"/>
            <a:ext cx="7721600" cy="3724275"/>
            <a:chOff x="457" y="1136"/>
            <a:chExt cx="4864" cy="2346"/>
          </a:xfrm>
        </p:grpSpPr>
        <p:sp>
          <p:nvSpPr>
            <p:cNvPr id="162827" name="AutoShape 4">
              <a:extLst>
                <a:ext uri="{FF2B5EF4-FFF2-40B4-BE49-F238E27FC236}">
                  <a16:creationId xmlns:a16="http://schemas.microsoft.com/office/drawing/2014/main" id="{F3515445-7E39-FC40-20C2-817FA4DB69B7}"/>
                </a:ext>
              </a:extLst>
            </p:cNvPr>
            <p:cNvSpPr>
              <a:spLocks noChangeAspect="1" noChangeArrowheads="1" noTextEdit="1"/>
            </p:cNvSpPr>
            <p:nvPr/>
          </p:nvSpPr>
          <p:spPr bwMode="auto">
            <a:xfrm>
              <a:off x="457" y="1136"/>
              <a:ext cx="4864" cy="2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62828" name="_s1155077">
              <a:extLst>
                <a:ext uri="{FF2B5EF4-FFF2-40B4-BE49-F238E27FC236}">
                  <a16:creationId xmlns:a16="http://schemas.microsoft.com/office/drawing/2014/main" id="{6386089E-8D49-E13B-EF87-F51A6C61A997}"/>
                </a:ext>
              </a:extLst>
            </p:cNvPr>
            <p:cNvSpPr>
              <a:spLocks noChangeArrowheads="1" noTextEdit="1"/>
            </p:cNvSpPr>
            <p:nvPr/>
          </p:nvSpPr>
          <p:spPr bwMode="auto">
            <a:xfrm>
              <a:off x="2146" y="1376"/>
              <a:ext cx="1695" cy="1584"/>
            </a:xfrm>
            <a:prstGeom prst="ellipse">
              <a:avLst/>
            </a:prstGeom>
            <a:solidFill>
              <a:schemeClr val="hlink">
                <a:alpha val="50195"/>
              </a:schemeClr>
            </a:solidFill>
            <a:ln w="4670">
              <a:solidFill>
                <a:schemeClr val="hlink"/>
              </a:solidFill>
              <a:round/>
              <a:headEnd/>
              <a:tailEnd/>
            </a:ln>
          </p:spPr>
          <p:txBody>
            <a:bodyPr anchor="ctr"/>
            <a:lstStyle/>
            <a:p>
              <a:endParaRPr lang="en-US"/>
            </a:p>
          </p:txBody>
        </p:sp>
        <p:sp>
          <p:nvSpPr>
            <p:cNvPr id="162829" name="_s1155078">
              <a:extLst>
                <a:ext uri="{FF2B5EF4-FFF2-40B4-BE49-F238E27FC236}">
                  <a16:creationId xmlns:a16="http://schemas.microsoft.com/office/drawing/2014/main" id="{845A70CB-D959-253B-4FCB-65C57FB6BB62}"/>
                </a:ext>
              </a:extLst>
            </p:cNvPr>
            <p:cNvSpPr>
              <a:spLocks noChangeArrowheads="1"/>
            </p:cNvSpPr>
            <p:nvPr/>
          </p:nvSpPr>
          <p:spPr bwMode="auto">
            <a:xfrm>
              <a:off x="3961" y="2116"/>
              <a:ext cx="880" cy="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37931725" indent="-37474525">
                <a:defRPr sz="2400">
                  <a:solidFill>
                    <a:schemeClr val="tx1"/>
                  </a:solidFill>
                  <a:latin typeface="Arial" panose="020B0604020202020204" pitchFamily="34" charset="0"/>
                  <a:ea typeface="ＭＳ Ｐゴシック" panose="020B0600070205080204" pitchFamily="34" charset="-128"/>
                </a:defRPr>
              </a:lvl2pPr>
              <a:lvl3pPr>
                <a:defRPr sz="2400">
                  <a:solidFill>
                    <a:schemeClr val="tx1"/>
                  </a:solidFill>
                  <a:latin typeface="Arial" panose="020B0604020202020204" pitchFamily="34" charset="0"/>
                  <a:ea typeface="ＭＳ Ｐゴシック" panose="020B0600070205080204" pitchFamily="34" charset="-128"/>
                </a:defRPr>
              </a:lvl3pPr>
              <a:lvl4pPr>
                <a:defRPr sz="2400">
                  <a:solidFill>
                    <a:schemeClr val="tx1"/>
                  </a:solidFill>
                  <a:latin typeface="Arial" panose="020B0604020202020204" pitchFamily="34" charset="0"/>
                  <a:ea typeface="ＭＳ Ｐゴシック" panose="020B0600070205080204" pitchFamily="34" charset="-128"/>
                </a:defRPr>
              </a:lvl4pPr>
              <a:lvl5pPr>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r>
                <a:rPr lang="en-US" altLang="en-US" sz="1800" u="sng"/>
                <a:t>OpenSSH 3.2.3</a:t>
              </a:r>
            </a:p>
          </p:txBody>
        </p:sp>
        <p:sp>
          <p:nvSpPr>
            <p:cNvPr id="162830" name="_s1155079">
              <a:extLst>
                <a:ext uri="{FF2B5EF4-FFF2-40B4-BE49-F238E27FC236}">
                  <a16:creationId xmlns:a16="http://schemas.microsoft.com/office/drawing/2014/main" id="{CEBC6FD5-6290-981D-05F9-7F33FD818EDD}"/>
                </a:ext>
              </a:extLst>
            </p:cNvPr>
            <p:cNvSpPr>
              <a:spLocks noChangeArrowheads="1" noTextEdit="1"/>
            </p:cNvSpPr>
            <p:nvPr/>
          </p:nvSpPr>
          <p:spPr bwMode="auto">
            <a:xfrm>
              <a:off x="1969" y="1376"/>
              <a:ext cx="1695" cy="1584"/>
            </a:xfrm>
            <a:prstGeom prst="ellipse">
              <a:avLst/>
            </a:prstGeom>
            <a:solidFill>
              <a:schemeClr val="accent2">
                <a:alpha val="50195"/>
              </a:schemeClr>
            </a:solidFill>
            <a:ln w="4670">
              <a:solidFill>
                <a:schemeClr val="accent2"/>
              </a:solidFill>
              <a:round/>
              <a:headEnd/>
              <a:tailEnd/>
            </a:ln>
          </p:spPr>
          <p:txBody>
            <a:bodyPr anchor="ctr"/>
            <a:lstStyle/>
            <a:p>
              <a:endParaRPr lang="en-US"/>
            </a:p>
          </p:txBody>
        </p:sp>
        <p:sp>
          <p:nvSpPr>
            <p:cNvPr id="162831" name="_s1155080">
              <a:extLst>
                <a:ext uri="{FF2B5EF4-FFF2-40B4-BE49-F238E27FC236}">
                  <a16:creationId xmlns:a16="http://schemas.microsoft.com/office/drawing/2014/main" id="{D4C7C7CC-80D6-3500-208A-E8DFDBC39E7B}"/>
                </a:ext>
              </a:extLst>
            </p:cNvPr>
            <p:cNvSpPr>
              <a:spLocks noChangeArrowheads="1"/>
            </p:cNvSpPr>
            <p:nvPr/>
          </p:nvSpPr>
          <p:spPr bwMode="auto">
            <a:xfrm>
              <a:off x="985" y="2144"/>
              <a:ext cx="880" cy="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37931725" indent="-37474525">
                <a:defRPr sz="2400">
                  <a:solidFill>
                    <a:schemeClr val="tx1"/>
                  </a:solidFill>
                  <a:latin typeface="Arial" panose="020B0604020202020204" pitchFamily="34" charset="0"/>
                  <a:ea typeface="ＭＳ Ｐゴシック" panose="020B0600070205080204" pitchFamily="34" charset="-128"/>
                </a:defRPr>
              </a:lvl2pPr>
              <a:lvl3pPr>
                <a:defRPr sz="2400">
                  <a:solidFill>
                    <a:schemeClr val="tx1"/>
                  </a:solidFill>
                  <a:latin typeface="Arial" panose="020B0604020202020204" pitchFamily="34" charset="0"/>
                  <a:ea typeface="ＭＳ Ｐゴシック" panose="020B0600070205080204" pitchFamily="34" charset="-128"/>
                </a:defRPr>
              </a:lvl3pPr>
              <a:lvl4pPr>
                <a:defRPr sz="2400">
                  <a:solidFill>
                    <a:schemeClr val="tx1"/>
                  </a:solidFill>
                  <a:latin typeface="Arial" panose="020B0604020202020204" pitchFamily="34" charset="0"/>
                  <a:ea typeface="ＭＳ Ｐゴシック" panose="020B0600070205080204" pitchFamily="34" charset="-128"/>
                </a:defRPr>
              </a:lvl4pPr>
              <a:lvl5pPr>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r>
                <a:rPr lang="en-US" altLang="en-US" sz="1800" u="sng"/>
                <a:t>OpenSSH 3.1</a:t>
              </a:r>
            </a:p>
          </p:txBody>
        </p:sp>
        <p:sp>
          <p:nvSpPr>
            <p:cNvPr id="162832" name="Text Box 9">
              <a:extLst>
                <a:ext uri="{FF2B5EF4-FFF2-40B4-BE49-F238E27FC236}">
                  <a16:creationId xmlns:a16="http://schemas.microsoft.com/office/drawing/2014/main" id="{67C1BAA2-2F8F-52C6-973D-6D0AACFBB240}"/>
                </a:ext>
              </a:extLst>
            </p:cNvPr>
            <p:cNvSpPr txBox="1">
              <a:spLocks noChangeArrowheads="1"/>
            </p:cNvSpPr>
            <p:nvPr/>
          </p:nvSpPr>
          <p:spPr bwMode="auto">
            <a:xfrm>
              <a:off x="649" y="2480"/>
              <a:ext cx="1536" cy="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37931725" indent="-37474525">
                <a:defRPr sz="2400">
                  <a:solidFill>
                    <a:schemeClr val="tx1"/>
                  </a:solidFill>
                  <a:latin typeface="Arial" panose="020B0604020202020204" pitchFamily="34" charset="0"/>
                  <a:ea typeface="ＭＳ Ｐゴシック" panose="020B0600070205080204" pitchFamily="34" charset="-128"/>
                </a:defRPr>
              </a:lvl2pPr>
              <a:lvl3pPr>
                <a:defRPr sz="2400">
                  <a:solidFill>
                    <a:schemeClr val="tx1"/>
                  </a:solidFill>
                  <a:latin typeface="Arial" panose="020B0604020202020204" pitchFamily="34" charset="0"/>
                  <a:ea typeface="ＭＳ Ｐゴシック" panose="020B0600070205080204" pitchFamily="34" charset="-128"/>
                </a:defRPr>
              </a:lvl3pPr>
              <a:lvl4pPr>
                <a:defRPr sz="2400">
                  <a:solidFill>
                    <a:schemeClr val="tx1"/>
                  </a:solidFill>
                  <a:latin typeface="Arial" panose="020B0604020202020204" pitchFamily="34" charset="0"/>
                  <a:ea typeface="ＭＳ Ｐゴシック" panose="020B0600070205080204" pitchFamily="34" charset="-128"/>
                </a:defRPr>
              </a:lvl4pPr>
              <a:lvl5pPr>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spcBef>
                  <a:spcPct val="50000"/>
                </a:spcBef>
              </a:pPr>
              <a:r>
                <a:rPr lang="en-US" altLang="en-US" sz="1800"/>
                <a:t>Functions where privilege separation will be implemented</a:t>
              </a:r>
            </a:p>
          </p:txBody>
        </p:sp>
        <p:sp>
          <p:nvSpPr>
            <p:cNvPr id="162833" name="Text Box 10">
              <a:extLst>
                <a:ext uri="{FF2B5EF4-FFF2-40B4-BE49-F238E27FC236}">
                  <a16:creationId xmlns:a16="http://schemas.microsoft.com/office/drawing/2014/main" id="{7021222D-E4FD-05F3-9817-BD0780984FC4}"/>
                </a:ext>
              </a:extLst>
            </p:cNvPr>
            <p:cNvSpPr txBox="1">
              <a:spLocks noChangeArrowheads="1"/>
            </p:cNvSpPr>
            <p:nvPr/>
          </p:nvSpPr>
          <p:spPr bwMode="auto">
            <a:xfrm>
              <a:off x="3721" y="2384"/>
              <a:ext cx="1536" cy="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37931725" indent="-37474525">
                <a:defRPr sz="2400">
                  <a:solidFill>
                    <a:schemeClr val="tx1"/>
                  </a:solidFill>
                  <a:latin typeface="Arial" panose="020B0604020202020204" pitchFamily="34" charset="0"/>
                  <a:ea typeface="ＭＳ Ｐゴシック" panose="020B0600070205080204" pitchFamily="34" charset="-128"/>
                </a:defRPr>
              </a:lvl2pPr>
              <a:lvl3pPr>
                <a:defRPr sz="2400">
                  <a:solidFill>
                    <a:schemeClr val="tx1"/>
                  </a:solidFill>
                  <a:latin typeface="Arial" panose="020B0604020202020204" pitchFamily="34" charset="0"/>
                  <a:ea typeface="ＭＳ Ｐゴシック" panose="020B0600070205080204" pitchFamily="34" charset="-128"/>
                </a:defRPr>
              </a:lvl3pPr>
              <a:lvl4pPr>
                <a:defRPr sz="2400">
                  <a:solidFill>
                    <a:schemeClr val="tx1"/>
                  </a:solidFill>
                  <a:latin typeface="Arial" panose="020B0604020202020204" pitchFamily="34" charset="0"/>
                  <a:ea typeface="ＭＳ Ｐゴシック" panose="020B0600070205080204" pitchFamily="34" charset="-128"/>
                </a:defRPr>
              </a:lvl4pPr>
              <a:lvl5pPr>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spcBef>
                  <a:spcPct val="50000"/>
                </a:spcBef>
              </a:pPr>
              <a:r>
                <a:rPr lang="en-US" altLang="en-US" sz="1800"/>
                <a:t>Code changed to implement privilege separation</a:t>
              </a:r>
            </a:p>
          </p:txBody>
        </p:sp>
        <p:sp>
          <p:nvSpPr>
            <p:cNvPr id="162834" name="Line 11">
              <a:extLst>
                <a:ext uri="{FF2B5EF4-FFF2-40B4-BE49-F238E27FC236}">
                  <a16:creationId xmlns:a16="http://schemas.microsoft.com/office/drawing/2014/main" id="{D8524A30-8D54-1BB2-6564-374AE5C35546}"/>
                </a:ext>
              </a:extLst>
            </p:cNvPr>
            <p:cNvSpPr>
              <a:spLocks noChangeShapeType="1"/>
            </p:cNvSpPr>
            <p:nvPr/>
          </p:nvSpPr>
          <p:spPr bwMode="auto">
            <a:xfrm flipH="1" flipV="1">
              <a:off x="2329" y="2672"/>
              <a:ext cx="384" cy="432"/>
            </a:xfrm>
            <a:prstGeom prst="line">
              <a:avLst/>
            </a:prstGeom>
            <a:noFill/>
            <a:ln w="38100">
              <a:solidFill>
                <a:schemeClr val="hlink"/>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sp>
        <p:nvSpPr>
          <p:cNvPr id="162820" name="Text Box 12">
            <a:extLst>
              <a:ext uri="{FF2B5EF4-FFF2-40B4-BE49-F238E27FC236}">
                <a16:creationId xmlns:a16="http://schemas.microsoft.com/office/drawing/2014/main" id="{70D5D224-1965-00F5-7006-E7D30D793C87}"/>
              </a:ext>
            </a:extLst>
          </p:cNvPr>
          <p:cNvSpPr txBox="1">
            <a:spLocks noChangeArrowheads="1"/>
          </p:cNvSpPr>
          <p:nvPr/>
        </p:nvSpPr>
        <p:spPr bwMode="auto">
          <a:xfrm>
            <a:off x="5081833" y="3087688"/>
            <a:ext cx="1524000" cy="1465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37931725" indent="-37474525">
              <a:defRPr sz="2400">
                <a:solidFill>
                  <a:schemeClr val="tx1"/>
                </a:solidFill>
                <a:latin typeface="Arial" panose="020B0604020202020204" pitchFamily="34" charset="0"/>
                <a:ea typeface="ＭＳ Ｐゴシック" panose="020B0600070205080204" pitchFamily="34" charset="-128"/>
              </a:defRPr>
            </a:lvl2pPr>
            <a:lvl3pPr>
              <a:defRPr sz="2400">
                <a:solidFill>
                  <a:schemeClr val="tx1"/>
                </a:solidFill>
                <a:latin typeface="Arial" panose="020B0604020202020204" pitchFamily="34" charset="0"/>
                <a:ea typeface="ＭＳ Ｐゴシック" panose="020B0600070205080204" pitchFamily="34" charset="-128"/>
              </a:defRPr>
            </a:lvl3pPr>
            <a:lvl4pPr>
              <a:defRPr sz="2400">
                <a:solidFill>
                  <a:schemeClr val="tx1"/>
                </a:solidFill>
                <a:latin typeface="Arial" panose="020B0604020202020204" pitchFamily="34" charset="0"/>
                <a:ea typeface="ＭＳ Ｐゴシック" panose="020B0600070205080204" pitchFamily="34" charset="-128"/>
              </a:defRPr>
            </a:lvl4pPr>
            <a:lvl5pPr>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spcBef>
                <a:spcPct val="50000"/>
              </a:spcBef>
            </a:pPr>
            <a:r>
              <a:rPr lang="en-US" altLang="en-US" sz="1800"/>
              <a:t>Code that was not change between revisions</a:t>
            </a:r>
          </a:p>
        </p:txBody>
      </p:sp>
      <p:sp>
        <p:nvSpPr>
          <p:cNvPr id="162821" name="Freeform 13">
            <a:extLst>
              <a:ext uri="{FF2B5EF4-FFF2-40B4-BE49-F238E27FC236}">
                <a16:creationId xmlns:a16="http://schemas.microsoft.com/office/drawing/2014/main" id="{15454986-8AE9-3CA5-F6B4-158F66E4D2A9}"/>
              </a:ext>
            </a:extLst>
          </p:cNvPr>
          <p:cNvSpPr>
            <a:spLocks/>
          </p:cNvSpPr>
          <p:nvPr/>
        </p:nvSpPr>
        <p:spPr bwMode="auto">
          <a:xfrm>
            <a:off x="6605833" y="3722687"/>
            <a:ext cx="723900" cy="1016000"/>
          </a:xfrm>
          <a:custGeom>
            <a:avLst/>
            <a:gdLst>
              <a:gd name="T0" fmla="*/ 144 w 456"/>
              <a:gd name="T1" fmla="*/ 608 h 640"/>
              <a:gd name="T2" fmla="*/ 96 w 456"/>
              <a:gd name="T3" fmla="*/ 560 h 640"/>
              <a:gd name="T4" fmla="*/ 0 w 456"/>
              <a:gd name="T5" fmla="*/ 464 h 640"/>
              <a:gd name="T6" fmla="*/ 96 w 456"/>
              <a:gd name="T7" fmla="*/ 272 h 640"/>
              <a:gd name="T8" fmla="*/ 240 w 456"/>
              <a:gd name="T9" fmla="*/ 32 h 640"/>
              <a:gd name="T10" fmla="*/ 432 w 456"/>
              <a:gd name="T11" fmla="*/ 80 h 640"/>
              <a:gd name="T12" fmla="*/ 384 w 456"/>
              <a:gd name="T13" fmla="*/ 368 h 640"/>
              <a:gd name="T14" fmla="*/ 144 w 456"/>
              <a:gd name="T15" fmla="*/ 608 h 640"/>
              <a:gd name="T16" fmla="*/ 0 60000 65536"/>
              <a:gd name="T17" fmla="*/ 0 60000 65536"/>
              <a:gd name="T18" fmla="*/ 0 60000 65536"/>
              <a:gd name="T19" fmla="*/ 0 60000 65536"/>
              <a:gd name="T20" fmla="*/ 0 60000 65536"/>
              <a:gd name="T21" fmla="*/ 0 60000 65536"/>
              <a:gd name="T22" fmla="*/ 0 60000 65536"/>
              <a:gd name="T23" fmla="*/ 0 60000 65536"/>
              <a:gd name="T24" fmla="*/ 0 w 456"/>
              <a:gd name="T25" fmla="*/ 0 h 640"/>
              <a:gd name="T26" fmla="*/ 456 w 456"/>
              <a:gd name="T27" fmla="*/ 640 h 64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56" h="640">
                <a:moveTo>
                  <a:pt x="144" y="608"/>
                </a:moveTo>
                <a:cubicBezTo>
                  <a:pt x="96" y="640"/>
                  <a:pt x="120" y="584"/>
                  <a:pt x="96" y="560"/>
                </a:cubicBezTo>
                <a:cubicBezTo>
                  <a:pt x="72" y="536"/>
                  <a:pt x="0" y="512"/>
                  <a:pt x="0" y="464"/>
                </a:cubicBezTo>
                <a:cubicBezTo>
                  <a:pt x="0" y="416"/>
                  <a:pt x="56" y="344"/>
                  <a:pt x="96" y="272"/>
                </a:cubicBezTo>
                <a:cubicBezTo>
                  <a:pt x="136" y="200"/>
                  <a:pt x="184" y="64"/>
                  <a:pt x="240" y="32"/>
                </a:cubicBezTo>
                <a:cubicBezTo>
                  <a:pt x="296" y="0"/>
                  <a:pt x="408" y="24"/>
                  <a:pt x="432" y="80"/>
                </a:cubicBezTo>
                <a:cubicBezTo>
                  <a:pt x="456" y="136"/>
                  <a:pt x="432" y="280"/>
                  <a:pt x="384" y="368"/>
                </a:cubicBezTo>
                <a:cubicBezTo>
                  <a:pt x="336" y="456"/>
                  <a:pt x="192" y="576"/>
                  <a:pt x="144" y="608"/>
                </a:cubicBezTo>
                <a:close/>
              </a:path>
            </a:pathLst>
          </a:custGeom>
          <a:solidFill>
            <a:srgbClr val="CC3300"/>
          </a:solidFill>
          <a:ln w="9525">
            <a:solidFill>
              <a:schemeClr val="tx1"/>
            </a:solidFill>
            <a:round/>
            <a:headEnd/>
            <a:tailEnd/>
          </a:ln>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37931725" indent="-37474525">
              <a:defRPr sz="2400">
                <a:solidFill>
                  <a:schemeClr val="tx1"/>
                </a:solidFill>
                <a:latin typeface="Arial" panose="020B0604020202020204" pitchFamily="34" charset="0"/>
                <a:ea typeface="ＭＳ Ｐゴシック" panose="020B0600070205080204" pitchFamily="34" charset="-128"/>
              </a:defRPr>
            </a:lvl2pPr>
            <a:lvl3pPr>
              <a:defRPr sz="2400">
                <a:solidFill>
                  <a:schemeClr val="tx1"/>
                </a:solidFill>
                <a:latin typeface="Arial" panose="020B0604020202020204" pitchFamily="34" charset="0"/>
                <a:ea typeface="ＭＳ Ｐゴシック" panose="020B0600070205080204" pitchFamily="34" charset="-128"/>
              </a:defRPr>
            </a:lvl3pPr>
            <a:lvl4pPr>
              <a:defRPr sz="2400">
                <a:solidFill>
                  <a:schemeClr val="tx1"/>
                </a:solidFill>
                <a:latin typeface="Arial" panose="020B0604020202020204" pitchFamily="34" charset="0"/>
                <a:ea typeface="ＭＳ Ｐゴシック" panose="020B0600070205080204" pitchFamily="34" charset="-128"/>
              </a:defRPr>
            </a:lvl4pPr>
            <a:lvl5pPr>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162822" name="Freeform 14">
            <a:extLst>
              <a:ext uri="{FF2B5EF4-FFF2-40B4-BE49-F238E27FC236}">
                <a16:creationId xmlns:a16="http://schemas.microsoft.com/office/drawing/2014/main" id="{03A67737-1C3C-E795-04DE-CA685CAE8776}"/>
              </a:ext>
            </a:extLst>
          </p:cNvPr>
          <p:cNvSpPr>
            <a:spLocks/>
          </p:cNvSpPr>
          <p:nvPr/>
        </p:nvSpPr>
        <p:spPr bwMode="auto">
          <a:xfrm flipH="1">
            <a:off x="4167433" y="3697287"/>
            <a:ext cx="762000" cy="1016000"/>
          </a:xfrm>
          <a:custGeom>
            <a:avLst/>
            <a:gdLst>
              <a:gd name="T0" fmla="*/ 144 w 456"/>
              <a:gd name="T1" fmla="*/ 608 h 640"/>
              <a:gd name="T2" fmla="*/ 96 w 456"/>
              <a:gd name="T3" fmla="*/ 560 h 640"/>
              <a:gd name="T4" fmla="*/ 0 w 456"/>
              <a:gd name="T5" fmla="*/ 464 h 640"/>
              <a:gd name="T6" fmla="*/ 96 w 456"/>
              <a:gd name="T7" fmla="*/ 272 h 640"/>
              <a:gd name="T8" fmla="*/ 240 w 456"/>
              <a:gd name="T9" fmla="*/ 32 h 640"/>
              <a:gd name="T10" fmla="*/ 432 w 456"/>
              <a:gd name="T11" fmla="*/ 80 h 640"/>
              <a:gd name="T12" fmla="*/ 384 w 456"/>
              <a:gd name="T13" fmla="*/ 368 h 640"/>
              <a:gd name="T14" fmla="*/ 144 w 456"/>
              <a:gd name="T15" fmla="*/ 608 h 640"/>
              <a:gd name="T16" fmla="*/ 0 60000 65536"/>
              <a:gd name="T17" fmla="*/ 0 60000 65536"/>
              <a:gd name="T18" fmla="*/ 0 60000 65536"/>
              <a:gd name="T19" fmla="*/ 0 60000 65536"/>
              <a:gd name="T20" fmla="*/ 0 60000 65536"/>
              <a:gd name="T21" fmla="*/ 0 60000 65536"/>
              <a:gd name="T22" fmla="*/ 0 60000 65536"/>
              <a:gd name="T23" fmla="*/ 0 60000 65536"/>
              <a:gd name="T24" fmla="*/ 0 w 456"/>
              <a:gd name="T25" fmla="*/ 0 h 640"/>
              <a:gd name="T26" fmla="*/ 456 w 456"/>
              <a:gd name="T27" fmla="*/ 640 h 64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56" h="640">
                <a:moveTo>
                  <a:pt x="144" y="608"/>
                </a:moveTo>
                <a:cubicBezTo>
                  <a:pt x="96" y="640"/>
                  <a:pt x="120" y="584"/>
                  <a:pt x="96" y="560"/>
                </a:cubicBezTo>
                <a:cubicBezTo>
                  <a:pt x="72" y="536"/>
                  <a:pt x="0" y="512"/>
                  <a:pt x="0" y="464"/>
                </a:cubicBezTo>
                <a:cubicBezTo>
                  <a:pt x="0" y="416"/>
                  <a:pt x="56" y="344"/>
                  <a:pt x="96" y="272"/>
                </a:cubicBezTo>
                <a:cubicBezTo>
                  <a:pt x="136" y="200"/>
                  <a:pt x="184" y="64"/>
                  <a:pt x="240" y="32"/>
                </a:cubicBezTo>
                <a:cubicBezTo>
                  <a:pt x="296" y="0"/>
                  <a:pt x="408" y="24"/>
                  <a:pt x="432" y="80"/>
                </a:cubicBezTo>
                <a:cubicBezTo>
                  <a:pt x="456" y="136"/>
                  <a:pt x="432" y="280"/>
                  <a:pt x="384" y="368"/>
                </a:cubicBezTo>
                <a:cubicBezTo>
                  <a:pt x="336" y="456"/>
                  <a:pt x="192" y="576"/>
                  <a:pt x="144" y="608"/>
                </a:cubicBezTo>
                <a:close/>
              </a:path>
            </a:pathLst>
          </a:custGeom>
          <a:solidFill>
            <a:srgbClr val="0000CC"/>
          </a:solidFill>
          <a:ln w="9525">
            <a:solidFill>
              <a:schemeClr val="tx1"/>
            </a:solidFill>
            <a:round/>
            <a:headEnd/>
            <a:tailEnd/>
          </a:ln>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37931725" indent="-37474525">
              <a:defRPr sz="2400">
                <a:solidFill>
                  <a:schemeClr val="tx1"/>
                </a:solidFill>
                <a:latin typeface="Arial" panose="020B0604020202020204" pitchFamily="34" charset="0"/>
                <a:ea typeface="ＭＳ Ｐゴシック" panose="020B0600070205080204" pitchFamily="34" charset="-128"/>
              </a:defRPr>
            </a:lvl2pPr>
            <a:lvl3pPr>
              <a:defRPr sz="2400">
                <a:solidFill>
                  <a:schemeClr val="tx1"/>
                </a:solidFill>
                <a:latin typeface="Arial" panose="020B0604020202020204" pitchFamily="34" charset="0"/>
                <a:ea typeface="ＭＳ Ｐゴシック" panose="020B0600070205080204" pitchFamily="34" charset="-128"/>
              </a:defRPr>
            </a:lvl3pPr>
            <a:lvl4pPr>
              <a:defRPr sz="2400">
                <a:solidFill>
                  <a:schemeClr val="tx1"/>
                </a:solidFill>
                <a:latin typeface="Arial" panose="020B0604020202020204" pitchFamily="34" charset="0"/>
                <a:ea typeface="ＭＳ Ｐゴシック" panose="020B0600070205080204" pitchFamily="34" charset="-128"/>
              </a:defRPr>
            </a:lvl4pPr>
            <a:lvl5pPr>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162823" name="Text Box 15">
            <a:extLst>
              <a:ext uri="{FF2B5EF4-FFF2-40B4-BE49-F238E27FC236}">
                <a16:creationId xmlns:a16="http://schemas.microsoft.com/office/drawing/2014/main" id="{D048894A-5811-287D-B5D5-0C5FC9FEEE27}"/>
              </a:ext>
            </a:extLst>
          </p:cNvPr>
          <p:cNvSpPr txBox="1">
            <a:spLocks noChangeArrowheads="1"/>
          </p:cNvSpPr>
          <p:nvPr/>
        </p:nvSpPr>
        <p:spPr bwMode="auto">
          <a:xfrm>
            <a:off x="2110033" y="2173288"/>
            <a:ext cx="7315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37931725" indent="-37474525">
              <a:defRPr sz="2400">
                <a:solidFill>
                  <a:schemeClr val="tx1"/>
                </a:solidFill>
                <a:latin typeface="Arial" panose="020B0604020202020204" pitchFamily="34" charset="0"/>
                <a:ea typeface="ＭＳ Ｐゴシック" panose="020B0600070205080204" pitchFamily="34" charset="-128"/>
              </a:defRPr>
            </a:lvl2pPr>
            <a:lvl3pPr>
              <a:defRPr sz="2400">
                <a:solidFill>
                  <a:schemeClr val="tx1"/>
                </a:solidFill>
                <a:latin typeface="Arial" panose="020B0604020202020204" pitchFamily="34" charset="0"/>
                <a:ea typeface="ＭＳ Ｐゴシック" panose="020B0600070205080204" pitchFamily="34" charset="-128"/>
              </a:defRPr>
            </a:lvl3pPr>
            <a:lvl4pPr>
              <a:defRPr sz="2400">
                <a:solidFill>
                  <a:schemeClr val="tx1"/>
                </a:solidFill>
                <a:latin typeface="Arial" panose="020B0604020202020204" pitchFamily="34" charset="0"/>
                <a:ea typeface="ＭＳ Ｐゴシック" panose="020B0600070205080204" pitchFamily="34" charset="-128"/>
              </a:defRPr>
            </a:lvl4pPr>
            <a:lvl5pPr>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spcBef>
                <a:spcPct val="50000"/>
              </a:spcBef>
            </a:pPr>
            <a:r>
              <a:rPr lang="en-US" altLang="en-US" sz="1800"/>
              <a:t>GOAL: FLF Finder identifies large percentage of modified functions</a:t>
            </a:r>
          </a:p>
        </p:txBody>
      </p:sp>
      <p:sp>
        <p:nvSpPr>
          <p:cNvPr id="162824" name="Freeform 16">
            <a:extLst>
              <a:ext uri="{FF2B5EF4-FFF2-40B4-BE49-F238E27FC236}">
                <a16:creationId xmlns:a16="http://schemas.microsoft.com/office/drawing/2014/main" id="{FC3E3033-5FE3-2B55-E0F1-F8919419434E}"/>
              </a:ext>
            </a:extLst>
          </p:cNvPr>
          <p:cNvSpPr>
            <a:spLocks/>
          </p:cNvSpPr>
          <p:nvPr/>
        </p:nvSpPr>
        <p:spPr bwMode="auto">
          <a:xfrm rot="476961" flipH="1">
            <a:off x="4167433" y="3925887"/>
            <a:ext cx="762000" cy="711200"/>
          </a:xfrm>
          <a:custGeom>
            <a:avLst/>
            <a:gdLst>
              <a:gd name="T0" fmla="*/ 144 w 456"/>
              <a:gd name="T1" fmla="*/ 608 h 640"/>
              <a:gd name="T2" fmla="*/ 96 w 456"/>
              <a:gd name="T3" fmla="*/ 560 h 640"/>
              <a:gd name="T4" fmla="*/ 0 w 456"/>
              <a:gd name="T5" fmla="*/ 464 h 640"/>
              <a:gd name="T6" fmla="*/ 96 w 456"/>
              <a:gd name="T7" fmla="*/ 272 h 640"/>
              <a:gd name="T8" fmla="*/ 240 w 456"/>
              <a:gd name="T9" fmla="*/ 32 h 640"/>
              <a:gd name="T10" fmla="*/ 432 w 456"/>
              <a:gd name="T11" fmla="*/ 80 h 640"/>
              <a:gd name="T12" fmla="*/ 384 w 456"/>
              <a:gd name="T13" fmla="*/ 368 h 640"/>
              <a:gd name="T14" fmla="*/ 144 w 456"/>
              <a:gd name="T15" fmla="*/ 608 h 640"/>
              <a:gd name="T16" fmla="*/ 0 60000 65536"/>
              <a:gd name="T17" fmla="*/ 0 60000 65536"/>
              <a:gd name="T18" fmla="*/ 0 60000 65536"/>
              <a:gd name="T19" fmla="*/ 0 60000 65536"/>
              <a:gd name="T20" fmla="*/ 0 60000 65536"/>
              <a:gd name="T21" fmla="*/ 0 60000 65536"/>
              <a:gd name="T22" fmla="*/ 0 60000 65536"/>
              <a:gd name="T23" fmla="*/ 0 60000 65536"/>
              <a:gd name="T24" fmla="*/ 0 w 456"/>
              <a:gd name="T25" fmla="*/ 0 h 640"/>
              <a:gd name="T26" fmla="*/ 456 w 456"/>
              <a:gd name="T27" fmla="*/ 640 h 64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56" h="640">
                <a:moveTo>
                  <a:pt x="144" y="608"/>
                </a:moveTo>
                <a:cubicBezTo>
                  <a:pt x="96" y="640"/>
                  <a:pt x="120" y="584"/>
                  <a:pt x="96" y="560"/>
                </a:cubicBezTo>
                <a:cubicBezTo>
                  <a:pt x="72" y="536"/>
                  <a:pt x="0" y="512"/>
                  <a:pt x="0" y="464"/>
                </a:cubicBezTo>
                <a:cubicBezTo>
                  <a:pt x="0" y="416"/>
                  <a:pt x="56" y="344"/>
                  <a:pt x="96" y="272"/>
                </a:cubicBezTo>
                <a:cubicBezTo>
                  <a:pt x="136" y="200"/>
                  <a:pt x="184" y="64"/>
                  <a:pt x="240" y="32"/>
                </a:cubicBezTo>
                <a:cubicBezTo>
                  <a:pt x="296" y="0"/>
                  <a:pt x="408" y="24"/>
                  <a:pt x="432" y="80"/>
                </a:cubicBezTo>
                <a:cubicBezTo>
                  <a:pt x="456" y="136"/>
                  <a:pt x="432" y="280"/>
                  <a:pt x="384" y="368"/>
                </a:cubicBezTo>
                <a:cubicBezTo>
                  <a:pt x="336" y="456"/>
                  <a:pt x="192" y="576"/>
                  <a:pt x="144" y="608"/>
                </a:cubicBezTo>
                <a:close/>
              </a:path>
            </a:pathLst>
          </a:custGeom>
          <a:solidFill>
            <a:schemeClr val="accent1"/>
          </a:solidFill>
          <a:ln w="9525">
            <a:solidFill>
              <a:schemeClr val="tx1"/>
            </a:solidFill>
            <a:round/>
            <a:headEnd/>
            <a:tailEnd/>
          </a:ln>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37931725" indent="-37474525">
              <a:defRPr sz="2400">
                <a:solidFill>
                  <a:schemeClr val="tx1"/>
                </a:solidFill>
                <a:latin typeface="Arial" panose="020B0604020202020204" pitchFamily="34" charset="0"/>
                <a:ea typeface="ＭＳ Ｐゴシック" panose="020B0600070205080204" pitchFamily="34" charset="-128"/>
              </a:defRPr>
            </a:lvl2pPr>
            <a:lvl3pPr>
              <a:defRPr sz="2400">
                <a:solidFill>
                  <a:schemeClr val="tx1"/>
                </a:solidFill>
                <a:latin typeface="Arial" panose="020B0604020202020204" pitchFamily="34" charset="0"/>
                <a:ea typeface="ＭＳ Ｐゴシック" panose="020B0600070205080204" pitchFamily="34" charset="-128"/>
              </a:defRPr>
            </a:lvl3pPr>
            <a:lvl4pPr>
              <a:defRPr sz="2400">
                <a:solidFill>
                  <a:schemeClr val="tx1"/>
                </a:solidFill>
                <a:latin typeface="Arial" panose="020B0604020202020204" pitchFamily="34" charset="0"/>
                <a:ea typeface="ＭＳ Ｐゴシック" panose="020B0600070205080204" pitchFamily="34" charset="-128"/>
              </a:defRPr>
            </a:lvl4pPr>
            <a:lvl5pPr>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162825" name="Line 17">
            <a:extLst>
              <a:ext uri="{FF2B5EF4-FFF2-40B4-BE49-F238E27FC236}">
                <a16:creationId xmlns:a16="http://schemas.microsoft.com/office/drawing/2014/main" id="{15B1F4DD-16DD-0B51-8CC0-E146CD29D85E}"/>
              </a:ext>
            </a:extLst>
          </p:cNvPr>
          <p:cNvSpPr>
            <a:spLocks noChangeShapeType="1"/>
          </p:cNvSpPr>
          <p:nvPr/>
        </p:nvSpPr>
        <p:spPr bwMode="auto">
          <a:xfrm>
            <a:off x="3405433" y="2554287"/>
            <a:ext cx="838200" cy="1219200"/>
          </a:xfrm>
          <a:prstGeom prst="line">
            <a:avLst/>
          </a:prstGeom>
          <a:noFill/>
          <a:ln w="38100">
            <a:solidFill>
              <a:schemeClr val="hlink"/>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62826" name="Text Box 18">
            <a:extLst>
              <a:ext uri="{FF2B5EF4-FFF2-40B4-BE49-F238E27FC236}">
                <a16:creationId xmlns:a16="http://schemas.microsoft.com/office/drawing/2014/main" id="{9531797F-D25D-E6FB-7872-AFFCD6274D7A}"/>
              </a:ext>
            </a:extLst>
          </p:cNvPr>
          <p:cNvSpPr txBox="1">
            <a:spLocks noChangeArrowheads="1"/>
          </p:cNvSpPr>
          <p:nvPr/>
        </p:nvSpPr>
        <p:spPr bwMode="auto">
          <a:xfrm>
            <a:off x="4472233" y="5373687"/>
            <a:ext cx="32766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37931725" indent="-37474525">
              <a:defRPr sz="2400">
                <a:solidFill>
                  <a:schemeClr val="tx1"/>
                </a:solidFill>
                <a:latin typeface="Arial" panose="020B0604020202020204" pitchFamily="34" charset="0"/>
                <a:ea typeface="ＭＳ Ｐゴシック" panose="020B0600070205080204" pitchFamily="34" charset="-128"/>
              </a:defRPr>
            </a:lvl2pPr>
            <a:lvl3pPr>
              <a:defRPr sz="2400">
                <a:solidFill>
                  <a:schemeClr val="tx1"/>
                </a:solidFill>
                <a:latin typeface="Arial" panose="020B0604020202020204" pitchFamily="34" charset="0"/>
                <a:ea typeface="ＭＳ Ｐゴシック" panose="020B0600070205080204" pitchFamily="34" charset="-128"/>
              </a:defRPr>
            </a:lvl3pPr>
            <a:lvl4pPr>
              <a:defRPr sz="2400">
                <a:solidFill>
                  <a:schemeClr val="tx1"/>
                </a:solidFill>
                <a:latin typeface="Arial" panose="020B0604020202020204" pitchFamily="34" charset="0"/>
                <a:ea typeface="ＭＳ Ｐゴシック" panose="020B0600070205080204" pitchFamily="34" charset="-128"/>
              </a:defRPr>
            </a:lvl4pPr>
            <a:lvl5pPr>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spcBef>
                <a:spcPct val="50000"/>
              </a:spcBef>
            </a:pPr>
            <a:r>
              <a:rPr lang="en-US" altLang="en-US" sz="1800"/>
              <a:t>82% of changed functions identified by FLF Finder </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2">
            <a:extLst>
              <a:ext uri="{FF2B5EF4-FFF2-40B4-BE49-F238E27FC236}">
                <a16:creationId xmlns:a16="http://schemas.microsoft.com/office/drawing/2014/main" id="{6A3EA0FB-9A3F-516F-A3EA-4687D8FE8C7C}"/>
              </a:ext>
            </a:extLst>
          </p:cNvPr>
          <p:cNvSpPr>
            <a:spLocks noGrp="1" noChangeArrowheads="1"/>
          </p:cNvSpPr>
          <p:nvPr>
            <p:ph type="title"/>
          </p:nvPr>
        </p:nvSpPr>
        <p:spPr/>
        <p:txBody>
          <a:bodyPr/>
          <a:lstStyle/>
          <a:p>
            <a:pPr eaLnBrk="1" hangingPunct="1"/>
            <a:r>
              <a:rPr lang="en-US" altLang="en-US"/>
              <a:t>Experimental Systems</a:t>
            </a:r>
          </a:p>
        </p:txBody>
      </p:sp>
      <p:sp>
        <p:nvSpPr>
          <p:cNvPr id="164867" name="Rectangle 3">
            <a:extLst>
              <a:ext uri="{FF2B5EF4-FFF2-40B4-BE49-F238E27FC236}">
                <a16:creationId xmlns:a16="http://schemas.microsoft.com/office/drawing/2014/main" id="{6623E45D-9847-D5EB-42AB-7DC8ABFEBC44}"/>
              </a:ext>
            </a:extLst>
          </p:cNvPr>
          <p:cNvSpPr>
            <a:spLocks noGrp="1" noChangeArrowheads="1"/>
          </p:cNvSpPr>
          <p:nvPr>
            <p:ph idx="1"/>
          </p:nvPr>
        </p:nvSpPr>
        <p:spPr/>
        <p:txBody>
          <a:bodyPr>
            <a:normAutofit lnSpcReduction="10000"/>
          </a:bodyPr>
          <a:lstStyle/>
          <a:p>
            <a:pPr eaLnBrk="1" hangingPunct="1"/>
            <a:r>
              <a:rPr lang="en-US" altLang="en-US" sz="2800"/>
              <a:t>30 open source systems</a:t>
            </a:r>
          </a:p>
          <a:p>
            <a:pPr eaLnBrk="1" hangingPunct="1"/>
            <a:r>
              <a:rPr lang="en-US" altLang="en-US" sz="2800"/>
              <a:t>31 software security vulnerabilities</a:t>
            </a:r>
          </a:p>
          <a:p>
            <a:pPr eaLnBrk="1" hangingPunct="1"/>
            <a:r>
              <a:rPr lang="en-US" altLang="en-US" sz="2800"/>
              <a:t>Each system has a single patch file which addresses one security vulnerability</a:t>
            </a:r>
          </a:p>
          <a:p>
            <a:pPr eaLnBrk="1" hangingPunct="1"/>
            <a:r>
              <a:rPr lang="en-US" altLang="en-US" sz="2800"/>
              <a:t>Most recovered from Redhat’s source RPM distribution due to their incremental nature</a:t>
            </a:r>
          </a:p>
          <a:p>
            <a:pPr eaLnBrk="1" hangingPunct="1">
              <a:buFontTx/>
              <a:buNone/>
            </a:pPr>
            <a:endParaRPr lang="en-US" altLang="en-US" sz="28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a:extLst>
              <a:ext uri="{FF2B5EF4-FFF2-40B4-BE49-F238E27FC236}">
                <a16:creationId xmlns:a16="http://schemas.microsoft.com/office/drawing/2014/main" id="{FFB90283-6C63-2A46-D24B-98A838BB9C7D}"/>
              </a:ext>
            </a:extLst>
          </p:cNvPr>
          <p:cNvSpPr>
            <a:spLocks noGrp="1"/>
          </p:cNvSpPr>
          <p:nvPr>
            <p:ph type="title"/>
          </p:nvPr>
        </p:nvSpPr>
        <p:spPr/>
        <p:txBody>
          <a:bodyPr/>
          <a:lstStyle/>
          <a:p>
            <a:pPr eaLnBrk="1" hangingPunct="1"/>
            <a:r>
              <a:rPr lang="en-US" altLang="en-US"/>
              <a:t>Security Architecture</a:t>
            </a:r>
          </a:p>
        </p:txBody>
      </p:sp>
      <p:sp>
        <p:nvSpPr>
          <p:cNvPr id="21507" name="Content Placeholder 2">
            <a:extLst>
              <a:ext uri="{FF2B5EF4-FFF2-40B4-BE49-F238E27FC236}">
                <a16:creationId xmlns:a16="http://schemas.microsoft.com/office/drawing/2014/main" id="{B504774B-D0B1-FC01-A5DF-7FD4BEBFF116}"/>
              </a:ext>
            </a:extLst>
          </p:cNvPr>
          <p:cNvSpPr>
            <a:spLocks noGrp="1"/>
          </p:cNvSpPr>
          <p:nvPr>
            <p:ph idx="1"/>
          </p:nvPr>
        </p:nvSpPr>
        <p:spPr/>
        <p:txBody>
          <a:bodyPr>
            <a:normAutofit fontScale="85000" lnSpcReduction="10000"/>
          </a:bodyPr>
          <a:lstStyle/>
          <a:p>
            <a:pPr eaLnBrk="1" hangingPunct="1"/>
            <a:r>
              <a:rPr lang="en-US" altLang="en-US" sz="2800"/>
              <a:t>Security architecture describes the position of security mechanisms in the software architecture and comprises:</a:t>
            </a:r>
            <a:endParaRPr lang="en-US" altLang="en-US" sz="4000"/>
          </a:p>
          <a:p>
            <a:pPr lvl="1" eaLnBrk="1" hangingPunct="1"/>
            <a:r>
              <a:rPr lang="en-US" altLang="en-US" sz="2400" b="1"/>
              <a:t>subsystems </a:t>
            </a:r>
          </a:p>
          <a:p>
            <a:pPr lvl="2" eaLnBrk="1" hangingPunct="1"/>
            <a:r>
              <a:rPr lang="en-US" altLang="en-US" i="1"/>
              <a:t>e.g.,</a:t>
            </a:r>
            <a:r>
              <a:rPr lang="en-US" altLang="en-US"/>
              <a:t> web servers, application servers, DBMS,  directories, web applications, and legacy applications</a:t>
            </a:r>
          </a:p>
          <a:p>
            <a:pPr lvl="1" eaLnBrk="1" hangingPunct="1"/>
            <a:r>
              <a:rPr lang="en-US" altLang="en-US" sz="2400" b="1"/>
              <a:t>communication links between the subsystems </a:t>
            </a:r>
          </a:p>
          <a:p>
            <a:pPr lvl="2" eaLnBrk="1" hangingPunct="1"/>
            <a:r>
              <a:rPr lang="en-US" altLang="en-US" i="1"/>
              <a:t>e.g.,</a:t>
            </a:r>
            <a:r>
              <a:rPr lang="en-US" altLang="en-US"/>
              <a:t> local or remote function calls and protocols (SSL, HTTPS, LDAP)</a:t>
            </a:r>
          </a:p>
          <a:p>
            <a:pPr lvl="1" eaLnBrk="1" hangingPunct="1"/>
            <a:r>
              <a:rPr lang="en-US" altLang="en-US" sz="2400" b="1"/>
              <a:t>position of security mechanisms</a:t>
            </a:r>
          </a:p>
          <a:p>
            <a:pPr lvl="2" eaLnBrk="1" hangingPunct="1"/>
            <a:r>
              <a:rPr lang="en-US" altLang="en-US" i="1"/>
              <a:t>e.g.,</a:t>
            </a:r>
            <a:r>
              <a:rPr lang="en-US" altLang="en-US"/>
              <a:t> authentication and authorization points, encryption methods, audit, logging, monitoring, intrusion detection, registration, backup, recovery</a:t>
            </a:r>
          </a:p>
        </p:txBody>
      </p:sp>
      <p:sp>
        <p:nvSpPr>
          <p:cNvPr id="21508" name="Slide Number Placeholder 4">
            <a:extLst>
              <a:ext uri="{FF2B5EF4-FFF2-40B4-BE49-F238E27FC236}">
                <a16:creationId xmlns:a16="http://schemas.microsoft.com/office/drawing/2014/main" id="{DE6C23B2-027E-5F0E-964E-1E9B56519AF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37931725" indent="-37474525">
              <a:defRPr sz="2400">
                <a:solidFill>
                  <a:schemeClr val="tx1"/>
                </a:solidFill>
                <a:latin typeface="Arial" panose="020B0604020202020204" pitchFamily="34" charset="0"/>
                <a:ea typeface="ＭＳ Ｐゴシック" panose="020B0600070205080204" pitchFamily="34" charset="-128"/>
              </a:defRPr>
            </a:lvl2pPr>
            <a:lvl3pPr>
              <a:defRPr sz="2400">
                <a:solidFill>
                  <a:schemeClr val="tx1"/>
                </a:solidFill>
                <a:latin typeface="Arial" panose="020B0604020202020204" pitchFamily="34" charset="0"/>
                <a:ea typeface="ＭＳ Ｐゴシック" panose="020B0600070205080204" pitchFamily="34" charset="-128"/>
              </a:defRPr>
            </a:lvl3pPr>
            <a:lvl4pPr>
              <a:defRPr sz="2400">
                <a:solidFill>
                  <a:schemeClr val="tx1"/>
                </a:solidFill>
                <a:latin typeface="Arial" panose="020B0604020202020204" pitchFamily="34" charset="0"/>
                <a:ea typeface="ＭＳ Ｐゴシック" panose="020B0600070205080204" pitchFamily="34" charset="-128"/>
              </a:defRPr>
            </a:lvl4pPr>
            <a:lvl5pPr>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E709AE84-6644-4576-B1E5-3E5F09AA8F0F}" type="slidenum">
              <a:rPr lang="en-US" altLang="en-US" sz="1400"/>
              <a:pPr/>
              <a:t>3</a:t>
            </a:fld>
            <a:endParaRPr lang="en-US" altLang="en-US" sz="140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2">
            <a:extLst>
              <a:ext uri="{FF2B5EF4-FFF2-40B4-BE49-F238E27FC236}">
                <a16:creationId xmlns:a16="http://schemas.microsoft.com/office/drawing/2014/main" id="{6E8728A3-EB13-6373-7C40-83495AD0D49D}"/>
              </a:ext>
            </a:extLst>
          </p:cNvPr>
          <p:cNvSpPr>
            <a:spLocks noGrp="1" noChangeArrowheads="1"/>
          </p:cNvSpPr>
          <p:nvPr>
            <p:ph type="title"/>
          </p:nvPr>
        </p:nvSpPr>
        <p:spPr/>
        <p:txBody>
          <a:bodyPr/>
          <a:lstStyle/>
          <a:p>
            <a:pPr eaLnBrk="1" hangingPunct="1"/>
            <a:r>
              <a:rPr lang="en-US" altLang="en-US"/>
              <a:t>GAST-MP &amp; SGA</a:t>
            </a:r>
          </a:p>
        </p:txBody>
      </p:sp>
      <p:sp>
        <p:nvSpPr>
          <p:cNvPr id="166915" name="Rectangle 3">
            <a:extLst>
              <a:ext uri="{FF2B5EF4-FFF2-40B4-BE49-F238E27FC236}">
                <a16:creationId xmlns:a16="http://schemas.microsoft.com/office/drawing/2014/main" id="{772E511A-EEE7-3398-B9A1-EB1B964C6B53}"/>
              </a:ext>
            </a:extLst>
          </p:cNvPr>
          <p:cNvSpPr>
            <a:spLocks noGrp="1" noChangeArrowheads="1"/>
          </p:cNvSpPr>
          <p:nvPr>
            <p:ph idx="1"/>
          </p:nvPr>
        </p:nvSpPr>
        <p:spPr/>
        <p:txBody>
          <a:bodyPr>
            <a:normAutofit fontScale="92500" lnSpcReduction="10000"/>
          </a:bodyPr>
          <a:lstStyle/>
          <a:p>
            <a:pPr eaLnBrk="1" hangingPunct="1">
              <a:lnSpc>
                <a:spcPct val="90000"/>
              </a:lnSpc>
            </a:pPr>
            <a:r>
              <a:rPr lang="en-US" altLang="en-US"/>
              <a:t>GNU Abstract Syntax Tree Manipulation Program ( GAST-MP )</a:t>
            </a:r>
          </a:p>
          <a:p>
            <a:pPr lvl="1" eaLnBrk="1" hangingPunct="1">
              <a:lnSpc>
                <a:spcPct val="90000"/>
              </a:lnSpc>
            </a:pPr>
            <a:r>
              <a:rPr lang="en-US" altLang="en-US"/>
              <a:t>Source Code Analysis tool</a:t>
            </a:r>
          </a:p>
          <a:p>
            <a:pPr lvl="1" eaLnBrk="1" hangingPunct="1">
              <a:lnSpc>
                <a:spcPct val="90000"/>
              </a:lnSpc>
            </a:pPr>
            <a:r>
              <a:rPr lang="en-US" altLang="en-US"/>
              <a:t>Operates on G++’s Abstract Syntax Tree (AST)</a:t>
            </a:r>
          </a:p>
          <a:p>
            <a:pPr lvl="2" eaLnBrk="1" hangingPunct="1">
              <a:lnSpc>
                <a:spcPct val="90000"/>
              </a:lnSpc>
            </a:pPr>
            <a:r>
              <a:rPr lang="en-US" altLang="en-US"/>
              <a:t>AST can be outputted with the –fdump-tree-flag</a:t>
            </a:r>
          </a:p>
          <a:p>
            <a:pPr lvl="1" eaLnBrk="1" hangingPunct="1">
              <a:lnSpc>
                <a:spcPct val="90000"/>
              </a:lnSpc>
            </a:pPr>
            <a:r>
              <a:rPr lang="en-US" altLang="en-US"/>
              <a:t>Creates a repository of code facts</a:t>
            </a:r>
          </a:p>
          <a:p>
            <a:pPr eaLnBrk="1" hangingPunct="1">
              <a:lnSpc>
                <a:spcPct val="90000"/>
              </a:lnSpc>
            </a:pPr>
            <a:r>
              <a:rPr lang="en-US" altLang="en-US"/>
              <a:t>System Graph Analyzer ( SGA )</a:t>
            </a:r>
          </a:p>
          <a:p>
            <a:pPr lvl="1" eaLnBrk="1" hangingPunct="1">
              <a:lnSpc>
                <a:spcPct val="90000"/>
              </a:lnSpc>
            </a:pPr>
            <a:r>
              <a:rPr lang="en-US" altLang="en-US"/>
              <a:t>Operates on the code fact repository</a:t>
            </a:r>
          </a:p>
          <a:p>
            <a:pPr lvl="1" eaLnBrk="1" hangingPunct="1">
              <a:lnSpc>
                <a:spcPct val="90000"/>
              </a:lnSpc>
            </a:pPr>
            <a:r>
              <a:rPr lang="en-US" altLang="en-US"/>
              <a:t>Identifies Inputs and Targets</a:t>
            </a:r>
          </a:p>
          <a:p>
            <a:pPr lvl="1" eaLnBrk="1" hangingPunct="1">
              <a:lnSpc>
                <a:spcPct val="90000"/>
              </a:lnSpc>
            </a:pPr>
            <a:r>
              <a:rPr lang="en-US" altLang="en-US"/>
              <a:t>Performs invocation analysis</a:t>
            </a:r>
          </a:p>
          <a:p>
            <a:pPr lvl="1" eaLnBrk="1" hangingPunct="1">
              <a:lnSpc>
                <a:spcPct val="90000"/>
              </a:lnSpc>
            </a:pPr>
            <a:r>
              <a:rPr lang="en-US" altLang="en-US"/>
              <a:t>Calculates FLF Density</a:t>
            </a:r>
          </a:p>
          <a:p>
            <a:pPr lvl="1" eaLnBrk="1" hangingPunct="1">
              <a:lnSpc>
                <a:spcPct val="90000"/>
              </a:lnSpc>
            </a:pPr>
            <a:r>
              <a:rPr lang="en-US" altLang="en-US"/>
              <a:t>Analysis of Categorical Graphs</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2">
            <a:extLst>
              <a:ext uri="{FF2B5EF4-FFF2-40B4-BE49-F238E27FC236}">
                <a16:creationId xmlns:a16="http://schemas.microsoft.com/office/drawing/2014/main" id="{AB473BA0-1A2B-10A2-ADD0-B95BB1F39470}"/>
              </a:ext>
            </a:extLst>
          </p:cNvPr>
          <p:cNvSpPr>
            <a:spLocks noGrp="1" noChangeArrowheads="1"/>
          </p:cNvSpPr>
          <p:nvPr>
            <p:ph type="title"/>
          </p:nvPr>
        </p:nvSpPr>
        <p:spPr/>
        <p:txBody>
          <a:bodyPr/>
          <a:lstStyle/>
          <a:p>
            <a:pPr eaLnBrk="1" hangingPunct="1"/>
            <a:r>
              <a:rPr lang="en-US" altLang="en-US"/>
              <a:t>Finding inputs</a:t>
            </a:r>
          </a:p>
        </p:txBody>
      </p:sp>
      <p:sp>
        <p:nvSpPr>
          <p:cNvPr id="168963" name="Rectangle 3">
            <a:extLst>
              <a:ext uri="{FF2B5EF4-FFF2-40B4-BE49-F238E27FC236}">
                <a16:creationId xmlns:a16="http://schemas.microsoft.com/office/drawing/2014/main" id="{71B4BAB7-2859-37A3-74EA-C015E51B7B5F}"/>
              </a:ext>
            </a:extLst>
          </p:cNvPr>
          <p:cNvSpPr>
            <a:spLocks noGrp="1" noChangeArrowheads="1"/>
          </p:cNvSpPr>
          <p:nvPr>
            <p:ph idx="1"/>
          </p:nvPr>
        </p:nvSpPr>
        <p:spPr/>
        <p:txBody>
          <a:bodyPr/>
          <a:lstStyle/>
          <a:p>
            <a:pPr eaLnBrk="1" hangingPunct="1"/>
            <a:r>
              <a:rPr lang="en-US" altLang="en-US"/>
              <a:t>An Input is a function which contains reads in external user input</a:t>
            </a:r>
          </a:p>
          <a:p>
            <a:pPr lvl="1" eaLnBrk="1" hangingPunct="1"/>
            <a:r>
              <a:rPr lang="en-US" altLang="en-US"/>
              <a:t>For example, </a:t>
            </a:r>
            <a:r>
              <a:rPr lang="en-US" altLang="en-US">
                <a:latin typeface="Courier" charset="0"/>
              </a:rPr>
              <a:t>read</a:t>
            </a:r>
          </a:p>
          <a:p>
            <a:pPr eaLnBrk="1" hangingPunct="1"/>
            <a:r>
              <a:rPr lang="en-US" altLang="en-US"/>
              <a:t>A list of external function calls were compiled to properly identify Inputs</a:t>
            </a:r>
          </a:p>
          <a:p>
            <a:pPr eaLnBrk="1" hangingPunct="1"/>
            <a:r>
              <a:rPr lang="en-US" altLang="en-US"/>
              <a:t>This list could be modified to contain application specific library calls</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a:extLst>
              <a:ext uri="{FF2B5EF4-FFF2-40B4-BE49-F238E27FC236}">
                <a16:creationId xmlns:a16="http://schemas.microsoft.com/office/drawing/2014/main" id="{597AB434-B231-B5AC-E394-E68B098E15A9}"/>
              </a:ext>
            </a:extLst>
          </p:cNvPr>
          <p:cNvSpPr>
            <a:spLocks noGrp="1" noChangeArrowheads="1"/>
          </p:cNvSpPr>
          <p:nvPr>
            <p:ph type="title"/>
          </p:nvPr>
        </p:nvSpPr>
        <p:spPr/>
        <p:txBody>
          <a:bodyPr/>
          <a:lstStyle/>
          <a:p>
            <a:pPr eaLnBrk="1" hangingPunct="1"/>
            <a:r>
              <a:rPr lang="en-US" altLang="en-US"/>
              <a:t>Finding targets</a:t>
            </a:r>
          </a:p>
        </p:txBody>
      </p:sp>
      <p:sp>
        <p:nvSpPr>
          <p:cNvPr id="171011" name="Rectangle 3">
            <a:extLst>
              <a:ext uri="{FF2B5EF4-FFF2-40B4-BE49-F238E27FC236}">
                <a16:creationId xmlns:a16="http://schemas.microsoft.com/office/drawing/2014/main" id="{9353BCB9-E2F8-BE24-8C54-D3B6EDAD7EE3}"/>
              </a:ext>
            </a:extLst>
          </p:cNvPr>
          <p:cNvSpPr>
            <a:spLocks noGrp="1" noChangeArrowheads="1"/>
          </p:cNvSpPr>
          <p:nvPr>
            <p:ph idx="1"/>
          </p:nvPr>
        </p:nvSpPr>
        <p:spPr/>
        <p:txBody>
          <a:bodyPr/>
          <a:lstStyle/>
          <a:p>
            <a:pPr eaLnBrk="1" hangingPunct="1"/>
            <a:r>
              <a:rPr lang="en-US" altLang="en-US" sz="2000"/>
              <a:t>A Target is any function that contains a known vulnerability</a:t>
            </a:r>
          </a:p>
          <a:p>
            <a:pPr eaLnBrk="1" hangingPunct="1"/>
            <a:r>
              <a:rPr lang="en-US" altLang="en-US" sz="2000"/>
              <a:t>Targets are found by matching code facts on subtractive lines in a patch file with code facts in the repository generated by GAST-MP</a:t>
            </a:r>
          </a:p>
          <a:p>
            <a:pPr eaLnBrk="1" hangingPunct="1">
              <a:buFontTx/>
              <a:buNone/>
            </a:pPr>
            <a:endParaRPr lang="en-US" altLang="en-US" sz="2000"/>
          </a:p>
        </p:txBody>
      </p:sp>
      <p:sp>
        <p:nvSpPr>
          <p:cNvPr id="171012" name="Text Box 4">
            <a:extLst>
              <a:ext uri="{FF2B5EF4-FFF2-40B4-BE49-F238E27FC236}">
                <a16:creationId xmlns:a16="http://schemas.microsoft.com/office/drawing/2014/main" id="{BF0942C4-F1F9-38C4-B6BD-08B8D8DCF650}"/>
              </a:ext>
            </a:extLst>
          </p:cNvPr>
          <p:cNvSpPr txBox="1">
            <a:spLocks noChangeArrowheads="1"/>
          </p:cNvSpPr>
          <p:nvPr/>
        </p:nvSpPr>
        <p:spPr bwMode="auto">
          <a:xfrm>
            <a:off x="3124200" y="3962400"/>
            <a:ext cx="6172200" cy="2123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37931725" indent="-37474525">
              <a:defRPr sz="2400">
                <a:solidFill>
                  <a:schemeClr val="tx1"/>
                </a:solidFill>
                <a:latin typeface="Arial" panose="020B0604020202020204" pitchFamily="34" charset="0"/>
                <a:ea typeface="ＭＳ Ｐゴシック" panose="020B0600070205080204" pitchFamily="34" charset="-128"/>
              </a:defRPr>
            </a:lvl2pPr>
            <a:lvl3pPr>
              <a:defRPr sz="2400">
                <a:solidFill>
                  <a:schemeClr val="tx1"/>
                </a:solidFill>
                <a:latin typeface="Arial" panose="020B0604020202020204" pitchFamily="34" charset="0"/>
                <a:ea typeface="ＭＳ Ｐゴシック" panose="020B0600070205080204" pitchFamily="34" charset="-128"/>
              </a:defRPr>
            </a:lvl3pPr>
            <a:lvl4pPr>
              <a:defRPr sz="2400">
                <a:solidFill>
                  <a:schemeClr val="tx1"/>
                </a:solidFill>
                <a:latin typeface="Arial" panose="020B0604020202020204" pitchFamily="34" charset="0"/>
                <a:ea typeface="ＭＳ Ｐゴシック" panose="020B0600070205080204" pitchFamily="34" charset="-128"/>
              </a:defRPr>
            </a:lvl4pPr>
            <a:lvl5pPr>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a:latin typeface="Courier" charset="0"/>
              </a:rPr>
              <a:t>--- channels.c	27 Feb 2002 21:23:13 -0000	1.170</a:t>
            </a:r>
          </a:p>
          <a:p>
            <a:r>
              <a:rPr lang="en-US" altLang="en-US" sz="1200">
                <a:latin typeface="Courier" charset="0"/>
              </a:rPr>
              <a:t>+++ channels.c	4 Mar 2002 19:37:58 -0000	1.171</a:t>
            </a:r>
          </a:p>
          <a:p>
            <a:r>
              <a:rPr lang="en-US" altLang="en-US" sz="1200">
                <a:latin typeface="Courier" charset="0"/>
              </a:rPr>
              <a:t>@@ -146,7 +146,7 @@</a:t>
            </a:r>
          </a:p>
          <a:p>
            <a:r>
              <a:rPr lang="en-US" altLang="en-US" sz="1200">
                <a:latin typeface="Courier" charset="0"/>
              </a:rPr>
              <a:t>  {</a:t>
            </a:r>
          </a:p>
          <a:p>
            <a:r>
              <a:rPr lang="en-US" altLang="en-US" sz="1200">
                <a:latin typeface="Courier" charset="0"/>
              </a:rPr>
              <a:t>  	Channel *c;</a:t>
            </a:r>
          </a:p>
          <a:p>
            <a:endParaRPr lang="en-US" altLang="en-US" sz="1200">
              <a:latin typeface="Courier" charset="0"/>
            </a:endParaRPr>
          </a:p>
          <a:p>
            <a:r>
              <a:rPr lang="en-US" altLang="en-US" sz="1200">
                <a:latin typeface="Courier" charset="0"/>
              </a:rPr>
              <a:t>-	if (id &lt; 0 || id &gt; channels_alloc) {</a:t>
            </a:r>
          </a:p>
          <a:p>
            <a:r>
              <a:rPr lang="en-US" altLang="en-US" sz="1200">
                <a:latin typeface="Courier" charset="0"/>
              </a:rPr>
              <a:t>+	if (id &lt; 0 || id &gt;= channels_alloc) {</a:t>
            </a:r>
          </a:p>
          <a:p>
            <a:r>
              <a:rPr lang="en-US" altLang="en-US" sz="1200">
                <a:latin typeface="Courier" charset="0"/>
              </a:rPr>
              <a:t>  		log("channel_lookup: %d: bad id", id);</a:t>
            </a:r>
          </a:p>
          <a:p>
            <a:r>
              <a:rPr lang="en-US" altLang="en-US" sz="1200">
                <a:latin typeface="Courier" charset="0"/>
              </a:rPr>
              <a:t>  		return NULL;</a:t>
            </a:r>
          </a:p>
          <a:p>
            <a:r>
              <a:rPr lang="en-US" altLang="en-US" sz="1200">
                <a:latin typeface="Courier" charset="0"/>
              </a:rPr>
              <a:t>  } </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2">
            <a:extLst>
              <a:ext uri="{FF2B5EF4-FFF2-40B4-BE49-F238E27FC236}">
                <a16:creationId xmlns:a16="http://schemas.microsoft.com/office/drawing/2014/main" id="{DF7667E3-2CF8-3C8E-405B-6BEA9BFC27FB}"/>
              </a:ext>
            </a:extLst>
          </p:cNvPr>
          <p:cNvSpPr>
            <a:spLocks noGrp="1" noChangeArrowheads="1"/>
          </p:cNvSpPr>
          <p:nvPr>
            <p:ph type="title"/>
          </p:nvPr>
        </p:nvSpPr>
        <p:spPr/>
        <p:txBody>
          <a:bodyPr/>
          <a:lstStyle/>
          <a:p>
            <a:pPr eaLnBrk="1" hangingPunct="1"/>
            <a:r>
              <a:rPr lang="en-US" altLang="en-US"/>
              <a:t>FLF density</a:t>
            </a:r>
          </a:p>
        </p:txBody>
      </p:sp>
      <p:sp>
        <p:nvSpPr>
          <p:cNvPr id="173059" name="Rectangle 3">
            <a:extLst>
              <a:ext uri="{FF2B5EF4-FFF2-40B4-BE49-F238E27FC236}">
                <a16:creationId xmlns:a16="http://schemas.microsoft.com/office/drawing/2014/main" id="{B5F9E3D7-36DD-282B-637F-E056057100D5}"/>
              </a:ext>
            </a:extLst>
          </p:cNvPr>
          <p:cNvSpPr>
            <a:spLocks noGrp="1" noChangeArrowheads="1"/>
          </p:cNvSpPr>
          <p:nvPr>
            <p:ph idx="1"/>
          </p:nvPr>
        </p:nvSpPr>
        <p:spPr/>
        <p:txBody>
          <a:bodyPr/>
          <a:lstStyle/>
          <a:p>
            <a:pPr marL="533400" indent="-533400">
              <a:lnSpc>
                <a:spcPct val="90000"/>
              </a:lnSpc>
              <a:buFont typeface="Wingdings" panose="05000000000000000000" pitchFamily="2" charset="2"/>
              <a:buChar char="l"/>
            </a:pPr>
            <a:r>
              <a:rPr lang="en-US" altLang="en-US"/>
              <a:t>Create entire call graph </a:t>
            </a:r>
            <a:r>
              <a:rPr lang="en-US" altLang="en-US" i="1"/>
              <a:t>G</a:t>
            </a:r>
          </a:p>
          <a:p>
            <a:pPr marL="533400" indent="-533400">
              <a:lnSpc>
                <a:spcPct val="90000"/>
              </a:lnSpc>
              <a:buFont typeface="Wingdings" panose="05000000000000000000" pitchFamily="2" charset="2"/>
              <a:buChar char="l"/>
            </a:pPr>
            <a:r>
              <a:rPr lang="en-US" altLang="en-US"/>
              <a:t>Transform </a:t>
            </a:r>
            <a:r>
              <a:rPr lang="en-US" altLang="en-US" i="1"/>
              <a:t>G</a:t>
            </a:r>
            <a:r>
              <a:rPr lang="en-US" altLang="en-US"/>
              <a:t> in DAG</a:t>
            </a:r>
          </a:p>
          <a:p>
            <a:pPr marL="533400" indent="-533400">
              <a:lnSpc>
                <a:spcPct val="90000"/>
              </a:lnSpc>
              <a:buFont typeface="Wingdings" panose="05000000000000000000" pitchFamily="2" charset="2"/>
              <a:buChar char="l"/>
            </a:pPr>
            <a:r>
              <a:rPr lang="en-US" altLang="en-US"/>
              <a:t>Label Input and Target Nodes</a:t>
            </a:r>
          </a:p>
          <a:p>
            <a:pPr marL="533400" indent="-533400">
              <a:lnSpc>
                <a:spcPct val="90000"/>
              </a:lnSpc>
              <a:buFont typeface="Wingdings" panose="05000000000000000000" pitchFamily="2" charset="2"/>
              <a:buChar char="l"/>
            </a:pPr>
            <a:r>
              <a:rPr lang="en-US" altLang="en-US"/>
              <a:t>Calculate invocation paths between Input and Target combinations and measure length</a:t>
            </a:r>
          </a:p>
          <a:p>
            <a:pPr marL="533400" indent="-533400">
              <a:lnSpc>
                <a:spcPct val="90000"/>
              </a:lnSpc>
              <a:buFont typeface="Wingdings" panose="05000000000000000000" pitchFamily="2" charset="2"/>
              <a:buChar char="l"/>
            </a:pPr>
            <a:r>
              <a:rPr lang="en-US" altLang="en-US"/>
              <a:t>Calculate FLF Density by normalizing path length by function cardinality</a:t>
            </a:r>
          </a:p>
          <a:p>
            <a:pPr marL="533400" indent="-533400">
              <a:lnSpc>
                <a:spcPct val="90000"/>
              </a:lnSpc>
              <a:buFont typeface="Wingdings" panose="05000000000000000000" pitchFamily="2" charset="2"/>
              <a:buChar char="l"/>
            </a:pPr>
            <a:r>
              <a:rPr lang="en-US" altLang="en-US"/>
              <a:t>For each system choose the largest FLF Density</a:t>
            </a:r>
          </a:p>
          <a:p>
            <a:pPr marL="533400" indent="-533400">
              <a:lnSpc>
                <a:spcPct val="90000"/>
              </a:lnSpc>
              <a:buFont typeface="Wingdings" panose="05000000000000000000" pitchFamily="2" charset="2"/>
              <a:buChar char="l"/>
            </a:pPr>
            <a:endParaRPr lang="en-US" altLang="en-US"/>
          </a:p>
          <a:p>
            <a:pPr marL="533400" indent="-533400">
              <a:lnSpc>
                <a:spcPct val="90000"/>
              </a:lnSpc>
              <a:buFont typeface="Wingdings" panose="05000000000000000000" pitchFamily="2" charset="2"/>
              <a:buChar char="l"/>
            </a:pPr>
            <a:endParaRPr lang="en-US" alt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2">
            <a:extLst>
              <a:ext uri="{FF2B5EF4-FFF2-40B4-BE49-F238E27FC236}">
                <a16:creationId xmlns:a16="http://schemas.microsoft.com/office/drawing/2014/main" id="{B12B4A3E-1F64-2919-57A1-0B22B4B03F54}"/>
              </a:ext>
            </a:extLst>
          </p:cNvPr>
          <p:cNvSpPr>
            <a:spLocks noGrp="1" noChangeArrowheads="1"/>
          </p:cNvSpPr>
          <p:nvPr>
            <p:ph type="title"/>
          </p:nvPr>
        </p:nvSpPr>
        <p:spPr/>
        <p:txBody>
          <a:bodyPr/>
          <a:lstStyle/>
          <a:p>
            <a:pPr eaLnBrk="1" hangingPunct="1"/>
            <a:r>
              <a:rPr lang="en-US" altLang="en-US"/>
              <a:t>Experimental results</a:t>
            </a:r>
          </a:p>
        </p:txBody>
      </p:sp>
      <p:pic>
        <p:nvPicPr>
          <p:cNvPr id="175107" name="Picture 3">
            <a:extLst>
              <a:ext uri="{FF2B5EF4-FFF2-40B4-BE49-F238E27FC236}">
                <a16:creationId xmlns:a16="http://schemas.microsoft.com/office/drawing/2014/main" id="{581C3E1A-CEE7-AD54-28A4-4260722B8957}"/>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a:xfrm>
            <a:off x="1386730" y="1941923"/>
            <a:ext cx="9415363" cy="4641376"/>
          </a:xfr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2">
            <a:extLst>
              <a:ext uri="{FF2B5EF4-FFF2-40B4-BE49-F238E27FC236}">
                <a16:creationId xmlns:a16="http://schemas.microsoft.com/office/drawing/2014/main" id="{A1690422-103C-67E7-1224-A9BDF174EAF7}"/>
              </a:ext>
            </a:extLst>
          </p:cNvPr>
          <p:cNvSpPr>
            <a:spLocks noGrp="1" noChangeArrowheads="1"/>
          </p:cNvSpPr>
          <p:nvPr>
            <p:ph type="title"/>
          </p:nvPr>
        </p:nvSpPr>
        <p:spPr/>
        <p:txBody>
          <a:bodyPr/>
          <a:lstStyle/>
          <a:p>
            <a:pPr eaLnBrk="1" hangingPunct="1"/>
            <a:r>
              <a:rPr lang="en-US" altLang="en-US"/>
              <a:t>Experimental results</a:t>
            </a:r>
          </a:p>
        </p:txBody>
      </p:sp>
      <p:sp>
        <p:nvSpPr>
          <p:cNvPr id="177155" name="Rectangle 3">
            <a:extLst>
              <a:ext uri="{FF2B5EF4-FFF2-40B4-BE49-F238E27FC236}">
                <a16:creationId xmlns:a16="http://schemas.microsoft.com/office/drawing/2014/main" id="{64DE4E0B-19F5-1002-8D71-065B9FDF20C0}"/>
              </a:ext>
            </a:extLst>
          </p:cNvPr>
          <p:cNvSpPr>
            <a:spLocks noGrp="1" noChangeArrowheads="1"/>
          </p:cNvSpPr>
          <p:nvPr>
            <p:ph idx="1"/>
          </p:nvPr>
        </p:nvSpPr>
        <p:spPr/>
        <p:txBody>
          <a:bodyPr/>
          <a:lstStyle/>
          <a:p>
            <a:pPr eaLnBrk="1" hangingPunct="1"/>
            <a:r>
              <a:rPr lang="en-US" altLang="en-US"/>
              <a:t>Sample mean FLF Density 2.87%</a:t>
            </a:r>
          </a:p>
          <a:p>
            <a:pPr lvl="1" eaLnBrk="1" hangingPunct="1"/>
            <a:r>
              <a:rPr lang="en-US" altLang="en-US"/>
              <a:t>Therefore, a very small number of functions are actually likely to be vulnerable</a:t>
            </a:r>
          </a:p>
          <a:p>
            <a:pPr eaLnBrk="1" hangingPunct="1"/>
            <a:r>
              <a:rPr lang="en-US" altLang="en-US"/>
              <a:t>Standard deviation of 1.87%</a:t>
            </a:r>
          </a:p>
          <a:p>
            <a:pPr lvl="1" eaLnBrk="1" hangingPunct="1"/>
            <a:r>
              <a:rPr lang="en-US" altLang="en-US"/>
              <a:t>The FLF density was consistent across our experimental systems</a:t>
            </a:r>
          </a:p>
          <a:p>
            <a:pPr eaLnBrk="1" hangingPunct="1"/>
            <a:r>
              <a:rPr lang="en-US" altLang="en-US"/>
              <a:t>With 95% confidence the true mean is between 2.23% and 3.51%</a:t>
            </a:r>
          </a:p>
          <a:p>
            <a:pPr lvl="1" eaLnBrk="1" hangingPunct="1"/>
            <a:r>
              <a:rPr lang="en-US" altLang="en-US"/>
              <a:t>There is a high probability that our experimental density is close to the TRUE FLF Density</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2">
            <a:extLst>
              <a:ext uri="{FF2B5EF4-FFF2-40B4-BE49-F238E27FC236}">
                <a16:creationId xmlns:a16="http://schemas.microsoft.com/office/drawing/2014/main" id="{1083CD3C-ED83-532E-75D9-90D8A7A5C4E7}"/>
              </a:ext>
            </a:extLst>
          </p:cNvPr>
          <p:cNvSpPr>
            <a:spLocks noGrp="1" noChangeArrowheads="1"/>
          </p:cNvSpPr>
          <p:nvPr>
            <p:ph type="title"/>
          </p:nvPr>
        </p:nvSpPr>
        <p:spPr/>
        <p:txBody>
          <a:bodyPr/>
          <a:lstStyle/>
          <a:p>
            <a:pPr eaLnBrk="1" hangingPunct="1"/>
            <a:r>
              <a:rPr lang="en-US" altLang="en-US"/>
              <a:t>Verification</a:t>
            </a:r>
          </a:p>
        </p:txBody>
      </p:sp>
      <p:pic>
        <p:nvPicPr>
          <p:cNvPr id="179204" name="Picture 4">
            <a:extLst>
              <a:ext uri="{FF2B5EF4-FFF2-40B4-BE49-F238E27FC236}">
                <a16:creationId xmlns:a16="http://schemas.microsoft.com/office/drawing/2014/main" id="{6380DCB6-7ED2-356D-6E72-B3957C8A126E}"/>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a:xfrm>
            <a:off x="3606284" y="4261172"/>
            <a:ext cx="4976255" cy="1903958"/>
          </a:xfrm>
        </p:spPr>
      </p:pic>
      <p:sp>
        <p:nvSpPr>
          <p:cNvPr id="179203" name="Rectangle 3">
            <a:extLst>
              <a:ext uri="{FF2B5EF4-FFF2-40B4-BE49-F238E27FC236}">
                <a16:creationId xmlns:a16="http://schemas.microsoft.com/office/drawing/2014/main" id="{FBE6D335-E122-FDD8-731E-CDBB7183642B}"/>
              </a:ext>
            </a:extLst>
          </p:cNvPr>
          <p:cNvSpPr>
            <a:spLocks noGrp="1" noChangeArrowheads="1"/>
          </p:cNvSpPr>
          <p:nvPr>
            <p:ph type="body" sz="half" idx="4294967295"/>
          </p:nvPr>
        </p:nvSpPr>
        <p:spPr>
          <a:xfrm>
            <a:off x="1141413" y="2097088"/>
            <a:ext cx="7772400" cy="1973263"/>
          </a:xfrm>
        </p:spPr>
        <p:txBody>
          <a:bodyPr>
            <a:normAutofit lnSpcReduction="10000"/>
          </a:bodyPr>
          <a:lstStyle/>
          <a:p>
            <a:pPr eaLnBrk="1" hangingPunct="1"/>
            <a:r>
              <a:rPr lang="en-US" altLang="en-US" sz="2800" dirty="0"/>
              <a:t>The FLF Density can be used as a conservative way to highlight those vulnerability functions which do not have known vulnerabilities</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2">
            <a:extLst>
              <a:ext uri="{FF2B5EF4-FFF2-40B4-BE49-F238E27FC236}">
                <a16:creationId xmlns:a16="http://schemas.microsoft.com/office/drawing/2014/main" id="{67E97237-47C6-C590-3D63-7646AC8496E2}"/>
              </a:ext>
            </a:extLst>
          </p:cNvPr>
          <p:cNvSpPr>
            <a:spLocks noGrp="1" noChangeArrowheads="1"/>
          </p:cNvSpPr>
          <p:nvPr>
            <p:ph type="title"/>
          </p:nvPr>
        </p:nvSpPr>
        <p:spPr/>
        <p:txBody>
          <a:bodyPr/>
          <a:lstStyle/>
          <a:p>
            <a:pPr eaLnBrk="1" hangingPunct="1"/>
            <a:r>
              <a:rPr lang="en-US" altLang="en-US"/>
              <a:t>FLF finder</a:t>
            </a:r>
          </a:p>
        </p:txBody>
      </p:sp>
      <p:sp>
        <p:nvSpPr>
          <p:cNvPr id="181251" name="Rectangle 3">
            <a:extLst>
              <a:ext uri="{FF2B5EF4-FFF2-40B4-BE49-F238E27FC236}">
                <a16:creationId xmlns:a16="http://schemas.microsoft.com/office/drawing/2014/main" id="{C74B0B0E-4040-F014-A485-8064B051AAAC}"/>
              </a:ext>
            </a:extLst>
          </p:cNvPr>
          <p:cNvSpPr>
            <a:spLocks noGrp="1" noChangeArrowheads="1"/>
          </p:cNvSpPr>
          <p:nvPr>
            <p:ph idx="1"/>
          </p:nvPr>
        </p:nvSpPr>
        <p:spPr/>
        <p:txBody>
          <a:bodyPr>
            <a:normAutofit lnSpcReduction="10000"/>
          </a:bodyPr>
          <a:lstStyle/>
          <a:p>
            <a:pPr eaLnBrk="1" hangingPunct="1"/>
            <a:r>
              <a:rPr lang="en-US" altLang="en-US" sz="2800"/>
              <a:t>FLF Density can say what areas of code are statistically likely to be vulnerable</a:t>
            </a:r>
          </a:p>
          <a:p>
            <a:pPr eaLnBrk="1" hangingPunct="1"/>
            <a:r>
              <a:rPr lang="en-US" altLang="en-US" sz="2800"/>
              <a:t>Automate tool to find these areas</a:t>
            </a:r>
          </a:p>
          <a:p>
            <a:pPr eaLnBrk="1" hangingPunct="1"/>
            <a:r>
              <a:rPr lang="en-US" altLang="en-US" sz="2800"/>
              <a:t>Targets are not provided – what do we do?</a:t>
            </a:r>
          </a:p>
          <a:p>
            <a:pPr lvl="1" eaLnBrk="1" hangingPunct="1"/>
            <a:r>
              <a:rPr lang="en-US" altLang="en-US" sz="2400"/>
              <a:t>Assume all functions are targets</a:t>
            </a:r>
          </a:p>
          <a:p>
            <a:pPr lvl="1" eaLnBrk="1" hangingPunct="1"/>
            <a:r>
              <a:rPr lang="en-US" altLang="en-US" sz="2400"/>
              <a:t>This extremely conservative assumption is still able to reduce 60% of code!</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Title 1">
            <a:extLst>
              <a:ext uri="{FF2B5EF4-FFF2-40B4-BE49-F238E27FC236}">
                <a16:creationId xmlns:a16="http://schemas.microsoft.com/office/drawing/2014/main" id="{45CC1F9B-32C9-1AE6-3AEE-746725B263CE}"/>
              </a:ext>
            </a:extLst>
          </p:cNvPr>
          <p:cNvSpPr>
            <a:spLocks noGrp="1"/>
          </p:cNvSpPr>
          <p:nvPr>
            <p:ph type="title"/>
          </p:nvPr>
        </p:nvSpPr>
        <p:spPr/>
        <p:txBody>
          <a:bodyPr/>
          <a:lstStyle/>
          <a:p>
            <a:pPr eaLnBrk="1" hangingPunct="1"/>
            <a:r>
              <a:rPr lang="en-US" altLang="en-US"/>
              <a:t>Research Challenges</a:t>
            </a:r>
          </a:p>
        </p:txBody>
      </p:sp>
      <p:sp>
        <p:nvSpPr>
          <p:cNvPr id="3" name="Content Placeholder 2">
            <a:extLst>
              <a:ext uri="{FF2B5EF4-FFF2-40B4-BE49-F238E27FC236}">
                <a16:creationId xmlns:a16="http://schemas.microsoft.com/office/drawing/2014/main" id="{D0658A2C-1B75-E3DB-2BA6-D525E0ADFA5A}"/>
              </a:ext>
            </a:extLst>
          </p:cNvPr>
          <p:cNvSpPr>
            <a:spLocks noGrp="1"/>
          </p:cNvSpPr>
          <p:nvPr>
            <p:ph idx="1"/>
          </p:nvPr>
        </p:nvSpPr>
        <p:spPr/>
        <p:txBody>
          <a:bodyPr>
            <a:normAutofit/>
          </a:bodyPr>
          <a:lstStyle/>
          <a:p>
            <a:pPr eaLnBrk="1" hangingPunct="1">
              <a:lnSpc>
                <a:spcPct val="80000"/>
              </a:lnSpc>
            </a:pPr>
            <a:r>
              <a:rPr lang="en-US" altLang="en-US" sz="2700"/>
              <a:t>Formal Security Architectures</a:t>
            </a:r>
          </a:p>
          <a:p>
            <a:pPr lvl="1" eaLnBrk="1" hangingPunct="1">
              <a:lnSpc>
                <a:spcPct val="80000"/>
              </a:lnSpc>
            </a:pPr>
            <a:r>
              <a:rPr lang="en-US" altLang="en-US" sz="2400" i="1"/>
              <a:t>“The software maintenance community is challenged to investigate the creation of a suite of tools to model and simulate the behavior of security architectures as well as support the verification of properties that are relevant to security”</a:t>
            </a:r>
          </a:p>
          <a:p>
            <a:pPr eaLnBrk="1" hangingPunct="1">
              <a:lnSpc>
                <a:spcPct val="80000"/>
              </a:lnSpc>
            </a:pPr>
            <a:r>
              <a:rPr lang="en-US" altLang="en-US" sz="2700"/>
              <a:t>Security Attack Diagnosis and Mitigation</a:t>
            </a:r>
          </a:p>
          <a:p>
            <a:pPr lvl="1" eaLnBrk="1" hangingPunct="1">
              <a:lnSpc>
                <a:spcPct val="80000"/>
              </a:lnSpc>
            </a:pPr>
            <a:r>
              <a:rPr lang="en-US" altLang="en-US" sz="2400" i="1"/>
              <a:t>“The software maintenance community is challenged to investigate techniques that will enable software to self-diagnose security attacks and self-mitigate the effects of these attacks at run-time”</a:t>
            </a:r>
          </a:p>
        </p:txBody>
      </p:sp>
      <p:sp>
        <p:nvSpPr>
          <p:cNvPr id="182276" name="Slide Number Placeholder 4">
            <a:extLst>
              <a:ext uri="{FF2B5EF4-FFF2-40B4-BE49-F238E27FC236}">
                <a16:creationId xmlns:a16="http://schemas.microsoft.com/office/drawing/2014/main" id="{46F4BE2C-D7E2-E0EE-5E7C-3B2A3D54649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37931725" indent="-37474525">
              <a:defRPr sz="2400">
                <a:solidFill>
                  <a:schemeClr val="tx1"/>
                </a:solidFill>
                <a:latin typeface="Arial" panose="020B0604020202020204" pitchFamily="34" charset="0"/>
                <a:ea typeface="ＭＳ Ｐゴシック" panose="020B0600070205080204" pitchFamily="34" charset="-128"/>
              </a:defRPr>
            </a:lvl2pPr>
            <a:lvl3pPr>
              <a:defRPr sz="2400">
                <a:solidFill>
                  <a:schemeClr val="tx1"/>
                </a:solidFill>
                <a:latin typeface="Arial" panose="020B0604020202020204" pitchFamily="34" charset="0"/>
                <a:ea typeface="ＭＳ Ｐゴシック" panose="020B0600070205080204" pitchFamily="34" charset="-128"/>
              </a:defRPr>
            </a:lvl3pPr>
            <a:lvl4pPr>
              <a:defRPr sz="2400">
                <a:solidFill>
                  <a:schemeClr val="tx1"/>
                </a:solidFill>
                <a:latin typeface="Arial" panose="020B0604020202020204" pitchFamily="34" charset="0"/>
                <a:ea typeface="ＭＳ Ｐゴシック" panose="020B0600070205080204" pitchFamily="34" charset="-128"/>
              </a:defRPr>
            </a:lvl4pPr>
            <a:lvl5pPr>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3C00FE7D-3EF5-44A4-8990-B03920B328D0}" type="slidenum">
              <a:rPr lang="en-US" altLang="en-US" sz="1400"/>
              <a:pPr/>
              <a:t>38</a:t>
            </a:fld>
            <a:endParaRPr lang="en-US" altLang="en-US" sz="140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Title 1">
            <a:extLst>
              <a:ext uri="{FF2B5EF4-FFF2-40B4-BE49-F238E27FC236}">
                <a16:creationId xmlns:a16="http://schemas.microsoft.com/office/drawing/2014/main" id="{16E5EF8E-BACD-3A3D-F963-671C7956FD38}"/>
              </a:ext>
            </a:extLst>
          </p:cNvPr>
          <p:cNvSpPr>
            <a:spLocks noGrp="1"/>
          </p:cNvSpPr>
          <p:nvPr>
            <p:ph type="title"/>
          </p:nvPr>
        </p:nvSpPr>
        <p:spPr/>
        <p:txBody>
          <a:bodyPr/>
          <a:lstStyle/>
          <a:p>
            <a:pPr eaLnBrk="1" hangingPunct="1"/>
            <a:r>
              <a:rPr lang="en-US" altLang="en-US" dirty="0"/>
              <a:t>Formal </a:t>
            </a:r>
            <a:br>
              <a:rPr lang="en-US" altLang="en-US" dirty="0"/>
            </a:br>
            <a:r>
              <a:rPr lang="en-US" altLang="en-US" dirty="0"/>
              <a:t>Security Architectures</a:t>
            </a:r>
          </a:p>
        </p:txBody>
      </p:sp>
      <p:sp>
        <p:nvSpPr>
          <p:cNvPr id="3" name="Content Placeholder 2">
            <a:extLst>
              <a:ext uri="{FF2B5EF4-FFF2-40B4-BE49-F238E27FC236}">
                <a16:creationId xmlns:a16="http://schemas.microsoft.com/office/drawing/2014/main" id="{463B66BA-BBDB-7A25-4457-3EEB244751F7}"/>
              </a:ext>
            </a:extLst>
          </p:cNvPr>
          <p:cNvSpPr>
            <a:spLocks noGrp="1"/>
          </p:cNvSpPr>
          <p:nvPr>
            <p:ph idx="1"/>
          </p:nvPr>
        </p:nvSpPr>
        <p:spPr/>
        <p:txBody>
          <a:bodyPr>
            <a:normAutofit lnSpcReduction="10000"/>
          </a:bodyPr>
          <a:lstStyle/>
          <a:p>
            <a:pPr eaLnBrk="1" hangingPunct="1">
              <a:lnSpc>
                <a:spcPct val="80000"/>
              </a:lnSpc>
            </a:pPr>
            <a:r>
              <a:rPr lang="en-US" altLang="en-US" sz="3000"/>
              <a:t>The security architectures of industrial-strength software systems are specified using natural language and informal diagrams</a:t>
            </a:r>
          </a:p>
          <a:p>
            <a:pPr eaLnBrk="1" hangingPunct="1">
              <a:lnSpc>
                <a:spcPct val="80000"/>
              </a:lnSpc>
            </a:pPr>
            <a:r>
              <a:rPr lang="en-US" altLang="en-US" sz="3000"/>
              <a:t>These security architectures are validated using manual inspection processes</a:t>
            </a:r>
          </a:p>
          <a:p>
            <a:pPr eaLnBrk="1" hangingPunct="1">
              <a:lnSpc>
                <a:spcPct val="80000"/>
              </a:lnSpc>
            </a:pPr>
            <a:r>
              <a:rPr lang="en-US" altLang="en-US" sz="3000"/>
              <a:t>A barrier to the automation of the analysis of security architectures is the absence of formalism in the notations used in practice to describe security architectures.</a:t>
            </a:r>
          </a:p>
          <a:p>
            <a:pPr eaLnBrk="1" hangingPunct="1">
              <a:lnSpc>
                <a:spcPct val="80000"/>
              </a:lnSpc>
            </a:pPr>
            <a:endParaRPr lang="en-US" altLang="en-US" sz="3000"/>
          </a:p>
          <a:p>
            <a:pPr eaLnBrk="1" hangingPunct="1">
              <a:lnSpc>
                <a:spcPct val="80000"/>
              </a:lnSpc>
            </a:pPr>
            <a:endParaRPr lang="en-US" altLang="en-US" sz="3000"/>
          </a:p>
          <a:p>
            <a:pPr eaLnBrk="1" hangingPunct="1">
              <a:lnSpc>
                <a:spcPct val="80000"/>
              </a:lnSpc>
            </a:pPr>
            <a:endParaRPr lang="en-US" altLang="en-US" sz="3000"/>
          </a:p>
        </p:txBody>
      </p:sp>
      <p:sp>
        <p:nvSpPr>
          <p:cNvPr id="183300" name="Slide Number Placeholder 4">
            <a:extLst>
              <a:ext uri="{FF2B5EF4-FFF2-40B4-BE49-F238E27FC236}">
                <a16:creationId xmlns:a16="http://schemas.microsoft.com/office/drawing/2014/main" id="{70D3FE7A-8E36-057C-8EA4-47138D97903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37931725" indent="-37474525">
              <a:defRPr sz="2400">
                <a:solidFill>
                  <a:schemeClr val="tx1"/>
                </a:solidFill>
                <a:latin typeface="Arial" panose="020B0604020202020204" pitchFamily="34" charset="0"/>
                <a:ea typeface="ＭＳ Ｐゴシック" panose="020B0600070205080204" pitchFamily="34" charset="-128"/>
              </a:defRPr>
            </a:lvl2pPr>
            <a:lvl3pPr>
              <a:defRPr sz="2400">
                <a:solidFill>
                  <a:schemeClr val="tx1"/>
                </a:solidFill>
                <a:latin typeface="Arial" panose="020B0604020202020204" pitchFamily="34" charset="0"/>
                <a:ea typeface="ＭＳ Ｐゴシック" panose="020B0600070205080204" pitchFamily="34" charset="-128"/>
              </a:defRPr>
            </a:lvl3pPr>
            <a:lvl4pPr>
              <a:defRPr sz="2400">
                <a:solidFill>
                  <a:schemeClr val="tx1"/>
                </a:solidFill>
                <a:latin typeface="Arial" panose="020B0604020202020204" pitchFamily="34" charset="0"/>
                <a:ea typeface="ＭＳ Ｐゴシック" panose="020B0600070205080204" pitchFamily="34" charset="-128"/>
              </a:defRPr>
            </a:lvl4pPr>
            <a:lvl5pPr>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EA33091E-152B-46D1-B9DD-BFE83F411AC7}" type="slidenum">
              <a:rPr lang="en-US" altLang="en-US" sz="1400"/>
              <a:pPr/>
              <a:t>39</a:t>
            </a:fld>
            <a:endParaRPr lang="en-US" altLang="en-US" sz="14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a:extLst>
              <a:ext uri="{FF2B5EF4-FFF2-40B4-BE49-F238E27FC236}">
                <a16:creationId xmlns:a16="http://schemas.microsoft.com/office/drawing/2014/main" id="{01CC4BC3-A645-143B-6CAF-3D35A90786FC}"/>
              </a:ext>
            </a:extLst>
          </p:cNvPr>
          <p:cNvSpPr>
            <a:spLocks noGrp="1"/>
          </p:cNvSpPr>
          <p:nvPr>
            <p:ph type="title"/>
          </p:nvPr>
        </p:nvSpPr>
        <p:spPr>
          <a:xfrm>
            <a:off x="1141413" y="618517"/>
            <a:ext cx="4613435" cy="3794091"/>
          </a:xfrm>
        </p:spPr>
        <p:txBody>
          <a:bodyPr>
            <a:normAutofit/>
          </a:bodyPr>
          <a:lstStyle/>
          <a:p>
            <a:pPr eaLnBrk="1" hangingPunct="1"/>
            <a:r>
              <a:rPr lang="en-US" altLang="en-US" dirty="0"/>
              <a:t>Example of a Security Architecture</a:t>
            </a:r>
            <a:br>
              <a:rPr lang="en-US" altLang="en-US" dirty="0"/>
            </a:br>
            <a:r>
              <a:rPr lang="en-US" altLang="en-US" dirty="0"/>
              <a:t>Diagram</a:t>
            </a:r>
          </a:p>
        </p:txBody>
      </p:sp>
      <p:pic>
        <p:nvPicPr>
          <p:cNvPr id="22531" name="Content Placeholder 3" descr="sec-arch.pdf">
            <a:extLst>
              <a:ext uri="{FF2B5EF4-FFF2-40B4-BE49-F238E27FC236}">
                <a16:creationId xmlns:a16="http://schemas.microsoft.com/office/drawing/2014/main" id="{F0148023-2151-6083-8EBD-5AB57C609C16}"/>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9373" b="14209"/>
          <a:stretch/>
        </p:blipFill>
        <p:spPr>
          <a:xfrm>
            <a:off x="5371975" y="0"/>
            <a:ext cx="6934673" cy="6858001"/>
          </a:xfrm>
        </p:spPr>
      </p:pic>
      <p:sp>
        <p:nvSpPr>
          <p:cNvPr id="22532" name="Slide Number Placeholder 5">
            <a:extLst>
              <a:ext uri="{FF2B5EF4-FFF2-40B4-BE49-F238E27FC236}">
                <a16:creationId xmlns:a16="http://schemas.microsoft.com/office/drawing/2014/main" id="{DA023183-F01F-F34A-81FF-502596705AB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37931725" indent="-37474525">
              <a:defRPr sz="2400">
                <a:solidFill>
                  <a:schemeClr val="tx1"/>
                </a:solidFill>
                <a:latin typeface="Arial" panose="020B0604020202020204" pitchFamily="34" charset="0"/>
                <a:ea typeface="ＭＳ Ｐゴシック" panose="020B0600070205080204" pitchFamily="34" charset="-128"/>
              </a:defRPr>
            </a:lvl2pPr>
            <a:lvl3pPr>
              <a:defRPr sz="2400">
                <a:solidFill>
                  <a:schemeClr val="tx1"/>
                </a:solidFill>
                <a:latin typeface="Arial" panose="020B0604020202020204" pitchFamily="34" charset="0"/>
                <a:ea typeface="ＭＳ Ｐゴシック" panose="020B0600070205080204" pitchFamily="34" charset="-128"/>
              </a:defRPr>
            </a:lvl3pPr>
            <a:lvl4pPr>
              <a:defRPr sz="2400">
                <a:solidFill>
                  <a:schemeClr val="tx1"/>
                </a:solidFill>
                <a:latin typeface="Arial" panose="020B0604020202020204" pitchFamily="34" charset="0"/>
                <a:ea typeface="ＭＳ Ｐゴシック" panose="020B0600070205080204" pitchFamily="34" charset="-128"/>
              </a:defRPr>
            </a:lvl4pPr>
            <a:lvl5pPr>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EC627669-889D-4BDB-B4B1-44997B3EB291}" type="slidenum">
              <a:rPr lang="en-US" altLang="en-US" sz="1400"/>
              <a:pPr/>
              <a:t>4</a:t>
            </a:fld>
            <a:endParaRPr lang="en-US" altLang="en-US" sz="140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Title 1">
            <a:extLst>
              <a:ext uri="{FF2B5EF4-FFF2-40B4-BE49-F238E27FC236}">
                <a16:creationId xmlns:a16="http://schemas.microsoft.com/office/drawing/2014/main" id="{F6AD4482-C846-AEC7-7488-D4C57A348CF0}"/>
              </a:ext>
            </a:extLst>
          </p:cNvPr>
          <p:cNvSpPr>
            <a:spLocks noGrp="1"/>
          </p:cNvSpPr>
          <p:nvPr>
            <p:ph type="title"/>
          </p:nvPr>
        </p:nvSpPr>
        <p:spPr/>
        <p:txBody>
          <a:bodyPr/>
          <a:lstStyle/>
          <a:p>
            <a:pPr eaLnBrk="1" hangingPunct="1"/>
            <a:r>
              <a:rPr lang="en-US" altLang="en-US"/>
              <a:t>Formal </a:t>
            </a:r>
            <a:br>
              <a:rPr lang="en-US" altLang="en-US"/>
            </a:br>
            <a:r>
              <a:rPr lang="en-US" altLang="en-US"/>
              <a:t>Security Architectures</a:t>
            </a:r>
          </a:p>
        </p:txBody>
      </p:sp>
      <p:sp>
        <p:nvSpPr>
          <p:cNvPr id="184323" name="Content Placeholder 2">
            <a:extLst>
              <a:ext uri="{FF2B5EF4-FFF2-40B4-BE49-F238E27FC236}">
                <a16:creationId xmlns:a16="http://schemas.microsoft.com/office/drawing/2014/main" id="{C96BB4BC-C1BB-3581-BD1E-65CBD76396BE}"/>
              </a:ext>
            </a:extLst>
          </p:cNvPr>
          <p:cNvSpPr>
            <a:spLocks noGrp="1"/>
          </p:cNvSpPr>
          <p:nvPr>
            <p:ph idx="1"/>
          </p:nvPr>
        </p:nvSpPr>
        <p:spPr/>
        <p:txBody>
          <a:bodyPr/>
          <a:lstStyle/>
          <a:p>
            <a:pPr eaLnBrk="1" hangingPunct="1"/>
            <a:r>
              <a:rPr lang="en-US" altLang="en-US"/>
              <a:t>Future notations and tools to support security architecture may involve:</a:t>
            </a:r>
          </a:p>
          <a:p>
            <a:pPr lvl="1" eaLnBrk="1" hangingPunct="1"/>
            <a:r>
              <a:rPr lang="en-US" altLang="en-US"/>
              <a:t>Formal modeling notations to specify security architecture</a:t>
            </a:r>
          </a:p>
          <a:p>
            <a:pPr lvl="1" eaLnBrk="1" hangingPunct="1"/>
            <a:r>
              <a:rPr lang="en-US" altLang="en-US"/>
              <a:t>Tools to simulate the execution behavior of software security models</a:t>
            </a:r>
          </a:p>
          <a:p>
            <a:pPr lvl="2" eaLnBrk="1" hangingPunct="1"/>
            <a:r>
              <a:rPr lang="en-US" altLang="en-US"/>
              <a:t>Candidate technologies: Generic Modeling Environment (GME) and Ptolemy.</a:t>
            </a:r>
          </a:p>
          <a:p>
            <a:pPr lvl="1" eaLnBrk="1" hangingPunct="1"/>
            <a:r>
              <a:rPr lang="en-US" altLang="en-US"/>
              <a:t>Model checking tools to verify properties of security architecture</a:t>
            </a:r>
          </a:p>
          <a:p>
            <a:pPr lvl="2" eaLnBrk="1" hangingPunct="1"/>
            <a:r>
              <a:rPr lang="en-US" altLang="en-US"/>
              <a:t>A candidate technology: Bogor.</a:t>
            </a:r>
          </a:p>
          <a:p>
            <a:pPr lvl="2" eaLnBrk="1" hangingPunct="1">
              <a:buFontTx/>
              <a:buNone/>
            </a:pPr>
            <a:endParaRPr lang="en-US" altLang="en-US"/>
          </a:p>
          <a:p>
            <a:pPr lvl="1" eaLnBrk="1" hangingPunct="1"/>
            <a:endParaRPr lang="en-US" altLang="en-US" b="1"/>
          </a:p>
          <a:p>
            <a:pPr lvl="1" eaLnBrk="1" hangingPunct="1"/>
            <a:endParaRPr lang="en-US" altLang="en-US" b="1"/>
          </a:p>
          <a:p>
            <a:pPr lvl="1" eaLnBrk="1" hangingPunct="1"/>
            <a:endParaRPr lang="en-US" altLang="en-US"/>
          </a:p>
          <a:p>
            <a:pPr eaLnBrk="1" hangingPunct="1"/>
            <a:endParaRPr lang="en-US" altLang="en-US"/>
          </a:p>
        </p:txBody>
      </p:sp>
      <p:sp>
        <p:nvSpPr>
          <p:cNvPr id="184324" name="Slide Number Placeholder 4">
            <a:extLst>
              <a:ext uri="{FF2B5EF4-FFF2-40B4-BE49-F238E27FC236}">
                <a16:creationId xmlns:a16="http://schemas.microsoft.com/office/drawing/2014/main" id="{963FC93C-5D00-BEBF-083D-FAFCDDBA623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37931725" indent="-37474525">
              <a:defRPr sz="2400">
                <a:solidFill>
                  <a:schemeClr val="tx1"/>
                </a:solidFill>
                <a:latin typeface="Arial" panose="020B0604020202020204" pitchFamily="34" charset="0"/>
                <a:ea typeface="ＭＳ Ｐゴシック" panose="020B0600070205080204" pitchFamily="34" charset="-128"/>
              </a:defRPr>
            </a:lvl2pPr>
            <a:lvl3pPr>
              <a:defRPr sz="2400">
                <a:solidFill>
                  <a:schemeClr val="tx1"/>
                </a:solidFill>
                <a:latin typeface="Arial" panose="020B0604020202020204" pitchFamily="34" charset="0"/>
                <a:ea typeface="ＭＳ Ｐゴシック" panose="020B0600070205080204" pitchFamily="34" charset="-128"/>
              </a:defRPr>
            </a:lvl3pPr>
            <a:lvl4pPr>
              <a:defRPr sz="2400">
                <a:solidFill>
                  <a:schemeClr val="tx1"/>
                </a:solidFill>
                <a:latin typeface="Arial" panose="020B0604020202020204" pitchFamily="34" charset="0"/>
                <a:ea typeface="ＭＳ Ｐゴシック" panose="020B0600070205080204" pitchFamily="34" charset="-128"/>
              </a:defRPr>
            </a:lvl4pPr>
            <a:lvl5pPr>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ACD9EC4D-4130-4EF0-9502-B2D77D802242}" type="slidenum">
              <a:rPr lang="en-US" altLang="en-US" sz="1400"/>
              <a:pPr/>
              <a:t>40</a:t>
            </a:fld>
            <a:endParaRPr lang="en-US" altLang="en-US" sz="140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AB51B9-37F8-CD84-006D-46DB4615B909}"/>
              </a:ext>
            </a:extLst>
          </p:cNvPr>
          <p:cNvSpPr>
            <a:spLocks noGrp="1"/>
          </p:cNvSpPr>
          <p:nvPr>
            <p:ph type="title"/>
          </p:nvPr>
        </p:nvSpPr>
        <p:spPr/>
        <p:txBody>
          <a:bodyPr>
            <a:normAutofit/>
          </a:bodyPr>
          <a:lstStyle/>
          <a:p>
            <a:pPr eaLnBrk="1" hangingPunct="1"/>
            <a:r>
              <a:rPr lang="en-US" altLang="en-US" sz="4000"/>
              <a:t>Security Attack </a:t>
            </a:r>
            <a:br>
              <a:rPr lang="en-US" altLang="en-US" sz="4000"/>
            </a:br>
            <a:r>
              <a:rPr lang="en-US" altLang="en-US" sz="4000"/>
              <a:t>Diagnosis &amp; Mitigation</a:t>
            </a:r>
          </a:p>
        </p:txBody>
      </p:sp>
      <p:sp>
        <p:nvSpPr>
          <p:cNvPr id="185347" name="Content Placeholder 2">
            <a:extLst>
              <a:ext uri="{FF2B5EF4-FFF2-40B4-BE49-F238E27FC236}">
                <a16:creationId xmlns:a16="http://schemas.microsoft.com/office/drawing/2014/main" id="{6F9F5335-B8F7-58DE-E070-7FADF6702765}"/>
              </a:ext>
            </a:extLst>
          </p:cNvPr>
          <p:cNvSpPr>
            <a:spLocks noGrp="1"/>
          </p:cNvSpPr>
          <p:nvPr>
            <p:ph idx="1"/>
          </p:nvPr>
        </p:nvSpPr>
        <p:spPr/>
        <p:txBody>
          <a:bodyPr>
            <a:normAutofit fontScale="92500" lnSpcReduction="20000"/>
          </a:bodyPr>
          <a:lstStyle/>
          <a:p>
            <a:pPr eaLnBrk="1" hangingPunct="1"/>
            <a:r>
              <a:rPr lang="en-US" altLang="en-US"/>
              <a:t>Servers and applications developed using secure coding may still not respond adequately to security attacks at run time</a:t>
            </a:r>
          </a:p>
          <a:p>
            <a:pPr eaLnBrk="1" hangingPunct="1"/>
            <a:r>
              <a:rPr lang="en-US" altLang="en-US"/>
              <a:t>The capacity of a server to diagnose security attacks automatically before it is exploited is important</a:t>
            </a:r>
          </a:p>
          <a:p>
            <a:pPr lvl="1" eaLnBrk="1" hangingPunct="1"/>
            <a:r>
              <a:rPr lang="en-US" altLang="en-US" sz="2400"/>
              <a:t>especially if the server is used in a safety-critical domain</a:t>
            </a:r>
          </a:p>
          <a:p>
            <a:pPr eaLnBrk="1" hangingPunct="1"/>
            <a:r>
              <a:rPr lang="en-US" altLang="en-US"/>
              <a:t>Self-mitigation strategies are also needed to enable software to continue functioning </a:t>
            </a:r>
          </a:p>
          <a:p>
            <a:pPr lvl="1" eaLnBrk="1" hangingPunct="1"/>
            <a:r>
              <a:rPr lang="en-US" altLang="en-US" sz="2400"/>
              <a:t>especially if applications and servers are deployed in contexts where patching and re-starting the software is not a practical option</a:t>
            </a:r>
          </a:p>
          <a:p>
            <a:pPr eaLnBrk="1" hangingPunct="1"/>
            <a:endParaRPr lang="en-US" altLang="en-US"/>
          </a:p>
        </p:txBody>
      </p:sp>
      <p:sp>
        <p:nvSpPr>
          <p:cNvPr id="185348" name="Slide Number Placeholder 4">
            <a:extLst>
              <a:ext uri="{FF2B5EF4-FFF2-40B4-BE49-F238E27FC236}">
                <a16:creationId xmlns:a16="http://schemas.microsoft.com/office/drawing/2014/main" id="{6ECE9422-B167-4903-0B28-2E223E0D466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37931725" indent="-37474525">
              <a:defRPr sz="2400">
                <a:solidFill>
                  <a:schemeClr val="tx1"/>
                </a:solidFill>
                <a:latin typeface="Arial" panose="020B0604020202020204" pitchFamily="34" charset="0"/>
                <a:ea typeface="ＭＳ Ｐゴシック" panose="020B0600070205080204" pitchFamily="34" charset="-128"/>
              </a:defRPr>
            </a:lvl2pPr>
            <a:lvl3pPr>
              <a:defRPr sz="2400">
                <a:solidFill>
                  <a:schemeClr val="tx1"/>
                </a:solidFill>
                <a:latin typeface="Arial" panose="020B0604020202020204" pitchFamily="34" charset="0"/>
                <a:ea typeface="ＭＳ Ｐゴシック" panose="020B0600070205080204" pitchFamily="34" charset="-128"/>
              </a:defRPr>
            </a:lvl3pPr>
            <a:lvl4pPr>
              <a:defRPr sz="2400">
                <a:solidFill>
                  <a:schemeClr val="tx1"/>
                </a:solidFill>
                <a:latin typeface="Arial" panose="020B0604020202020204" pitchFamily="34" charset="0"/>
                <a:ea typeface="ＭＳ Ｐゴシック" panose="020B0600070205080204" pitchFamily="34" charset="-128"/>
              </a:defRPr>
            </a:lvl4pPr>
            <a:lvl5pPr>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2873AE22-A82C-495B-B189-1B8A05298966}" type="slidenum">
              <a:rPr lang="en-US" altLang="en-US" sz="1400"/>
              <a:pPr/>
              <a:t>41</a:t>
            </a:fld>
            <a:endParaRPr lang="en-US" altLang="en-US" sz="140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1C2BF-8ADF-8AE3-53B4-A15FF577281B}"/>
              </a:ext>
            </a:extLst>
          </p:cNvPr>
          <p:cNvSpPr>
            <a:spLocks noGrp="1"/>
          </p:cNvSpPr>
          <p:nvPr>
            <p:ph type="title"/>
          </p:nvPr>
        </p:nvSpPr>
        <p:spPr/>
        <p:txBody>
          <a:bodyPr>
            <a:normAutofit/>
          </a:bodyPr>
          <a:lstStyle/>
          <a:p>
            <a:pPr eaLnBrk="1" hangingPunct="1"/>
            <a:r>
              <a:rPr lang="en-US" altLang="en-US" sz="4000"/>
              <a:t>Toward Security Attack </a:t>
            </a:r>
            <a:br>
              <a:rPr lang="en-US" altLang="en-US" sz="4000"/>
            </a:br>
            <a:r>
              <a:rPr lang="en-US" altLang="en-US" sz="4000"/>
              <a:t>Diagnosis &amp; Mitigation</a:t>
            </a:r>
          </a:p>
        </p:txBody>
      </p:sp>
      <p:sp>
        <p:nvSpPr>
          <p:cNvPr id="3" name="Content Placeholder 2">
            <a:extLst>
              <a:ext uri="{FF2B5EF4-FFF2-40B4-BE49-F238E27FC236}">
                <a16:creationId xmlns:a16="http://schemas.microsoft.com/office/drawing/2014/main" id="{0FEAFAEE-43FB-9991-B787-28C314F6803B}"/>
              </a:ext>
            </a:extLst>
          </p:cNvPr>
          <p:cNvSpPr>
            <a:spLocks noGrp="1"/>
          </p:cNvSpPr>
          <p:nvPr>
            <p:ph idx="1"/>
          </p:nvPr>
        </p:nvSpPr>
        <p:spPr/>
        <p:txBody>
          <a:bodyPr>
            <a:normAutofit/>
          </a:bodyPr>
          <a:lstStyle/>
          <a:p>
            <a:pPr eaLnBrk="1" hangingPunct="1">
              <a:lnSpc>
                <a:spcPct val="80000"/>
              </a:lnSpc>
            </a:pPr>
            <a:r>
              <a:rPr lang="en-US" altLang="en-US" sz="2600"/>
              <a:t>Develop software sensors that monitor various aspects of the execution behavior of software</a:t>
            </a:r>
          </a:p>
          <a:p>
            <a:pPr eaLnBrk="1" hangingPunct="1">
              <a:lnSpc>
                <a:spcPct val="80000"/>
              </a:lnSpc>
            </a:pPr>
            <a:r>
              <a:rPr lang="en-US" altLang="en-US" sz="2600"/>
              <a:t>Create formal self-diagnostic models based on deviations from a software’s expected behavior</a:t>
            </a:r>
          </a:p>
          <a:p>
            <a:pPr eaLnBrk="1" hangingPunct="1">
              <a:lnSpc>
                <a:spcPct val="80000"/>
              </a:lnSpc>
            </a:pPr>
            <a:r>
              <a:rPr lang="en-US" altLang="en-US" sz="2600"/>
              <a:t>Automatically disable software features and enable security mechanisms at run time in response to diagnosed security attacks</a:t>
            </a:r>
          </a:p>
          <a:p>
            <a:pPr eaLnBrk="1" hangingPunct="1">
              <a:lnSpc>
                <a:spcPct val="80000"/>
              </a:lnSpc>
            </a:pPr>
            <a:r>
              <a:rPr lang="en-US" altLang="en-US" sz="2600"/>
              <a:t>Evolve the diagnostic and mitigation capabilities of software over time by learning from their past experiences</a:t>
            </a:r>
          </a:p>
          <a:p>
            <a:pPr eaLnBrk="1" hangingPunct="1">
              <a:lnSpc>
                <a:spcPct val="80000"/>
              </a:lnSpc>
            </a:pPr>
            <a:endParaRPr lang="en-US" altLang="en-US" sz="2000"/>
          </a:p>
          <a:p>
            <a:pPr eaLnBrk="1" hangingPunct="1">
              <a:lnSpc>
                <a:spcPct val="80000"/>
              </a:lnSpc>
            </a:pPr>
            <a:endParaRPr lang="en-US" altLang="en-US" sz="2000" b="1"/>
          </a:p>
          <a:p>
            <a:pPr eaLnBrk="1" hangingPunct="1">
              <a:lnSpc>
                <a:spcPct val="80000"/>
              </a:lnSpc>
            </a:pPr>
            <a:endParaRPr lang="en-US" altLang="en-US" sz="2000" b="1"/>
          </a:p>
        </p:txBody>
      </p:sp>
      <p:sp>
        <p:nvSpPr>
          <p:cNvPr id="186372" name="Slide Number Placeholder 5">
            <a:extLst>
              <a:ext uri="{FF2B5EF4-FFF2-40B4-BE49-F238E27FC236}">
                <a16:creationId xmlns:a16="http://schemas.microsoft.com/office/drawing/2014/main" id="{E2A830F5-9D73-1B43-B3DE-E0E1F345FB7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37931725" indent="-37474525">
              <a:defRPr sz="2400">
                <a:solidFill>
                  <a:schemeClr val="tx1"/>
                </a:solidFill>
                <a:latin typeface="Arial" panose="020B0604020202020204" pitchFamily="34" charset="0"/>
                <a:ea typeface="ＭＳ Ｐゴシック" panose="020B0600070205080204" pitchFamily="34" charset="-128"/>
              </a:defRPr>
            </a:lvl2pPr>
            <a:lvl3pPr>
              <a:defRPr sz="2400">
                <a:solidFill>
                  <a:schemeClr val="tx1"/>
                </a:solidFill>
                <a:latin typeface="Arial" panose="020B0604020202020204" pitchFamily="34" charset="0"/>
                <a:ea typeface="ＭＳ Ｐゴシック" panose="020B0600070205080204" pitchFamily="34" charset="-128"/>
              </a:defRPr>
            </a:lvl3pPr>
            <a:lvl4pPr>
              <a:defRPr sz="2400">
                <a:solidFill>
                  <a:schemeClr val="tx1"/>
                </a:solidFill>
                <a:latin typeface="Arial" panose="020B0604020202020204" pitchFamily="34" charset="0"/>
                <a:ea typeface="ＭＳ Ｐゴシック" panose="020B0600070205080204" pitchFamily="34" charset="-128"/>
              </a:defRPr>
            </a:lvl4pPr>
            <a:lvl5pPr>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C0D26D80-B938-4563-A09F-96698B83A11D}" type="slidenum">
              <a:rPr lang="en-US" altLang="en-US" sz="1400"/>
              <a:pPr/>
              <a:t>42</a:t>
            </a:fld>
            <a:endParaRPr lang="en-US" altLang="en-US" sz="14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a:extLst>
              <a:ext uri="{FF2B5EF4-FFF2-40B4-BE49-F238E27FC236}">
                <a16:creationId xmlns:a16="http://schemas.microsoft.com/office/drawing/2014/main" id="{4B1863A3-F684-7FE2-2AC4-E327CB66E7A9}"/>
              </a:ext>
            </a:extLst>
          </p:cNvPr>
          <p:cNvSpPr>
            <a:spLocks noGrp="1"/>
          </p:cNvSpPr>
          <p:nvPr>
            <p:ph type="title"/>
          </p:nvPr>
        </p:nvSpPr>
        <p:spPr/>
        <p:txBody>
          <a:bodyPr/>
          <a:lstStyle/>
          <a:p>
            <a:pPr eaLnBrk="1" hangingPunct="1"/>
            <a:r>
              <a:rPr lang="en-US" altLang="en-US"/>
              <a:t>Validating Security Architecture</a:t>
            </a:r>
          </a:p>
        </p:txBody>
      </p:sp>
      <p:sp>
        <p:nvSpPr>
          <p:cNvPr id="3" name="Content Placeholder 2">
            <a:extLst>
              <a:ext uri="{FF2B5EF4-FFF2-40B4-BE49-F238E27FC236}">
                <a16:creationId xmlns:a16="http://schemas.microsoft.com/office/drawing/2014/main" id="{3EB0E1B5-2293-0DA1-1BA4-47A78938B992}"/>
              </a:ext>
            </a:extLst>
          </p:cNvPr>
          <p:cNvSpPr>
            <a:spLocks noGrp="1"/>
          </p:cNvSpPr>
          <p:nvPr>
            <p:ph idx="1"/>
          </p:nvPr>
        </p:nvSpPr>
        <p:spPr/>
        <p:txBody>
          <a:bodyPr>
            <a:normAutofit fontScale="92500"/>
          </a:bodyPr>
          <a:lstStyle/>
          <a:p>
            <a:pPr eaLnBrk="1" hangingPunct="1">
              <a:lnSpc>
                <a:spcPct val="90000"/>
              </a:lnSpc>
            </a:pPr>
            <a:r>
              <a:rPr lang="en-US" altLang="en-US" sz="2700"/>
              <a:t>There are many security faults that arise from a poorly designed security architecture, </a:t>
            </a:r>
            <a:r>
              <a:rPr lang="en-US" altLang="en-US" sz="2700" i="1"/>
              <a:t>e.g.,</a:t>
            </a:r>
          </a:p>
          <a:p>
            <a:pPr lvl="1" eaLnBrk="1" hangingPunct="1">
              <a:lnSpc>
                <a:spcPct val="90000"/>
              </a:lnSpc>
            </a:pPr>
            <a:r>
              <a:rPr lang="en-US" altLang="en-US" sz="2400"/>
              <a:t>unauthorized access to data and applications </a:t>
            </a:r>
          </a:p>
          <a:p>
            <a:pPr lvl="1" eaLnBrk="1" hangingPunct="1">
              <a:lnSpc>
                <a:spcPct val="90000"/>
              </a:lnSpc>
            </a:pPr>
            <a:r>
              <a:rPr lang="en-US" altLang="en-US" sz="2400"/>
              <a:t>confidential and restricted data flowing as unencrypted text over network connections</a:t>
            </a:r>
          </a:p>
          <a:p>
            <a:pPr eaLnBrk="1" hangingPunct="1">
              <a:lnSpc>
                <a:spcPct val="90000"/>
              </a:lnSpc>
            </a:pPr>
            <a:r>
              <a:rPr lang="en-US" altLang="en-US" sz="2700"/>
              <a:t>Security architecture is validated using a process called threat modeling. </a:t>
            </a:r>
          </a:p>
          <a:p>
            <a:pPr eaLnBrk="1" hangingPunct="1">
              <a:lnSpc>
                <a:spcPct val="90000"/>
              </a:lnSpc>
            </a:pPr>
            <a:r>
              <a:rPr lang="en-US" altLang="en-US" sz="2700"/>
              <a:t>Threat modeling is typically a manual (</a:t>
            </a:r>
            <a:r>
              <a:rPr lang="en-US" altLang="en-US" sz="2700" i="1"/>
              <a:t>i.e.,</a:t>
            </a:r>
            <a:r>
              <a:rPr lang="en-US" altLang="en-US" sz="2700"/>
              <a:t> not automated) inspection process, similar to code and requirements inspection.</a:t>
            </a:r>
          </a:p>
        </p:txBody>
      </p:sp>
      <p:sp>
        <p:nvSpPr>
          <p:cNvPr id="23556" name="Slide Number Placeholder 4">
            <a:extLst>
              <a:ext uri="{FF2B5EF4-FFF2-40B4-BE49-F238E27FC236}">
                <a16:creationId xmlns:a16="http://schemas.microsoft.com/office/drawing/2014/main" id="{8F615304-9F47-07B8-1210-19A29605DCF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37931725" indent="-37474525">
              <a:defRPr sz="2400">
                <a:solidFill>
                  <a:schemeClr val="tx1"/>
                </a:solidFill>
                <a:latin typeface="Arial" panose="020B0604020202020204" pitchFamily="34" charset="0"/>
                <a:ea typeface="ＭＳ Ｐゴシック" panose="020B0600070205080204" pitchFamily="34" charset="-128"/>
              </a:defRPr>
            </a:lvl2pPr>
            <a:lvl3pPr>
              <a:defRPr sz="2400">
                <a:solidFill>
                  <a:schemeClr val="tx1"/>
                </a:solidFill>
                <a:latin typeface="Arial" panose="020B0604020202020204" pitchFamily="34" charset="0"/>
                <a:ea typeface="ＭＳ Ｐゴシック" panose="020B0600070205080204" pitchFamily="34" charset="-128"/>
              </a:defRPr>
            </a:lvl3pPr>
            <a:lvl4pPr>
              <a:defRPr sz="2400">
                <a:solidFill>
                  <a:schemeClr val="tx1"/>
                </a:solidFill>
                <a:latin typeface="Arial" panose="020B0604020202020204" pitchFamily="34" charset="0"/>
                <a:ea typeface="ＭＳ Ｐゴシック" panose="020B0600070205080204" pitchFamily="34" charset="-128"/>
              </a:defRPr>
            </a:lvl4pPr>
            <a:lvl5pPr>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FCC74A44-8919-4716-9DEB-5798090508C5}" type="slidenum">
              <a:rPr lang="en-US" altLang="en-US" sz="1400"/>
              <a:pPr/>
              <a:t>5</a:t>
            </a:fld>
            <a:endParaRPr lang="en-US" altLang="en-US" sz="14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AutoShape 2">
            <a:extLst>
              <a:ext uri="{FF2B5EF4-FFF2-40B4-BE49-F238E27FC236}">
                <a16:creationId xmlns:a16="http://schemas.microsoft.com/office/drawing/2014/main" id="{D0A6B5C4-F7EA-9267-0410-4EEEDBA65420}"/>
              </a:ext>
            </a:extLst>
          </p:cNvPr>
          <p:cNvSpPr>
            <a:spLocks noGrp="1" noChangeArrowheads="1"/>
          </p:cNvSpPr>
          <p:nvPr>
            <p:ph type="title"/>
          </p:nvPr>
        </p:nvSpPr>
        <p:spPr/>
        <p:txBody>
          <a:bodyPr/>
          <a:lstStyle/>
          <a:p>
            <a:pPr algn="ctr"/>
            <a:r>
              <a:rPr lang="en-US" altLang="en-US"/>
              <a:t>Creating a Security Testing Project</a:t>
            </a:r>
          </a:p>
        </p:txBody>
      </p:sp>
      <p:sp>
        <p:nvSpPr>
          <p:cNvPr id="30723" name="Rectangle 3">
            <a:extLst>
              <a:ext uri="{FF2B5EF4-FFF2-40B4-BE49-F238E27FC236}">
                <a16:creationId xmlns:a16="http://schemas.microsoft.com/office/drawing/2014/main" id="{09BCC9A5-49FC-EF64-134E-8C6041762D08}"/>
              </a:ext>
            </a:extLst>
          </p:cNvPr>
          <p:cNvSpPr>
            <a:spLocks noGrp="1" noChangeArrowheads="1"/>
          </p:cNvSpPr>
          <p:nvPr>
            <p:ph idx="1"/>
          </p:nvPr>
        </p:nvSpPr>
        <p:spPr/>
        <p:txBody>
          <a:bodyPr/>
          <a:lstStyle/>
          <a:p>
            <a:r>
              <a:rPr lang="en-US" altLang="en-US"/>
              <a:t>Threat Models</a:t>
            </a:r>
          </a:p>
          <a:p>
            <a:r>
              <a:rPr lang="en-US" altLang="en-US"/>
              <a:t>Test plan</a:t>
            </a:r>
          </a:p>
          <a:p>
            <a:r>
              <a:rPr lang="en-US" altLang="en-US"/>
              <a:t>Test cases</a:t>
            </a:r>
          </a:p>
          <a:p>
            <a:r>
              <a:rPr lang="en-US" altLang="en-US"/>
              <a:t>Problem reports</a:t>
            </a:r>
          </a:p>
          <a:p>
            <a:r>
              <a:rPr lang="en-US" altLang="en-US"/>
              <a:t>Postmortem</a:t>
            </a:r>
          </a:p>
          <a:p>
            <a:endParaRPr lang="en-US"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AutoShape 2">
            <a:extLst>
              <a:ext uri="{FF2B5EF4-FFF2-40B4-BE49-F238E27FC236}">
                <a16:creationId xmlns:a16="http://schemas.microsoft.com/office/drawing/2014/main" id="{43B7A3E4-3155-9D36-EA93-F13436781201}"/>
              </a:ext>
            </a:extLst>
          </p:cNvPr>
          <p:cNvSpPr>
            <a:spLocks noGrp="1" noChangeArrowheads="1"/>
          </p:cNvSpPr>
          <p:nvPr>
            <p:ph type="title"/>
          </p:nvPr>
        </p:nvSpPr>
        <p:spPr/>
        <p:txBody>
          <a:bodyPr/>
          <a:lstStyle/>
          <a:p>
            <a:pPr algn="ctr"/>
            <a:r>
              <a:rPr lang="en-US" altLang="en-US"/>
              <a:t>*Threat Modeling</a:t>
            </a:r>
          </a:p>
        </p:txBody>
      </p:sp>
      <p:sp>
        <p:nvSpPr>
          <p:cNvPr id="51203" name="Rectangle 3">
            <a:extLst>
              <a:ext uri="{FF2B5EF4-FFF2-40B4-BE49-F238E27FC236}">
                <a16:creationId xmlns:a16="http://schemas.microsoft.com/office/drawing/2014/main" id="{6D31A041-80A5-8F67-B384-EDF21A053021}"/>
              </a:ext>
            </a:extLst>
          </p:cNvPr>
          <p:cNvSpPr>
            <a:spLocks noGrp="1" noChangeArrowheads="1"/>
          </p:cNvSpPr>
          <p:nvPr>
            <p:ph idx="1"/>
          </p:nvPr>
        </p:nvSpPr>
        <p:spPr/>
        <p:txBody>
          <a:bodyPr/>
          <a:lstStyle/>
          <a:p>
            <a:r>
              <a:rPr lang="en-US" altLang="en-US" dirty="0"/>
              <a:t>A way of categorizing and analyzing the threats to an application </a:t>
            </a:r>
          </a:p>
          <a:p>
            <a:r>
              <a:rPr lang="en-US" altLang="en-US" dirty="0"/>
              <a:t>What information will a threat model help to provide?</a:t>
            </a:r>
          </a:p>
          <a:p>
            <a:pPr lvl="1"/>
            <a:r>
              <a:rPr lang="en-US" altLang="en-US" b="1" dirty="0"/>
              <a:t>Which assets need protection</a:t>
            </a:r>
          </a:p>
          <a:p>
            <a:pPr lvl="1"/>
            <a:r>
              <a:rPr lang="en-US" altLang="en-US" b="1" dirty="0"/>
              <a:t>What threats is the application vulnerable to</a:t>
            </a:r>
          </a:p>
          <a:p>
            <a:pPr lvl="1"/>
            <a:r>
              <a:rPr lang="en-US" altLang="en-US" b="1" dirty="0"/>
              <a:t>How important or how likely is each threat</a:t>
            </a:r>
          </a:p>
          <a:p>
            <a:pPr lvl="1"/>
            <a:r>
              <a:rPr lang="en-US" altLang="en-US" b="1" dirty="0"/>
              <a:t>How can the threats be mitigated</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AutoShape 2">
            <a:extLst>
              <a:ext uri="{FF2B5EF4-FFF2-40B4-BE49-F238E27FC236}">
                <a16:creationId xmlns:a16="http://schemas.microsoft.com/office/drawing/2014/main" id="{0FD2BEA9-A7B5-1F32-4873-6CF6F9C40943}"/>
              </a:ext>
            </a:extLst>
          </p:cNvPr>
          <p:cNvSpPr>
            <a:spLocks noGrp="1" noChangeArrowheads="1"/>
          </p:cNvSpPr>
          <p:nvPr>
            <p:ph type="title"/>
          </p:nvPr>
        </p:nvSpPr>
        <p:spPr/>
        <p:txBody>
          <a:bodyPr/>
          <a:lstStyle/>
          <a:p>
            <a:pPr algn="ctr"/>
            <a:r>
              <a:rPr lang="en-US" altLang="en-US" sz="3200"/>
              <a:t>STRIDE  - Model of Threat Categories</a:t>
            </a:r>
            <a:r>
              <a:rPr lang="en-US" altLang="en-US" sz="4000"/>
              <a:t> </a:t>
            </a:r>
          </a:p>
        </p:txBody>
      </p:sp>
      <p:sp>
        <p:nvSpPr>
          <p:cNvPr id="18435" name="Rectangle 3">
            <a:extLst>
              <a:ext uri="{FF2B5EF4-FFF2-40B4-BE49-F238E27FC236}">
                <a16:creationId xmlns:a16="http://schemas.microsoft.com/office/drawing/2014/main" id="{0EA4F15F-D86D-A186-8118-E8B2CA80BD4E}"/>
              </a:ext>
            </a:extLst>
          </p:cNvPr>
          <p:cNvSpPr>
            <a:spLocks noGrp="1" noChangeArrowheads="1"/>
          </p:cNvSpPr>
          <p:nvPr>
            <p:ph idx="1"/>
          </p:nvPr>
        </p:nvSpPr>
        <p:spPr/>
        <p:txBody>
          <a:bodyPr>
            <a:normAutofit lnSpcReduction="10000"/>
          </a:bodyPr>
          <a:lstStyle/>
          <a:p>
            <a:pPr>
              <a:lnSpc>
                <a:spcPct val="90000"/>
              </a:lnSpc>
            </a:pPr>
            <a:r>
              <a:rPr lang="en-US" altLang="en-US" b="1">
                <a:solidFill>
                  <a:srgbClr val="FF3300"/>
                </a:solidFill>
              </a:rPr>
              <a:t>S</a:t>
            </a:r>
            <a:r>
              <a:rPr lang="en-US" altLang="en-US">
                <a:solidFill>
                  <a:srgbClr val="3333FF"/>
                </a:solidFill>
              </a:rPr>
              <a:t>poofing identity</a:t>
            </a:r>
            <a:r>
              <a:rPr lang="en-US" altLang="en-US"/>
              <a:t> - Illegal use of another person's authentication information, such as a user name or password.</a:t>
            </a:r>
          </a:p>
          <a:p>
            <a:pPr>
              <a:lnSpc>
                <a:spcPct val="90000"/>
              </a:lnSpc>
            </a:pPr>
            <a:r>
              <a:rPr lang="en-US" altLang="en-US" b="1">
                <a:solidFill>
                  <a:srgbClr val="FF3300"/>
                </a:solidFill>
              </a:rPr>
              <a:t>T</a:t>
            </a:r>
            <a:r>
              <a:rPr lang="en-US" altLang="en-US">
                <a:solidFill>
                  <a:srgbClr val="3333FF"/>
                </a:solidFill>
              </a:rPr>
              <a:t>ampering with data</a:t>
            </a:r>
            <a:r>
              <a:rPr lang="en-US" altLang="en-US"/>
              <a:t> - malicious modification of data </a:t>
            </a:r>
          </a:p>
          <a:p>
            <a:pPr>
              <a:lnSpc>
                <a:spcPct val="90000"/>
              </a:lnSpc>
            </a:pPr>
            <a:r>
              <a:rPr lang="en-US" altLang="en-US" b="1">
                <a:solidFill>
                  <a:srgbClr val="FF3300"/>
                </a:solidFill>
              </a:rPr>
              <a:t>R</a:t>
            </a:r>
            <a:r>
              <a:rPr lang="en-US" altLang="en-US">
                <a:solidFill>
                  <a:srgbClr val="3333FF"/>
                </a:solidFill>
              </a:rPr>
              <a:t>epudiation</a:t>
            </a:r>
            <a:r>
              <a:rPr lang="en-US" altLang="en-US"/>
              <a:t> - Users deny performing an action </a:t>
            </a:r>
          </a:p>
          <a:p>
            <a:pPr>
              <a:lnSpc>
                <a:spcPct val="90000"/>
              </a:lnSpc>
            </a:pPr>
            <a:r>
              <a:rPr lang="en-US" altLang="en-US" b="1">
                <a:solidFill>
                  <a:srgbClr val="FF3300"/>
                </a:solidFill>
              </a:rPr>
              <a:t>I</a:t>
            </a:r>
            <a:r>
              <a:rPr lang="en-US" altLang="en-US">
                <a:solidFill>
                  <a:srgbClr val="3333FF"/>
                </a:solidFill>
              </a:rPr>
              <a:t>nformation Disclosure</a:t>
            </a:r>
            <a:r>
              <a:rPr lang="en-US" altLang="en-US"/>
              <a:t> - exposure of information to unauthorized individuals</a:t>
            </a:r>
          </a:p>
          <a:p>
            <a:pPr>
              <a:lnSpc>
                <a:spcPct val="90000"/>
              </a:lnSpc>
            </a:pPr>
            <a:r>
              <a:rPr lang="en-US" altLang="en-US" b="1">
                <a:solidFill>
                  <a:srgbClr val="FF3300"/>
                </a:solidFill>
              </a:rPr>
              <a:t>D</a:t>
            </a:r>
            <a:r>
              <a:rPr lang="en-US" altLang="en-US">
                <a:solidFill>
                  <a:srgbClr val="3333FF"/>
                </a:solidFill>
              </a:rPr>
              <a:t>enial of Service</a:t>
            </a:r>
            <a:r>
              <a:rPr lang="en-US" altLang="en-US"/>
              <a:t> - explicit attempt to prevent legitimate users from using a service or system.</a:t>
            </a:r>
          </a:p>
          <a:p>
            <a:pPr>
              <a:lnSpc>
                <a:spcPct val="90000"/>
              </a:lnSpc>
            </a:pPr>
            <a:r>
              <a:rPr lang="en-US" altLang="en-US" b="1">
                <a:solidFill>
                  <a:srgbClr val="FF3300"/>
                </a:solidFill>
              </a:rPr>
              <a:t>E</a:t>
            </a:r>
            <a:r>
              <a:rPr lang="en-US" altLang="en-US">
                <a:solidFill>
                  <a:srgbClr val="3333FF"/>
                </a:solidFill>
              </a:rPr>
              <a:t>levation of Privilege</a:t>
            </a:r>
            <a:r>
              <a:rPr lang="en-US" altLang="en-US"/>
              <a:t> - an unprivileged user gains privileged access </a:t>
            </a:r>
          </a:p>
          <a:p>
            <a:pPr>
              <a:lnSpc>
                <a:spcPct val="90000"/>
              </a:lnSpc>
            </a:pPr>
            <a:endParaRPr lang="en-US" altLang="en-US"/>
          </a:p>
          <a:p>
            <a:pPr>
              <a:lnSpc>
                <a:spcPct val="90000"/>
              </a:lnSpc>
            </a:pPr>
            <a:endParaRPr lang="en-US"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51B02CD3-9D9C-AD2B-D6EC-80F24DEFF1C3}"/>
              </a:ext>
            </a:extLst>
          </p:cNvPr>
          <p:cNvSpPr>
            <a:spLocks noGrp="1" noChangeArrowheads="1"/>
          </p:cNvSpPr>
          <p:nvPr>
            <p:ph type="title"/>
          </p:nvPr>
        </p:nvSpPr>
        <p:spPr/>
        <p:txBody>
          <a:bodyPr/>
          <a:lstStyle/>
          <a:p>
            <a:pPr eaLnBrk="1" hangingPunct="1"/>
            <a:r>
              <a:rPr lang="en-US" altLang="en-US"/>
              <a:t>Threat modeling</a:t>
            </a:r>
          </a:p>
        </p:txBody>
      </p:sp>
      <p:sp>
        <p:nvSpPr>
          <p:cNvPr id="24579" name="Rectangle 3">
            <a:extLst>
              <a:ext uri="{FF2B5EF4-FFF2-40B4-BE49-F238E27FC236}">
                <a16:creationId xmlns:a16="http://schemas.microsoft.com/office/drawing/2014/main" id="{7462AF18-D3D7-D2BE-A5E2-691A837FB299}"/>
              </a:ext>
            </a:extLst>
          </p:cNvPr>
          <p:cNvSpPr>
            <a:spLocks noGrp="1" noChangeArrowheads="1"/>
          </p:cNvSpPr>
          <p:nvPr>
            <p:ph idx="1"/>
          </p:nvPr>
        </p:nvSpPr>
        <p:spPr/>
        <p:txBody>
          <a:bodyPr>
            <a:normAutofit fontScale="92500"/>
          </a:bodyPr>
          <a:lstStyle/>
          <a:p>
            <a:pPr eaLnBrk="1" hangingPunct="1">
              <a:lnSpc>
                <a:spcPct val="90000"/>
              </a:lnSpc>
            </a:pPr>
            <a:r>
              <a:rPr lang="en-US" altLang="en-US" sz="2800"/>
              <a:t>Threat Modeling is a process for evaluating a software system for security issues. </a:t>
            </a:r>
          </a:p>
          <a:p>
            <a:pPr eaLnBrk="1" hangingPunct="1">
              <a:lnSpc>
                <a:spcPct val="90000"/>
              </a:lnSpc>
            </a:pPr>
            <a:r>
              <a:rPr lang="en-US" altLang="en-US" sz="2800"/>
              <a:t>It is a variation of the code and specification inspections processes discussed earlier in the course.</a:t>
            </a:r>
          </a:p>
          <a:p>
            <a:pPr eaLnBrk="1" hangingPunct="1">
              <a:lnSpc>
                <a:spcPct val="90000"/>
              </a:lnSpc>
            </a:pPr>
            <a:r>
              <a:rPr lang="en-US" altLang="en-US" sz="2800"/>
              <a:t>The goal is for a review team to look for software features that vulnerable from a security perspective.</a:t>
            </a:r>
          </a:p>
          <a:p>
            <a:pPr eaLnBrk="1" hangingPunct="1">
              <a:lnSpc>
                <a:spcPct val="90000"/>
              </a:lnSpc>
            </a:pPr>
            <a:r>
              <a:rPr lang="en-US" altLang="en-US" sz="2800"/>
              <a:t>Threat modeling is not the responsibility of a software tester, although testers may be involved in the security review team.</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ustom 20">
      <a:dk1>
        <a:sysClr val="windowText" lastClr="000000"/>
      </a:dk1>
      <a:lt1>
        <a:sysClr val="window" lastClr="FFFFFF"/>
      </a:lt1>
      <a:dk2>
        <a:srgbClr val="632E62"/>
      </a:dk2>
      <a:lt2>
        <a:srgbClr val="19141A"/>
      </a:lt2>
      <a:accent1>
        <a:srgbClr val="762EB1"/>
      </a:accent1>
      <a:accent2>
        <a:srgbClr val="762EB1"/>
      </a:accent2>
      <a:accent3>
        <a:srgbClr val="755DD9"/>
      </a:accent3>
      <a:accent4>
        <a:srgbClr val="665EB8"/>
      </a:accent4>
      <a:accent5>
        <a:srgbClr val="45A5ED"/>
      </a:accent5>
      <a:accent6>
        <a:srgbClr val="5982DB"/>
      </a:accent6>
      <a:hlink>
        <a:srgbClr val="E7CDE7"/>
      </a:hlink>
      <a:folHlink>
        <a:srgbClr val="D09BCF"/>
      </a:folHlink>
    </a:clrScheme>
    <a:fontScheme name="Custom 3">
      <a:majorFont>
        <a:latin typeface="Bahnschrift"/>
        <a:ea typeface=""/>
        <a:cs typeface=""/>
      </a:majorFont>
      <a:minorFont>
        <a:latin typeface="HelvLight"/>
        <a:ea typeface=""/>
        <a:cs typeface=""/>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3499</TotalTime>
  <Words>3279</Words>
  <Application>Microsoft Office PowerPoint</Application>
  <PresentationFormat>Widescreen</PresentationFormat>
  <Paragraphs>354</Paragraphs>
  <Slides>42</Slides>
  <Notes>25</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42</vt:i4>
      </vt:variant>
    </vt:vector>
  </HeadingPairs>
  <TitlesOfParts>
    <vt:vector size="50" baseType="lpstr">
      <vt:lpstr>Arial</vt:lpstr>
      <vt:lpstr>Bahnschrift</vt:lpstr>
      <vt:lpstr>Calibri</vt:lpstr>
      <vt:lpstr>Courier</vt:lpstr>
      <vt:lpstr>HelvLight</vt:lpstr>
      <vt:lpstr>Wingdings</vt:lpstr>
      <vt:lpstr>Circuit</vt:lpstr>
      <vt:lpstr>Visio</vt:lpstr>
      <vt:lpstr>Module four: Application testing</vt:lpstr>
      <vt:lpstr>Security Architecture</vt:lpstr>
      <vt:lpstr>Security Architecture</vt:lpstr>
      <vt:lpstr>Example of a Security Architecture Diagram</vt:lpstr>
      <vt:lpstr>Validating Security Architecture</vt:lpstr>
      <vt:lpstr>Creating a Security Testing Project</vt:lpstr>
      <vt:lpstr>*Threat Modeling</vt:lpstr>
      <vt:lpstr>STRIDE  - Model of Threat Categories </vt:lpstr>
      <vt:lpstr>Threat modeling</vt:lpstr>
      <vt:lpstr>Threat modeling process (1)</vt:lpstr>
      <vt:lpstr>Threat modeling process (2)</vt:lpstr>
      <vt:lpstr>Partial Threat Tree</vt:lpstr>
      <vt:lpstr>*Build a Test Plan</vt:lpstr>
      <vt:lpstr>*Execute Test Cases</vt:lpstr>
      <vt:lpstr>Dependency Testing</vt:lpstr>
      <vt:lpstr>User Interface Testing</vt:lpstr>
      <vt:lpstr>Design Testing</vt:lpstr>
      <vt:lpstr>Implementation Testing</vt:lpstr>
      <vt:lpstr>*The Problem Report</vt:lpstr>
      <vt:lpstr>*Postmortems</vt:lpstr>
      <vt:lpstr>Auditing for software security</vt:lpstr>
      <vt:lpstr>Security auditing problems</vt:lpstr>
      <vt:lpstr>Improving the security audit</vt:lpstr>
      <vt:lpstr>The FLF hypothesis</vt:lpstr>
      <vt:lpstr>Front line functions</vt:lpstr>
      <vt:lpstr>Discovering the FLF measurement</vt:lpstr>
      <vt:lpstr>How are these tools used?</vt:lpstr>
      <vt:lpstr>Case Study: OpenSSH</vt:lpstr>
      <vt:lpstr>Experimental Systems</vt:lpstr>
      <vt:lpstr>GAST-MP &amp; SGA</vt:lpstr>
      <vt:lpstr>Finding inputs</vt:lpstr>
      <vt:lpstr>Finding targets</vt:lpstr>
      <vt:lpstr>FLF density</vt:lpstr>
      <vt:lpstr>Experimental results</vt:lpstr>
      <vt:lpstr>Experimental results</vt:lpstr>
      <vt:lpstr>Verification</vt:lpstr>
      <vt:lpstr>FLF finder</vt:lpstr>
      <vt:lpstr>Research Challenges</vt:lpstr>
      <vt:lpstr>Formal  Security Architectures</vt:lpstr>
      <vt:lpstr>Formal  Security Architectures</vt:lpstr>
      <vt:lpstr>Security Attack  Diagnosis &amp; Mitigation</vt:lpstr>
      <vt:lpstr>Toward Security Attack  Diagnosis &amp; Mitigation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One: The Role of Technology</dc:title>
  <dc:creator>Chad Johnson</dc:creator>
  <cp:lastModifiedBy>Johnson, Chad</cp:lastModifiedBy>
  <cp:revision>15</cp:revision>
  <dcterms:created xsi:type="dcterms:W3CDTF">2020-06-22T15:36:07Z</dcterms:created>
  <dcterms:modified xsi:type="dcterms:W3CDTF">2023-02-14T01:17:12Z</dcterms:modified>
</cp:coreProperties>
</file>