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9A579-922D-4C58-8A62-6A83643962C5}" v="8" dt="2021-01-12T22:13:59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EF2CC-09FC-4DFC-A768-BC2A0A8E860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89B78-E2C1-48E6-A493-E62A1AB2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9FAE78-7CC8-4044-9439-7DDCDB82DE6C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0360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6097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809216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1335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3783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6872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2837-9CC1-4A61-BAFA-7493765ADC66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3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60CC-8A0F-4A7F-BD8B-BB4A7F711A2F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3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9F6C-298E-457E-893D-52BE1F95B65D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9AC1-3B9A-40CE-98D7-5F98568B867E}" type="datetime1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1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F3CD-53C4-4A2E-B87C-39AC67A7CF8F}" type="datetime1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1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49B0-F0A6-4806-8662-5FD789F4D2D3}" type="datetime1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667-29C0-4853-A695-2D323707E37B}" type="datetime1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41C9-1611-470E-AFCE-FFA8E3B79975}" type="datetime1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8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4A5B-7AFE-42E6-B054-6D007AD1C19F}" type="datetime1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38A6B-9637-4EB2-9216-A4FEE866094A}" type="datetime1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78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E3014-63A5-4454-96EC-66167595D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970" b="15030"/>
          <a:stretch/>
        </p:blipFill>
        <p:spPr>
          <a:xfrm>
            <a:off x="3048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6A06DF-F722-4988-BC89-851B8C82F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4387970"/>
            <a:ext cx="10558405" cy="1378646"/>
          </a:xfrm>
        </p:spPr>
        <p:txBody>
          <a:bodyPr anchor="b">
            <a:normAutofit fontScale="90000"/>
          </a:bodyPr>
          <a:lstStyle/>
          <a:p>
            <a:r>
              <a:rPr lang="en-US" sz="5200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Module nine: Source Code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07F94-A1B7-4386-B249-3F37A1222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5878187"/>
            <a:ext cx="10558405" cy="501108"/>
          </a:xfrm>
        </p:spPr>
        <p:txBody>
          <a:bodyPr anchor="t">
            <a:normAutofit/>
          </a:bodyPr>
          <a:lstStyle/>
          <a:p>
            <a:r>
              <a:rPr lang="en-US" dirty="0">
                <a:ln w="3175">
                  <a:solidFill>
                    <a:schemeClr val="accent1">
                      <a:alpha val="40000"/>
                    </a:schemeClr>
                  </a:solidFill>
                </a:ln>
                <a:solidFill>
                  <a:srgbClr val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CIS 311 – Prof. C. R. Johnson</a:t>
            </a:r>
          </a:p>
        </p:txBody>
      </p:sp>
    </p:spTree>
    <p:extLst>
      <p:ext uri="{BB962C8B-B14F-4D97-AF65-F5344CB8AC3E}">
        <p14:creationId xmlns:p14="http://schemas.microsoft.com/office/powerpoint/2010/main" val="205105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406B-0639-AA6D-4487-88BC77C4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TaintPropagation</a:t>
            </a:r>
            <a:r>
              <a:rPr lang="en-US" dirty="0"/>
              <a:t>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12A91-CAC5-A232-9AB2-A353C3D8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real world, the defaults aren’t enough</a:t>
            </a:r>
          </a:p>
          <a:p>
            <a:r>
              <a:rPr lang="en-US" dirty="0"/>
              <a:t>Create custom sources, sinks, filters</a:t>
            </a:r>
          </a:p>
          <a:p>
            <a:pPr lvl="1"/>
            <a:r>
              <a:rPr lang="en-US" dirty="0"/>
              <a:t>https://clang.llvm.org/docs/analyzer/user-docs/TaintAnalysisConfiguration.html#clangsa-taint-configuration-example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2F49-12E6-ACD2-558A-547D80A0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B0D7-81B5-ED09-FF0C-9DF32C83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77AA3-3CB8-6F27-1D5E-AB8D9337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7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5B1A-FBBB-3DD4-CA82-DC5B3F38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Weggli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F8F7-F9A9-016A-D6C0-01F4FD201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search tool for C / C++ code-bases</a:t>
            </a:r>
          </a:p>
          <a:p>
            <a:r>
              <a:rPr lang="en-US" dirty="0"/>
              <a:t>Less about finding explicit vulnerabilities, more about finding interesting code patterns where vulnerabilities might likely exist.</a:t>
            </a:r>
          </a:p>
          <a:p>
            <a:r>
              <a:rPr lang="en-US" dirty="0"/>
              <a:t>Install and setup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 install cargo</a:t>
            </a:r>
          </a:p>
          <a:p>
            <a:pPr lvl="1"/>
            <a:r>
              <a:rPr lang="en-US" dirty="0"/>
              <a:t>cargo install </a:t>
            </a:r>
            <a:r>
              <a:rPr lang="en-US" dirty="0" err="1"/>
              <a:t>weggli</a:t>
            </a:r>
            <a:endParaRPr lang="en-US" dirty="0"/>
          </a:p>
          <a:p>
            <a:pPr lvl="1"/>
            <a:r>
              <a:rPr lang="en-US" dirty="0"/>
              <a:t>Add $HOME/.cargo/bin to PATH in ~/.profile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64A53-D0C8-0400-493E-9C62506D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7DE57-1443-DDD0-49E2-347A4105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3EC6-4349-41D6-BD39-1BCEF62A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4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7A31-8448-ADB0-8F95-B95B076C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wEGGLI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8800-9209-4B71-C793-545528D1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 is wildcard</a:t>
            </a:r>
          </a:p>
          <a:p>
            <a:r>
              <a:rPr lang="en-US" dirty="0"/>
              <a:t>$a is a variable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EA7ED-ABB3-C0B0-4261-6673D561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FE3F9-93CC-2BF8-0FE0-7A570CC9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17757-2D4A-8C6D-8748-6BB12066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0882C-0296-9D14-DD31-5627E663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223" y="960940"/>
            <a:ext cx="7575884" cy="483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02B6-3F4D-3CF5-3C2D-09045343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Weggli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CDBD-8A95-61A3-2166-2F32C75D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double-free’s</a:t>
            </a:r>
          </a:p>
          <a:p>
            <a:pPr lvl="1"/>
            <a:r>
              <a:rPr lang="en-US" dirty="0"/>
              <a:t>‘free($a); free($a);’</a:t>
            </a:r>
          </a:p>
          <a:p>
            <a:r>
              <a:rPr lang="en-US" dirty="0"/>
              <a:t>Potential use-after-free’s</a:t>
            </a:r>
          </a:p>
          <a:p>
            <a:pPr lvl="1"/>
            <a:r>
              <a:rPr lang="en-US" dirty="0"/>
              <a:t>‘free($a); $a-&gt;_;’</a:t>
            </a:r>
          </a:p>
          <a:p>
            <a:r>
              <a:rPr lang="en-US" dirty="0"/>
              <a:t>Potential off-by-one’s</a:t>
            </a:r>
          </a:p>
          <a:p>
            <a:pPr lvl="1"/>
            <a:r>
              <a:rPr lang="en-US" dirty="0"/>
              <a:t>‘for ($a=0; $a&lt;=_; _)’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DC200-76AA-0A15-5A43-CC9D182C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1861-EC6F-06FB-117E-D7A90AEF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D77F-3161-2336-5199-1C4C89BB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2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3C1F-771E-1E54-2A89-3F27CC88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Weggli</a:t>
            </a:r>
            <a:r>
              <a:rPr lang="en-US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4F61-A0AC-73E3-F719-357A98E4F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Strcpy</a:t>
            </a:r>
            <a:r>
              <a:rPr lang="en-US" dirty="0"/>
              <a:t> into a stack buffer</a:t>
            </a:r>
          </a:p>
          <a:p>
            <a:pPr lvl="1"/>
            <a:r>
              <a:rPr lang="en-US" dirty="0"/>
              <a:t>'_ $a[_]; </a:t>
            </a:r>
            <a:r>
              <a:rPr lang="en-US" dirty="0" err="1"/>
              <a:t>strcpy</a:t>
            </a:r>
            <a:r>
              <a:rPr lang="en-US" dirty="0"/>
              <a:t>($a, _);'</a:t>
            </a:r>
          </a:p>
          <a:p>
            <a:r>
              <a:rPr lang="en-US" dirty="0"/>
              <a:t>Loop copying data into a buffer</a:t>
            </a:r>
          </a:p>
          <a:p>
            <a:pPr lvl="1"/>
            <a:r>
              <a:rPr lang="en-US" dirty="0"/>
              <a:t>'$a = malloc(_); for (_;_;_) {$a[_] = _;}'</a:t>
            </a:r>
          </a:p>
          <a:p>
            <a:r>
              <a:rPr lang="en-US" dirty="0"/>
              <a:t>Functions with “parse” or “decode” in name</a:t>
            </a:r>
          </a:p>
          <a:p>
            <a:pPr lvl="1"/>
            <a:r>
              <a:rPr lang="en-US" dirty="0"/>
              <a:t>-R 'f=</a:t>
            </a:r>
            <a:r>
              <a:rPr lang="en-US" dirty="0" err="1"/>
              <a:t>decode|parse</a:t>
            </a:r>
            <a:r>
              <a:rPr lang="en-US" dirty="0"/>
              <a:t>' '_ $f(_) { }'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C59B-190D-51E5-E067-07F147C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E992B-5EAE-523D-AF89-5A9513CC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6D453-07E6-5A86-0264-E2DF96D3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8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DF6E-BB1D-5135-6FEE-94328F51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09D6-6003-89C0-6436-2ED2CAF5B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code review is, and always will be the best way to find subtle bugs.</a:t>
            </a:r>
          </a:p>
          <a:p>
            <a:pPr lvl="1"/>
            <a:r>
              <a:rPr lang="en-US" dirty="0"/>
              <a:t>Far more work</a:t>
            </a:r>
          </a:p>
          <a:p>
            <a:pPr lvl="1"/>
            <a:r>
              <a:rPr lang="en-US" dirty="0"/>
              <a:t>Far better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8609-0FB5-26D7-4E6F-9EE8E89C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39574-65DD-3C66-3631-25C2C9A4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51094-F2D2-E3CB-377F-2CD7E508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8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F965-E0C6-3BEA-9F67-86EAF06F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E5E0-D9D2-B636-8F51-3C87FF15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examples .zip file from Canvas</a:t>
            </a:r>
          </a:p>
          <a:p>
            <a:r>
              <a:rPr lang="en-US" dirty="0"/>
              <a:t>Let’s also use GNU Nano as a real example</a:t>
            </a:r>
          </a:p>
          <a:p>
            <a:pPr lvl="1"/>
            <a:r>
              <a:rPr lang="en-US" dirty="0"/>
              <a:t>Small enough to be familiar and approachable</a:t>
            </a:r>
          </a:p>
          <a:p>
            <a:pPr lvl="1"/>
            <a:r>
              <a:rPr lang="en-US" dirty="0"/>
              <a:t>Large enough to have bugs</a:t>
            </a:r>
          </a:p>
          <a:p>
            <a:r>
              <a:rPr lang="en-US" dirty="0"/>
              <a:t>Download and extract the latest release</a:t>
            </a:r>
          </a:p>
          <a:p>
            <a:pPr lvl="1"/>
            <a:r>
              <a:rPr lang="en-US" dirty="0"/>
              <a:t>https://www.nano-editor.org/download.php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1BCC1-9E3C-E1AE-391B-3BCBAD6C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87729-879C-AE74-07D3-F1245AAF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FA49C-069F-3F44-0D57-11DE087C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3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1A4B-67E3-7ADB-7AEE-EFAC1EAF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221B-4B26-082B-2451-5A2094A2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and easy to run!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cppcheck</a:t>
            </a:r>
            <a:endParaRPr lang="en-US" dirty="0"/>
          </a:p>
          <a:p>
            <a:pPr lvl="1"/>
            <a:r>
              <a:rPr lang="en-US" dirty="0" err="1"/>
              <a:t>cppcheck</a:t>
            </a:r>
            <a:r>
              <a:rPr lang="en-US" dirty="0"/>
              <a:t> .</a:t>
            </a:r>
          </a:p>
          <a:p>
            <a:r>
              <a:rPr lang="en-US" dirty="0"/>
              <a:t>Very careful, conservative algorithms</a:t>
            </a:r>
          </a:p>
          <a:p>
            <a:pPr lvl="1"/>
            <a:r>
              <a:rPr lang="en-US" dirty="0"/>
              <a:t>Tends to only find the most obvious bugs</a:t>
            </a:r>
          </a:p>
          <a:p>
            <a:pPr lvl="1"/>
            <a:r>
              <a:rPr lang="en-US" dirty="0"/>
              <a:t>Low false positive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20FD-EA41-C44B-1C86-ADFD1260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46BAC-E65A-3CFF-D898-0B28093E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99055-32AE-2EAF-5DEE-6B4C716D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7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3356-C787-F24E-8567-AAEB3E99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Scan-Build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B585-2D84-5593-91B9-C4C67632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Fancy front-end for Clang Static Analyzer</a:t>
            </a:r>
          </a:p>
          <a:p>
            <a:r>
              <a:rPr lang="en-US" dirty="0"/>
              <a:t>Compile-time analysis, thus steps may vary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 install clang clang-tools</a:t>
            </a:r>
          </a:p>
          <a:p>
            <a:pPr lvl="1"/>
            <a:r>
              <a:rPr lang="en-US" dirty="0"/>
              <a:t>./configure ← any required preparation</a:t>
            </a:r>
          </a:p>
          <a:p>
            <a:pPr lvl="1"/>
            <a:r>
              <a:rPr lang="en-US" dirty="0"/>
              <a:t>scan-build make← include with build command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07E0-A0D0-6BF6-DD69-9BFE1017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D85C-F5C3-4C0A-290E-4E7564F7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0D6FE-BE2A-C9D3-209C-A1757DE1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BD0B-5923-46C5-825A-221990FB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76BF6D-C18A-38CC-B520-C38407F8D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92070"/>
            <a:ext cx="6424722" cy="417094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2F07-BE8C-17A3-253B-8D1ED29D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B6BE7-146E-45C9-8310-F45A5963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D4488-2866-87AC-10F4-D868E663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B032EF-3A4F-FBB2-DFEE-785BEAEA0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686" y="0"/>
            <a:ext cx="5777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7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FC1A-C6E8-6721-60FB-3022E337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562F-9716-8499-1498-22FD2F7B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Intelligent data propagation tracking</a:t>
            </a:r>
          </a:p>
          <a:p>
            <a:pPr lvl="1"/>
            <a:r>
              <a:rPr lang="en-US" dirty="0"/>
              <a:t>Source - Where untrusted data originates</a:t>
            </a:r>
          </a:p>
          <a:p>
            <a:pPr lvl="1"/>
            <a:r>
              <a:rPr lang="en-US" dirty="0"/>
              <a:t>Sink - Dangerous places data ends up</a:t>
            </a:r>
          </a:p>
          <a:p>
            <a:pPr lvl="1"/>
            <a:r>
              <a:rPr lang="en-US" dirty="0"/>
              <a:t>Filter - Code that sanitizes data in between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C56D-4255-AB36-16AB-5562278C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97ED1-5E15-C913-1698-3FF91C4E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265F5-A768-2E9D-564F-2FD91B73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38E17B-C111-628F-58AB-A0FB6C99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564" y="4337539"/>
            <a:ext cx="4875693" cy="231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600B-D934-A1BF-EB52-B0756DC8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</a:t>
            </a:r>
            <a:r>
              <a:rPr lang="en-US" dirty="0" err="1"/>
              <a:t>TaintPropagation</a:t>
            </a:r>
            <a:r>
              <a:rPr lang="en-US" dirty="0"/>
              <a:t>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667FA-8AA6-59E2-8F5C-0972D2E3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scan-build supports this! (alpha)</a:t>
            </a:r>
          </a:p>
          <a:p>
            <a:r>
              <a:rPr lang="en-US" dirty="0"/>
              <a:t>Many good defaults</a:t>
            </a:r>
          </a:p>
          <a:p>
            <a:pPr lvl="1"/>
            <a:r>
              <a:rPr lang="en-US" dirty="0"/>
              <a:t>Sources: gets, </a:t>
            </a:r>
            <a:r>
              <a:rPr lang="en-US" dirty="0" err="1"/>
              <a:t>scanf</a:t>
            </a:r>
            <a:r>
              <a:rPr lang="en-US" dirty="0"/>
              <a:t>, </a:t>
            </a:r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getenv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Propagators: 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atoi</a:t>
            </a:r>
            <a:r>
              <a:rPr lang="en-US" dirty="0"/>
              <a:t>, </a:t>
            </a:r>
            <a:r>
              <a:rPr lang="en-US" dirty="0" err="1"/>
              <a:t>strlen</a:t>
            </a:r>
            <a:r>
              <a:rPr lang="en-US" dirty="0"/>
              <a:t>, ...</a:t>
            </a:r>
          </a:p>
          <a:p>
            <a:pPr lvl="1"/>
            <a:r>
              <a:rPr lang="en-US" dirty="0"/>
              <a:t>Sinks: system, </a:t>
            </a:r>
            <a:r>
              <a:rPr lang="en-US" dirty="0" err="1"/>
              <a:t>execve</a:t>
            </a:r>
            <a:r>
              <a:rPr lang="en-US" dirty="0"/>
              <a:t>, </a:t>
            </a:r>
            <a:r>
              <a:rPr lang="en-US" dirty="0" err="1"/>
              <a:t>execl</a:t>
            </a:r>
            <a:r>
              <a:rPr lang="en-US" dirty="0"/>
              <a:t>, </a:t>
            </a:r>
            <a:r>
              <a:rPr lang="en-US" dirty="0" err="1"/>
              <a:t>popen</a:t>
            </a:r>
            <a:r>
              <a:rPr lang="en-US" dirty="0"/>
              <a:t>, 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93F2-6912-7213-8868-B7F8526A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E243-6AA9-3013-21FC-637BA343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FACC4-ACE7-6AAE-53AD-FE304F98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FFE3C5-37ED-70D5-A739-E77599C8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4324"/>
            <a:ext cx="12192000" cy="12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9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8D8A-3783-EDCF-EB7E-72E4D2B7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with other analyzers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AD274-597A-3D30-E48C-19F443DB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alpha.security.taint.TaintPropagation,alpha.security.ArrayBoundV2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93D33-0A69-0554-3ABE-D14F47DF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71006-8C58-EA60-FD6D-A990B91C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20D7C-E916-9BCF-F43B-2C245049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D61428-1D58-DF6F-77E9-39D692B8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" y="3050619"/>
            <a:ext cx="12192000" cy="380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15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0">
      <a:dk1>
        <a:sysClr val="windowText" lastClr="000000"/>
      </a:dk1>
      <a:lt1>
        <a:sysClr val="window" lastClr="FFFFFF"/>
      </a:lt1>
      <a:dk2>
        <a:srgbClr val="632E62"/>
      </a:dk2>
      <a:lt2>
        <a:srgbClr val="19141A"/>
      </a:lt2>
      <a:accent1>
        <a:srgbClr val="762EB1"/>
      </a:accent1>
      <a:accent2>
        <a:srgbClr val="762EB1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E7CDE7"/>
      </a:hlink>
      <a:folHlink>
        <a:srgbClr val="D09BCF"/>
      </a:folHlink>
    </a:clrScheme>
    <a:fontScheme name="Custom 3">
      <a:majorFont>
        <a:latin typeface="Bahnschrift"/>
        <a:ea typeface=""/>
        <a:cs typeface=""/>
      </a:majorFont>
      <a:minorFont>
        <a:latin typeface="HelvLight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4269</TotalTime>
  <Words>523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Bahnschrift</vt:lpstr>
      <vt:lpstr>Calibri</vt:lpstr>
      <vt:lpstr>HelvLight</vt:lpstr>
      <vt:lpstr>Circuit</vt:lpstr>
      <vt:lpstr>Module nine: Source Code Review</vt:lpstr>
      <vt:lpstr>Manual code review</vt:lpstr>
      <vt:lpstr>Target</vt:lpstr>
      <vt:lpstr>Cpp check</vt:lpstr>
      <vt:lpstr>Scan-Build</vt:lpstr>
      <vt:lpstr>Results</vt:lpstr>
      <vt:lpstr>Taint analysis</vt:lpstr>
      <vt:lpstr>Clang TaintPropagation Analyzer</vt:lpstr>
      <vt:lpstr>Combine with other analyzers</vt:lpstr>
      <vt:lpstr>Custom TaintPropagation config</vt:lpstr>
      <vt:lpstr>Weggli</vt:lpstr>
      <vt:lpstr>wEGGLI</vt:lpstr>
      <vt:lpstr>Weggli Examples</vt:lpstr>
      <vt:lpstr>Weggli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One: The Role of Technology</dc:title>
  <dc:creator>Chad Johnson</dc:creator>
  <cp:lastModifiedBy>Johnson, Chad</cp:lastModifiedBy>
  <cp:revision>19</cp:revision>
  <dcterms:created xsi:type="dcterms:W3CDTF">2020-06-22T15:36:07Z</dcterms:created>
  <dcterms:modified xsi:type="dcterms:W3CDTF">2023-04-16T19:36:47Z</dcterms:modified>
</cp:coreProperties>
</file>