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grandir" charset="1" panose="00000500000000000000"/>
      <p:regular r:id="rId21"/>
    </p:embeddedFont>
    <p:embeddedFont>
      <p:font typeface="Agrandir Bold" charset="1" panose="00000800000000000000"/>
      <p:regular r:id="rId22"/>
    </p:embeddedFont>
    <p:embeddedFont>
      <p:font typeface="Fira Code Bold" charset="1" panose="020B080905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16.jpeg" Type="http://schemas.openxmlformats.org/officeDocument/2006/relationships/image"/><Relationship Id="rId5" Target="../media/VAGk5s8yMCU.mp4" Type="http://schemas.openxmlformats.org/officeDocument/2006/relationships/video"/><Relationship Id="rId6" Target="../media/VAGk5s8yMCU.mp4" Type="http://schemas.microsoft.com/office/2007/relationships/media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000871" y="2763821"/>
            <a:ext cx="12286259" cy="4759358"/>
            <a:chOff x="0" y="0"/>
            <a:chExt cx="16381678" cy="634581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45415"/>
              <a:ext cx="16381678" cy="3259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799"/>
                </a:lnSpc>
              </a:pPr>
              <a:r>
                <a:rPr lang="en-US" sz="7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Emotion Cause extraction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50370"/>
              <a:ext cx="16381678" cy="2895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Using</a:t>
              </a: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 graphs on RECCON dataset to capture the flow of the</a:t>
              </a:r>
            </a:p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conversation</a:t>
              </a:r>
            </a:p>
            <a:p>
              <a:pPr algn="ctr">
                <a:lnSpc>
                  <a:spcPts val="4206"/>
                </a:lnSpc>
                <a:spcBef>
                  <a:spcPct val="0"/>
                </a:spcBef>
              </a:pPr>
            </a:p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Group 6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3974294"/>
            <a:ext cx="6683386" cy="2338411"/>
            <a:chOff x="0" y="0"/>
            <a:chExt cx="8911182" cy="311788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891118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Results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62910"/>
              <a:ext cx="8911182" cy="125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The results and metrics after training the model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552994" y="693644"/>
            <a:ext cx="10127171" cy="988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Accuracy (Train): 86.74%</a:t>
            </a:r>
          </a:p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Accuracy (Test): 85.52%</a:t>
            </a:r>
          </a:p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Precision: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Macro Average: 0.85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Micro Average: 0.86</a:t>
            </a:r>
          </a:p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Recall: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Macro Average: 0.80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Micro Average: 0.86</a:t>
            </a:r>
          </a:p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F1 Score: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Macro Average: 0.82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Micro Average: 0.85</a:t>
            </a:r>
          </a:p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Class wise metrics: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Emotion Clause: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Precision: 0.86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Recall: 0.82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F1: 0.84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Cause Clause: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Precision: 0.85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Recall: 0.66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F1: 0.74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Neutral Clause: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Precision: 0.85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Recall: 0.92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F1: 0.89</a:t>
            </a:r>
          </a:p>
          <a:p>
            <a:pPr algn="l">
              <a:lnSpc>
                <a:spcPts val="3057"/>
              </a:lnSpc>
            </a:pPr>
          </a:p>
          <a:p>
            <a:pPr algn="l">
              <a:lnSpc>
                <a:spcPts val="305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6568832" y="1028700"/>
            <a:ext cx="9945136" cy="8229600"/>
          </a:xfrm>
          <a:custGeom>
            <a:avLst/>
            <a:gdLst/>
            <a:ahLst/>
            <a:cxnLst/>
            <a:rect r="r" b="b" t="t" l="l"/>
            <a:pathLst>
              <a:path h="8229600" w="9945136">
                <a:moveTo>
                  <a:pt x="0" y="0"/>
                </a:moveTo>
                <a:lnTo>
                  <a:pt x="9945136" y="0"/>
                </a:lnTo>
                <a:lnTo>
                  <a:pt x="99451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202894"/>
            <a:ext cx="6683386" cy="1881211"/>
            <a:chOff x="0" y="0"/>
            <a:chExt cx="8911182" cy="25082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891118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Results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62910"/>
              <a:ext cx="8911182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Confusion matrix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5160446" y="1028700"/>
            <a:ext cx="12352120" cy="8229600"/>
          </a:xfrm>
          <a:custGeom>
            <a:avLst/>
            <a:gdLst/>
            <a:ahLst/>
            <a:cxnLst/>
            <a:rect r="r" b="b" t="t" l="l"/>
            <a:pathLst>
              <a:path h="8229600" w="12352120">
                <a:moveTo>
                  <a:pt x="0" y="0"/>
                </a:moveTo>
                <a:lnTo>
                  <a:pt x="12352120" y="0"/>
                </a:lnTo>
                <a:lnTo>
                  <a:pt x="123521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202894"/>
            <a:ext cx="6683386" cy="1881211"/>
            <a:chOff x="0" y="0"/>
            <a:chExt cx="8911182" cy="25082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891118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Results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62910"/>
              <a:ext cx="8911182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Graph Visualizations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4945994" y="914064"/>
            <a:ext cx="12524182" cy="8344236"/>
          </a:xfrm>
          <a:custGeom>
            <a:avLst/>
            <a:gdLst/>
            <a:ahLst/>
            <a:cxnLst/>
            <a:rect r="r" b="b" t="t" l="l"/>
            <a:pathLst>
              <a:path h="8344236" w="12524182">
                <a:moveTo>
                  <a:pt x="0" y="0"/>
                </a:moveTo>
                <a:lnTo>
                  <a:pt x="12524182" y="0"/>
                </a:lnTo>
                <a:lnTo>
                  <a:pt x="12524182" y="8344236"/>
                </a:lnTo>
                <a:lnTo>
                  <a:pt x="0" y="8344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202894"/>
            <a:ext cx="6683386" cy="1881211"/>
            <a:chOff x="0" y="0"/>
            <a:chExt cx="8911182" cy="25082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891118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Results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62910"/>
              <a:ext cx="8911182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Graph Visualizations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>
                  <p14:trim st="1170.0000" end="1533.0000"/>
                </p14:media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2836052" y="2350066"/>
            <a:ext cx="12615896" cy="709644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510342" y="429963"/>
            <a:ext cx="6683386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05592" y="1534863"/>
            <a:ext cx="6683386" cy="51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Demo video showing how it works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4202894"/>
            <a:ext cx="6683386" cy="1881211"/>
            <a:chOff x="0" y="0"/>
            <a:chExt cx="8911182" cy="250828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891118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Contribution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62910"/>
              <a:ext cx="8911182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Work done by individual members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138983" y="2399781"/>
            <a:ext cx="10700274" cy="5854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4669" indent="-257334" lvl="1">
              <a:lnSpc>
                <a:spcPts val="3337"/>
              </a:lnSpc>
              <a:buFont typeface="Arial"/>
              <a:buChar char="•"/>
            </a:pPr>
            <a:r>
              <a:rPr lang="en-US" b="true" sz="23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Aritra Bhaduri (2101AI40):</a:t>
            </a:r>
          </a:p>
          <a:p>
            <a:pPr algn="l" marL="1029338" indent="-343113" lvl="2">
              <a:lnSpc>
                <a:spcPts val="3337"/>
              </a:lnSpc>
              <a:buFont typeface="Arial"/>
              <a:buChar char="⚬"/>
            </a:pPr>
            <a:r>
              <a:rPr lang="en-US" b="true" sz="23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Worked on creating proper clause splitting in task 1.</a:t>
            </a:r>
          </a:p>
          <a:p>
            <a:pPr algn="l" marL="1029338" indent="-343113" lvl="2">
              <a:lnSpc>
                <a:spcPts val="3337"/>
              </a:lnSpc>
              <a:buFont typeface="Arial"/>
              <a:buChar char="⚬"/>
            </a:pPr>
            <a:r>
              <a:rPr lang="en-US" b="true" sz="23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Contributed to task 2 in configuring LLMs and prompt generation.</a:t>
            </a:r>
          </a:p>
          <a:p>
            <a:pPr algn="l" marL="1029338" indent="-343113" lvl="2">
              <a:lnSpc>
                <a:spcPts val="3337"/>
              </a:lnSpc>
              <a:buFont typeface="Arial"/>
              <a:buChar char="⚬"/>
            </a:pPr>
            <a:r>
              <a:rPr lang="en-US" b="true" sz="23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Created presentation slides and plots.</a:t>
            </a:r>
          </a:p>
          <a:p>
            <a:pPr algn="l" marL="514669" indent="-257334" lvl="1">
              <a:lnSpc>
                <a:spcPts val="3337"/>
              </a:lnSpc>
              <a:buFont typeface="Arial"/>
              <a:buChar char="•"/>
            </a:pPr>
            <a:r>
              <a:rPr lang="en-US" b="true" sz="23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Asmit Ganguly (2101CS87):</a:t>
            </a:r>
          </a:p>
          <a:p>
            <a:pPr algn="l" marL="1029338" indent="-343113" lvl="2">
              <a:lnSpc>
                <a:spcPts val="3337"/>
              </a:lnSpc>
              <a:buFont typeface="Arial"/>
              <a:buChar char="⚬"/>
            </a:pPr>
            <a:r>
              <a:rPr lang="en-US" b="true" sz="23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Worked in task 2 in improving classification accuracy.</a:t>
            </a:r>
          </a:p>
          <a:p>
            <a:pPr algn="l" marL="1029338" indent="-343113" lvl="2">
              <a:lnSpc>
                <a:spcPts val="3337"/>
              </a:lnSpc>
              <a:buFont typeface="Arial"/>
              <a:buChar char="⚬"/>
            </a:pPr>
            <a:r>
              <a:rPr lang="en-US" b="true" sz="23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Created GNN model, training loop and evaluation code</a:t>
            </a:r>
          </a:p>
          <a:p>
            <a:pPr algn="l" marL="1029338" indent="-343113" lvl="2">
              <a:lnSpc>
                <a:spcPts val="3337"/>
              </a:lnSpc>
              <a:buFont typeface="Arial"/>
              <a:buChar char="⚬"/>
            </a:pPr>
            <a:r>
              <a:rPr lang="en-US" b="true" sz="23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Created demo frontend using gradio.</a:t>
            </a:r>
          </a:p>
          <a:p>
            <a:pPr algn="l" marL="514669" indent="-257334" lvl="1">
              <a:lnSpc>
                <a:spcPts val="3337"/>
              </a:lnSpc>
              <a:buFont typeface="Arial"/>
              <a:buChar char="•"/>
            </a:pPr>
            <a:r>
              <a:rPr lang="en-US" b="true" sz="23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Prabhat Kumar Malviya (2101CS58)</a:t>
            </a:r>
          </a:p>
          <a:p>
            <a:pPr algn="l" marL="1029338" indent="-343113" lvl="2">
              <a:lnSpc>
                <a:spcPts val="3337"/>
              </a:lnSpc>
              <a:buFont typeface="Arial"/>
              <a:buChar char="⚬"/>
            </a:pPr>
            <a:r>
              <a:rPr lang="en-US" b="true" sz="23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Contributed to task 2 for automating the annotation process for test and train datasets. </a:t>
            </a:r>
          </a:p>
          <a:p>
            <a:pPr algn="l" marL="1029338" indent="-343113" lvl="2">
              <a:lnSpc>
                <a:spcPts val="3337"/>
              </a:lnSpc>
              <a:buFont typeface="Arial"/>
              <a:buChar char="⚬"/>
            </a:pPr>
            <a:r>
              <a:rPr lang="en-US" b="true" sz="23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Added Model schematics for the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65286"/>
            <a:ext cx="6780460" cy="1756428"/>
            <a:chOff x="0" y="0"/>
            <a:chExt cx="9040614" cy="23419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0"/>
              <a:ext cx="9040614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Contents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52506"/>
              <a:ext cx="9040614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Topics Covered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809000" y="962025"/>
            <a:ext cx="6907145" cy="868440"/>
            <a:chOff x="0" y="0"/>
            <a:chExt cx="9209527" cy="1157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1: Dataset Preparation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09000" y="2250706"/>
            <a:ext cx="6907145" cy="868440"/>
            <a:chOff x="0" y="0"/>
            <a:chExt cx="9209527" cy="115792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2: Annotation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809000" y="3539386"/>
            <a:ext cx="6907145" cy="868440"/>
            <a:chOff x="0" y="0"/>
            <a:chExt cx="9209527" cy="115792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3: Model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09000" y="4828067"/>
            <a:ext cx="6907145" cy="868440"/>
            <a:chOff x="0" y="0"/>
            <a:chExt cx="9209527" cy="115792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Results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809000" y="6115607"/>
            <a:ext cx="6907145" cy="868440"/>
            <a:chOff x="0" y="0"/>
            <a:chExt cx="9209527" cy="115792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Demo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5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809000" y="7403146"/>
            <a:ext cx="6907145" cy="868440"/>
            <a:chOff x="0" y="0"/>
            <a:chExt cx="9209527" cy="1157920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Con</a:t>
              </a: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tribution</a:t>
              </a:r>
            </a:p>
          </p:txBody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6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809000" y="8690686"/>
            <a:ext cx="6907145" cy="868440"/>
            <a:chOff x="0" y="0"/>
            <a:chExt cx="9209527" cy="1157920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Discussions and future work</a:t>
              </a:r>
            </a:p>
          </p:txBody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9459171" y="446846"/>
            <a:ext cx="8043020" cy="9393307"/>
          </a:xfrm>
          <a:custGeom>
            <a:avLst/>
            <a:gdLst/>
            <a:ahLst/>
            <a:cxnLst/>
            <a:rect r="r" b="b" t="t" l="l"/>
            <a:pathLst>
              <a:path h="9393307" w="8043020">
                <a:moveTo>
                  <a:pt x="0" y="0"/>
                </a:moveTo>
                <a:lnTo>
                  <a:pt x="8043019" y="0"/>
                </a:lnTo>
                <a:lnTo>
                  <a:pt x="8043019" y="9393308"/>
                </a:lnTo>
                <a:lnTo>
                  <a:pt x="0" y="93933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2988457"/>
            <a:ext cx="7729865" cy="4310086"/>
            <a:chOff x="0" y="0"/>
            <a:chExt cx="10306486" cy="57467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10306486" cy="300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1: Da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taset Preparation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272610"/>
              <a:ext cx="10306486" cy="2474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Here we prepare the dataset by b</a:t>
              </a:r>
              <a:r>
                <a:rPr lang="en-US" sz="26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reaking down a  text into distinct grammatical clauses while preserving specific patterns like abbreviations, titles, and numbers.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3145619"/>
            <a:ext cx="7729865" cy="3995761"/>
            <a:chOff x="0" y="0"/>
            <a:chExt cx="10306486" cy="532768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10306486" cy="441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1: Da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taset Preparation</a:t>
              </a:r>
            </a:p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(output)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682310"/>
              <a:ext cx="10306486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Few input/output samples for example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407745" y="962025"/>
            <a:ext cx="8851555" cy="8681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Utterance: "Hey, you wanna see a movie tomorrow ?"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Clauses: [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"Hey",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"you wanna see",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"a movie tomorrow ?"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]</a:t>
            </a:r>
          </a:p>
          <a:p>
            <a:pPr algn="l">
              <a:lnSpc>
                <a:spcPts val="2917"/>
              </a:lnSpc>
            </a:pP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Utterance: "Sounds like a good plan . What do you want to see ?"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Clauses: [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"Sounds",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"like a good plan",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"What do you want",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"to see ?"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]</a:t>
            </a:r>
          </a:p>
          <a:p>
            <a:pPr algn="l">
              <a:lnSpc>
                <a:spcPts val="2917"/>
              </a:lnSpc>
            </a:pP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Utterance: "How scary can it be ? Come on , it'll be fun ."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Clauses: [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"How scary can it be",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"? Come on",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"it 'll be",</a:t>
            </a:r>
          </a:p>
          <a:p>
            <a:pPr algn="l">
              <a:lnSpc>
                <a:spcPts val="2917"/>
              </a:lnSpc>
            </a:pPr>
            <a:r>
              <a:rPr lang="en-US" sz="2083" b="tru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 "fun ."</a:t>
            </a:r>
          </a:p>
          <a:p>
            <a:pPr algn="l">
              <a:lnSpc>
                <a:spcPts val="2917"/>
              </a:lnSpc>
            </a:pPr>
            <a:r>
              <a:rPr lang="en-US" b="true" sz="20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      ]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9144000" y="721004"/>
            <a:ext cx="8292180" cy="8844992"/>
          </a:xfrm>
          <a:custGeom>
            <a:avLst/>
            <a:gdLst/>
            <a:ahLst/>
            <a:cxnLst/>
            <a:rect r="r" b="b" t="t" l="l"/>
            <a:pathLst>
              <a:path h="8844992" w="8292180">
                <a:moveTo>
                  <a:pt x="0" y="0"/>
                </a:moveTo>
                <a:lnTo>
                  <a:pt x="8292180" y="0"/>
                </a:lnTo>
                <a:lnTo>
                  <a:pt x="8292180" y="8844992"/>
                </a:lnTo>
                <a:lnTo>
                  <a:pt x="0" y="8844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288494"/>
            <a:ext cx="7729865" cy="3710011"/>
            <a:chOff x="0" y="0"/>
            <a:chExt cx="10306486" cy="49466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10306486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2: Anno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62910"/>
              <a:ext cx="10306486" cy="3083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Here we classify the separated clauses within utterances as exp</a:t>
              </a:r>
              <a:r>
                <a:rPr lang="en-US" sz="26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ressing emotion or stating the cause of an emotion, using an LLM. The output labels are emotion_clause, cause_clause and neutral.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2759857"/>
            <a:ext cx="7729865" cy="4767286"/>
            <a:chOff x="0" y="0"/>
            <a:chExt cx="10306486" cy="635638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10306486" cy="300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2: Anno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tation</a:t>
              </a:r>
            </a:p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(Results)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272610"/>
              <a:ext cx="10306486" cy="30837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Here we classify the separated clauses within utterances as exp</a:t>
              </a:r>
              <a:r>
                <a:rPr lang="en-US" sz="26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ressing emotion or stating the cause of an emotion, using an LLM. The output labels are emotion_clause, cause_clause and neutral.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436445" y="2147399"/>
            <a:ext cx="8851555" cy="5580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clause: "Is Stanley still singing",</a:t>
            </a:r>
          </a:p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label: "emotion_clause"</a:t>
            </a:r>
          </a:p>
          <a:p>
            <a:pPr algn="l">
              <a:lnSpc>
                <a:spcPts val="3197"/>
              </a:lnSpc>
            </a:pPr>
          </a:p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clause: "You look",</a:t>
            </a:r>
          </a:p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label: "cause_clause"</a:t>
            </a:r>
          </a:p>
          <a:p>
            <a:pPr algn="l">
              <a:lnSpc>
                <a:spcPts val="3197"/>
              </a:lnSpc>
            </a:pPr>
          </a:p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clause: "a great car",</a:t>
            </a:r>
          </a:p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label: "emotion_clause"</a:t>
            </a:r>
          </a:p>
          <a:p>
            <a:pPr algn="l">
              <a:lnSpc>
                <a:spcPts val="3197"/>
              </a:lnSpc>
            </a:pPr>
          </a:p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clause: "very comfortable and it goes",</a:t>
            </a:r>
          </a:p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label: "emotion_clause"</a:t>
            </a:r>
          </a:p>
          <a:p>
            <a:pPr algn="l">
              <a:lnSpc>
                <a:spcPts val="3197"/>
              </a:lnSpc>
            </a:pPr>
          </a:p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clause: "What colour is",</a:t>
            </a:r>
          </a:p>
          <a:p>
            <a:pPr algn="l">
              <a:lnSpc>
                <a:spcPts val="3197"/>
              </a:lnSpc>
            </a:pPr>
            <a:r>
              <a:rPr lang="en-US" b="true" sz="22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label: "neutral"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673938" y="677695"/>
            <a:ext cx="14983793" cy="9246125"/>
            <a:chOff x="0" y="0"/>
            <a:chExt cx="19978390" cy="123281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626749" cy="7294162"/>
            </a:xfrm>
            <a:custGeom>
              <a:avLst/>
              <a:gdLst/>
              <a:ahLst/>
              <a:cxnLst/>
              <a:rect r="r" b="b" t="t" l="l"/>
              <a:pathLst>
                <a:path h="7294162" w="8626749">
                  <a:moveTo>
                    <a:pt x="0" y="0"/>
                  </a:moveTo>
                  <a:lnTo>
                    <a:pt x="8626749" y="0"/>
                  </a:lnTo>
                  <a:lnTo>
                    <a:pt x="8626749" y="7294162"/>
                  </a:lnTo>
                  <a:lnTo>
                    <a:pt x="0" y="7294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955305" y="0"/>
              <a:ext cx="12023085" cy="12328166"/>
            </a:xfrm>
            <a:custGeom>
              <a:avLst/>
              <a:gdLst/>
              <a:ahLst/>
              <a:cxnLst/>
              <a:rect r="r" b="b" t="t" l="l"/>
              <a:pathLst>
                <a:path h="12328166" w="12023085">
                  <a:moveTo>
                    <a:pt x="0" y="0"/>
                  </a:moveTo>
                  <a:lnTo>
                    <a:pt x="12023085" y="0"/>
                  </a:lnTo>
                  <a:lnTo>
                    <a:pt x="12023085" y="12328166"/>
                  </a:lnTo>
                  <a:lnTo>
                    <a:pt x="0" y="123281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822" t="0" r="-6989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14135" y="6356493"/>
            <a:ext cx="7729865" cy="3252811"/>
            <a:chOff x="0" y="0"/>
            <a:chExt cx="10306486" cy="433708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90500"/>
              <a:ext cx="10306486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3: Model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62910"/>
              <a:ext cx="10306486" cy="2474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This code focuses on building graphs from labeled clauses and using a Graph Neu</a:t>
              </a:r>
              <a:r>
                <a:rPr lang="en-US" sz="26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ral Network (GNN) for node classification and identifying emotion-cause relationships.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3445657"/>
            <a:ext cx="6683386" cy="3395686"/>
            <a:chOff x="0" y="0"/>
            <a:chExt cx="8911182" cy="452758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8911182" cy="300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3: Model (GNN training)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272610"/>
              <a:ext cx="8911182" cy="125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This slide focuses on the GNN training algorithm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712086" y="768466"/>
            <a:ext cx="10127171" cy="912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Define GNN Model: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Create GraphTransformer class (using GCNConv layers).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Input dim = Embedding size (768), Output dim = 3 (classes).</a:t>
            </a:r>
          </a:p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Train GNN</a:t>
            </a: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: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Initialize GraphTransformer model, Adam Optimizer, CrossEntropyLoss Criterion.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Loop for NUM_EPOCHS: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Call train_model:</a:t>
            </a:r>
          </a:p>
          <a:p>
            <a:pPr algn="l" marL="1885960" indent="-377192" lvl="4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Batch</a:t>
            </a: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data_list using Batch.from_data_list.</a:t>
            </a:r>
          </a:p>
          <a:p>
            <a:pPr algn="l" marL="1885960" indent="-377192" lvl="4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Forward pass through GNN (model(batch.x, batch.edge_index)).</a:t>
            </a:r>
          </a:p>
          <a:p>
            <a:pPr algn="l" marL="1885960" indent="-377192" lvl="4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Calculate loss vs batch.y.</a:t>
            </a:r>
          </a:p>
          <a:p>
            <a:pPr algn="l" marL="1885960" indent="-377192" lvl="4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B</a:t>
            </a: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ackpropagate &amp; optimizer step.</a:t>
            </a:r>
          </a:p>
          <a:p>
            <a:pPr algn="l" marL="1414470" indent="-353617" lvl="3">
              <a:lnSpc>
                <a:spcPts val="3057"/>
              </a:lnSpc>
              <a:buFont typeface="Arial"/>
              <a:buChar char="￭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(Periodically evaluate node cl</a:t>
            </a: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</a:t>
            </a: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ssification accuracy on data_list using evaluate_model and print progress).</a:t>
            </a:r>
          </a:p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</a:t>
            </a: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ave Trained Model: Store the model's state dictionary.</a:t>
            </a:r>
          </a:p>
          <a:p>
            <a:pPr algn="l" marL="471490" indent="-235745" lvl="1">
              <a:lnSpc>
                <a:spcPts val="3057"/>
              </a:lnSpc>
              <a:buFont typeface="Arial"/>
              <a:buChar char="•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Evaluate on Tes</a:t>
            </a: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t Set: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Call eval</a:t>
            </a: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uate_model using the trained model and the test_data_list.</a:t>
            </a:r>
          </a:p>
          <a:p>
            <a:pPr algn="l" marL="942980" indent="-314327" lvl="2">
              <a:lnSpc>
                <a:spcPts val="3057"/>
              </a:lnSpc>
              <a:buFont typeface="Arial"/>
              <a:buChar char="⚬"/>
            </a:pPr>
            <a:r>
              <a:rPr lang="en-US" b="true" sz="2183" u="none">
                <a:solidFill>
                  <a:srgbClr val="2B2B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Calculate and print the final node classification accuracy on unseen test data.</a:t>
            </a:r>
          </a:p>
          <a:p>
            <a:pPr algn="l">
              <a:lnSpc>
                <a:spcPts val="305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8307096" y="721264"/>
            <a:ext cx="8844473" cy="8844473"/>
          </a:xfrm>
          <a:custGeom>
            <a:avLst/>
            <a:gdLst/>
            <a:ahLst/>
            <a:cxnLst/>
            <a:rect r="r" b="b" t="t" l="l"/>
            <a:pathLst>
              <a:path h="8844473" w="8844473">
                <a:moveTo>
                  <a:pt x="0" y="0"/>
                </a:moveTo>
                <a:lnTo>
                  <a:pt x="8844473" y="0"/>
                </a:lnTo>
                <a:lnTo>
                  <a:pt x="8844473" y="8844472"/>
                </a:lnTo>
                <a:lnTo>
                  <a:pt x="0" y="8844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202894"/>
            <a:ext cx="7729865" cy="1881211"/>
            <a:chOff x="0" y="0"/>
            <a:chExt cx="10306486" cy="25082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10306486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Task 3: Model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62910"/>
              <a:ext cx="10306486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86351" y="5186281"/>
            <a:ext cx="7391263" cy="1671661"/>
            <a:chOff x="0" y="0"/>
            <a:chExt cx="9855018" cy="222888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71450"/>
              <a:ext cx="9855018" cy="1301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20"/>
                </a:lnSpc>
                <a:spcBef>
                  <a:spcPct val="0"/>
                </a:spcBef>
              </a:pPr>
              <a:r>
                <a:rPr lang="en-US" sz="56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High level Idea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83510"/>
              <a:ext cx="9855018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DAGjdndCOsI</dc:identifier>
  <dcterms:modified xsi:type="dcterms:W3CDTF">2011-08-01T06:04:30Z</dcterms:modified>
  <cp:revision>1</cp:revision>
  <dc:title>Simple Presentation in Pink Lilac Pastel Blobs Basic Style</dc:title>
</cp:coreProperties>
</file>