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Poppins" charset="1" panose="00000500000000000000"/>
      <p:regular r:id="rId12"/>
    </p:embeddedFont>
    <p:embeddedFont>
      <p:font typeface="Open Sans Extra Bold" charset="1" panose="020B0906030804020204"/>
      <p:regular r:id="rId13"/>
    </p:embeddedFont>
    <p:embeddedFont>
      <p:font typeface="Poppins Bold" charset="1" panose="000008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6097502" y="5590237"/>
            <a:ext cx="14099416" cy="1409941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6420234" y="-1717598"/>
            <a:ext cx="3735531" cy="373553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747857" y="-643475"/>
            <a:ext cx="1286950" cy="128695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1929195" y="8389571"/>
            <a:ext cx="3735531" cy="3735531"/>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8757394" y="7522582"/>
            <a:ext cx="8779632" cy="1733977"/>
          </a:xfrm>
          <a:custGeom>
            <a:avLst/>
            <a:gdLst/>
            <a:ahLst/>
            <a:cxnLst/>
            <a:rect r="r" b="b" t="t" l="l"/>
            <a:pathLst>
              <a:path h="1733977" w="8779632">
                <a:moveTo>
                  <a:pt x="0" y="0"/>
                </a:moveTo>
                <a:lnTo>
                  <a:pt x="8779632" y="0"/>
                </a:lnTo>
                <a:lnTo>
                  <a:pt x="8779632" y="1733977"/>
                </a:lnTo>
                <a:lnTo>
                  <a:pt x="0" y="1733977"/>
                </a:lnTo>
                <a:lnTo>
                  <a:pt x="0" y="0"/>
                </a:lnTo>
                <a:close/>
              </a:path>
            </a:pathLst>
          </a:custGeom>
          <a:blipFill>
            <a:blip r:embed="rId2"/>
            <a:stretch>
              <a:fillRect l="0" t="0" r="0" b="0"/>
            </a:stretch>
          </a:blipFill>
        </p:spPr>
      </p:sp>
      <p:sp>
        <p:nvSpPr>
          <p:cNvPr name="TextBox 15" id="15"/>
          <p:cNvSpPr txBox="true"/>
          <p:nvPr/>
        </p:nvSpPr>
        <p:spPr>
          <a:xfrm rot="0">
            <a:off x="15081782" y="9571644"/>
            <a:ext cx="7366063" cy="501556"/>
          </a:xfrm>
          <a:prstGeom prst="rect">
            <a:avLst/>
          </a:prstGeom>
        </p:spPr>
        <p:txBody>
          <a:bodyPr anchor="t" rtlCol="false" tIns="0" lIns="0" bIns="0" rIns="0">
            <a:spAutoFit/>
          </a:bodyPr>
          <a:lstStyle/>
          <a:p>
            <a:pPr algn="l">
              <a:lnSpc>
                <a:spcPts val="3855"/>
              </a:lnSpc>
              <a:spcBef>
                <a:spcPct val="0"/>
              </a:spcBef>
            </a:pPr>
            <a:r>
              <a:rPr lang="en-US" sz="2753" spc="-55">
                <a:solidFill>
                  <a:srgbClr val="FDFDFD"/>
                </a:solidFill>
                <a:latin typeface="Poppins"/>
                <a:ea typeface="Poppins"/>
                <a:cs typeface="Poppins"/>
                <a:sym typeface="Poppins"/>
              </a:rPr>
              <a:t>By: Asmit Patel</a:t>
            </a:r>
          </a:p>
        </p:txBody>
      </p:sp>
      <p:grpSp>
        <p:nvGrpSpPr>
          <p:cNvPr name="Group 16" id="16"/>
          <p:cNvGrpSpPr>
            <a:grpSpLocks noChangeAspect="true"/>
          </p:cNvGrpSpPr>
          <p:nvPr/>
        </p:nvGrpSpPr>
        <p:grpSpPr>
          <a:xfrm rot="0">
            <a:off x="8573918" y="3143201"/>
            <a:ext cx="9146584" cy="5246370"/>
            <a:chOff x="0" y="0"/>
            <a:chExt cx="7981950" cy="4578350"/>
          </a:xfrm>
        </p:grpSpPr>
        <p:sp>
          <p:nvSpPr>
            <p:cNvPr name="Freeform 17" id="17"/>
            <p:cNvSpPr/>
            <p:nvPr/>
          </p:nvSpPr>
          <p:spPr>
            <a:xfrm flipH="false" flipV="false" rot="0">
              <a:off x="765810" y="21590"/>
              <a:ext cx="6451600" cy="4326890"/>
            </a:xfrm>
            <a:custGeom>
              <a:avLst/>
              <a:gdLst/>
              <a:ahLst/>
              <a:cxnLst/>
              <a:rect r="r" b="b" t="t" l="l"/>
              <a:pathLst>
                <a:path h="4326890" w="645160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242424"/>
            </a:solidFill>
          </p:spPr>
        </p:sp>
        <p:sp>
          <p:nvSpPr>
            <p:cNvPr name="Freeform 18" id="18"/>
            <p:cNvSpPr/>
            <p:nvPr/>
          </p:nvSpPr>
          <p:spPr>
            <a:xfrm flipH="false" flipV="false" rot="0">
              <a:off x="0" y="0"/>
              <a:ext cx="7981950" cy="4542790"/>
            </a:xfrm>
            <a:custGeom>
              <a:avLst/>
              <a:gdLst/>
              <a:ahLst/>
              <a:cxnLst/>
              <a:rect r="r" b="b" t="t" l="l"/>
              <a:pathLst>
                <a:path h="4542790" w="798195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E9E9E9"/>
            </a:solidFill>
          </p:spPr>
        </p:sp>
        <p:sp>
          <p:nvSpPr>
            <p:cNvPr name="Freeform 19" id="19"/>
            <p:cNvSpPr/>
            <p:nvPr/>
          </p:nvSpPr>
          <p:spPr>
            <a:xfrm flipH="false" flipV="false" rot="0">
              <a:off x="3460750" y="4349750"/>
              <a:ext cx="1059180" cy="96520"/>
            </a:xfrm>
            <a:custGeom>
              <a:avLst/>
              <a:gdLst/>
              <a:ahLst/>
              <a:cxnLst/>
              <a:rect r="r" b="b" t="t" l="l"/>
              <a:pathLst>
                <a:path h="96520" w="105918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CCCCCC"/>
            </a:solidFill>
          </p:spPr>
        </p:sp>
        <p:sp>
          <p:nvSpPr>
            <p:cNvPr name="Freeform 20" id="20"/>
            <p:cNvSpPr/>
            <p:nvPr/>
          </p:nvSpPr>
          <p:spPr>
            <a:xfrm flipH="false" flipV="false" rot="0">
              <a:off x="163830" y="4542790"/>
              <a:ext cx="7654290" cy="35560"/>
            </a:xfrm>
            <a:custGeom>
              <a:avLst/>
              <a:gdLst/>
              <a:ahLst/>
              <a:cxnLst/>
              <a:rect r="r" b="b" t="t" l="l"/>
              <a:pathLst>
                <a:path h="35560" w="765429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CCCCCC"/>
            </a:solidFill>
          </p:spPr>
        </p:sp>
        <p:sp>
          <p:nvSpPr>
            <p:cNvPr name="Freeform 21" id="21"/>
            <p:cNvSpPr/>
            <p:nvPr/>
          </p:nvSpPr>
          <p:spPr>
            <a:xfrm flipH="false" flipV="false" rot="0">
              <a:off x="962660" y="276860"/>
              <a:ext cx="6055360" cy="3789680"/>
            </a:xfrm>
            <a:custGeom>
              <a:avLst/>
              <a:gdLst/>
              <a:ahLst/>
              <a:cxnLst/>
              <a:rect r="r" b="b" t="t" l="l"/>
              <a:pathLst>
                <a:path h="3789680" w="6055360">
                  <a:moveTo>
                    <a:pt x="0" y="0"/>
                  </a:moveTo>
                  <a:lnTo>
                    <a:pt x="6055360" y="0"/>
                  </a:lnTo>
                  <a:lnTo>
                    <a:pt x="6055360" y="3789680"/>
                  </a:lnTo>
                  <a:lnTo>
                    <a:pt x="0" y="3789680"/>
                  </a:lnTo>
                  <a:close/>
                </a:path>
              </a:pathLst>
            </a:custGeom>
            <a:blipFill>
              <a:blip r:embed="rId3"/>
              <a:stretch>
                <a:fillRect l="0" t="-3261" r="0" b="-3261"/>
              </a:stretch>
            </a:blipFill>
          </p:spPr>
        </p:sp>
      </p:grpSp>
      <p:sp>
        <p:nvSpPr>
          <p:cNvPr name="TextBox 22" id="22"/>
          <p:cNvSpPr txBox="true"/>
          <p:nvPr/>
        </p:nvSpPr>
        <p:spPr>
          <a:xfrm rot="0">
            <a:off x="1536796" y="557750"/>
            <a:ext cx="13123471" cy="2264668"/>
          </a:xfrm>
          <a:prstGeom prst="rect">
            <a:avLst/>
          </a:prstGeom>
        </p:spPr>
        <p:txBody>
          <a:bodyPr anchor="t" rtlCol="false" tIns="0" lIns="0" bIns="0" rIns="0">
            <a:spAutoFit/>
          </a:bodyPr>
          <a:lstStyle/>
          <a:p>
            <a:pPr algn="ctr">
              <a:lnSpc>
                <a:spcPts val="6061"/>
              </a:lnSpc>
              <a:spcBef>
                <a:spcPct val="0"/>
              </a:spcBef>
            </a:pPr>
            <a:r>
              <a:rPr lang="en-US" sz="4329">
                <a:solidFill>
                  <a:srgbClr val="000000"/>
                </a:solidFill>
                <a:latin typeface="Open Sans Extra Bold"/>
                <a:ea typeface="Open Sans Extra Bold"/>
                <a:cs typeface="Open Sans Extra Bold"/>
                <a:sym typeface="Open Sans Extra Bold"/>
              </a:rPr>
              <a:t>Microsoft Azure Well-Architected Framework pillar </a:t>
            </a:r>
          </a:p>
          <a:p>
            <a:pPr algn="ctr">
              <a:lnSpc>
                <a:spcPts val="6061"/>
              </a:lnSpc>
              <a:spcBef>
                <a:spcPct val="0"/>
              </a:spcBef>
            </a:pPr>
            <a:r>
              <a:rPr lang="en-US" sz="4329">
                <a:solidFill>
                  <a:srgbClr val="000000"/>
                </a:solidFill>
                <a:latin typeface="Open Sans Extra Bold"/>
                <a:ea typeface="Open Sans Extra Bold"/>
                <a:cs typeface="Open Sans Extra Bold"/>
                <a:sym typeface="Open Sans Extra Bold"/>
              </a:rPr>
              <a:t>-Cost Optimization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4517814" y="-315404"/>
            <a:ext cx="3964281" cy="10917809"/>
            <a:chOff x="0" y="0"/>
            <a:chExt cx="1044090" cy="2875472"/>
          </a:xfrm>
        </p:grpSpPr>
        <p:sp>
          <p:nvSpPr>
            <p:cNvPr name="Freeform 3" id="3"/>
            <p:cNvSpPr/>
            <p:nvPr/>
          </p:nvSpPr>
          <p:spPr>
            <a:xfrm flipH="false" flipV="false" rot="0">
              <a:off x="0" y="0"/>
              <a:ext cx="1044090" cy="2875472"/>
            </a:xfrm>
            <a:custGeom>
              <a:avLst/>
              <a:gdLst/>
              <a:ahLst/>
              <a:cxnLst/>
              <a:rect r="r" b="b" t="t" l="l"/>
              <a:pathLst>
                <a:path h="2875472" w="1044090">
                  <a:moveTo>
                    <a:pt x="0" y="0"/>
                  </a:moveTo>
                  <a:lnTo>
                    <a:pt x="1044090" y="0"/>
                  </a:lnTo>
                  <a:lnTo>
                    <a:pt x="1044090" y="2875472"/>
                  </a:lnTo>
                  <a:lnTo>
                    <a:pt x="0" y="2875472"/>
                  </a:lnTo>
                  <a:close/>
                </a:path>
              </a:pathLst>
            </a:custGeom>
            <a:solidFill>
              <a:srgbClr val="145DA0"/>
            </a:solidFill>
            <a:ln cap="sq">
              <a:noFill/>
              <a:prstDash val="solid"/>
              <a:miter/>
            </a:ln>
          </p:spPr>
        </p:sp>
        <p:sp>
          <p:nvSpPr>
            <p:cNvPr name="TextBox 4" id="4"/>
            <p:cNvSpPr txBox="true"/>
            <p:nvPr/>
          </p:nvSpPr>
          <p:spPr>
            <a:xfrm>
              <a:off x="0" y="-38100"/>
              <a:ext cx="1044090" cy="2913572"/>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5" id="5"/>
          <p:cNvSpPr txBox="true"/>
          <p:nvPr/>
        </p:nvSpPr>
        <p:spPr>
          <a:xfrm rot="0">
            <a:off x="3663160" y="1641132"/>
            <a:ext cx="6760246" cy="1244690"/>
          </a:xfrm>
          <a:prstGeom prst="rect">
            <a:avLst/>
          </a:prstGeom>
        </p:spPr>
        <p:txBody>
          <a:bodyPr anchor="t" rtlCol="false" tIns="0" lIns="0" bIns="0" rIns="0">
            <a:spAutoFit/>
          </a:bodyPr>
          <a:lstStyle/>
          <a:p>
            <a:pPr algn="l">
              <a:lnSpc>
                <a:spcPts val="10248"/>
              </a:lnSpc>
              <a:spcBef>
                <a:spcPct val="0"/>
              </a:spcBef>
            </a:pPr>
            <a:r>
              <a:rPr lang="en-US" sz="7320">
                <a:solidFill>
                  <a:srgbClr val="051D40"/>
                </a:solidFill>
                <a:latin typeface="Open Sans Extra Bold"/>
                <a:ea typeface="Open Sans Extra Bold"/>
                <a:cs typeface="Open Sans Extra Bold"/>
                <a:sym typeface="Open Sans Extra Bold"/>
              </a:rPr>
              <a:t>Overview</a:t>
            </a:r>
          </a:p>
        </p:txBody>
      </p:sp>
      <p:grpSp>
        <p:nvGrpSpPr>
          <p:cNvPr name="Group 6" id="6"/>
          <p:cNvGrpSpPr/>
          <p:nvPr/>
        </p:nvGrpSpPr>
        <p:grpSpPr>
          <a:xfrm rot="0">
            <a:off x="-1867766" y="-1614217"/>
            <a:ext cx="3735531" cy="373553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5400000">
            <a:off x="2912435" y="3472452"/>
            <a:ext cx="510937" cy="453341"/>
          </a:xfrm>
          <a:custGeom>
            <a:avLst/>
            <a:gdLst/>
            <a:ahLst/>
            <a:cxnLst/>
            <a:rect r="r" b="b" t="t" l="l"/>
            <a:pathLst>
              <a:path h="453341" w="510937">
                <a:moveTo>
                  <a:pt x="0" y="0"/>
                </a:moveTo>
                <a:lnTo>
                  <a:pt x="510937" y="0"/>
                </a:lnTo>
                <a:lnTo>
                  <a:pt x="510937" y="453341"/>
                </a:lnTo>
                <a:lnTo>
                  <a:pt x="0" y="4533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1796731" y="447246"/>
            <a:ext cx="5972616" cy="9392508"/>
          </a:xfrm>
          <a:custGeom>
            <a:avLst/>
            <a:gdLst/>
            <a:ahLst/>
            <a:cxnLst/>
            <a:rect r="r" b="b" t="t" l="l"/>
            <a:pathLst>
              <a:path h="9392508" w="5972616">
                <a:moveTo>
                  <a:pt x="0" y="0"/>
                </a:moveTo>
                <a:lnTo>
                  <a:pt x="5972616" y="0"/>
                </a:lnTo>
                <a:lnTo>
                  <a:pt x="5972616" y="9392508"/>
                </a:lnTo>
                <a:lnTo>
                  <a:pt x="0" y="9392508"/>
                </a:lnTo>
                <a:lnTo>
                  <a:pt x="0" y="0"/>
                </a:lnTo>
                <a:close/>
              </a:path>
            </a:pathLst>
          </a:custGeom>
          <a:blipFill>
            <a:blip r:embed="rId4"/>
            <a:stretch>
              <a:fillRect l="-2387" t="0" r="-2387" b="0"/>
            </a:stretch>
          </a:blipFill>
        </p:spPr>
      </p:sp>
      <p:sp>
        <p:nvSpPr>
          <p:cNvPr name="TextBox 11" id="11"/>
          <p:cNvSpPr txBox="true"/>
          <p:nvPr/>
        </p:nvSpPr>
        <p:spPr>
          <a:xfrm rot="0">
            <a:off x="3663160" y="3397227"/>
            <a:ext cx="3773019" cy="518066"/>
          </a:xfrm>
          <a:prstGeom prst="rect">
            <a:avLst/>
          </a:prstGeom>
        </p:spPr>
        <p:txBody>
          <a:bodyPr anchor="t" rtlCol="false" tIns="0" lIns="0" bIns="0" rIns="0">
            <a:spAutoFit/>
          </a:bodyPr>
          <a:lstStyle/>
          <a:p>
            <a:pPr algn="l">
              <a:lnSpc>
                <a:spcPts val="3995"/>
              </a:lnSpc>
              <a:spcBef>
                <a:spcPct val="0"/>
              </a:spcBef>
            </a:pPr>
            <a:r>
              <a:rPr lang="en-US" sz="2853" spc="-57">
                <a:solidFill>
                  <a:srgbClr val="051D40"/>
                </a:solidFill>
                <a:latin typeface="Poppins"/>
                <a:ea typeface="Poppins"/>
                <a:cs typeface="Poppins"/>
                <a:sym typeface="Poppins"/>
              </a:rPr>
              <a:t>CostOptimization</a:t>
            </a:r>
          </a:p>
        </p:txBody>
      </p:sp>
      <p:sp>
        <p:nvSpPr>
          <p:cNvPr name="TextBox 12" id="12"/>
          <p:cNvSpPr txBox="true"/>
          <p:nvPr/>
        </p:nvSpPr>
        <p:spPr>
          <a:xfrm rot="0">
            <a:off x="8483149" y="3397227"/>
            <a:ext cx="660851" cy="518066"/>
          </a:xfrm>
          <a:prstGeom prst="rect">
            <a:avLst/>
          </a:prstGeom>
        </p:spPr>
        <p:txBody>
          <a:bodyPr anchor="t" rtlCol="false" tIns="0" lIns="0" bIns="0" rIns="0">
            <a:spAutoFit/>
          </a:bodyPr>
          <a:lstStyle/>
          <a:p>
            <a:pPr algn="r">
              <a:lnSpc>
                <a:spcPts val="3995"/>
              </a:lnSpc>
              <a:spcBef>
                <a:spcPct val="0"/>
              </a:spcBef>
            </a:pPr>
            <a:r>
              <a:rPr lang="en-US" sz="2853" spc="-57">
                <a:solidFill>
                  <a:srgbClr val="051D40"/>
                </a:solidFill>
                <a:latin typeface="Poppins"/>
                <a:ea typeface="Poppins"/>
                <a:cs typeface="Poppins"/>
                <a:sym typeface="Poppins"/>
              </a:rPr>
              <a:t>01</a:t>
            </a:r>
          </a:p>
        </p:txBody>
      </p:sp>
      <p:sp>
        <p:nvSpPr>
          <p:cNvPr name="Freeform 13" id="13"/>
          <p:cNvSpPr/>
          <p:nvPr/>
        </p:nvSpPr>
        <p:spPr>
          <a:xfrm flipH="false" flipV="false" rot="5400000">
            <a:off x="2912435" y="4097959"/>
            <a:ext cx="510937" cy="453341"/>
          </a:xfrm>
          <a:custGeom>
            <a:avLst/>
            <a:gdLst/>
            <a:ahLst/>
            <a:cxnLst/>
            <a:rect r="r" b="b" t="t" l="l"/>
            <a:pathLst>
              <a:path h="453341" w="510937">
                <a:moveTo>
                  <a:pt x="0" y="0"/>
                </a:moveTo>
                <a:lnTo>
                  <a:pt x="510937" y="0"/>
                </a:lnTo>
                <a:lnTo>
                  <a:pt x="510937" y="453341"/>
                </a:lnTo>
                <a:lnTo>
                  <a:pt x="0" y="4533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3663160" y="4022734"/>
            <a:ext cx="4143021" cy="518066"/>
          </a:xfrm>
          <a:prstGeom prst="rect">
            <a:avLst/>
          </a:prstGeom>
        </p:spPr>
        <p:txBody>
          <a:bodyPr anchor="t" rtlCol="false" tIns="0" lIns="0" bIns="0" rIns="0">
            <a:spAutoFit/>
          </a:bodyPr>
          <a:lstStyle/>
          <a:p>
            <a:pPr algn="l">
              <a:lnSpc>
                <a:spcPts val="3995"/>
              </a:lnSpc>
              <a:spcBef>
                <a:spcPct val="0"/>
              </a:spcBef>
            </a:pPr>
            <a:r>
              <a:rPr lang="en-US" sz="2853" spc="-57">
                <a:solidFill>
                  <a:srgbClr val="051D40"/>
                </a:solidFill>
                <a:latin typeface="Poppins"/>
                <a:ea typeface="Poppins"/>
                <a:cs typeface="Poppins"/>
                <a:sym typeface="Poppins"/>
              </a:rPr>
              <a:t>Why Cost Optimization</a:t>
            </a:r>
          </a:p>
        </p:txBody>
      </p:sp>
      <p:sp>
        <p:nvSpPr>
          <p:cNvPr name="TextBox 15" id="15"/>
          <p:cNvSpPr txBox="true"/>
          <p:nvPr/>
        </p:nvSpPr>
        <p:spPr>
          <a:xfrm rot="0">
            <a:off x="8483149" y="4022734"/>
            <a:ext cx="660851" cy="518066"/>
          </a:xfrm>
          <a:prstGeom prst="rect">
            <a:avLst/>
          </a:prstGeom>
        </p:spPr>
        <p:txBody>
          <a:bodyPr anchor="t" rtlCol="false" tIns="0" lIns="0" bIns="0" rIns="0">
            <a:spAutoFit/>
          </a:bodyPr>
          <a:lstStyle/>
          <a:p>
            <a:pPr algn="r">
              <a:lnSpc>
                <a:spcPts val="3995"/>
              </a:lnSpc>
              <a:spcBef>
                <a:spcPct val="0"/>
              </a:spcBef>
            </a:pPr>
            <a:r>
              <a:rPr lang="en-US" sz="2853" spc="-57">
                <a:solidFill>
                  <a:srgbClr val="051D40"/>
                </a:solidFill>
                <a:latin typeface="Poppins"/>
                <a:ea typeface="Poppins"/>
                <a:cs typeface="Poppins"/>
                <a:sym typeface="Poppins"/>
              </a:rPr>
              <a:t>02</a:t>
            </a:r>
          </a:p>
        </p:txBody>
      </p:sp>
      <p:sp>
        <p:nvSpPr>
          <p:cNvPr name="Freeform 16" id="16"/>
          <p:cNvSpPr/>
          <p:nvPr/>
        </p:nvSpPr>
        <p:spPr>
          <a:xfrm flipH="false" flipV="false" rot="5400000">
            <a:off x="2912435" y="4723196"/>
            <a:ext cx="510937" cy="453341"/>
          </a:xfrm>
          <a:custGeom>
            <a:avLst/>
            <a:gdLst/>
            <a:ahLst/>
            <a:cxnLst/>
            <a:rect r="r" b="b" t="t" l="l"/>
            <a:pathLst>
              <a:path h="453341" w="510937">
                <a:moveTo>
                  <a:pt x="0" y="0"/>
                </a:moveTo>
                <a:lnTo>
                  <a:pt x="510937" y="0"/>
                </a:lnTo>
                <a:lnTo>
                  <a:pt x="510937" y="453341"/>
                </a:lnTo>
                <a:lnTo>
                  <a:pt x="0" y="4533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7" id="17"/>
          <p:cNvSpPr txBox="true"/>
          <p:nvPr/>
        </p:nvSpPr>
        <p:spPr>
          <a:xfrm rot="0">
            <a:off x="3663160" y="4647971"/>
            <a:ext cx="4652520" cy="518066"/>
          </a:xfrm>
          <a:prstGeom prst="rect">
            <a:avLst/>
          </a:prstGeom>
        </p:spPr>
        <p:txBody>
          <a:bodyPr anchor="t" rtlCol="false" tIns="0" lIns="0" bIns="0" rIns="0">
            <a:spAutoFit/>
          </a:bodyPr>
          <a:lstStyle/>
          <a:p>
            <a:pPr algn="l">
              <a:lnSpc>
                <a:spcPts val="3995"/>
              </a:lnSpc>
              <a:spcBef>
                <a:spcPct val="0"/>
              </a:spcBef>
            </a:pPr>
            <a:r>
              <a:rPr lang="en-US" sz="2853" spc="-57">
                <a:solidFill>
                  <a:srgbClr val="051D40"/>
                </a:solidFill>
                <a:latin typeface="Poppins"/>
                <a:ea typeface="Poppins"/>
                <a:cs typeface="Poppins"/>
                <a:sym typeface="Poppins"/>
              </a:rPr>
              <a:t>Ways to Optimize Costs</a:t>
            </a:r>
          </a:p>
        </p:txBody>
      </p:sp>
      <p:sp>
        <p:nvSpPr>
          <p:cNvPr name="TextBox 18" id="18"/>
          <p:cNvSpPr txBox="true"/>
          <p:nvPr/>
        </p:nvSpPr>
        <p:spPr>
          <a:xfrm rot="0">
            <a:off x="8483149" y="4647971"/>
            <a:ext cx="660851" cy="518066"/>
          </a:xfrm>
          <a:prstGeom prst="rect">
            <a:avLst/>
          </a:prstGeom>
        </p:spPr>
        <p:txBody>
          <a:bodyPr anchor="t" rtlCol="false" tIns="0" lIns="0" bIns="0" rIns="0">
            <a:spAutoFit/>
          </a:bodyPr>
          <a:lstStyle/>
          <a:p>
            <a:pPr algn="r">
              <a:lnSpc>
                <a:spcPts val="3995"/>
              </a:lnSpc>
              <a:spcBef>
                <a:spcPct val="0"/>
              </a:spcBef>
            </a:pPr>
            <a:r>
              <a:rPr lang="en-US" sz="2853" spc="-57">
                <a:solidFill>
                  <a:srgbClr val="051D40"/>
                </a:solidFill>
                <a:latin typeface="Poppins"/>
                <a:ea typeface="Poppins"/>
                <a:cs typeface="Poppins"/>
                <a:sym typeface="Poppins"/>
              </a:rPr>
              <a:t>03</a:t>
            </a:r>
          </a:p>
        </p:txBody>
      </p:sp>
      <p:sp>
        <p:nvSpPr>
          <p:cNvPr name="Freeform 19" id="19"/>
          <p:cNvSpPr/>
          <p:nvPr/>
        </p:nvSpPr>
        <p:spPr>
          <a:xfrm flipH="false" flipV="false" rot="5400000">
            <a:off x="2912435" y="5348703"/>
            <a:ext cx="510937" cy="453341"/>
          </a:xfrm>
          <a:custGeom>
            <a:avLst/>
            <a:gdLst/>
            <a:ahLst/>
            <a:cxnLst/>
            <a:rect r="r" b="b" t="t" l="l"/>
            <a:pathLst>
              <a:path h="453341" w="510937">
                <a:moveTo>
                  <a:pt x="0" y="0"/>
                </a:moveTo>
                <a:lnTo>
                  <a:pt x="510937" y="0"/>
                </a:lnTo>
                <a:lnTo>
                  <a:pt x="510937" y="453340"/>
                </a:lnTo>
                <a:lnTo>
                  <a:pt x="0" y="4533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0" id="20"/>
          <p:cNvSpPr txBox="true"/>
          <p:nvPr/>
        </p:nvSpPr>
        <p:spPr>
          <a:xfrm rot="0">
            <a:off x="3663160" y="5273478"/>
            <a:ext cx="4397771" cy="518066"/>
          </a:xfrm>
          <a:prstGeom prst="rect">
            <a:avLst/>
          </a:prstGeom>
        </p:spPr>
        <p:txBody>
          <a:bodyPr anchor="t" rtlCol="false" tIns="0" lIns="0" bIns="0" rIns="0">
            <a:spAutoFit/>
          </a:bodyPr>
          <a:lstStyle/>
          <a:p>
            <a:pPr algn="l">
              <a:lnSpc>
                <a:spcPts val="3995"/>
              </a:lnSpc>
              <a:spcBef>
                <a:spcPct val="0"/>
              </a:spcBef>
            </a:pPr>
            <a:r>
              <a:rPr lang="en-US" sz="2853" spc="-57">
                <a:solidFill>
                  <a:srgbClr val="051D40"/>
                </a:solidFill>
                <a:latin typeface="Poppins"/>
                <a:ea typeface="Poppins"/>
                <a:cs typeface="Poppins"/>
                <a:sym typeface="Poppins"/>
              </a:rPr>
              <a:t>Conclusion</a:t>
            </a:r>
          </a:p>
        </p:txBody>
      </p:sp>
      <p:sp>
        <p:nvSpPr>
          <p:cNvPr name="TextBox 21" id="21"/>
          <p:cNvSpPr txBox="true"/>
          <p:nvPr/>
        </p:nvSpPr>
        <p:spPr>
          <a:xfrm rot="0">
            <a:off x="8483149" y="5273478"/>
            <a:ext cx="660851" cy="518066"/>
          </a:xfrm>
          <a:prstGeom prst="rect">
            <a:avLst/>
          </a:prstGeom>
        </p:spPr>
        <p:txBody>
          <a:bodyPr anchor="t" rtlCol="false" tIns="0" lIns="0" bIns="0" rIns="0">
            <a:spAutoFit/>
          </a:bodyPr>
          <a:lstStyle/>
          <a:p>
            <a:pPr algn="r">
              <a:lnSpc>
                <a:spcPts val="3995"/>
              </a:lnSpc>
              <a:spcBef>
                <a:spcPct val="0"/>
              </a:spcBef>
            </a:pPr>
            <a:r>
              <a:rPr lang="en-US" sz="2853" spc="-57">
                <a:solidFill>
                  <a:srgbClr val="051D40"/>
                </a:solidFill>
                <a:latin typeface="Poppins"/>
                <a:ea typeface="Poppins"/>
                <a:cs typeface="Poppins"/>
                <a:sym typeface="Poppins"/>
              </a:rPr>
              <a:t>04</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88217" y="9258300"/>
            <a:ext cx="18476217" cy="1028700"/>
            <a:chOff x="0" y="0"/>
            <a:chExt cx="4866164" cy="270933"/>
          </a:xfrm>
        </p:grpSpPr>
        <p:sp>
          <p:nvSpPr>
            <p:cNvPr name="Freeform 3" id="3"/>
            <p:cNvSpPr/>
            <p:nvPr/>
          </p:nvSpPr>
          <p:spPr>
            <a:xfrm flipH="false" flipV="false" rot="0">
              <a:off x="0" y="0"/>
              <a:ext cx="4866164" cy="270933"/>
            </a:xfrm>
            <a:custGeom>
              <a:avLst/>
              <a:gdLst/>
              <a:ahLst/>
              <a:cxnLst/>
              <a:rect r="r" b="b" t="t" l="l"/>
              <a:pathLst>
                <a:path h="270933" w="4866164">
                  <a:moveTo>
                    <a:pt x="0" y="0"/>
                  </a:moveTo>
                  <a:lnTo>
                    <a:pt x="4866164" y="0"/>
                  </a:lnTo>
                  <a:lnTo>
                    <a:pt x="4866164" y="270933"/>
                  </a:lnTo>
                  <a:lnTo>
                    <a:pt x="0" y="270933"/>
                  </a:lnTo>
                  <a:close/>
                </a:path>
              </a:pathLst>
            </a:custGeom>
            <a:solidFill>
              <a:srgbClr val="5B98BA"/>
            </a:solidFill>
            <a:ln cap="sq">
              <a:noFill/>
              <a:prstDash val="solid"/>
              <a:miter/>
            </a:ln>
          </p:spPr>
        </p:sp>
        <p:sp>
          <p:nvSpPr>
            <p:cNvPr name="TextBox 4" id="4"/>
            <p:cNvSpPr txBox="true"/>
            <p:nvPr/>
          </p:nvSpPr>
          <p:spPr>
            <a:xfrm>
              <a:off x="0" y="-38100"/>
              <a:ext cx="4866164" cy="30903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94109" y="0"/>
            <a:ext cx="18288000" cy="8809470"/>
            <a:chOff x="0" y="0"/>
            <a:chExt cx="4816593" cy="2320190"/>
          </a:xfrm>
        </p:grpSpPr>
        <p:sp>
          <p:nvSpPr>
            <p:cNvPr name="Freeform 6" id="6"/>
            <p:cNvSpPr/>
            <p:nvPr/>
          </p:nvSpPr>
          <p:spPr>
            <a:xfrm flipH="false" flipV="false" rot="0">
              <a:off x="0" y="0"/>
              <a:ext cx="4816592" cy="2320190"/>
            </a:xfrm>
            <a:custGeom>
              <a:avLst/>
              <a:gdLst/>
              <a:ahLst/>
              <a:cxnLst/>
              <a:rect r="r" b="b" t="t" l="l"/>
              <a:pathLst>
                <a:path h="2320190" w="4816592">
                  <a:moveTo>
                    <a:pt x="0" y="0"/>
                  </a:moveTo>
                  <a:lnTo>
                    <a:pt x="4816592" y="0"/>
                  </a:lnTo>
                  <a:lnTo>
                    <a:pt x="4816592" y="2320190"/>
                  </a:lnTo>
                  <a:lnTo>
                    <a:pt x="0" y="2320190"/>
                  </a:lnTo>
                  <a:close/>
                </a:path>
              </a:pathLst>
            </a:custGeom>
            <a:solidFill>
              <a:srgbClr val="FDFDFD"/>
            </a:solidFill>
            <a:ln cap="sq">
              <a:noFill/>
              <a:prstDash val="solid"/>
              <a:miter/>
            </a:ln>
          </p:spPr>
        </p:sp>
        <p:sp>
          <p:nvSpPr>
            <p:cNvPr name="TextBox 7" id="7"/>
            <p:cNvSpPr txBox="true"/>
            <p:nvPr/>
          </p:nvSpPr>
          <p:spPr>
            <a:xfrm>
              <a:off x="0" y="-66675"/>
              <a:ext cx="4816593" cy="2386865"/>
            </a:xfrm>
            <a:prstGeom prst="rect">
              <a:avLst/>
            </a:prstGeom>
          </p:spPr>
          <p:txBody>
            <a:bodyPr anchor="ctr" rtlCol="false" tIns="50800" lIns="50800" bIns="50800" rIns="50800"/>
            <a:lstStyle/>
            <a:p>
              <a:pPr algn="ctr" marL="0" indent="0" lvl="0">
                <a:lnSpc>
                  <a:spcPts val="4619"/>
                </a:lnSpc>
                <a:spcBef>
                  <a:spcPct val="0"/>
                </a:spcBef>
              </a:pPr>
            </a:p>
          </p:txBody>
        </p:sp>
      </p:grpSp>
      <p:sp>
        <p:nvSpPr>
          <p:cNvPr name="TextBox 8" id="8"/>
          <p:cNvSpPr txBox="true"/>
          <p:nvPr/>
        </p:nvSpPr>
        <p:spPr>
          <a:xfrm rot="0">
            <a:off x="3337507" y="1672129"/>
            <a:ext cx="10732927" cy="992039"/>
          </a:xfrm>
          <a:prstGeom prst="rect">
            <a:avLst/>
          </a:prstGeom>
        </p:spPr>
        <p:txBody>
          <a:bodyPr anchor="t" rtlCol="false" tIns="0" lIns="0" bIns="0" rIns="0">
            <a:spAutoFit/>
          </a:bodyPr>
          <a:lstStyle/>
          <a:p>
            <a:pPr algn="ctr" marL="0" indent="0" lvl="0">
              <a:lnSpc>
                <a:spcPts val="8195"/>
              </a:lnSpc>
              <a:spcBef>
                <a:spcPct val="0"/>
              </a:spcBef>
            </a:pPr>
            <a:r>
              <a:rPr lang="en-US" sz="5854">
                <a:solidFill>
                  <a:srgbClr val="242424"/>
                </a:solidFill>
                <a:latin typeface="Open Sans Extra Bold"/>
                <a:ea typeface="Open Sans Extra Bold"/>
                <a:cs typeface="Open Sans Extra Bold"/>
                <a:sym typeface="Open Sans Extra Bold"/>
              </a:rPr>
              <a:t>What is Cost Optimization</a:t>
            </a:r>
          </a:p>
        </p:txBody>
      </p:sp>
      <p:sp>
        <p:nvSpPr>
          <p:cNvPr name="TextBox 9" id="9"/>
          <p:cNvSpPr txBox="true"/>
          <p:nvPr/>
        </p:nvSpPr>
        <p:spPr>
          <a:xfrm rot="0">
            <a:off x="0" y="4042999"/>
            <a:ext cx="18101939" cy="2528281"/>
          </a:xfrm>
          <a:prstGeom prst="rect">
            <a:avLst/>
          </a:prstGeom>
        </p:spPr>
        <p:txBody>
          <a:bodyPr anchor="t" rtlCol="false" tIns="0" lIns="0" bIns="0" rIns="0">
            <a:spAutoFit/>
          </a:bodyPr>
          <a:lstStyle/>
          <a:p>
            <a:pPr algn="ctr">
              <a:lnSpc>
                <a:spcPts val="5020"/>
              </a:lnSpc>
              <a:spcBef>
                <a:spcPct val="0"/>
              </a:spcBef>
            </a:pPr>
            <a:r>
              <a:rPr lang="en-US" sz="3586" spc="-71">
                <a:solidFill>
                  <a:srgbClr val="242424"/>
                </a:solidFill>
                <a:latin typeface="Poppins"/>
                <a:ea typeface="Poppins"/>
                <a:cs typeface="Poppins"/>
                <a:sym typeface="Poppins"/>
              </a:rPr>
              <a:t>Cost Optimization focuses on delivering business value while avoiding unnecessary expenses. In the context of Azure, this means efficiently managing cloud resources to minimize costs while ensuring that the architecture meets performance, reliability, and security requirements.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13271030" y="7150527"/>
            <a:ext cx="4450828" cy="2826683"/>
          </a:xfrm>
          <a:custGeom>
            <a:avLst/>
            <a:gdLst/>
            <a:ahLst/>
            <a:cxnLst/>
            <a:rect r="r" b="b" t="t" l="l"/>
            <a:pathLst>
              <a:path h="2826683" w="4450828">
                <a:moveTo>
                  <a:pt x="0" y="0"/>
                </a:moveTo>
                <a:lnTo>
                  <a:pt x="4450829" y="0"/>
                </a:lnTo>
                <a:lnTo>
                  <a:pt x="4450829" y="2826683"/>
                </a:lnTo>
                <a:lnTo>
                  <a:pt x="0" y="2826683"/>
                </a:lnTo>
                <a:lnTo>
                  <a:pt x="0" y="0"/>
                </a:lnTo>
                <a:close/>
              </a:path>
            </a:pathLst>
          </a:custGeom>
          <a:blipFill>
            <a:blip r:embed="rId2"/>
            <a:stretch>
              <a:fillRect l="0" t="0" r="0" b="0"/>
            </a:stretch>
          </a:blipFill>
        </p:spPr>
      </p:sp>
      <p:sp>
        <p:nvSpPr>
          <p:cNvPr name="TextBox 3" id="3"/>
          <p:cNvSpPr txBox="true"/>
          <p:nvPr/>
        </p:nvSpPr>
        <p:spPr>
          <a:xfrm rot="0">
            <a:off x="5031379" y="668635"/>
            <a:ext cx="7587778" cy="854469"/>
          </a:xfrm>
          <a:prstGeom prst="rect">
            <a:avLst/>
          </a:prstGeom>
        </p:spPr>
        <p:txBody>
          <a:bodyPr anchor="t" rtlCol="false" tIns="0" lIns="0" bIns="0" rIns="0">
            <a:spAutoFit/>
          </a:bodyPr>
          <a:lstStyle/>
          <a:p>
            <a:pPr algn="ctr">
              <a:lnSpc>
                <a:spcPts val="6678"/>
              </a:lnSpc>
              <a:spcBef>
                <a:spcPct val="0"/>
              </a:spcBef>
            </a:pPr>
            <a:r>
              <a:rPr lang="en-US" sz="4770" spc="-95">
                <a:solidFill>
                  <a:srgbClr val="000000"/>
                </a:solidFill>
                <a:latin typeface="Poppins Bold"/>
                <a:ea typeface="Poppins Bold"/>
                <a:cs typeface="Poppins Bold"/>
                <a:sym typeface="Poppins Bold"/>
              </a:rPr>
              <a:t>Why Cost Optimization  ? </a:t>
            </a:r>
          </a:p>
        </p:txBody>
      </p:sp>
      <p:sp>
        <p:nvSpPr>
          <p:cNvPr name="TextBox 4" id="4"/>
          <p:cNvSpPr txBox="true"/>
          <p:nvPr/>
        </p:nvSpPr>
        <p:spPr>
          <a:xfrm rot="0">
            <a:off x="485776" y="1971387"/>
            <a:ext cx="17860566" cy="1022891"/>
          </a:xfrm>
          <a:prstGeom prst="rect">
            <a:avLst/>
          </a:prstGeom>
        </p:spPr>
        <p:txBody>
          <a:bodyPr anchor="t" rtlCol="false" tIns="0" lIns="0" bIns="0" rIns="0">
            <a:spAutoFit/>
          </a:bodyPr>
          <a:lstStyle/>
          <a:p>
            <a:pPr algn="ctr">
              <a:lnSpc>
                <a:spcPts val="3995"/>
              </a:lnSpc>
            </a:pPr>
            <a:r>
              <a:rPr lang="en-US" sz="2853" spc="-57">
                <a:solidFill>
                  <a:srgbClr val="000000"/>
                </a:solidFill>
                <a:latin typeface="Poppins"/>
                <a:ea typeface="Poppins"/>
                <a:cs typeface="Poppins"/>
                <a:sym typeface="Poppins"/>
              </a:rPr>
              <a:t>Cost optimization is a crucial aspect of cloud computing, including Microsoft Azure, for several reasons:</a:t>
            </a:r>
          </a:p>
          <a:p>
            <a:pPr algn="ctr">
              <a:lnSpc>
                <a:spcPts val="3995"/>
              </a:lnSpc>
              <a:spcBef>
                <a:spcPct val="0"/>
              </a:spcBef>
            </a:pPr>
          </a:p>
        </p:txBody>
      </p:sp>
      <p:sp>
        <p:nvSpPr>
          <p:cNvPr name="TextBox 5" id="5"/>
          <p:cNvSpPr txBox="true"/>
          <p:nvPr/>
        </p:nvSpPr>
        <p:spPr>
          <a:xfrm rot="0">
            <a:off x="0" y="3217334"/>
            <a:ext cx="17879617" cy="4051841"/>
          </a:xfrm>
          <a:prstGeom prst="rect">
            <a:avLst/>
          </a:prstGeom>
        </p:spPr>
        <p:txBody>
          <a:bodyPr anchor="t" rtlCol="false" tIns="0" lIns="0" bIns="0" rIns="0">
            <a:spAutoFit/>
          </a:bodyPr>
          <a:lstStyle/>
          <a:p>
            <a:pPr algn="ctr" marL="616112" indent="-308056" lvl="1">
              <a:lnSpc>
                <a:spcPts val="3995"/>
              </a:lnSpc>
              <a:buFont typeface="Arial"/>
              <a:buChar char="•"/>
            </a:pPr>
            <a:r>
              <a:rPr lang="en-US" sz="2853" spc="-57">
                <a:solidFill>
                  <a:srgbClr val="000000"/>
                </a:solidFill>
                <a:latin typeface="Poppins Bold"/>
                <a:ea typeface="Poppins Bold"/>
                <a:cs typeface="Poppins Bold"/>
                <a:sym typeface="Poppins Bold"/>
              </a:rPr>
              <a:t>Avoid unnecessary expenses:</a:t>
            </a:r>
            <a:r>
              <a:rPr lang="en-US" sz="2853" spc="-57">
                <a:solidFill>
                  <a:srgbClr val="000000"/>
                </a:solidFill>
                <a:latin typeface="Poppins"/>
                <a:ea typeface="Poppins"/>
                <a:cs typeface="Poppins"/>
                <a:sym typeface="Poppins"/>
              </a:rPr>
              <a:t> Cloud resources can be easily provisioned, but if not managed properly, can lead to wasted resources and unnecessary costs.</a:t>
            </a:r>
          </a:p>
          <a:p>
            <a:pPr algn="ctr" marL="616112" indent="-308056" lvl="1">
              <a:lnSpc>
                <a:spcPts val="3995"/>
              </a:lnSpc>
              <a:buFont typeface="Arial"/>
              <a:buChar char="•"/>
            </a:pPr>
            <a:r>
              <a:rPr lang="en-US" sz="2853" spc="-57">
                <a:solidFill>
                  <a:srgbClr val="000000"/>
                </a:solidFill>
                <a:latin typeface="Poppins"/>
                <a:ea typeface="Poppins"/>
                <a:cs typeface="Poppins"/>
                <a:sym typeface="Poppins"/>
              </a:rPr>
              <a:t>  </a:t>
            </a:r>
            <a:r>
              <a:rPr lang="en-US" sz="2853" spc="-57">
                <a:solidFill>
                  <a:srgbClr val="000000"/>
                </a:solidFill>
                <a:latin typeface="Poppins Bold"/>
                <a:ea typeface="Poppins Bold"/>
                <a:cs typeface="Poppins Bold"/>
                <a:sym typeface="Poppins Bold"/>
              </a:rPr>
              <a:t>Right-size resources:</a:t>
            </a:r>
            <a:r>
              <a:rPr lang="en-US" sz="2853" spc="-57">
                <a:solidFill>
                  <a:srgbClr val="000000"/>
                </a:solidFill>
                <a:latin typeface="Poppins"/>
                <a:ea typeface="Poppins"/>
                <a:cs typeface="Poppins"/>
                <a:sym typeface="Poppins"/>
              </a:rPr>
              <a:t>  Ensure that resources match workload requirements, avoiding over-provisioning and under-provisioning.</a:t>
            </a:r>
          </a:p>
          <a:p>
            <a:pPr algn="ctr" marL="616112" indent="-308056" lvl="1">
              <a:lnSpc>
                <a:spcPts val="3995"/>
              </a:lnSpc>
              <a:buFont typeface="Arial"/>
              <a:buChar char="•"/>
            </a:pPr>
            <a:r>
              <a:rPr lang="en-US" sz="2853" spc="-57">
                <a:solidFill>
                  <a:srgbClr val="000000"/>
                </a:solidFill>
                <a:latin typeface="Poppins Bold"/>
                <a:ea typeface="Poppins Bold"/>
                <a:cs typeface="Poppins Bold"/>
                <a:sym typeface="Poppins Bold"/>
              </a:rPr>
              <a:t>Improve budgeting and forecasting:</a:t>
            </a:r>
            <a:r>
              <a:rPr lang="en-US" sz="2853" spc="-57">
                <a:solidFill>
                  <a:srgbClr val="000000"/>
                </a:solidFill>
                <a:latin typeface="Poppins"/>
                <a:ea typeface="Poppins"/>
                <a:cs typeface="Poppins"/>
                <a:sym typeface="Poppins"/>
              </a:rPr>
              <a:t> Accurately predict and manage costs to ensure alignment with business objectives.</a:t>
            </a:r>
          </a:p>
          <a:p>
            <a:pPr algn="ctr" marL="616112" indent="-308056" lvl="1">
              <a:lnSpc>
                <a:spcPts val="3995"/>
              </a:lnSpc>
              <a:buFont typeface="Arial"/>
              <a:buChar char="•"/>
            </a:pPr>
            <a:r>
              <a:rPr lang="en-US" sz="2853" spc="-57">
                <a:solidFill>
                  <a:srgbClr val="000000"/>
                </a:solidFill>
                <a:latin typeface="Poppins Bold"/>
                <a:ea typeface="Poppins Bold"/>
                <a:cs typeface="Poppins Bold"/>
                <a:sym typeface="Poppins Bold"/>
              </a:rPr>
              <a:t>Maximize ROI: </a:t>
            </a:r>
            <a:r>
              <a:rPr lang="en-US" sz="2853" spc="-57">
                <a:solidFill>
                  <a:srgbClr val="000000"/>
                </a:solidFill>
                <a:latin typeface="Poppins"/>
                <a:ea typeface="Poppins"/>
                <a:cs typeface="Poppins"/>
                <a:sym typeface="Poppins"/>
              </a:rPr>
              <a:t>Optimize costs to achieve a higher return on investment (ROI) from Azure workloads and application</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791884" y="923925"/>
            <a:ext cx="16037243" cy="683167"/>
          </a:xfrm>
          <a:prstGeom prst="rect">
            <a:avLst/>
          </a:prstGeom>
        </p:spPr>
        <p:txBody>
          <a:bodyPr anchor="t" rtlCol="false" tIns="0" lIns="0" bIns="0" rIns="0">
            <a:spAutoFit/>
          </a:bodyPr>
          <a:lstStyle/>
          <a:p>
            <a:pPr algn="ctr">
              <a:lnSpc>
                <a:spcPts val="5395"/>
              </a:lnSpc>
              <a:spcBef>
                <a:spcPct val="0"/>
              </a:spcBef>
            </a:pPr>
            <a:r>
              <a:rPr lang="en-US" sz="3853" spc="-77">
                <a:solidFill>
                  <a:srgbClr val="000000"/>
                </a:solidFill>
                <a:latin typeface="Poppins Bold"/>
                <a:ea typeface="Poppins Bold"/>
                <a:cs typeface="Poppins Bold"/>
                <a:sym typeface="Poppins Bold"/>
              </a:rPr>
              <a:t>Ways to Oprimize the Investment of Cloud  with Cost Management</a:t>
            </a:r>
          </a:p>
        </p:txBody>
      </p:sp>
      <p:sp>
        <p:nvSpPr>
          <p:cNvPr name="TextBox 3" id="3"/>
          <p:cNvSpPr txBox="true"/>
          <p:nvPr/>
        </p:nvSpPr>
        <p:spPr>
          <a:xfrm rot="0">
            <a:off x="0" y="2615776"/>
            <a:ext cx="18288000" cy="5462925"/>
          </a:xfrm>
          <a:prstGeom prst="rect">
            <a:avLst/>
          </a:prstGeom>
        </p:spPr>
        <p:txBody>
          <a:bodyPr anchor="t" rtlCol="false" tIns="0" lIns="0" bIns="0" rIns="0">
            <a:spAutoFit/>
          </a:bodyPr>
          <a:lstStyle/>
          <a:p>
            <a:pPr algn="l" marL="604346" indent="-302173" lvl="1">
              <a:lnSpc>
                <a:spcPts val="3918"/>
              </a:lnSpc>
              <a:buAutoNum type="arabicPeriod" startAt="1"/>
            </a:pPr>
            <a:r>
              <a:rPr lang="en-US" sz="2799" spc="-55">
                <a:solidFill>
                  <a:srgbClr val="000000"/>
                </a:solidFill>
                <a:latin typeface="Poppins Bold"/>
                <a:ea typeface="Poppins Bold"/>
                <a:cs typeface="Poppins Bold"/>
                <a:sym typeface="Poppins Bold"/>
              </a:rPr>
              <a:t>Plan Ahead</a:t>
            </a:r>
            <a:r>
              <a:rPr lang="en-US" sz="2799" spc="-55">
                <a:solidFill>
                  <a:srgbClr val="000000"/>
                </a:solidFill>
                <a:latin typeface="Poppins"/>
                <a:ea typeface="Poppins"/>
                <a:cs typeface="Poppins"/>
                <a:sym typeface="Poppins"/>
              </a:rPr>
              <a:t>- Planning ahead involves forecasting and preparing for future cloud resource needs and costs to avoid overspending and ensure efficient use of resources.</a:t>
            </a:r>
          </a:p>
          <a:p>
            <a:pPr algn="l" marL="604346" indent="-302173" lvl="1">
              <a:lnSpc>
                <a:spcPts val="3918"/>
              </a:lnSpc>
              <a:buAutoNum type="arabicPeriod" startAt="1"/>
            </a:pPr>
            <a:r>
              <a:rPr lang="en-US" sz="2799" spc="-55">
                <a:solidFill>
                  <a:srgbClr val="000000"/>
                </a:solidFill>
                <a:latin typeface="Poppins Bold"/>
                <a:ea typeface="Poppins Bold"/>
                <a:cs typeface="Poppins Bold"/>
                <a:sym typeface="Poppins Bold"/>
              </a:rPr>
              <a:t>Ensure Visibility</a:t>
            </a:r>
            <a:r>
              <a:rPr lang="en-US" sz="2799" spc="-55">
                <a:solidFill>
                  <a:srgbClr val="000000"/>
                </a:solidFill>
                <a:latin typeface="Poppins"/>
                <a:ea typeface="Poppins"/>
                <a:cs typeface="Poppins"/>
                <a:sym typeface="Poppins"/>
              </a:rPr>
              <a:t>-Ensuring visibility means having clear insights into how cloud resources are being used and how costs are being incurred. This is essential for effective cost management and optimization.</a:t>
            </a:r>
          </a:p>
          <a:p>
            <a:pPr algn="l" marL="604346" indent="-302173" lvl="1">
              <a:lnSpc>
                <a:spcPts val="3918"/>
              </a:lnSpc>
              <a:buAutoNum type="arabicPeriod" startAt="1"/>
            </a:pPr>
            <a:r>
              <a:rPr lang="en-US" sz="2799" spc="-55">
                <a:solidFill>
                  <a:srgbClr val="000000"/>
                </a:solidFill>
                <a:latin typeface="Poppins Bold"/>
                <a:ea typeface="Poppins Bold"/>
                <a:cs typeface="Poppins Bold"/>
                <a:sym typeface="Poppins Bold"/>
              </a:rPr>
              <a:t>Be accountable</a:t>
            </a:r>
            <a:r>
              <a:rPr lang="en-US" sz="2799" spc="-55">
                <a:solidFill>
                  <a:srgbClr val="000000"/>
                </a:solidFill>
                <a:latin typeface="Poppins"/>
                <a:ea typeface="Poppins"/>
                <a:cs typeface="Poppins"/>
                <a:sym typeface="Poppins"/>
              </a:rPr>
              <a:t>-Being accountable involves ensuring that cloud spending is managed responsibly and aligns with organizational goals. Accountability helps in controlling costs and maintaining financial discipline.</a:t>
            </a:r>
          </a:p>
          <a:p>
            <a:pPr algn="l" marL="604346" indent="-302173" lvl="1">
              <a:lnSpc>
                <a:spcPts val="3918"/>
              </a:lnSpc>
              <a:buAutoNum type="arabicPeriod" startAt="1"/>
            </a:pPr>
            <a:r>
              <a:rPr lang="en-US" sz="2799" spc="-55">
                <a:solidFill>
                  <a:srgbClr val="000000"/>
                </a:solidFill>
                <a:latin typeface="Poppins Bold"/>
                <a:ea typeface="Poppins Bold"/>
                <a:cs typeface="Poppins Bold"/>
                <a:sym typeface="Poppins Bold"/>
              </a:rPr>
              <a:t>Optimize</a:t>
            </a:r>
            <a:r>
              <a:rPr lang="en-US" sz="2799" spc="-55">
                <a:solidFill>
                  <a:srgbClr val="000000"/>
                </a:solidFill>
                <a:latin typeface="Poppins"/>
                <a:ea typeface="Poppins"/>
                <a:cs typeface="Poppins"/>
                <a:sym typeface="Poppins"/>
              </a:rPr>
              <a:t>-Optimizing involves continually assessing and adjusting cloud resource usage and costs to achieve the best value.</a:t>
            </a:r>
          </a:p>
          <a:p>
            <a:pPr algn="l">
              <a:lnSpc>
                <a:spcPts val="3918"/>
              </a:lnSpc>
            </a:pP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6399855" y="1404669"/>
            <a:ext cx="3671649" cy="810802"/>
          </a:xfrm>
          <a:prstGeom prst="rect">
            <a:avLst/>
          </a:prstGeom>
        </p:spPr>
        <p:txBody>
          <a:bodyPr anchor="t" rtlCol="false" tIns="0" lIns="0" bIns="0" rIns="0">
            <a:spAutoFit/>
          </a:bodyPr>
          <a:lstStyle/>
          <a:p>
            <a:pPr algn="ctr">
              <a:lnSpc>
                <a:spcPts val="6235"/>
              </a:lnSpc>
              <a:spcBef>
                <a:spcPct val="0"/>
              </a:spcBef>
            </a:pPr>
            <a:r>
              <a:rPr lang="en-US" sz="4453" spc="-89">
                <a:solidFill>
                  <a:srgbClr val="000000"/>
                </a:solidFill>
                <a:latin typeface="Poppins Bold"/>
                <a:ea typeface="Poppins Bold"/>
                <a:cs typeface="Poppins Bold"/>
                <a:sym typeface="Poppins Bold"/>
              </a:rPr>
              <a:t>CONCLUSION</a:t>
            </a:r>
          </a:p>
        </p:txBody>
      </p:sp>
      <p:sp>
        <p:nvSpPr>
          <p:cNvPr name="TextBox 3" id="3"/>
          <p:cNvSpPr txBox="true"/>
          <p:nvPr/>
        </p:nvSpPr>
        <p:spPr>
          <a:xfrm rot="0">
            <a:off x="708997" y="3402835"/>
            <a:ext cx="17230450" cy="4393822"/>
          </a:xfrm>
          <a:prstGeom prst="rect">
            <a:avLst/>
          </a:prstGeom>
        </p:spPr>
        <p:txBody>
          <a:bodyPr anchor="t" rtlCol="false" tIns="0" lIns="0" bIns="0" rIns="0">
            <a:spAutoFit/>
          </a:bodyPr>
          <a:lstStyle/>
          <a:p>
            <a:pPr algn="ctr">
              <a:lnSpc>
                <a:spcPts val="3520"/>
              </a:lnSpc>
            </a:pPr>
            <a:r>
              <a:rPr lang="en-US" sz="2514" spc="-50">
                <a:solidFill>
                  <a:srgbClr val="000000"/>
                </a:solidFill>
                <a:latin typeface="Poppins"/>
                <a:ea typeface="Poppins"/>
                <a:cs typeface="Poppins"/>
                <a:sym typeface="Poppins"/>
              </a:rPr>
              <a:t>The Cost Optimization pillar of the Azure Well-Architected Framework is essential for ensuring that cloud resources are used efficiently and effectively, without unnecessary waste or expense. By implementing cost optimization strategies, organizations can:</a:t>
            </a:r>
          </a:p>
          <a:p>
            <a:pPr algn="ctr">
              <a:lnSpc>
                <a:spcPts val="3520"/>
              </a:lnSpc>
            </a:pPr>
          </a:p>
          <a:p>
            <a:pPr algn="ctr" marL="542960" indent="-271480" lvl="1">
              <a:lnSpc>
                <a:spcPts val="3520"/>
              </a:lnSpc>
              <a:buFont typeface="Arial"/>
              <a:buChar char="•"/>
            </a:pPr>
            <a:r>
              <a:rPr lang="en-US" sz="2514" spc="-50">
                <a:solidFill>
                  <a:srgbClr val="000000"/>
                </a:solidFill>
                <a:latin typeface="Poppins"/>
                <a:ea typeface="Poppins"/>
                <a:cs typeface="Poppins"/>
                <a:sym typeface="Poppins"/>
              </a:rPr>
              <a:t>Reduce costs and improve ROI</a:t>
            </a:r>
          </a:p>
          <a:p>
            <a:pPr algn="ctr" marL="542960" indent="-271480" lvl="1">
              <a:lnSpc>
                <a:spcPts val="3520"/>
              </a:lnSpc>
              <a:buFont typeface="Arial"/>
              <a:buChar char="•"/>
            </a:pPr>
            <a:r>
              <a:rPr lang="en-US" sz="2514" spc="-50">
                <a:solidFill>
                  <a:srgbClr val="000000"/>
                </a:solidFill>
                <a:latin typeface="Poppins"/>
                <a:ea typeface="Poppins"/>
                <a:cs typeface="Poppins"/>
                <a:sym typeface="Poppins"/>
              </a:rPr>
              <a:t>Align resources with business objectives</a:t>
            </a:r>
          </a:p>
          <a:p>
            <a:pPr algn="ctr" marL="542960" indent="-271480" lvl="1">
              <a:lnSpc>
                <a:spcPts val="3520"/>
              </a:lnSpc>
              <a:buFont typeface="Arial"/>
              <a:buChar char="•"/>
            </a:pPr>
            <a:r>
              <a:rPr lang="en-US" sz="2514" spc="-50">
                <a:solidFill>
                  <a:srgbClr val="000000"/>
                </a:solidFill>
                <a:latin typeface="Poppins"/>
                <a:ea typeface="Poppins"/>
                <a:cs typeface="Poppins"/>
                <a:sym typeface="Poppins"/>
              </a:rPr>
              <a:t> Enhance budgeting and forecasting</a:t>
            </a:r>
          </a:p>
          <a:p>
            <a:pPr algn="ctr" marL="542960" indent="-271480" lvl="1">
              <a:lnSpc>
                <a:spcPts val="3520"/>
              </a:lnSpc>
              <a:buFont typeface="Arial"/>
              <a:buChar char="•"/>
            </a:pPr>
            <a:r>
              <a:rPr lang="en-US" sz="2514" spc="-50">
                <a:solidFill>
                  <a:srgbClr val="000000"/>
                </a:solidFill>
                <a:latin typeface="Poppins"/>
                <a:ea typeface="Poppins"/>
                <a:cs typeface="Poppins"/>
                <a:sym typeface="Poppins"/>
              </a:rPr>
              <a:t>Improve business agility and competitiveness</a:t>
            </a:r>
          </a:p>
          <a:p>
            <a:pPr algn="ctr" marL="542960" indent="-271480" lvl="1">
              <a:lnSpc>
                <a:spcPts val="3520"/>
              </a:lnSpc>
              <a:buFont typeface="Arial"/>
              <a:buChar char="•"/>
            </a:pPr>
            <a:r>
              <a:rPr lang="en-US" sz="2514" spc="-50">
                <a:solidFill>
                  <a:srgbClr val="000000"/>
                </a:solidFill>
                <a:latin typeface="Poppins"/>
                <a:ea typeface="Poppins"/>
                <a:cs typeface="Poppins"/>
                <a:sym typeface="Poppins"/>
              </a:rPr>
              <a:t> Maximize the value of Azure investments</a:t>
            </a:r>
          </a:p>
          <a:p>
            <a:pPr algn="ctr">
              <a:lnSpc>
                <a:spcPts val="3520"/>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DAGOXLoku7M</dc:identifier>
  <dcterms:modified xsi:type="dcterms:W3CDTF">2011-08-01T06:04:30Z</dcterms:modified>
  <cp:revision>1</cp:revision>
  <dc:title>By: Asmit Patel</dc:title>
</cp:coreProperties>
</file>