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ans Bold" charset="1" panose="00000000000000000000"/>
      <p:regular r:id="rId16"/>
    </p:embeddedFont>
    <p:embeddedFont>
      <p:font typeface="DM Sans" charset="1" panose="00000000000000000000"/>
      <p:regular r:id="rId17"/>
    </p:embeddedFont>
    <p:embeddedFont>
      <p:font typeface="Open Sans Extra Bold" charset="1" panose="020B09060308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11" Target="../media/image42.png" Type="http://schemas.openxmlformats.org/officeDocument/2006/relationships/image"/><Relationship Id="rId12" Target="../media/image43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50.png" Type="http://schemas.openxmlformats.org/officeDocument/2006/relationships/image"/><Relationship Id="rId4" Target="../media/image5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86214" y="561769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4311018" y="2110427"/>
            <a:ext cx="9559040" cy="415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04"/>
              </a:lnSpc>
            </a:pPr>
            <a:r>
              <a:rPr lang="en-US" b="true" sz="1138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Phishing Awareness Training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88911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Stay Safe, Stay Secure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831481" y="226234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790753" y="4074448"/>
            <a:ext cx="16468547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 cautious, verify, and report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60641" y="681133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Stay Safe, Stay Secure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What is Phishing?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589808"/>
            <a:ext cx="7707571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</a:p>
          <a:p>
            <a:pPr algn="l">
              <a:lnSpc>
                <a:spcPts val="33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Phishing is a cyberattack where attackers trick individuals into revealing sensitive information, such as passwords, credit card numbers, or personal data, by pretending to be a trustworthy source.</a:t>
            </a:r>
          </a:p>
          <a:p>
            <a:pPr algn="l" marL="0" indent="0" lvl="0">
              <a:lnSpc>
                <a:spcPts val="3374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1219200"/>
            <a:ext cx="8092094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Social Engineering Tactics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4739286"/>
            <a:ext cx="7707571" cy="513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899" spc="17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What is Social Engineering?</a:t>
            </a:r>
          </a:p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Manipulation techniques used to exploit human behavior.</a:t>
            </a:r>
          </a:p>
          <a:p>
            <a:pPr algn="l">
              <a:lnSpc>
                <a:spcPts val="3914"/>
              </a:lnSpc>
            </a:pPr>
            <a:r>
              <a:rPr lang="en-US" sz="2899" spc="17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Common Tactics</a:t>
            </a:r>
          </a:p>
          <a:p>
            <a:pPr algn="l">
              <a:lnSpc>
                <a:spcPts val="3644"/>
              </a:lnSpc>
            </a:pPr>
            <a:r>
              <a:rPr lang="en-US" sz="2699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Pretending to be a trusted entity </a:t>
            </a:r>
          </a:p>
          <a:p>
            <a:pPr algn="l">
              <a:lnSpc>
                <a:spcPts val="3644"/>
              </a:lnSpc>
            </a:pPr>
            <a:r>
              <a:rPr lang="en-US" sz="2699" spc="161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(e.g., IT support)</a:t>
            </a:r>
          </a:p>
          <a:p>
            <a:pPr algn="l">
              <a:lnSpc>
                <a:spcPts val="3644"/>
              </a:lnSpc>
            </a:pPr>
            <a:r>
              <a:rPr lang="en-US" sz="2699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Creating urgency</a:t>
            </a:r>
          </a:p>
          <a:p>
            <a:pPr algn="l">
              <a:lnSpc>
                <a:spcPts val="3644"/>
              </a:lnSpc>
            </a:pPr>
            <a:r>
              <a:rPr lang="en-US" sz="2699" spc="161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("Reset your password immediately!")</a:t>
            </a:r>
          </a:p>
          <a:p>
            <a:pPr algn="l">
              <a:lnSpc>
                <a:spcPts val="3644"/>
              </a:lnSpc>
            </a:pPr>
            <a:r>
              <a:rPr lang="en-US" sz="2699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Exploiting emotions </a:t>
            </a:r>
          </a:p>
          <a:p>
            <a:pPr algn="l">
              <a:lnSpc>
                <a:spcPts val="3644"/>
              </a:lnSpc>
            </a:pPr>
            <a:r>
              <a:rPr lang="en-US" sz="2699" spc="161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(fear, greed, curiosity)</a:t>
            </a:r>
          </a:p>
          <a:p>
            <a:pPr algn="l" marL="0" indent="0" lvl="0">
              <a:lnSpc>
                <a:spcPts val="36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264609" y="1499419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08646" y="4112341"/>
            <a:ext cx="1541626" cy="2055501"/>
          </a:xfrm>
          <a:custGeom>
            <a:avLst/>
            <a:gdLst/>
            <a:ahLst/>
            <a:cxnLst/>
            <a:rect r="r" b="b" t="t" l="l"/>
            <a:pathLst>
              <a:path h="2055501" w="1541626">
                <a:moveTo>
                  <a:pt x="0" y="0"/>
                </a:moveTo>
                <a:lnTo>
                  <a:pt x="1541625" y="0"/>
                </a:lnTo>
                <a:lnTo>
                  <a:pt x="1541625" y="2055502"/>
                </a:lnTo>
                <a:lnTo>
                  <a:pt x="0" y="2055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06092" y="7066570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118917" y="1547255"/>
            <a:ext cx="1521152" cy="1697240"/>
          </a:xfrm>
          <a:custGeom>
            <a:avLst/>
            <a:gdLst/>
            <a:ahLst/>
            <a:cxnLst/>
            <a:rect r="r" b="b" t="t" l="l"/>
            <a:pathLst>
              <a:path h="1697240" w="1521152">
                <a:moveTo>
                  <a:pt x="0" y="0"/>
                </a:moveTo>
                <a:lnTo>
                  <a:pt x="1521151" y="0"/>
                </a:lnTo>
                <a:lnTo>
                  <a:pt x="1521151" y="1697240"/>
                </a:lnTo>
                <a:lnTo>
                  <a:pt x="0" y="1697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944417" y="7131683"/>
            <a:ext cx="1907691" cy="1635845"/>
          </a:xfrm>
          <a:custGeom>
            <a:avLst/>
            <a:gdLst/>
            <a:ahLst/>
            <a:cxnLst/>
            <a:rect r="r" b="b" t="t" l="l"/>
            <a:pathLst>
              <a:path h="1635845" w="1907691">
                <a:moveTo>
                  <a:pt x="0" y="0"/>
                </a:moveTo>
                <a:lnTo>
                  <a:pt x="1907692" y="0"/>
                </a:lnTo>
                <a:lnTo>
                  <a:pt x="1907692" y="1635845"/>
                </a:lnTo>
                <a:lnTo>
                  <a:pt x="0" y="16358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016656" y="4273120"/>
            <a:ext cx="1776392" cy="1676470"/>
          </a:xfrm>
          <a:custGeom>
            <a:avLst/>
            <a:gdLst/>
            <a:ahLst/>
            <a:cxnLst/>
            <a:rect r="r" b="b" t="t" l="l"/>
            <a:pathLst>
              <a:path h="1676470" w="1776392">
                <a:moveTo>
                  <a:pt x="0" y="0"/>
                </a:moveTo>
                <a:lnTo>
                  <a:pt x="1776392" y="0"/>
                </a:lnTo>
                <a:lnTo>
                  <a:pt x="1776392" y="1676470"/>
                </a:lnTo>
                <a:lnTo>
                  <a:pt x="0" y="16764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4002018" y="2125803"/>
            <a:ext cx="2816627" cy="8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Phishing via SMS or messaging apps.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401393" y="4707762"/>
            <a:ext cx="2225977" cy="8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Phishing through voice calls.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279151" y="7399459"/>
            <a:ext cx="2470462" cy="16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7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Duplicating a legitimate email with malicious links.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195875" y="1921015"/>
            <a:ext cx="2816627" cy="12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7"/>
              </a:lnSpc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Fake emails mimicking legitimate organizations.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454717" y="4644472"/>
            <a:ext cx="2816627" cy="12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7"/>
              </a:lnSpc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Targeted attacks on specific individuals or groups.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195875" y="7474388"/>
            <a:ext cx="2816627" cy="770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8"/>
              </a:lnSpc>
            </a:pP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Targeting high-level executives.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995244" y="3396895"/>
            <a:ext cx="4297511" cy="262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79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Types of Phishing Attacks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362365" y="6140686"/>
            <a:ext cx="356327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Uses social engineering to manipulate victims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810569" y="4064716"/>
            <a:ext cx="558723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Spear  Phishing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810569" y="1336885"/>
            <a:ext cx="558723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Email Phishing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58169" y="6846436"/>
            <a:ext cx="558723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Whaling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598520" y="4064716"/>
            <a:ext cx="558723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Vishing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476278" y="1499630"/>
            <a:ext cx="558723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Smishing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598520" y="6823978"/>
            <a:ext cx="558723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Clone Phishing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59015" y="1209675"/>
            <a:ext cx="8199780" cy="302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7"/>
              </a:lnSpc>
            </a:pPr>
            <a:r>
              <a:rPr lang="en-US" sz="8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to Recognize a</a:t>
            </a:r>
          </a:p>
          <a:p>
            <a:pPr algn="l">
              <a:lnSpc>
                <a:spcPts val="7857"/>
              </a:lnSpc>
            </a:pPr>
            <a:r>
              <a:rPr lang="en-US" sz="8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Phishing Email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59015" y="4591624"/>
            <a:ext cx="7707571" cy="560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4"/>
              </a:lnSpc>
            </a:pPr>
            <a:r>
              <a:rPr lang="en-US" sz="3299" spc="19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Red Flags to Look For:</a:t>
            </a:r>
          </a:p>
          <a:p>
            <a:pPr algn="l">
              <a:lnSpc>
                <a:spcPts val="4454"/>
              </a:lnSpc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Suspicious sender addresses </a:t>
            </a:r>
          </a:p>
          <a:p>
            <a:pPr algn="l">
              <a:lnSpc>
                <a:spcPts val="4454"/>
              </a:lnSpc>
            </a:pPr>
            <a:r>
              <a:rPr lang="en-US" sz="3299" spc="197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(e.g., misspelled domains)</a:t>
            </a:r>
          </a:p>
          <a:p>
            <a:pPr algn="l">
              <a:lnSpc>
                <a:spcPts val="4454"/>
              </a:lnSpc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Urgent or threatening language                                     </a:t>
            </a:r>
            <a:r>
              <a:rPr lang="en-US" sz="3299" spc="197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("Your account will be locked")</a:t>
            </a:r>
          </a:p>
          <a:p>
            <a:pPr algn="l">
              <a:lnSpc>
                <a:spcPts val="4454"/>
              </a:lnSpc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Unexpected attachments or links.</a:t>
            </a:r>
          </a:p>
          <a:p>
            <a:pPr algn="l">
              <a:lnSpc>
                <a:spcPts val="4454"/>
              </a:lnSpc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Generic greetings</a:t>
            </a:r>
          </a:p>
          <a:p>
            <a:pPr algn="l">
              <a:lnSpc>
                <a:spcPts val="4454"/>
              </a:lnSpc>
            </a:pPr>
            <a:r>
              <a:rPr lang="en-US" sz="3299" spc="197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("Dear Customer")</a:t>
            </a: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4454"/>
              </a:lnSpc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Requests for sensitive information.</a:t>
            </a:r>
          </a:p>
          <a:p>
            <a:pPr algn="l" marL="0" indent="0" lvl="0">
              <a:lnSpc>
                <a:spcPts val="44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6429" y="2356176"/>
            <a:ext cx="8751165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Phishing Websites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6429" y="4893072"/>
            <a:ext cx="7707571" cy="4799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4"/>
              </a:lnSpc>
            </a:pPr>
            <a:r>
              <a:rPr lang="en-US" sz="4299" spc="257" b="true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How to Spot a Fake Website</a:t>
            </a:r>
          </a:p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 the URL for spelling errors or unusual domains.</a:t>
            </a:r>
          </a:p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Look for HTTPS </a:t>
            </a:r>
            <a:r>
              <a:rPr lang="en-US" sz="2799" spc="167">
                <a:solidFill>
                  <a:srgbClr val="FF3131"/>
                </a:solidFill>
                <a:latin typeface="DM Sans"/>
                <a:ea typeface="DM Sans"/>
                <a:cs typeface="DM Sans"/>
                <a:sym typeface="DM Sans"/>
              </a:rPr>
              <a:t>(secure padlock)</a:t>
            </a: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 the address bar.</a:t>
            </a:r>
          </a:p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Avoid entering personal data on websites from unsolicited links.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5242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362182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493264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558877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1907439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Preventive Measures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2427" y="5509994"/>
            <a:ext cx="4332363" cy="40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Think Before You Click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13272" y="5509994"/>
            <a:ext cx="3477065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Verify the Sender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4775" y="6084036"/>
            <a:ext cx="3427668" cy="765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Avoid clicking on suspicious links or attachments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85374" y="6084036"/>
            <a:ext cx="2732862" cy="765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Contact the source directly if unsure.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94272" y="5509994"/>
            <a:ext cx="42127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 Strong Passwords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01153" y="6084036"/>
            <a:ext cx="2999003" cy="765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enable multi-factor authentication (MFA)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42249" y="5509996"/>
            <a:ext cx="4535313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Keep Software Updated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612808" y="6084036"/>
            <a:ext cx="2646492" cy="765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Protect against vulnerabilities.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280812" y="3565790"/>
            <a:ext cx="15978488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What to Do If You Suspect a Phishing Attack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39147" y="7117272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Stay Safe, Stay Secure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261827"/>
            <a:ext cx="5038071" cy="3559266"/>
            <a:chOff x="0" y="0"/>
            <a:chExt cx="1048738" cy="740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370657"/>
            <a:ext cx="5038071" cy="3559266"/>
            <a:chOff x="0" y="0"/>
            <a:chExt cx="1048738" cy="740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92531" y="1261827"/>
            <a:ext cx="5038071" cy="3559266"/>
            <a:chOff x="0" y="0"/>
            <a:chExt cx="1048738" cy="7409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92531" y="5370657"/>
            <a:ext cx="5038071" cy="3559266"/>
            <a:chOff x="0" y="0"/>
            <a:chExt cx="1048738" cy="7409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1261827"/>
            <a:ext cx="5038071" cy="668736"/>
            <a:chOff x="0" y="0"/>
            <a:chExt cx="1048738" cy="1392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5370657"/>
            <a:ext cx="5038071" cy="668736"/>
            <a:chOff x="0" y="0"/>
            <a:chExt cx="1048738" cy="1392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92531" y="1261827"/>
            <a:ext cx="5038071" cy="668736"/>
            <a:chOff x="0" y="0"/>
            <a:chExt cx="1048738" cy="13920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692531" y="5370657"/>
            <a:ext cx="5038071" cy="668736"/>
            <a:chOff x="0" y="0"/>
            <a:chExt cx="1048738" cy="13920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3311752" y="1820230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544548" y="1453108"/>
            <a:ext cx="3739422" cy="3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</a:pPr>
            <a:r>
              <a:rPr lang="en-US" b="true" sz="21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 Not Respond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341855" y="1453108"/>
            <a:ext cx="3739422" cy="3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</a:pPr>
            <a:r>
              <a:rPr lang="en-US" b="true" sz="21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Report It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45712" y="5554049"/>
            <a:ext cx="4137951" cy="3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</a:pPr>
            <a:r>
              <a:rPr lang="en-US" b="true" sz="21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Scan Your System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41855" y="5554049"/>
            <a:ext cx="3558025" cy="3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5"/>
              </a:lnSpc>
            </a:pPr>
            <a:r>
              <a:rPr lang="en-US" b="true" sz="21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Change Passwords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45058" y="2781862"/>
            <a:ext cx="2939259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Avoid interacting with the email or website.</a:t>
            </a:r>
          </a:p>
          <a:p>
            <a:pPr algn="ctr">
              <a:lnSpc>
                <a:spcPts val="1620"/>
              </a:lnSpc>
            </a:pPr>
          </a:p>
          <a:p>
            <a:pPr algn="ctr" marL="0" indent="0" lvl="0">
              <a:lnSpc>
                <a:spcPts val="1620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7142591" y="2698560"/>
            <a:ext cx="413795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Notify your organization's IT team or security department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062826" y="6810918"/>
            <a:ext cx="413795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Immediately update credentials if you think they've been compromised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44201" y="6887118"/>
            <a:ext cx="2940117" cy="1404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antivirus software to check for malware</a:t>
            </a:r>
          </a:p>
          <a:p>
            <a:pPr algn="ctr">
              <a:lnSpc>
                <a:spcPts val="2699"/>
              </a:lnSpc>
            </a:pPr>
          </a:p>
          <a:p>
            <a:pPr algn="ctr" marL="0" indent="0" lvl="0">
              <a:lnSpc>
                <a:spcPts val="3374"/>
              </a:lnSpc>
              <a:spcBef>
                <a:spcPct val="0"/>
              </a:spcBef>
            </a:pPr>
          </a:p>
        </p:txBody>
      </p:sp>
      <p:sp>
        <p:nvSpPr>
          <p:cNvPr name="Freeform 36" id="36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DAGaaBARI6A</dc:identifier>
  <dcterms:modified xsi:type="dcterms:W3CDTF">2011-08-01T06:04:30Z</dcterms:modified>
  <cp:revision>1</cp:revision>
  <dc:title>Phishing Awareness Training</dc:title>
</cp:coreProperties>
</file>