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  <p:embeddedFont>
      <p:font typeface="Quattrocen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a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QuattrocentoSans-regular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88ae460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88ae460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IITD_pptslide_jpeg-03.jp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7286625" y="3562350"/>
            <a:ext cx="1857374" cy="158115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Quattrocento Sans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114800" y="2430433"/>
            <a:ext cx="43434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9F7F6"/>
              </a:buClr>
              <a:buSzPts val="1800"/>
              <a:buNone/>
              <a:defRPr sz="18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1148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685800" y="2317221"/>
            <a:ext cx="777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401088"/>
            <a:ext cx="2260623" cy="1244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2777496" y="-1107763"/>
            <a:ext cx="3599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1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96" name="Google Shape;96;p11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 rot="5400000">
            <a:off x="5350050" y="1463972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 rot="5400000">
            <a:off x="1349475" y="-450628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4" name="Google Shape;104;p12"/>
          <p:cNvCxnSpPr/>
          <p:nvPr/>
        </p:nvCxnSpPr>
        <p:spPr>
          <a:xfrm>
            <a:off x="6543675" y="277589"/>
            <a:ext cx="0" cy="435480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85799" y="1035886"/>
            <a:ext cx="38343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2" type="body"/>
          </p:nvPr>
        </p:nvSpPr>
        <p:spPr>
          <a:xfrm>
            <a:off x="4683577" y="1035886"/>
            <a:ext cx="38289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13" name="Google Shape;113;p1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685799" y="946718"/>
            <a:ext cx="38151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685799" y="1616168"/>
            <a:ext cx="38151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3" type="body"/>
          </p:nvPr>
        </p:nvSpPr>
        <p:spPr>
          <a:xfrm>
            <a:off x="4672693" y="946716"/>
            <a:ext cx="38289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0" name="Google Shape;120;p14"/>
          <p:cNvSpPr txBox="1"/>
          <p:nvPr>
            <p:ph idx="4" type="body"/>
          </p:nvPr>
        </p:nvSpPr>
        <p:spPr>
          <a:xfrm>
            <a:off x="4672693" y="1616168"/>
            <a:ext cx="38289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4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25" name="Google Shape;125;p14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33" name="Google Shape;133;p1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⚫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⚫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⚫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9pPr>
          </a:lstStyle>
          <a:p/>
        </p:txBody>
      </p:sp>
      <p:sp>
        <p:nvSpPr>
          <p:cNvPr id="138" name="Google Shape;138;p16"/>
          <p:cNvSpPr txBox="1"/>
          <p:nvPr>
            <p:ph idx="2" type="body"/>
          </p:nvPr>
        </p:nvSpPr>
        <p:spPr>
          <a:xfrm>
            <a:off x="630936" y="1643745"/>
            <a:ext cx="29487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39" name="Google Shape;139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6"/>
          <p:cNvSpPr txBox="1"/>
          <p:nvPr>
            <p:ph type="title"/>
          </p:nvPr>
        </p:nvSpPr>
        <p:spPr>
          <a:xfrm>
            <a:off x="630936" y="342900"/>
            <a:ext cx="29487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>
                <a:solidFill>
                  <a:srgbClr val="3EAD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43" name="Google Shape;143;p16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/>
          <p:nvPr>
            <p:ph idx="2" type="pic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630936" y="1643745"/>
            <a:ext cx="29487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52" name="Google Shape;152;p17"/>
          <p:cNvSpPr txBox="1"/>
          <p:nvPr>
            <p:ph type="title"/>
          </p:nvPr>
        </p:nvSpPr>
        <p:spPr>
          <a:xfrm>
            <a:off x="630936" y="342900"/>
            <a:ext cx="29487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>
                <a:solidFill>
                  <a:srgbClr val="3EAD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53" name="Google Shape;153;p17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>
            <p:ph idx="1" type="body"/>
          </p:nvPr>
        </p:nvSpPr>
        <p:spPr>
          <a:xfrm rot="5400000">
            <a:off x="2786946" y="-1122314"/>
            <a:ext cx="3575400" cy="78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62" name="Google Shape;162;p18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1" type="twoObj">
  <p:cSld name="TWO_OBJECTS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67" name="Google Shape;167;p1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68" name="Google Shape;168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1" type="twoTxTwoObj">
  <p:cSld name="TWO_OBJECTS_WITH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4" name="Google Shape;174;p20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75" name="Google Shape;175;p20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6" name="Google Shape;176;p20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77" name="Google Shape;177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 type="titleOnly">
  <p:cSld name="TITLE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⚫"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⚫"/>
              <a:defRPr/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⚫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⚫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⚫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⚫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⚫"/>
              <a:defRPr/>
            </a:lvl9pPr>
          </a:lstStyle>
          <a:p/>
        </p:txBody>
      </p:sp>
      <p:sp>
        <p:nvSpPr>
          <p:cNvPr id="188" name="Google Shape;1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idx="1" type="body"/>
          </p:nvPr>
        </p:nvSpPr>
        <p:spPr>
          <a:xfrm>
            <a:off x="633845" y="1035886"/>
            <a:ext cx="38670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633845" y="1655160"/>
            <a:ext cx="38670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3" type="body"/>
          </p:nvPr>
        </p:nvSpPr>
        <p:spPr>
          <a:xfrm>
            <a:off x="4629150" y="1035887"/>
            <a:ext cx="38862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3" name="Google Shape;33;p4"/>
          <p:cNvSpPr txBox="1"/>
          <p:nvPr>
            <p:ph idx="4" type="body"/>
          </p:nvPr>
        </p:nvSpPr>
        <p:spPr>
          <a:xfrm>
            <a:off x="4629150" y="1655160"/>
            <a:ext cx="38862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4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38" name="Google Shape;38;p4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9" name="Google Shape;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/>
          <p:nvPr>
            <p:ph type="title"/>
          </p:nvPr>
        </p:nvSpPr>
        <p:spPr>
          <a:xfrm>
            <a:off x="623888" y="1284317"/>
            <a:ext cx="7886700" cy="21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500"/>
              <a:buFont typeface="Quattrocento Sans"/>
              <a:buNone/>
              <a:defRPr b="0"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623888" y="3414475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 txBox="1"/>
          <p:nvPr>
            <p:ph idx="1" type="body"/>
          </p:nvPr>
        </p:nvSpPr>
        <p:spPr>
          <a:xfrm>
            <a:off x="633845" y="1035887"/>
            <a:ext cx="3886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4629150" y="1035887"/>
            <a:ext cx="3886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55" name="Google Shape;55;p6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>
            <p:ph type="title"/>
          </p:nvPr>
        </p:nvSpPr>
        <p:spPr>
          <a:xfrm>
            <a:off x="630936" y="342900"/>
            <a:ext cx="29487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⚫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⚫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⚫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630936" y="1543049"/>
            <a:ext cx="29487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>
            <p:ph type="title"/>
          </p:nvPr>
        </p:nvSpPr>
        <p:spPr>
          <a:xfrm>
            <a:off x="630936" y="342900"/>
            <a:ext cx="29487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630936" y="1543050"/>
            <a:ext cx="29487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33845" y="2743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33845" y="137160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kmalit/bank-customer-churn-prediction/data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/>
        </p:nvSpPr>
        <p:spPr>
          <a:xfrm>
            <a:off x="4209550" y="3261500"/>
            <a:ext cx="4453800" cy="16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5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Asmita bhardwaj 		OPD2021005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Joji John 				OPD2021009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Amalraj Irudayasamy	OPD2021025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3"/>
          <p:cNvSpPr txBox="1"/>
          <p:nvPr>
            <p:ph type="ctrTitle"/>
          </p:nvPr>
        </p:nvSpPr>
        <p:spPr>
          <a:xfrm>
            <a:off x="723575" y="797750"/>
            <a:ext cx="77586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b="1" lang="en"/>
              <a:t>CUSTOMER CHURN PREDICTION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Motivation and Literature Review</a:t>
            </a:r>
            <a:endParaRPr/>
          </a:p>
        </p:txBody>
      </p:sp>
      <p:sp>
        <p:nvSpPr>
          <p:cNvPr id="200" name="Google Shape;200;p24"/>
          <p:cNvSpPr txBox="1"/>
          <p:nvPr/>
        </p:nvSpPr>
        <p:spPr>
          <a:xfrm>
            <a:off x="33150" y="994188"/>
            <a:ext cx="90777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chemeClr val="dk1"/>
                </a:solidFill>
              </a:rPr>
              <a:t>Customers are the most valuable assets of any organization.Banks are no exception to this rule.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chemeClr val="dk1"/>
                </a:solidFill>
              </a:rPr>
              <a:t>The competitive atmosphere in various banks when providing the service increases the need for customer loyalty.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chemeClr val="dk1"/>
                </a:solidFill>
              </a:rPr>
              <a:t>Many flaws may occur as customers :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chemeClr val="dk1"/>
                </a:solidFill>
              </a:rPr>
              <a:t>Do not receive easy-to-understand information about a product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chemeClr val="dk1"/>
                </a:solidFill>
              </a:rPr>
              <a:t>Have poor means of communication, 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chemeClr val="dk1"/>
                </a:solidFill>
              </a:rPr>
              <a:t>Experiencing the lack of feedback or delayed feedback  to queries.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chemeClr val="dk1"/>
                </a:solidFill>
              </a:rPr>
              <a:t> Loyal customers may not feel good for not  getting as many bonuses as new customers.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chemeClr val="dk1"/>
                </a:solidFill>
              </a:rPr>
              <a:t>Customers’ experiences reveals the brand perception and influences various services they use.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chemeClr val="dk1"/>
                </a:solidFill>
              </a:rPr>
              <a:t>This project aims to resolve the above shortcomings faced by any potential customers  by assessing their propensity of risk to churn.</a:t>
            </a:r>
            <a:endParaRPr/>
          </a:p>
        </p:txBody>
      </p:sp>
      <p:sp>
        <p:nvSpPr>
          <p:cNvPr id="201" name="Google Shape;201;p24"/>
          <p:cNvSpPr txBox="1"/>
          <p:nvPr/>
        </p:nvSpPr>
        <p:spPr>
          <a:xfrm>
            <a:off x="0" y="3280350"/>
            <a:ext cx="90777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000"/>
              <a:buFont typeface="Lato"/>
              <a:buChar char="●"/>
            </a:pPr>
            <a:r>
              <a:rPr lang="en" sz="10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According to Sharma and Panigrahi (2011), churning refers to customers leaving one company to join  another company.</a:t>
            </a:r>
            <a:endParaRPr sz="10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000"/>
              <a:buFont typeface="Lato"/>
              <a:buChar char="●"/>
            </a:pPr>
            <a:r>
              <a:rPr lang="en" sz="10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Customer churn introduces not only some loss of income but also other negative effects on the operation of companies (Chen et al. 2014).</a:t>
            </a:r>
            <a:endParaRPr sz="10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000"/>
              <a:buFont typeface="Lato"/>
              <a:buChar char="●"/>
            </a:pPr>
            <a:r>
              <a:rPr lang="en" sz="10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 Some of the techniques commonly used to achieve this are neural networks, Decision Trees (DT), Random Forests, Support Vector Machines (SVM) and Logistic Regression (Miguéis et al. 2012).</a:t>
            </a:r>
            <a:endParaRPr sz="10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Lato"/>
              <a:buChar char="●"/>
            </a:pPr>
            <a:r>
              <a:rPr lang="en" sz="10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Guo-en and Wei-dong (2008) focused on building a customer churn prediction model using SVM in the telecommunication industry. They compared this method with other techniques such as DT, Artificial Neural Networks, Naïve Bayesian (NB) and Logistic Regression.</a:t>
            </a:r>
            <a:r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633851" y="274325"/>
            <a:ext cx="79479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Dataset Description and Preprocessing</a:t>
            </a:r>
            <a:endParaRPr/>
          </a:p>
        </p:txBody>
      </p:sp>
      <p:sp>
        <p:nvSpPr>
          <p:cNvPr id="207" name="Google Shape;207;p25"/>
          <p:cNvSpPr txBox="1"/>
          <p:nvPr/>
        </p:nvSpPr>
        <p:spPr>
          <a:xfrm>
            <a:off x="-99100" y="827750"/>
            <a:ext cx="6720600" cy="16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908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25"/>
              <a:buFont typeface="Lato"/>
              <a:buAutoNum type="arabicPeriod"/>
            </a:pPr>
            <a:r>
              <a:rPr lang="en" sz="1425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Source dataset is in </a:t>
            </a:r>
            <a:r>
              <a:rPr i="1" lang="en" sz="1425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.csv </a:t>
            </a:r>
            <a:r>
              <a:rPr lang="en" sz="1425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format.</a:t>
            </a:r>
            <a:endParaRPr sz="1425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908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25"/>
              <a:buFont typeface="Lato"/>
              <a:buAutoNum type="arabicPeriod"/>
            </a:pPr>
            <a:r>
              <a:rPr lang="en" sz="1425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Dataset source is from kaggle website. (</a:t>
            </a:r>
            <a:r>
              <a:rPr lang="en" sz="1425" u="sng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kaggle dataset</a:t>
            </a:r>
            <a:r>
              <a:rPr lang="en" sz="1425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425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908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25"/>
              <a:buFont typeface="Lato"/>
              <a:buAutoNum type="arabicPeriod"/>
            </a:pPr>
            <a:r>
              <a:rPr lang="en" sz="1425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Dataset contains 14 features and 10000 records.</a:t>
            </a:r>
            <a:endParaRPr sz="1425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908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25"/>
              <a:buFont typeface="Lato"/>
              <a:buAutoNum type="arabicPeriod"/>
            </a:pPr>
            <a:r>
              <a:rPr lang="en" sz="1425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There are no </a:t>
            </a:r>
            <a:r>
              <a:rPr i="1" lang="en" sz="1425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missing values</a:t>
            </a:r>
            <a:r>
              <a:rPr lang="en" sz="1425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in the given dataset.</a:t>
            </a:r>
            <a:endParaRPr sz="1425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908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25"/>
              <a:buFont typeface="Lato"/>
              <a:buAutoNum type="arabicPeriod"/>
            </a:pPr>
            <a:r>
              <a:rPr lang="en" sz="1425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The variable that tells whether the customer is churning or not i.e. “</a:t>
            </a:r>
            <a:r>
              <a:rPr i="1" lang="en" sz="1425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Exited”.</a:t>
            </a:r>
            <a:endParaRPr sz="1200"/>
          </a:p>
        </p:txBody>
      </p:sp>
      <p:sp>
        <p:nvSpPr>
          <p:cNvPr id="208" name="Google Shape;208;p25"/>
          <p:cNvSpPr txBox="1"/>
          <p:nvPr/>
        </p:nvSpPr>
        <p:spPr>
          <a:xfrm>
            <a:off x="4683125" y="4037825"/>
            <a:ext cx="4461000" cy="11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About 20% of the customers have churned. So the baseline model could be to predict that 20% of the customers will churn.</a:t>
            </a:r>
            <a:endParaRPr sz="2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1425" y="991000"/>
            <a:ext cx="2952575" cy="316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896" y="2347550"/>
            <a:ext cx="4426228" cy="285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16" name="Google Shape;216;p26"/>
          <p:cNvSpPr txBox="1"/>
          <p:nvPr/>
        </p:nvSpPr>
        <p:spPr>
          <a:xfrm>
            <a:off x="134475" y="893825"/>
            <a:ext cx="6729300" cy="19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EDA(Exploratory data analysis) : dataset consists of 14 variable in all . </a:t>
            </a:r>
            <a:endParaRPr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Few are continuous and rest are categorical. Control variable is customer. </a:t>
            </a:r>
            <a:endParaRPr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Model building includes </a:t>
            </a:r>
            <a:endParaRPr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97155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Defining the purpose of the model</a:t>
            </a:r>
            <a:endParaRPr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97155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Building the model </a:t>
            </a:r>
            <a:endParaRPr sz="11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97155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Creating an interface of the model and </a:t>
            </a:r>
            <a:endParaRPr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97155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Exporting the model</a:t>
            </a:r>
            <a:endParaRPr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Evaluating machine learning algorithms is essential part in this project</a:t>
            </a:r>
            <a:endParaRPr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575" y="2263475"/>
            <a:ext cx="2856475" cy="2880025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8" name="Google Shape;218;p26"/>
          <p:cNvPicPr preferRelativeResize="0"/>
          <p:nvPr/>
        </p:nvPicPr>
        <p:blipFill rotWithShape="1">
          <a:blip r:embed="rId4">
            <a:alphaModFix/>
          </a:blip>
          <a:srcRect b="0" l="0" r="40599" t="0"/>
          <a:stretch/>
        </p:blipFill>
        <p:spPr>
          <a:xfrm>
            <a:off x="5400925" y="1394350"/>
            <a:ext cx="3743075" cy="3749150"/>
          </a:xfrm>
          <a:prstGeom prst="rect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4876625" y="2475525"/>
            <a:ext cx="3331200" cy="66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2.Randomised search CV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1054650" y="2475525"/>
            <a:ext cx="3575700" cy="66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1. Grid </a:t>
            </a:r>
            <a:r>
              <a:rPr lang="en"/>
              <a:t>search CV</a:t>
            </a:r>
            <a:endParaRPr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222900" y="1218813"/>
            <a:ext cx="8698200" cy="125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As models have many hyperparameters and we have implemented for some set of parameters to determine that </a:t>
            </a:r>
            <a:r>
              <a:rPr lang="en"/>
              <a:t>accuracy</a:t>
            </a:r>
            <a:r>
              <a:rPr lang="en"/>
              <a:t> and recall rate is improved </a:t>
            </a:r>
            <a:r>
              <a:rPr lang="en"/>
              <a:t>so we are </a:t>
            </a:r>
            <a:r>
              <a:rPr lang="en"/>
              <a:t>finding the best combination of parameters using these search techniques.</a:t>
            </a:r>
            <a:endParaRPr/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450" y="3008425"/>
            <a:ext cx="2731981" cy="1696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8" name="Google Shape;22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374" y="3008424"/>
            <a:ext cx="2981344" cy="1766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29" name="Google Shape;229;p27"/>
          <p:cNvCxnSpPr/>
          <p:nvPr/>
        </p:nvCxnSpPr>
        <p:spPr>
          <a:xfrm>
            <a:off x="4297625" y="2407650"/>
            <a:ext cx="33000" cy="251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Results and Analysis</a:t>
            </a:r>
            <a:endParaRPr/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112350" y="4081775"/>
            <a:ext cx="8833200" cy="927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/>
              <a:t>We can see that Grid search CV(RF classifier &amp; xG Boost) is giving better performance among all other model and getting accuracy of 87.7% with a recall score of 0.53 on 1’s , the model is able to highlight 53% of all those who churned.</a:t>
            </a:r>
            <a:endParaRPr sz="2000"/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5" y="1081450"/>
            <a:ext cx="4793251" cy="26478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8475" y="907925"/>
            <a:ext cx="4185525" cy="323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299575" y="1090950"/>
            <a:ext cx="8381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[1] V. Kavitha, G. Hemanth Kumar, M. Harish, “Churn Prediction of Customer in Telecom Industry using Machine Learning Algorithms”, International Journal of Engineering Research &amp; Technology (IJERT), Volume 9,  May-2020.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[2] Praveen Asthana, "A comparison of machine learning techniques for customer churn prediction ", International Journal of Pure and Applied Mathematic, Page-1149-1169, Volume 119, Issue 10, 2018.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[3] De Caigny, A., Coussement, K., De Bock, K.W., “A new hybrid classification algorithm for customer churn prediction based on logistic regression and decision trees”,Eur. J. Oper. Res., pg- 760–772, Volume 1, Issue 1, April-2018.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[4] Sharma A, Panigrahi PK (2011) A neural network based approach for predicting customer churn in cellular network services. Int. J Computer Application 27(11):26–31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[5] Hadden J, Tiwaria A, Roy R, Ruta D (2005) Computer assisted customer churn management: State-of-the-art and future trends. Comput Oper Res 34:2902–2917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