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168" r:id="rId5"/>
  </p:sldMasterIdLst>
  <p:notesMasterIdLst>
    <p:notesMasterId r:id="rId19"/>
  </p:notesMasterIdLst>
  <p:handoutMasterIdLst>
    <p:handoutMasterId r:id="rId20"/>
  </p:handoutMasterIdLst>
  <p:sldIdLst>
    <p:sldId id="795" r:id="rId6"/>
    <p:sldId id="892" r:id="rId7"/>
    <p:sldId id="876" r:id="rId8"/>
    <p:sldId id="877" r:id="rId9"/>
    <p:sldId id="878" r:id="rId10"/>
    <p:sldId id="883" r:id="rId11"/>
    <p:sldId id="885" r:id="rId12"/>
    <p:sldId id="888" r:id="rId13"/>
    <p:sldId id="887" r:id="rId14"/>
    <p:sldId id="889" r:id="rId15"/>
    <p:sldId id="890" r:id="rId16"/>
    <p:sldId id="891" r:id="rId17"/>
    <p:sldId id="893" r:id="rId18"/>
  </p:sldIdLst>
  <p:sldSz cx="12192000" cy="6858000"/>
  <p:notesSz cx="6985000" cy="92837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83"/>
    <a:srgbClr val="D9DAF7"/>
    <a:srgbClr val="E7E7E7"/>
    <a:srgbClr val="E6E6E6"/>
    <a:srgbClr val="E9E9E9"/>
    <a:srgbClr val="EEEEEE"/>
    <a:srgbClr val="E5E5E5"/>
    <a:srgbClr val="F1F1F1"/>
    <a:srgbClr val="D6D6D6"/>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58" autoAdjust="0"/>
    <p:restoredTop sz="42336" autoAdjust="0"/>
  </p:normalViewPr>
  <p:slideViewPr>
    <p:cSldViewPr snapToGrid="0">
      <p:cViewPr varScale="1">
        <p:scale>
          <a:sx n="90" d="100"/>
          <a:sy n="90" d="100"/>
        </p:scale>
        <p:origin x="72" y="456"/>
      </p:cViewPr>
      <p:guideLst>
        <p:guide orient="horz" pos="230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75" d="100"/>
          <a:sy n="75" d="100"/>
        </p:scale>
        <p:origin x="-1344" y="-7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98788"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39" name="Rectangle 3"/>
          <p:cNvSpPr>
            <a:spLocks noGrp="1" noChangeArrowheads="1"/>
          </p:cNvSpPr>
          <p:nvPr>
            <p:ph type="dt" sz="quarter" idx="1"/>
          </p:nvPr>
        </p:nvSpPr>
        <p:spPr bwMode="auto">
          <a:xfrm>
            <a:off x="3975100" y="0"/>
            <a:ext cx="2997200"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algn="r" defTabSz="899916" eaLnBrk="0" hangingPunct="0">
              <a:defRPr sz="1200">
                <a:latin typeface="Times New Roman" pitchFamily="18" charset="0"/>
                <a:cs typeface="+mn-cs"/>
              </a:defRPr>
            </a:lvl1pPr>
          </a:lstStyle>
          <a:p>
            <a:pPr>
              <a:defRPr/>
            </a:pPr>
            <a:endParaRPr lang="en-US" dirty="0"/>
          </a:p>
        </p:txBody>
      </p:sp>
      <p:sp>
        <p:nvSpPr>
          <p:cNvPr id="65540" name="Rectangle 4"/>
          <p:cNvSpPr>
            <a:spLocks noGrp="1" noChangeArrowheads="1"/>
          </p:cNvSpPr>
          <p:nvPr>
            <p:ph type="ftr" sz="quarter" idx="2"/>
          </p:nvPr>
        </p:nvSpPr>
        <p:spPr bwMode="auto">
          <a:xfrm>
            <a:off x="0" y="8847138"/>
            <a:ext cx="2998788"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41" name="Rectangle 5"/>
          <p:cNvSpPr>
            <a:spLocks noGrp="1" noChangeArrowheads="1"/>
          </p:cNvSpPr>
          <p:nvPr>
            <p:ph type="sldNum" sz="quarter" idx="3"/>
          </p:nvPr>
        </p:nvSpPr>
        <p:spPr bwMode="auto">
          <a:xfrm>
            <a:off x="3975100" y="8847138"/>
            <a:ext cx="2997200"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algn="r" defTabSz="899916" eaLnBrk="0" hangingPunct="0">
              <a:defRPr sz="1200">
                <a:latin typeface="Times New Roman" pitchFamily="18" charset="0"/>
                <a:cs typeface="+mn-cs"/>
              </a:defRPr>
            </a:lvl1pPr>
          </a:lstStyle>
          <a:p>
            <a:pPr>
              <a:defRPr/>
            </a:pPr>
            <a:fld id="{09143A47-59A0-49E9-99C0-B0F526EDB09F}" type="slidenum">
              <a:rPr lang="en-US"/>
              <a:pPr>
                <a:defRPr/>
              </a:pPr>
              <a:t>‹#›</a:t>
            </a:fld>
            <a:endParaRPr lang="en-US" dirty="0"/>
          </a:p>
        </p:txBody>
      </p:sp>
    </p:spTree>
    <p:extLst>
      <p:ext uri="{BB962C8B-B14F-4D97-AF65-F5344CB8AC3E}">
        <p14:creationId xmlns:p14="http://schemas.microsoft.com/office/powerpoint/2010/main" val="30992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3"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algn="r" defTabSz="928637" eaLnBrk="0" hangingPunct="0">
              <a:defRPr sz="1200">
                <a:latin typeface="Times New Roman" pitchFamily="18" charset="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03225" y="696913"/>
            <a:ext cx="6184900" cy="34798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0246" name="Rectangle 6"/>
          <p:cNvSpPr>
            <a:spLocks noGrp="1" noChangeArrowheads="1"/>
          </p:cNvSpPr>
          <p:nvPr>
            <p:ph type="ftr" sz="quarter" idx="4"/>
          </p:nvPr>
        </p:nvSpPr>
        <p:spPr bwMode="auto">
          <a:xfrm>
            <a:off x="0" y="8818563"/>
            <a:ext cx="3027363"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algn="r" defTabSz="928637" eaLnBrk="0" hangingPunct="0">
              <a:defRPr sz="1200">
                <a:latin typeface="Times New Roman" pitchFamily="18" charset="0"/>
                <a:cs typeface="+mn-cs"/>
              </a:defRPr>
            </a:lvl1pPr>
          </a:lstStyle>
          <a:p>
            <a:pPr>
              <a:defRPr/>
            </a:pPr>
            <a:fld id="{A44D45CE-3BCA-4EF9-88D7-807476307568}" type="slidenum">
              <a:rPr lang="en-US"/>
              <a:pPr>
                <a:defRPr/>
              </a:pPr>
              <a:t>‹#›</a:t>
            </a:fld>
            <a:endParaRPr lang="en-US" dirty="0"/>
          </a:p>
        </p:txBody>
      </p:sp>
    </p:spTree>
    <p:extLst>
      <p:ext uri="{BB962C8B-B14F-4D97-AF65-F5344CB8AC3E}">
        <p14:creationId xmlns:p14="http://schemas.microsoft.com/office/powerpoint/2010/main" val="3903587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 2016, Syntel, Inc.</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pPr>
              <a:defRPr/>
            </a:pPr>
            <a:fld id="{E819A472-7193-4E55-8D88-2E4E88AC4F4D}" type="slidenum">
              <a:rPr lang="en-US" altLang="en-US" smtClean="0"/>
              <a:pPr>
                <a:defRPr/>
              </a:pPr>
              <a:t>‹#›</a:t>
            </a:fld>
            <a:endParaRPr lang="en-US" alt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39524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6" name="Footer Placeholder 5"/>
          <p:cNvSpPr>
            <a:spLocks noGrp="1"/>
          </p:cNvSpPr>
          <p:nvPr>
            <p:ph type="ftr" sz="quarter" idx="11"/>
          </p:nvPr>
        </p:nvSpPr>
        <p:spPr/>
        <p:txBody>
          <a:bodyPr/>
          <a:lstStyle/>
          <a:p>
            <a:r>
              <a:rPr lang="en-US" smtClean="0"/>
              <a:t>© 2016, Syntel, Inc.</a:t>
            </a:r>
            <a:endParaRPr lang="en-US" dirty="0"/>
          </a:p>
        </p:txBody>
      </p:sp>
      <p:sp>
        <p:nvSpPr>
          <p:cNvPr id="7" name="Slide Number Placeholder 6"/>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spTree>
    <p:extLst>
      <p:ext uri="{BB962C8B-B14F-4D97-AF65-F5344CB8AC3E}">
        <p14:creationId xmlns:p14="http://schemas.microsoft.com/office/powerpoint/2010/main" val="229886506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397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55432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spTree>
    <p:extLst>
      <p:ext uri="{BB962C8B-B14F-4D97-AF65-F5344CB8AC3E}">
        <p14:creationId xmlns:p14="http://schemas.microsoft.com/office/powerpoint/2010/main" val="315242596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20631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99348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0912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93174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642CAC0-F6AC-4361-B3FC-DDB7A8BBA2B3}" type="slidenum">
              <a:rPr lang="en-US" altLang="en-US" smtClean="0"/>
              <a:pPr>
                <a:defRPr/>
              </a:pPr>
              <a:t>‹#›</a:t>
            </a:fld>
            <a:endParaRPr lang="en-US" alt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10"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800" b="1" kern="1200">
                <a:solidFill>
                  <a:schemeClr val="tx1"/>
                </a:solidFill>
                <a:latin typeface="+mj-lt"/>
                <a:ea typeface="+mj-ea"/>
                <a:cs typeface="+mj-cs"/>
              </a:defRPr>
            </a:lvl1pPr>
          </a:lstStyle>
          <a:p>
            <a:pPr lvl="0"/>
            <a:r>
              <a:rPr lang="en-US" smtClean="0"/>
              <a:t>Click to edit Master title style</a:t>
            </a:r>
            <a:endParaRPr lang="en-US" dirty="0"/>
          </a:p>
        </p:txBody>
      </p:sp>
      <p:sp>
        <p:nvSpPr>
          <p:cNvPr id="3" name="Content Placeholder 2"/>
          <p:cNvSpPr>
            <a:spLocks noGrp="1"/>
          </p:cNvSpPr>
          <p:nvPr>
            <p:ph sz="half" idx="1"/>
          </p:nvPr>
        </p:nvSpPr>
        <p:spPr>
          <a:xfrm>
            <a:off x="372533"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4" name="Content Placeholder 3"/>
          <p:cNvSpPr>
            <a:spLocks noGrp="1"/>
          </p:cNvSpPr>
          <p:nvPr>
            <p:ph sz="half" idx="2"/>
          </p:nvPr>
        </p:nvSpPr>
        <p:spPr>
          <a:xfrm>
            <a:off x="6272107" y="1070769"/>
            <a:ext cx="5547360" cy="5168107"/>
          </a:xfrm>
          <a:prstGeom prst="rect">
            <a:avLst/>
          </a:prstGeom>
        </p:spPr>
        <p:txBody>
          <a:bodyPr>
            <a:normAutofit/>
          </a:bodyPr>
          <a:lstStyle>
            <a:lvl1pPr marL="285750" indent="-285750">
              <a:defRPr lang="en-US" sz="2000" b="1" kern="1200" dirty="0" smtClean="0">
                <a:solidFill>
                  <a:schemeClr val="tx1"/>
                </a:solidFill>
                <a:latin typeface="+mn-lt"/>
                <a:ea typeface="+mn-ea"/>
                <a:cs typeface="+mn-cs"/>
              </a:defRPr>
            </a:lvl1pPr>
            <a:lvl2pPr marL="520700" indent="-285750">
              <a:defRPr lang="en-US" sz="1800" kern="1200" dirty="0" smtClean="0">
                <a:solidFill>
                  <a:schemeClr val="tx1"/>
                </a:solidFill>
                <a:latin typeface="+mn-lt"/>
                <a:ea typeface="+mn-ea"/>
                <a:cs typeface="+mn-cs"/>
              </a:defRPr>
            </a:lvl2pPr>
            <a:lvl3pPr marL="742950" indent="-285750">
              <a:defRPr lang="en-US" sz="1600" kern="1200" dirty="0" smtClean="0">
                <a:solidFill>
                  <a:schemeClr val="tx1"/>
                </a:solidFill>
                <a:latin typeface="+mn-lt"/>
                <a:ea typeface="+mn-ea"/>
                <a:cs typeface="+mn-cs"/>
              </a:defRPr>
            </a:lvl3pPr>
            <a:lvl4pPr>
              <a:defRPr sz="1600"/>
            </a:lvl4pPr>
            <a:lvl5pPr>
              <a:defRPr sz="1600"/>
            </a:lvl5pPr>
            <a:lvl6pPr>
              <a:defRPr sz="1800"/>
            </a:lvl6pPr>
            <a:lvl7pPr>
              <a:defRPr sz="1800"/>
            </a:lvl7pPr>
            <a:lvl8pPr>
              <a:defRPr sz="1800"/>
            </a:lvl8pPr>
            <a:lvl9pPr>
              <a:defRPr sz="1800"/>
            </a:lvl9pPr>
          </a:lstStyle>
          <a:p>
            <a:pPr marL="234950" lvl="0" indent="-234950" algn="l" defTabSz="914400" rtl="0" eaLnBrk="1" latinLnBrk="0" hangingPunct="1">
              <a:spcBef>
                <a:spcPct val="20000"/>
              </a:spcBef>
              <a:buClr>
                <a:schemeClr val="tx2"/>
              </a:buClr>
              <a:buFont typeface="Wingdings" pitchFamily="2" charset="2"/>
              <a:buChar char="§"/>
            </a:pPr>
            <a:r>
              <a:rPr lang="en-US" smtClean="0"/>
              <a:t>Click to edit Master text styles</a:t>
            </a:r>
          </a:p>
          <a:p>
            <a:pPr marL="234950" lvl="1" indent="-234950" algn="l" defTabSz="914400" rtl="0" eaLnBrk="1" latinLnBrk="0" hangingPunct="1">
              <a:spcBef>
                <a:spcPct val="20000"/>
              </a:spcBef>
              <a:buClr>
                <a:schemeClr val="tx2"/>
              </a:buClr>
              <a:buFont typeface="Wingdings" pitchFamily="2" charset="2"/>
              <a:buChar char="§"/>
            </a:pPr>
            <a:r>
              <a:rPr lang="en-US" smtClean="0"/>
              <a:t>Second level</a:t>
            </a:r>
          </a:p>
          <a:p>
            <a:pPr marL="234950" lvl="2" indent="-234950" algn="l" defTabSz="914400" rtl="0" eaLnBrk="1" latinLnBrk="0" hangingPunct="1">
              <a:spcBef>
                <a:spcPct val="20000"/>
              </a:spcBef>
              <a:buClr>
                <a:schemeClr val="tx2"/>
              </a:buClr>
              <a:buFont typeface="Wingdings" pitchFamily="2" charset="2"/>
              <a:buChar char="§"/>
            </a:pPr>
            <a:r>
              <a:rPr lang="en-US" smtClean="0"/>
              <a:t>Third level</a:t>
            </a:r>
          </a:p>
        </p:txBody>
      </p:sp>
      <p:sp>
        <p:nvSpPr>
          <p:cNvPr id="7" name="Slide Number Placeholder 6"/>
          <p:cNvSpPr>
            <a:spLocks noGrp="1"/>
          </p:cNvSpPr>
          <p:nvPr>
            <p:ph type="sldNum" sz="quarter" idx="12"/>
          </p:nvPr>
        </p:nvSpPr>
        <p:spPr/>
        <p:txBody>
          <a:bodyPr/>
          <a:lstStyle/>
          <a:p>
            <a:pPr>
              <a:defRPr/>
            </a:pPr>
            <a:fld id="{908E1A4F-7BC7-448B-92D2-568A545A142D}" type="slidenum">
              <a:rPr lang="en-US" altLang="en-US" smtClean="0"/>
              <a:pPr>
                <a:defRPr/>
              </a:pPr>
              <a:t>‹#›</a:t>
            </a:fld>
            <a:endParaRPr lang="en-US" altLang="en-US" dirty="0"/>
          </a:p>
        </p:txBody>
      </p:sp>
      <p:sp>
        <p:nvSpPr>
          <p:cNvPr id="9"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5642CAC0-F6AC-4361-B3FC-DDB7A8BBA2B3}" type="slidenum">
              <a:rPr lang="en-US" altLang="en-US" smtClean="0"/>
              <a:pPr>
                <a:defRPr/>
              </a:pPr>
              <a:t>‹#›</a:t>
            </a:fld>
            <a:endParaRPr lang="en-US" altLang="en-US" dirty="0"/>
          </a:p>
        </p:txBody>
      </p:sp>
    </p:spTree>
    <p:extLst>
      <p:ext uri="{BB962C8B-B14F-4D97-AF65-F5344CB8AC3E}">
        <p14:creationId xmlns:p14="http://schemas.microsoft.com/office/powerpoint/2010/main" val="227742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11151" y="1112839"/>
            <a:ext cx="5681133" cy="4960937"/>
          </a:xfrm>
          <a:prstGeom prst="rect">
            <a:avLst/>
          </a:prstGeom>
        </p:spPr>
        <p:txBody>
          <a:bodyPr/>
          <a:lstStyle>
            <a:lvl2pPr>
              <a:defRPr sz="18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hart Placeholder 3"/>
          <p:cNvSpPr>
            <a:spLocks noGrp="1"/>
          </p:cNvSpPr>
          <p:nvPr>
            <p:ph type="chart" sz="half" idx="2"/>
          </p:nvPr>
        </p:nvSpPr>
        <p:spPr>
          <a:xfrm>
            <a:off x="6195484" y="1112839"/>
            <a:ext cx="5681133" cy="4960937"/>
          </a:xfrm>
          <a:prstGeom prst="rect">
            <a:avLst/>
          </a:prstGeom>
        </p:spPr>
        <p:txBody>
          <a:bodyPr>
            <a:normAutofit/>
          </a:bodyPr>
          <a:lstStyle/>
          <a:p>
            <a:pPr lvl="0"/>
            <a:r>
              <a:rPr lang="en-US" noProof="0" dirty="0" smtClean="0"/>
              <a:t>Click icon to add chart</a:t>
            </a:r>
          </a:p>
        </p:txBody>
      </p:sp>
      <p:sp>
        <p:nvSpPr>
          <p:cNvPr id="5" name="Rectangle 5"/>
          <p:cNvSpPr>
            <a:spLocks noGrp="1" noChangeArrowheads="1"/>
          </p:cNvSpPr>
          <p:nvPr>
            <p:ph type="sldNum" sz="quarter" idx="10"/>
          </p:nvPr>
        </p:nvSpPr>
        <p:spPr>
          <a:ln/>
        </p:spPr>
        <p:txBody>
          <a:bodyPr/>
          <a:lstStyle>
            <a:lvl1pPr>
              <a:defRPr/>
            </a:lvl1pPr>
          </a:lstStyle>
          <a:p>
            <a:pPr>
              <a:defRPr/>
            </a:pPr>
            <a:fld id="{3A0297C7-1BE1-4941-A29F-9E13528FC85E}" type="slidenum">
              <a:rPr lang="en-US" altLang="en-US"/>
              <a:pPr>
                <a:defRPr/>
              </a:pPr>
              <a:t>‹#›</a:t>
            </a:fld>
            <a:endParaRPr lang="en-US" altLang="en-US" dirty="0"/>
          </a:p>
        </p:txBody>
      </p:sp>
      <p:sp>
        <p:nvSpPr>
          <p:cNvPr id="8" name="Title Placeholder 1"/>
          <p:cNvSpPr>
            <a:spLocks noGrp="1"/>
          </p:cNvSpPr>
          <p:nvPr>
            <p:ph type="title"/>
          </p:nvPr>
        </p:nvSpPr>
        <p:spPr>
          <a:xfrm>
            <a:off x="846667" y="266700"/>
            <a:ext cx="11345333"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7" name="Footer Placeholder 45"/>
          <p:cNvSpPr>
            <a:spLocks noGrp="1"/>
          </p:cNvSpPr>
          <p:nvPr>
            <p:ph type="ftr" sz="quarter" idx="3"/>
          </p:nvPr>
        </p:nvSpPr>
        <p:spPr>
          <a:xfrm>
            <a:off x="0" y="6627793"/>
            <a:ext cx="4114800" cy="219615"/>
          </a:xfrm>
          <a:prstGeom prst="rect">
            <a:avLst/>
          </a:prstGeom>
        </p:spPr>
        <p:txBody>
          <a:bodyPr vert="horz" lIns="91440" tIns="45720" rIns="91440" bIns="45720" rtlCol="0" anchor="ctr"/>
          <a:lstStyle>
            <a:lvl1pPr algn="l">
              <a:defRPr sz="800">
                <a:solidFill>
                  <a:schemeClr val="bg1"/>
                </a:solidFill>
              </a:defRPr>
            </a:lvl1pPr>
          </a:lstStyle>
          <a:p>
            <a:r>
              <a:rPr lang="en-US" dirty="0" smtClean="0"/>
              <a:t>© 2016, Syntel, Inc.</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11"/>
          </p:nvPr>
        </p:nvSpPr>
        <p:spPr/>
        <p:txBody>
          <a:bodyPr/>
          <a:lstStyle/>
          <a:p>
            <a:r>
              <a:rPr lang="en-US" smtClean="0"/>
              <a:t>© 2016, Syntel, Inc.</a:t>
            </a:r>
            <a:endParaRPr lang="en-US" dirty="0"/>
          </a:p>
        </p:txBody>
      </p:sp>
      <p:sp>
        <p:nvSpPr>
          <p:cNvPr id="6" name="Slide Number Placeholder 5"/>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30789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3/30/2018</a:t>
            </a:fld>
            <a:endParaRPr lang="en-US" dirty="0"/>
          </a:p>
        </p:txBody>
      </p:sp>
      <p:sp>
        <p:nvSpPr>
          <p:cNvPr id="6" name="Footer Placeholder 5"/>
          <p:cNvSpPr>
            <a:spLocks noGrp="1"/>
          </p:cNvSpPr>
          <p:nvPr>
            <p:ph type="ftr" sz="quarter" idx="11"/>
          </p:nvPr>
        </p:nvSpPr>
        <p:spPr/>
        <p:txBody>
          <a:bodyPr/>
          <a:lstStyle/>
          <a:p>
            <a:r>
              <a:rPr lang="en-US" smtClean="0"/>
              <a:t>© 2016, Syntel, Inc.</a:t>
            </a:r>
            <a:endParaRPr lang="en-US" dirty="0"/>
          </a:p>
        </p:txBody>
      </p:sp>
      <p:sp>
        <p:nvSpPr>
          <p:cNvPr id="7" name="Slide Number Placeholder 6"/>
          <p:cNvSpPr>
            <a:spLocks noGrp="1"/>
          </p:cNvSpPr>
          <p:nvPr>
            <p:ph type="sldNum" sz="quarter" idx="12"/>
          </p:nvPr>
        </p:nvSpPr>
        <p:spPr/>
        <p:txBody>
          <a:bodyPr/>
          <a:lstStyle/>
          <a:p>
            <a:pPr>
              <a:defRPr/>
            </a:pPr>
            <a:fld id="{908E1A4F-7BC7-448B-92D2-568A545A142D}" type="slidenum">
              <a:rPr lang="en-US" altLang="en-US" smtClean="0"/>
              <a:pPr>
                <a:defRPr/>
              </a:pPr>
              <a:t>‹#›</a:t>
            </a:fld>
            <a:endParaRPr lang="en-US" altLang="en-US" dirty="0"/>
          </a:p>
        </p:txBody>
      </p:sp>
    </p:spTree>
    <p:extLst>
      <p:ext uri="{BB962C8B-B14F-4D97-AF65-F5344CB8AC3E}">
        <p14:creationId xmlns:p14="http://schemas.microsoft.com/office/powerpoint/2010/main" val="421519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8" name="Footer Placeholder 7"/>
          <p:cNvSpPr>
            <a:spLocks noGrp="1"/>
          </p:cNvSpPr>
          <p:nvPr>
            <p:ph type="ftr" sz="quarter" idx="11"/>
          </p:nvPr>
        </p:nvSpPr>
        <p:spPr/>
        <p:txBody>
          <a:bodyPr/>
          <a:lstStyle/>
          <a:p>
            <a:r>
              <a:rPr lang="en-US" smtClean="0"/>
              <a:t>© 2016, Syntel, Inc.</a:t>
            </a:r>
            <a:endParaRPr lang="en-US" dirty="0"/>
          </a:p>
        </p:txBody>
      </p:sp>
      <p:sp>
        <p:nvSpPr>
          <p:cNvPr id="9" name="Slide Number Placeholder 8"/>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5665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4" name="Footer Placeholder 3"/>
          <p:cNvSpPr>
            <a:spLocks noGrp="1"/>
          </p:cNvSpPr>
          <p:nvPr>
            <p:ph type="ftr" sz="quarter" idx="11"/>
          </p:nvPr>
        </p:nvSpPr>
        <p:spPr/>
        <p:txBody>
          <a:bodyPr/>
          <a:lstStyle/>
          <a:p>
            <a:r>
              <a:rPr lang="en-US" smtClean="0"/>
              <a:t>© 2016, Syntel, Inc.</a:t>
            </a:r>
            <a:endParaRPr lang="en-US" dirty="0"/>
          </a:p>
        </p:txBody>
      </p:sp>
      <p:sp>
        <p:nvSpPr>
          <p:cNvPr id="5" name="Slide Number Placeholder 4"/>
          <p:cNvSpPr>
            <a:spLocks noGrp="1"/>
          </p:cNvSpPr>
          <p:nvPr>
            <p:ph type="sldNum" sz="quarter" idx="12"/>
          </p:nvPr>
        </p:nvSpPr>
        <p:spPr/>
        <p:txBody>
          <a:bodyPr/>
          <a:lstStyle/>
          <a:p>
            <a:pPr>
              <a:defRPr/>
            </a:pPr>
            <a:fld id="{6EEF0F7D-7A19-4B3A-A931-684092EBD4CE}" type="slidenum">
              <a:rPr lang="en-US" altLang="en-US" smtClean="0"/>
              <a:pPr>
                <a:defRPr/>
              </a:pPr>
              <a:t>‹#›</a:t>
            </a:fld>
            <a:endParaRPr lang="en-US" alt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59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3" name="Footer Placeholder 2"/>
          <p:cNvSpPr>
            <a:spLocks noGrp="1"/>
          </p:cNvSpPr>
          <p:nvPr>
            <p:ph type="ftr" sz="quarter" idx="11"/>
          </p:nvPr>
        </p:nvSpPr>
        <p:spPr/>
        <p:txBody>
          <a:bodyPr/>
          <a:lstStyle/>
          <a:p>
            <a:r>
              <a:rPr lang="en-US" smtClean="0"/>
              <a:t>© 2016, Syntel, Inc.</a:t>
            </a:r>
            <a:endParaRPr lang="en-US" dirty="0"/>
          </a:p>
        </p:txBody>
      </p:sp>
      <p:sp>
        <p:nvSpPr>
          <p:cNvPr id="4" name="Slide Number Placeholder 3"/>
          <p:cNvSpPr>
            <a:spLocks noGrp="1"/>
          </p:cNvSpPr>
          <p:nvPr>
            <p:ph type="sldNum" sz="quarter" idx="12"/>
          </p:nvPr>
        </p:nvSpPr>
        <p:spPr/>
        <p:txBody>
          <a:bodyPr/>
          <a:lstStyle/>
          <a:p>
            <a:pPr>
              <a:defRPr/>
            </a:pPr>
            <a:fld id="{24E6B543-BD2D-4690-AAA0-918F01DC82DD}" type="slidenum">
              <a:rPr lang="en-US" altLang="en-US" smtClean="0"/>
              <a:pPr>
                <a:defRPr/>
              </a:pPr>
              <a:t>‹#›</a:t>
            </a:fld>
            <a:endParaRPr lang="en-US" altLang="en-US" dirty="0"/>
          </a:p>
        </p:txBody>
      </p:sp>
    </p:spTree>
    <p:extLst>
      <p:ext uri="{BB962C8B-B14F-4D97-AF65-F5344CB8AC3E}">
        <p14:creationId xmlns:p14="http://schemas.microsoft.com/office/powerpoint/2010/main" val="221365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6" name="Footer Placeholder 5"/>
          <p:cNvSpPr>
            <a:spLocks noGrp="1"/>
          </p:cNvSpPr>
          <p:nvPr>
            <p:ph type="ftr" sz="quarter" idx="11"/>
          </p:nvPr>
        </p:nvSpPr>
        <p:spPr/>
        <p:txBody>
          <a:bodyPr/>
          <a:lstStyle/>
          <a:p>
            <a:r>
              <a:rPr lang="en-US" smtClean="0"/>
              <a:t>© 2016, Syntel, Inc.</a:t>
            </a:r>
            <a:endParaRPr lang="en-US" dirty="0"/>
          </a:p>
        </p:txBody>
      </p:sp>
      <p:sp>
        <p:nvSpPr>
          <p:cNvPr id="7" name="Slide Number Placeholder 6"/>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750924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3/30/2018</a:t>
            </a:fld>
            <a:endParaRPr lang="en-US" dirty="0"/>
          </a:p>
        </p:txBody>
      </p:sp>
      <p:sp>
        <p:nvSpPr>
          <p:cNvPr id="6" name="Footer Placeholder 5"/>
          <p:cNvSpPr>
            <a:spLocks noGrp="1"/>
          </p:cNvSpPr>
          <p:nvPr>
            <p:ph type="ftr" sz="quarter" idx="11"/>
          </p:nvPr>
        </p:nvSpPr>
        <p:spPr/>
        <p:txBody>
          <a:bodyPr/>
          <a:lstStyle/>
          <a:p>
            <a:r>
              <a:rPr lang="en-US" smtClean="0"/>
              <a:t>© 2016, Syntel, Inc.</a:t>
            </a:r>
            <a:endParaRPr lang="en-US" dirty="0"/>
          </a:p>
        </p:txBody>
      </p:sp>
      <p:sp>
        <p:nvSpPr>
          <p:cNvPr id="7" name="Slide Number Placeholder 6"/>
          <p:cNvSpPr>
            <a:spLocks noGrp="1"/>
          </p:cNvSpPr>
          <p:nvPr>
            <p:ph type="sldNum" sz="quarter" idx="12"/>
          </p:nvPr>
        </p:nvSpPr>
        <p:spPr/>
        <p:txBody>
          <a:bodyPr/>
          <a:lstStyle/>
          <a:p>
            <a:pPr>
              <a:defRPr/>
            </a:pPr>
            <a:fld id="{E819A472-7193-4E55-8D88-2E4E88AC4F4D}" type="slidenum">
              <a:rPr lang="en-US" altLang="en-US" smtClean="0"/>
              <a:pPr>
                <a:defRPr/>
              </a:pPr>
              <a:t>‹#›</a:t>
            </a:fld>
            <a:endParaRPr lang="en-US" altLang="en-US" dirty="0"/>
          </a:p>
        </p:txBody>
      </p:sp>
    </p:spTree>
    <p:extLst>
      <p:ext uri="{BB962C8B-B14F-4D97-AF65-F5344CB8AC3E}">
        <p14:creationId xmlns:p14="http://schemas.microsoft.com/office/powerpoint/2010/main" val="352104860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3/30/2018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2016, Syntel, Inc.</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E819A472-7193-4E55-8D88-2E4E88AC4F4D}" type="slidenum">
              <a:rPr lang="en-US" altLang="en-US" smtClean="0"/>
              <a:pPr>
                <a:defRPr/>
              </a:pPr>
              <a:t>‹#›</a:t>
            </a:fld>
            <a:endParaRPr lang="en-US" altLang="en-US" dirty="0"/>
          </a:p>
        </p:txBody>
      </p:sp>
    </p:spTree>
    <p:extLst>
      <p:ext uri="{BB962C8B-B14F-4D97-AF65-F5344CB8AC3E}">
        <p14:creationId xmlns:p14="http://schemas.microsoft.com/office/powerpoint/2010/main" val="207585702"/>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 id="2147483957" r:id="rId18"/>
    <p:sldLayoutId id="2147483958" r:id="rId19"/>
    <p:sldLayoutId id="2147483963" r:id="rId20"/>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8820" y="792480"/>
            <a:ext cx="6547440" cy="4035552"/>
          </a:xfrm>
        </p:spPr>
        <p:txBody>
          <a:bodyPr>
            <a:normAutofit/>
          </a:bodyPr>
          <a:lstStyle/>
          <a:p>
            <a:r>
              <a:rPr lang="en-US" dirty="0" smtClean="0"/>
              <a:t>	Coding Divas -  Women HackTech</a:t>
            </a:r>
            <a:br>
              <a:rPr lang="en-US" dirty="0" smtClean="0"/>
            </a:br>
            <a:r>
              <a:rPr lang="en-US" dirty="0" smtClean="0"/>
              <a:t> </a:t>
            </a:r>
            <a:r>
              <a:rPr lang="en-US" sz="2200" dirty="0" smtClean="0"/>
              <a:t>Team Id # 40 </a:t>
            </a:r>
            <a:r>
              <a:rPr lang="en-US" dirty="0" smtClean="0"/>
              <a:t/>
            </a:r>
            <a:br>
              <a:rPr lang="en-US" dirty="0" smtClean="0"/>
            </a:br>
            <a:r>
              <a:rPr lang="en-US" sz="2700" dirty="0" smtClean="0"/>
              <a:t>[Health Record System using Hyperledger Composer Blockchain.]</a:t>
            </a:r>
            <a:endParaRPr lang="en-US" sz="2700" dirty="0"/>
          </a:p>
        </p:txBody>
      </p:sp>
    </p:spTree>
    <p:extLst>
      <p:ext uri="{BB962C8B-B14F-4D97-AF65-F5344CB8AC3E}">
        <p14:creationId xmlns:p14="http://schemas.microsoft.com/office/powerpoint/2010/main" val="3246887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58541" y="681216"/>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Technology</a:t>
            </a:r>
            <a:r>
              <a:rPr lang="en-US" dirty="0" smtClean="0"/>
              <a:t> </a:t>
            </a:r>
            <a:endParaRPr lang="en-US" b="0" dirty="0"/>
          </a:p>
        </p:txBody>
      </p:sp>
      <p:sp>
        <p:nvSpPr>
          <p:cNvPr id="3" name="TextBox 2"/>
          <p:cNvSpPr txBox="1"/>
          <p:nvPr/>
        </p:nvSpPr>
        <p:spPr>
          <a:xfrm>
            <a:off x="776176" y="1386066"/>
            <a:ext cx="10643191" cy="3508653"/>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One technology mooted as potentially addressing some of the challenges facing data use in healthcare is blockchain.</a:t>
            </a:r>
          </a:p>
          <a:p>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This is a type of shared distributed digital ledger, which allows every event that a piece of data undergoes - whether it is viewed, used or changed - to be recorded indelibly.</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As each event occurs, information on the event is added as a ‘block’ connected - in sequence - to the one recording the previous event. </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 the data in the blockchain is recorded on a distributed, peer-to-peer basis, it creates an ever-growing, permanent record that cannot be altered retroactively</a:t>
            </a:r>
          </a:p>
          <a:p>
            <a:endParaRPr lang="en-US" dirty="0"/>
          </a:p>
        </p:txBody>
      </p:sp>
      <p:sp>
        <p:nvSpPr>
          <p:cNvPr id="5" name="Footer Placeholder 3"/>
          <p:cNvSpPr>
            <a:spLocks noGrp="1"/>
          </p:cNvSpPr>
          <p:nvPr>
            <p:ph type="ftr" sz="quarter" idx="11"/>
          </p:nvPr>
        </p:nvSpPr>
        <p:spPr>
          <a:xfrm>
            <a:off x="583020" y="6489995"/>
            <a:ext cx="7305900" cy="279400"/>
          </a:xfrm>
        </p:spPr>
        <p:txBody>
          <a:bodyPr/>
          <a:lstStyle/>
          <a:p>
            <a:r>
              <a:rPr lang="en-US" dirty="0" smtClean="0"/>
              <a:t>© 2018, Syntel, Inc.</a:t>
            </a:r>
            <a:endParaRPr lang="en-US" dirty="0"/>
          </a:p>
        </p:txBody>
      </p:sp>
    </p:spTree>
    <p:extLst>
      <p:ext uri="{BB962C8B-B14F-4D97-AF65-F5344CB8AC3E}">
        <p14:creationId xmlns:p14="http://schemas.microsoft.com/office/powerpoint/2010/main" val="260521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60559" y="610383"/>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Value</a:t>
            </a:r>
            <a:endParaRPr lang="en-US" sz="3200" b="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60559" y="1315233"/>
            <a:ext cx="10840332" cy="2862322"/>
          </a:xfrm>
          <a:prstGeom prst="rect">
            <a:avLst/>
          </a:prstGeom>
          <a:noFill/>
        </p:spPr>
        <p:txBody>
          <a:bodyPr wrap="square" rtlCol="0">
            <a:spAutoFit/>
          </a:bodyPr>
          <a:lstStyle/>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potential </a:t>
            </a:r>
            <a:r>
              <a:rPr lang="en-US" sz="1800" dirty="0">
                <a:latin typeface="Times New Roman" panose="02020603050405020304" pitchFamily="18" charset="0"/>
                <a:cs typeface="Times New Roman" panose="02020603050405020304" pitchFamily="18" charset="0"/>
              </a:rPr>
              <a:t>for value-based healthcare cannot be overstated. The healthcare industry needs an urgent fix to the discrepancies in outcomes and data, which may never occur without a system such as </a:t>
            </a:r>
            <a:r>
              <a:rPr lang="en-US" sz="1800" b="1" dirty="0" err="1">
                <a:latin typeface="Times New Roman" panose="02020603050405020304" pitchFamily="18" charset="0"/>
                <a:cs typeface="Times New Roman" panose="02020603050405020304" pitchFamily="18" charset="0"/>
              </a:rPr>
              <a:t>blockchain</a:t>
            </a:r>
            <a:r>
              <a:rPr lang="en-US" sz="18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will impact Electronic Health Record System, value-based healthcare, precision medicine, medical research and many other areas. Its potential to create a standard, secured mechanism to exchange health data has just started to be realized. </a:t>
            </a:r>
          </a:p>
        </p:txBody>
      </p:sp>
      <p:sp>
        <p:nvSpPr>
          <p:cNvPr id="5" name="Footer Placeholder 3"/>
          <p:cNvSpPr>
            <a:spLocks noGrp="1"/>
          </p:cNvSpPr>
          <p:nvPr>
            <p:ph type="ftr" sz="quarter" idx="11"/>
          </p:nvPr>
        </p:nvSpPr>
        <p:spPr>
          <a:xfrm>
            <a:off x="593652" y="6489995"/>
            <a:ext cx="7305900" cy="279400"/>
          </a:xfrm>
        </p:spPr>
        <p:txBody>
          <a:bodyPr/>
          <a:lstStyle/>
          <a:p>
            <a:r>
              <a:rPr lang="en-US" dirty="0" smtClean="0"/>
              <a:t>© 2018, Syntel, Inc.</a:t>
            </a:r>
            <a:endParaRPr lang="en-US" dirty="0"/>
          </a:p>
        </p:txBody>
      </p:sp>
    </p:spTree>
    <p:extLst>
      <p:ext uri="{BB962C8B-B14F-4D97-AF65-F5344CB8AC3E}">
        <p14:creationId xmlns:p14="http://schemas.microsoft.com/office/powerpoint/2010/main" val="3756058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28662" y="610383"/>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Savings</a:t>
            </a:r>
            <a:endParaRPr lang="en-US" sz="3200" b="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32969" y="1315233"/>
            <a:ext cx="10724740" cy="4154984"/>
          </a:xfrm>
          <a:prstGeom prst="rect">
            <a:avLst/>
          </a:prstGeom>
          <a:noFill/>
        </p:spPr>
        <p:txBody>
          <a:bodyPr wrap="square" rtlCol="0">
            <a:spAutoFit/>
          </a:bodyPr>
          <a:lstStyle/>
          <a:p>
            <a:r>
              <a:rPr lang="en-US" sz="2000" b="1" dirty="0" smtClean="0"/>
              <a:t>In traditional systems :</a:t>
            </a:r>
          </a:p>
          <a:p>
            <a:endParaRPr lang="en-US" sz="2000" b="1" dirty="0" smtClean="0"/>
          </a:p>
          <a:p>
            <a:r>
              <a:rPr lang="en-US" sz="1800" dirty="0" smtClean="0">
                <a:latin typeface="Times New Roman" panose="02020603050405020304" pitchFamily="18" charset="0"/>
                <a:cs typeface="Times New Roman" panose="02020603050405020304" pitchFamily="18" charset="0"/>
              </a:rPr>
              <a:t>Establishing </a:t>
            </a:r>
            <a:r>
              <a:rPr lang="en-US" sz="1800" dirty="0">
                <a:latin typeface="Times New Roman" panose="02020603050405020304" pitchFamily="18" charset="0"/>
                <a:cs typeface="Times New Roman" panose="02020603050405020304" pitchFamily="18" charset="0"/>
              </a:rPr>
              <a:t>a Trust Network depends on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intermediary to establish point-to-point sharing and “book-keeping” of what data was exchanged. </a:t>
            </a:r>
            <a:r>
              <a:rPr lang="en-US" sz="1800" dirty="0" smtClean="0">
                <a:latin typeface="Times New Roman" panose="02020603050405020304" pitchFamily="18" charset="0"/>
                <a:cs typeface="Times New Roman" panose="02020603050405020304" pitchFamily="18" charset="0"/>
              </a:rPr>
              <a:t>This becomes costly.</a:t>
            </a:r>
          </a:p>
          <a:p>
            <a:endParaRPr lang="en-US" sz="1800" dirty="0"/>
          </a:p>
          <a:p>
            <a:r>
              <a:rPr lang="en-US" sz="2000" b="1" dirty="0" smtClean="0"/>
              <a:t>Using Blockchain:</a:t>
            </a:r>
          </a:p>
          <a:p>
            <a:endParaRPr lang="en-US" sz="2000" b="1" dirty="0"/>
          </a:p>
          <a:p>
            <a:endParaRPr lang="en-US" sz="2000" b="1" dirty="0" smtClean="0"/>
          </a:p>
          <a:p>
            <a:endParaRPr lang="en-US" sz="2000" b="1" dirty="0" smtClean="0"/>
          </a:p>
          <a:p>
            <a:endParaRPr lang="en-US" sz="1800" dirty="0"/>
          </a:p>
          <a:p>
            <a:endParaRPr lang="en-US" sz="1800" dirty="0" smtClean="0"/>
          </a:p>
          <a:p>
            <a:endParaRPr lang="en-US" sz="1800" dirty="0" smtClean="0"/>
          </a:p>
          <a:p>
            <a:endParaRPr lang="en-US" sz="1800" dirty="0"/>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625549" y="6500627"/>
            <a:ext cx="7305900" cy="279400"/>
          </a:xfrm>
        </p:spPr>
        <p:txBody>
          <a:bodyPr/>
          <a:lstStyle/>
          <a:p>
            <a:r>
              <a:rPr lang="en-US" dirty="0" smtClean="0"/>
              <a:t>© 2018, Syntel, Inc.</a:t>
            </a:r>
            <a:endParaRPr lang="en-US" dirty="0"/>
          </a:p>
        </p:txBody>
      </p:sp>
      <p:sp>
        <p:nvSpPr>
          <p:cNvPr id="2" name="Rectangle 1"/>
          <p:cNvSpPr/>
          <p:nvPr/>
        </p:nvSpPr>
        <p:spPr>
          <a:xfrm>
            <a:off x="732969" y="3392725"/>
            <a:ext cx="10322958" cy="923330"/>
          </a:xfrm>
          <a:prstGeom prst="rect">
            <a:avLst/>
          </a:prstGeom>
        </p:spPr>
        <p:txBody>
          <a:bodyPr wrap="square">
            <a:spAutoFit/>
          </a:bodyPr>
          <a:lstStyle/>
          <a:p>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ntermediation </a:t>
            </a:r>
            <a:r>
              <a:rPr lang="en-US" sz="1800" dirty="0">
                <a:latin typeface="Times New Roman" panose="02020603050405020304" pitchFamily="18" charset="0"/>
                <a:cs typeface="Times New Roman" panose="02020603050405020304" pitchFamily="18" charset="0"/>
              </a:rPr>
              <a:t>of Trust likely would not require an </a:t>
            </a:r>
            <a:r>
              <a:rPr lang="en-US" sz="1800" dirty="0" smtClean="0">
                <a:latin typeface="Times New Roman" panose="02020603050405020304" pitchFamily="18" charset="0"/>
                <a:cs typeface="Times New Roman" panose="02020603050405020304" pitchFamily="18" charset="0"/>
              </a:rPr>
              <a:t>HIE(Health Information Exchange) </a:t>
            </a:r>
            <a:r>
              <a:rPr lang="en-US" sz="1800" dirty="0">
                <a:latin typeface="Times New Roman" panose="02020603050405020304" pitchFamily="18" charset="0"/>
                <a:cs typeface="Times New Roman" panose="02020603050405020304" pitchFamily="18" charset="0"/>
              </a:rPr>
              <a:t>operator because all participants would have access to the distributed ledger to maintain a secure exchange without complex brokered trust.</a:t>
            </a:r>
          </a:p>
        </p:txBody>
      </p:sp>
    </p:spTree>
    <p:extLst>
      <p:ext uri="{BB962C8B-B14F-4D97-AF65-F5344CB8AC3E}">
        <p14:creationId xmlns:p14="http://schemas.microsoft.com/office/powerpoint/2010/main" val="423645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88819" y="6467763"/>
            <a:ext cx="7305900" cy="279400"/>
          </a:xfrm>
        </p:spPr>
        <p:txBody>
          <a:bodyPr/>
          <a:lstStyle/>
          <a:p>
            <a:r>
              <a:rPr lang="en-US" dirty="0" smtClean="0"/>
              <a:t>© 2018, Syntel, Inc.</a:t>
            </a:r>
            <a:endParaRPr lang="en-US" dirty="0"/>
          </a:p>
        </p:txBody>
      </p:sp>
      <p:sp>
        <p:nvSpPr>
          <p:cNvPr id="5" name="TextBox 4"/>
          <p:cNvSpPr txBox="1"/>
          <p:nvPr/>
        </p:nvSpPr>
        <p:spPr>
          <a:xfrm>
            <a:off x="3519054" y="2729346"/>
            <a:ext cx="10127673" cy="1323439"/>
          </a:xfrm>
          <a:prstGeom prst="rect">
            <a:avLst/>
          </a:prstGeom>
          <a:noFill/>
        </p:spPr>
        <p:txBody>
          <a:bodyPr wrap="square" rtlCol="0">
            <a:spAutoFit/>
          </a:bodyPr>
          <a:lstStyle/>
          <a:p>
            <a:r>
              <a:rPr lang="en-US" sz="8000" dirty="0" smtClean="0">
                <a:solidFill>
                  <a:schemeClr val="tx2">
                    <a:lumMod val="75000"/>
                    <a:lumOff val="25000"/>
                  </a:schemeClr>
                </a:solidFill>
              </a:rPr>
              <a:t>Thank You !</a:t>
            </a:r>
            <a:endParaRPr lang="en-US" sz="8000" dirty="0">
              <a:solidFill>
                <a:schemeClr val="tx2">
                  <a:lumMod val="75000"/>
                  <a:lumOff val="25000"/>
                </a:schemeClr>
              </a:solidFill>
            </a:endParaRPr>
          </a:p>
        </p:txBody>
      </p:sp>
    </p:spTree>
    <p:extLst>
      <p:ext uri="{BB962C8B-B14F-4D97-AF65-F5344CB8AC3E}">
        <p14:creationId xmlns:p14="http://schemas.microsoft.com/office/powerpoint/2010/main" val="2538933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36183" y="6426200"/>
            <a:ext cx="7305900" cy="279400"/>
          </a:xfrm>
        </p:spPr>
        <p:txBody>
          <a:bodyPr/>
          <a:lstStyle/>
          <a:p>
            <a:r>
              <a:rPr lang="en-US" dirty="0" smtClean="0"/>
              <a:t>© 2018, Syntel, Inc.</a:t>
            </a:r>
            <a:endParaRPr lang="en-US" dirty="0"/>
          </a:p>
        </p:txBody>
      </p:sp>
      <p:sp>
        <p:nvSpPr>
          <p:cNvPr id="3" name="Slide Number Placeholder 2"/>
          <p:cNvSpPr>
            <a:spLocks noGrp="1"/>
          </p:cNvSpPr>
          <p:nvPr>
            <p:ph type="sldNum" sz="quarter" idx="12"/>
          </p:nvPr>
        </p:nvSpPr>
        <p:spPr/>
        <p:txBody>
          <a:bodyPr/>
          <a:lstStyle/>
          <a:p>
            <a:pPr>
              <a:defRPr/>
            </a:pPr>
            <a:fld id="{24E6B543-BD2D-4690-AAA0-918F01DC82DD}" type="slidenum">
              <a:rPr lang="en-US" altLang="en-US" smtClean="0"/>
              <a:pPr>
                <a:defRPr/>
              </a:pPr>
              <a:t>2</a:t>
            </a:fld>
            <a:endParaRPr lang="en-US" altLang="en-US" dirty="0"/>
          </a:p>
        </p:txBody>
      </p:sp>
      <p:sp>
        <p:nvSpPr>
          <p:cNvPr id="4" name="Title 3"/>
          <p:cNvSpPr txBox="1">
            <a:spLocks/>
          </p:cNvSpPr>
          <p:nvPr/>
        </p:nvSpPr>
        <p:spPr>
          <a:xfrm>
            <a:off x="0" y="478465"/>
            <a:ext cx="4391034" cy="630409"/>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sz="3200" b="1" dirty="0" smtClean="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39811220"/>
              </p:ext>
            </p:extLst>
          </p:nvPr>
        </p:nvGraphicFramePr>
        <p:xfrm>
          <a:off x="748320" y="1066800"/>
          <a:ext cx="10543456" cy="5181600"/>
        </p:xfrm>
        <a:graphic>
          <a:graphicData uri="http://schemas.openxmlformats.org/drawingml/2006/table">
            <a:tbl>
              <a:tblPr firstRow="1" bandRow="1">
                <a:tableStyleId>{5C22544A-7EE6-4342-B048-85BDC9FD1C3A}</a:tableStyleId>
              </a:tblPr>
              <a:tblGrid>
                <a:gridCol w="842989"/>
                <a:gridCol w="9700467"/>
              </a:tblGrid>
              <a:tr h="464997">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2700" cap="flat" cmpd="sng" algn="ctr">
                      <a:solidFill>
                        <a:srgbClr val="568424"/>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Use Case</a:t>
                      </a:r>
                    </a:p>
                  </a:txBody>
                  <a:tcPr anchor="ctr">
                    <a:lnL w="12700" cmpd="sng">
                      <a:noFill/>
                    </a:lnL>
                    <a:lnR w="12700" cmpd="sng">
                      <a:noFill/>
                    </a:lnR>
                    <a:lnT w="12700" cap="flat" cmpd="sng" algn="ctr">
                      <a:solidFill>
                        <a:srgbClr val="568424"/>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2</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Solution</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3</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Technical Design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4</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Innovation</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5</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Business Value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6</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Relevance</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7</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Reusability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8</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baseline="0" dirty="0" smtClean="0">
                          <a:solidFill>
                            <a:schemeClr val="tx1"/>
                          </a:solidFill>
                          <a:latin typeface="+mn-lt"/>
                        </a:rPr>
                        <a:t>Technology</a:t>
                      </a:r>
                      <a:endParaRPr lang="en-US" sz="1800" b="1" spc="100" dirty="0" smtClean="0">
                        <a:solidFill>
                          <a:schemeClr val="tx1"/>
                        </a:solidFill>
                        <a:latin typeface="+mn-lt"/>
                      </a:endParaRP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9</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Value</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r h="483132">
                <a:tc>
                  <a:txBody>
                    <a:bodyPr/>
                    <a:lstStyle/>
                    <a:p>
                      <a:pPr algn="ctr"/>
                      <a:r>
                        <a:rPr lang="en-US" sz="2800" b="1" i="0" dirty="0" smtClean="0">
                          <a:solidFill>
                            <a:schemeClr val="bg1"/>
                          </a:solidFill>
                          <a:effectLst>
                            <a:outerShdw blurRad="38100" dist="38100" dir="2700000" algn="tl">
                              <a:srgbClr val="000000">
                                <a:alpha val="43137"/>
                              </a:srgbClr>
                            </a:outerShdw>
                          </a:effectLst>
                          <a:latin typeface="+mn-lt"/>
                        </a:rPr>
                        <a:t>10</a:t>
                      </a:r>
                      <a:endParaRPr lang="en-US" sz="2800" b="1" i="0" dirty="0">
                        <a:solidFill>
                          <a:schemeClr val="bg1"/>
                        </a:solidFill>
                        <a:effectLst>
                          <a:outerShdw blurRad="38100" dist="38100" dir="2700000" algn="tl">
                            <a:srgbClr val="000000">
                              <a:alpha val="43137"/>
                            </a:srgbClr>
                          </a:outerShdw>
                        </a:effectLst>
                        <a:latin typeface="+mn-lt"/>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120650" marR="0" indent="0" algn="l" defTabSz="914400" rtl="0" eaLnBrk="1" fontAlgn="auto" latinLnBrk="0" hangingPunct="1">
                        <a:lnSpc>
                          <a:spcPct val="100000"/>
                        </a:lnSpc>
                        <a:spcBef>
                          <a:spcPts val="0"/>
                        </a:spcBef>
                        <a:spcAft>
                          <a:spcPts val="0"/>
                        </a:spcAft>
                        <a:buClrTx/>
                        <a:buSzTx/>
                        <a:buFontTx/>
                        <a:buNone/>
                        <a:tabLst/>
                        <a:defRPr/>
                      </a:pPr>
                      <a:r>
                        <a:rPr lang="en-US" sz="1800" b="1" spc="100" dirty="0" smtClean="0">
                          <a:solidFill>
                            <a:schemeClr val="tx1"/>
                          </a:solidFill>
                          <a:latin typeface="+mn-lt"/>
                        </a:rPr>
                        <a:t>Savings</a:t>
                      </a:r>
                    </a:p>
                  </a:txBody>
                  <a:tcPr anchor="ctr">
                    <a:lnL w="12700" cmpd="sng">
                      <a:noFill/>
                    </a:lnL>
                    <a:lnR w="12700" cmpd="sng">
                      <a:noFill/>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9914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680484"/>
            <a:ext cx="11459031" cy="659218"/>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latin typeface="Times New Roman" panose="02020603050405020304" pitchFamily="18" charset="0"/>
                <a:cs typeface="Times New Roman" panose="02020603050405020304" pitchFamily="18" charset="0"/>
              </a:rPr>
              <a:t>Use Case</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61237" y="1242769"/>
            <a:ext cx="10133395"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Health record system, built on blockchain. </a:t>
            </a: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Accessibility</a:t>
            </a:r>
          </a:p>
          <a:p>
            <a:r>
              <a:rPr lang="en-US" sz="1600" dirty="0" smtClean="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our solution, hospitals and clinic will be able to finally give control of medical records to patients while not only increasing accessibility of records, but also enhancing the security of records through the power of blockchain technology.</a:t>
            </a:r>
          </a:p>
          <a:p>
            <a:pPr marL="285750" indent="-285750">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Ownership</a:t>
            </a:r>
            <a:endParaRPr lang="en-US"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Our </a:t>
            </a:r>
            <a:r>
              <a:rPr lang="en-US" sz="1600" dirty="0">
                <a:latin typeface="Times New Roman" panose="02020603050405020304" pitchFamily="18" charset="0"/>
                <a:cs typeface="Times New Roman" panose="02020603050405020304" pitchFamily="18" charset="0"/>
              </a:rPr>
              <a:t>mission is to empower patients through returning ownership of records to the patients through a secure </a:t>
            </a:r>
            <a:r>
              <a:rPr lang="en-US" sz="1600" dirty="0" smtClean="0">
                <a:latin typeface="Times New Roman" panose="02020603050405020304" pitchFamily="18" charset="0"/>
                <a:cs typeface="Times New Roman" panose="02020603050405020304" pitchFamily="18" charset="0"/>
              </a:rPr>
              <a:t>  network </a:t>
            </a:r>
            <a:r>
              <a:rPr lang="en-US" sz="1600" dirty="0">
                <a:latin typeface="Times New Roman" panose="02020603050405020304" pitchFamily="18" charset="0"/>
                <a:cs typeface="Times New Roman" panose="02020603050405020304" pitchFamily="18" charset="0"/>
              </a:rPr>
              <a:t>utilizing blockchain solutions while reducing hospital works.</a:t>
            </a:r>
          </a:p>
          <a:p>
            <a:pPr marL="342900" indent="-342900">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Secure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largest problem we came across was one of security. Securing the worlds medical records and making them easily accessible is a difficult challenge. We feel we have combatted that challenge head-on with our </a:t>
            </a:r>
            <a:r>
              <a:rPr lang="en-US" sz="1600" dirty="0" err="1">
                <a:latin typeface="Times New Roman" panose="02020603050405020304" pitchFamily="18" charset="0"/>
                <a:cs typeface="Times New Roman" panose="02020603050405020304" pitchFamily="18" charset="0"/>
              </a:rPr>
              <a:t>hyperledger</a:t>
            </a:r>
            <a:r>
              <a:rPr lang="en-US" sz="1600" dirty="0">
                <a:latin typeface="Times New Roman" panose="02020603050405020304" pitchFamily="18" charset="0"/>
                <a:cs typeface="Times New Roman" panose="02020603050405020304" pitchFamily="18" charset="0"/>
              </a:rPr>
              <a:t> blockchain implementation</a:t>
            </a:r>
            <a:endParaRPr lang="en-US" sz="1600" dirty="0" smtClean="0">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732969" y="6388524"/>
            <a:ext cx="7305900" cy="279400"/>
          </a:xfrm>
        </p:spPr>
        <p:txBody>
          <a:bodyPr/>
          <a:lstStyle/>
          <a:p>
            <a:r>
              <a:rPr lang="en-US" dirty="0" smtClean="0"/>
              <a:t>© 2018, Syntel, Inc.</a:t>
            </a:r>
            <a:endParaRPr lang="en-US" dirty="0"/>
          </a:p>
        </p:txBody>
      </p:sp>
    </p:spTree>
    <p:extLst>
      <p:ext uri="{BB962C8B-B14F-4D97-AF65-F5344CB8AC3E}">
        <p14:creationId xmlns:p14="http://schemas.microsoft.com/office/powerpoint/2010/main" val="192574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90806" y="653284"/>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dirty="0" smtClean="0">
                <a:latin typeface="Times New Roman" panose="02020603050405020304" pitchFamily="18" charset="0"/>
                <a:cs typeface="Times New Roman" panose="02020603050405020304" pitchFamily="18" charset="0"/>
              </a:rPr>
              <a:t>Solution</a:t>
            </a:r>
          </a:p>
          <a:p>
            <a:pPr fontAlgn="auto">
              <a:spcAft>
                <a:spcPts val="0"/>
              </a:spcAft>
            </a:pPr>
            <a:endParaRPr lang="en-US" sz="3200" dirty="0">
              <a:latin typeface="Times New Roman" panose="02020603050405020304" pitchFamily="18" charset="0"/>
              <a:cs typeface="Times New Roman" panose="02020603050405020304" pitchFamily="18" charset="0"/>
            </a:endParaRPr>
          </a:p>
          <a:p>
            <a:pPr fontAlgn="auto">
              <a:spcAft>
                <a:spcPts val="0"/>
              </a:spcAft>
            </a:pPr>
            <a:endParaRPr lang="en-US" sz="3200" dirty="0">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643487" y="6519574"/>
            <a:ext cx="7305900" cy="279400"/>
          </a:xfrm>
        </p:spPr>
        <p:txBody>
          <a:bodyPr/>
          <a:lstStyle/>
          <a:p>
            <a:r>
              <a:rPr lang="en-US" dirty="0" smtClean="0"/>
              <a:t>© 2018, Syntel, Inc.</a:t>
            </a:r>
            <a:endParaRPr lang="en-US" dirty="0"/>
          </a:p>
        </p:txBody>
      </p:sp>
      <p:grpSp>
        <p:nvGrpSpPr>
          <p:cNvPr id="6" name="Group 5"/>
          <p:cNvGrpSpPr/>
          <p:nvPr/>
        </p:nvGrpSpPr>
        <p:grpSpPr>
          <a:xfrm>
            <a:off x="885369" y="1108672"/>
            <a:ext cx="10264216" cy="609600"/>
            <a:chOff x="0" y="1295400"/>
            <a:chExt cx="12192000" cy="609600"/>
          </a:xfrm>
        </p:grpSpPr>
        <p:grpSp>
          <p:nvGrpSpPr>
            <p:cNvPr id="7" name="Group 6"/>
            <p:cNvGrpSpPr/>
            <p:nvPr/>
          </p:nvGrpSpPr>
          <p:grpSpPr>
            <a:xfrm>
              <a:off x="0" y="1524000"/>
              <a:ext cx="12192000" cy="381000"/>
              <a:chOff x="0" y="1600200"/>
              <a:chExt cx="8877300" cy="381000"/>
            </a:xfrm>
            <a:effectLst>
              <a:outerShdw blurRad="50800" dist="38100" dir="5400000" algn="t" rotWithShape="0">
                <a:prstClr val="black">
                  <a:alpha val="40000"/>
                </a:prstClr>
              </a:outerShdw>
            </a:effectLst>
          </p:grpSpPr>
          <p:sp>
            <p:nvSpPr>
              <p:cNvPr id="22" name="Rectangle 21"/>
              <p:cNvSpPr/>
              <p:nvPr/>
            </p:nvSpPr>
            <p:spPr>
              <a:xfrm>
                <a:off x="0" y="1600200"/>
                <a:ext cx="4343400" cy="381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rPr>
                  <a:t>BUSINESS CHALLENGES</a:t>
                </a:r>
                <a:endParaRPr lang="en-US" sz="1600" dirty="0">
                  <a:solidFill>
                    <a:srgbClr val="FFFFFF"/>
                  </a:solidFill>
                  <a:effectLst>
                    <a:outerShdw blurRad="38100" dist="38100" dir="2700000" algn="tl">
                      <a:srgbClr val="000000">
                        <a:alpha val="43137"/>
                      </a:srgbClr>
                    </a:outerShdw>
                  </a:effectLst>
                  <a:latin typeface="Arial Black" panose="020B0A04020102020204" pitchFamily="34" charset="0"/>
                </a:endParaRPr>
              </a:p>
            </p:txBody>
          </p:sp>
          <p:sp>
            <p:nvSpPr>
              <p:cNvPr id="23" name="Rectangle 22"/>
              <p:cNvSpPr/>
              <p:nvPr/>
            </p:nvSpPr>
            <p:spPr>
              <a:xfrm>
                <a:off x="4533900" y="1600200"/>
                <a:ext cx="4343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rPr>
                  <a:t>BLOCKCHAIN SOLUTION</a:t>
                </a:r>
                <a:endParaRPr lang="en-US" sz="1600" dirty="0">
                  <a:solidFill>
                    <a:srgbClr val="FFFFFF"/>
                  </a:solidFill>
                  <a:effectLst>
                    <a:outerShdw blurRad="38100" dist="38100" dir="2700000" algn="tl">
                      <a:srgbClr val="000000">
                        <a:alpha val="43137"/>
                      </a:srgbClr>
                    </a:outerShdw>
                  </a:effectLst>
                  <a:latin typeface="Arial Black" panose="020B0A04020102020204" pitchFamily="34" charset="0"/>
                </a:endParaRPr>
              </a:p>
            </p:txBody>
          </p:sp>
        </p:grpSp>
        <p:sp>
          <p:nvSpPr>
            <p:cNvPr id="8" name="Oval 7"/>
            <p:cNvSpPr/>
            <p:nvPr/>
          </p:nvSpPr>
          <p:spPr>
            <a:xfrm>
              <a:off x="468085" y="1295400"/>
              <a:ext cx="812800" cy="609600"/>
            </a:xfrm>
            <a:prstGeom prst="ellipse">
              <a:avLst/>
            </a:prstGeom>
            <a:solidFill>
              <a:schemeClr val="bg1"/>
            </a:solidFill>
            <a:ln>
              <a:solidFill>
                <a:schemeClr val="tx2"/>
              </a:solid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Oval 8"/>
            <p:cNvSpPr/>
            <p:nvPr/>
          </p:nvSpPr>
          <p:spPr>
            <a:xfrm>
              <a:off x="6604000" y="1295400"/>
              <a:ext cx="812800" cy="609600"/>
            </a:xfrm>
            <a:prstGeom prst="ellipse">
              <a:avLst/>
            </a:prstGeom>
            <a:solidFill>
              <a:schemeClr val="bg1"/>
            </a:solidFill>
            <a:ln>
              <a:solidFill>
                <a:schemeClr val="accent2"/>
              </a:solid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0" name="Groupe 277"/>
            <p:cNvGrpSpPr/>
            <p:nvPr/>
          </p:nvGrpSpPr>
          <p:grpSpPr>
            <a:xfrm>
              <a:off x="603468" y="1409147"/>
              <a:ext cx="545889" cy="391077"/>
              <a:chOff x="833443" y="5754033"/>
              <a:chExt cx="441960" cy="431181"/>
            </a:xfrm>
          </p:grpSpPr>
          <p:sp>
            <p:nvSpPr>
              <p:cNvPr id="19" name="Freeform 387"/>
              <p:cNvSpPr>
                <a:spLocks/>
              </p:cNvSpPr>
              <p:nvPr/>
            </p:nvSpPr>
            <p:spPr bwMode="auto">
              <a:xfrm>
                <a:off x="833443" y="5754033"/>
                <a:ext cx="441960" cy="431181"/>
              </a:xfrm>
              <a:custGeom>
                <a:avLst/>
                <a:gdLst/>
                <a:ahLst/>
                <a:cxnLst>
                  <a:cxn ang="0">
                    <a:pos x="91" y="55"/>
                  </a:cxn>
                  <a:cxn ang="0">
                    <a:pos x="93" y="55"/>
                  </a:cxn>
                  <a:cxn ang="0">
                    <a:pos x="96" y="54"/>
                  </a:cxn>
                  <a:cxn ang="0">
                    <a:pos x="110" y="60"/>
                  </a:cxn>
                  <a:cxn ang="0">
                    <a:pos x="105" y="48"/>
                  </a:cxn>
                  <a:cxn ang="0">
                    <a:pos x="120" y="47"/>
                  </a:cxn>
                  <a:cxn ang="0">
                    <a:pos x="111" y="34"/>
                  </a:cxn>
                  <a:cxn ang="0">
                    <a:pos x="111" y="30"/>
                  </a:cxn>
                  <a:cxn ang="0">
                    <a:pos x="119" y="17"/>
                  </a:cxn>
                  <a:cxn ang="0">
                    <a:pos x="106" y="20"/>
                  </a:cxn>
                  <a:cxn ang="0">
                    <a:pos x="107" y="5"/>
                  </a:cxn>
                  <a:cxn ang="0">
                    <a:pos x="93" y="11"/>
                  </a:cxn>
                  <a:cxn ang="0">
                    <a:pos x="90" y="11"/>
                  </a:cxn>
                  <a:cxn ang="0">
                    <a:pos x="78" y="1"/>
                  </a:cxn>
                  <a:cxn ang="0">
                    <a:pos x="78" y="14"/>
                  </a:cxn>
                  <a:cxn ang="0">
                    <a:pos x="64" y="10"/>
                  </a:cxn>
                  <a:cxn ang="0">
                    <a:pos x="68" y="25"/>
                  </a:cxn>
                  <a:cxn ang="0">
                    <a:pos x="67" y="29"/>
                  </a:cxn>
                  <a:cxn ang="0">
                    <a:pos x="55" y="38"/>
                  </a:cxn>
                  <a:cxn ang="0">
                    <a:pos x="68" y="40"/>
                  </a:cxn>
                  <a:cxn ang="0">
                    <a:pos x="62" y="54"/>
                  </a:cxn>
                  <a:cxn ang="0">
                    <a:pos x="77" y="54"/>
                  </a:cxn>
                  <a:cxn ang="0">
                    <a:pos x="71" y="68"/>
                  </a:cxn>
                  <a:cxn ang="0">
                    <a:pos x="72" y="72"/>
                  </a:cxn>
                  <a:cxn ang="0">
                    <a:pos x="83" y="82"/>
                  </a:cxn>
                  <a:cxn ang="0">
                    <a:pos x="72" y="83"/>
                  </a:cxn>
                  <a:cxn ang="0">
                    <a:pos x="79" y="96"/>
                  </a:cxn>
                  <a:cxn ang="0">
                    <a:pos x="66" y="97"/>
                  </a:cxn>
                  <a:cxn ang="0">
                    <a:pos x="62" y="101"/>
                  </a:cxn>
                  <a:cxn ang="0">
                    <a:pos x="59" y="116"/>
                  </a:cxn>
                  <a:cxn ang="0">
                    <a:pos x="52" y="107"/>
                  </a:cxn>
                  <a:cxn ang="0">
                    <a:pos x="45" y="120"/>
                  </a:cxn>
                  <a:cxn ang="0">
                    <a:pos x="36" y="109"/>
                  </a:cxn>
                  <a:cxn ang="0">
                    <a:pos x="31" y="107"/>
                  </a:cxn>
                  <a:cxn ang="0">
                    <a:pos x="17" y="112"/>
                  </a:cxn>
                  <a:cxn ang="0">
                    <a:pos x="22" y="101"/>
                  </a:cxn>
                  <a:cxn ang="0">
                    <a:pos x="7" y="102"/>
                  </a:cxn>
                  <a:cxn ang="0">
                    <a:pos x="12" y="88"/>
                  </a:cxn>
                  <a:cxn ang="0">
                    <a:pos x="11" y="83"/>
                  </a:cxn>
                  <a:cxn ang="0">
                    <a:pos x="0" y="74"/>
                  </a:cxn>
                  <a:cxn ang="0">
                    <a:pos x="11" y="72"/>
                  </a:cxn>
                  <a:cxn ang="0">
                    <a:pos x="3" y="60"/>
                  </a:cxn>
                  <a:cxn ang="0">
                    <a:pos x="19" y="58"/>
                  </a:cxn>
                  <a:cxn ang="0">
                    <a:pos x="22" y="54"/>
                  </a:cxn>
                  <a:cxn ang="0">
                    <a:pos x="24" y="40"/>
                  </a:cxn>
                  <a:cxn ang="0">
                    <a:pos x="31" y="49"/>
                  </a:cxn>
                  <a:cxn ang="0">
                    <a:pos x="39" y="36"/>
                  </a:cxn>
                  <a:cxn ang="0">
                    <a:pos x="48" y="48"/>
                  </a:cxn>
                  <a:cxn ang="0">
                    <a:pos x="52" y="49"/>
                  </a:cxn>
                </a:cxnLst>
                <a:rect l="0" t="0" r="r" b="b"/>
                <a:pathLst>
                  <a:path w="123" h="120">
                    <a:moveTo>
                      <a:pt x="87" y="67"/>
                    </a:moveTo>
                    <a:lnTo>
                      <a:pt x="91" y="55"/>
                    </a:lnTo>
                    <a:lnTo>
                      <a:pt x="91" y="55"/>
                    </a:lnTo>
                    <a:lnTo>
                      <a:pt x="93" y="55"/>
                    </a:lnTo>
                    <a:lnTo>
                      <a:pt x="93" y="55"/>
                    </a:lnTo>
                    <a:lnTo>
                      <a:pt x="96" y="54"/>
                    </a:lnTo>
                    <a:lnTo>
                      <a:pt x="104" y="64"/>
                    </a:lnTo>
                    <a:lnTo>
                      <a:pt x="110" y="60"/>
                    </a:lnTo>
                    <a:lnTo>
                      <a:pt x="105" y="48"/>
                    </a:lnTo>
                    <a:lnTo>
                      <a:pt x="105" y="48"/>
                    </a:lnTo>
                    <a:lnTo>
                      <a:pt x="107" y="45"/>
                    </a:lnTo>
                    <a:lnTo>
                      <a:pt x="120" y="47"/>
                    </a:lnTo>
                    <a:lnTo>
                      <a:pt x="123" y="40"/>
                    </a:lnTo>
                    <a:lnTo>
                      <a:pt x="111" y="34"/>
                    </a:lnTo>
                    <a:lnTo>
                      <a:pt x="111" y="34"/>
                    </a:lnTo>
                    <a:lnTo>
                      <a:pt x="111" y="30"/>
                    </a:lnTo>
                    <a:lnTo>
                      <a:pt x="121" y="24"/>
                    </a:lnTo>
                    <a:lnTo>
                      <a:pt x="119" y="17"/>
                    </a:lnTo>
                    <a:lnTo>
                      <a:pt x="106" y="20"/>
                    </a:lnTo>
                    <a:lnTo>
                      <a:pt x="106" y="20"/>
                    </a:lnTo>
                    <a:lnTo>
                      <a:pt x="104" y="17"/>
                    </a:lnTo>
                    <a:lnTo>
                      <a:pt x="107" y="5"/>
                    </a:lnTo>
                    <a:lnTo>
                      <a:pt x="102" y="2"/>
                    </a:lnTo>
                    <a:lnTo>
                      <a:pt x="93" y="11"/>
                    </a:lnTo>
                    <a:lnTo>
                      <a:pt x="93" y="11"/>
                    </a:lnTo>
                    <a:lnTo>
                      <a:pt x="90" y="11"/>
                    </a:lnTo>
                    <a:lnTo>
                      <a:pt x="85" y="0"/>
                    </a:lnTo>
                    <a:lnTo>
                      <a:pt x="78" y="1"/>
                    </a:lnTo>
                    <a:lnTo>
                      <a:pt x="78" y="14"/>
                    </a:lnTo>
                    <a:lnTo>
                      <a:pt x="78" y="14"/>
                    </a:lnTo>
                    <a:lnTo>
                      <a:pt x="76" y="16"/>
                    </a:lnTo>
                    <a:lnTo>
                      <a:pt x="64" y="10"/>
                    </a:lnTo>
                    <a:lnTo>
                      <a:pt x="60" y="15"/>
                    </a:lnTo>
                    <a:lnTo>
                      <a:pt x="68" y="25"/>
                    </a:lnTo>
                    <a:lnTo>
                      <a:pt x="68" y="25"/>
                    </a:lnTo>
                    <a:lnTo>
                      <a:pt x="67" y="29"/>
                    </a:lnTo>
                    <a:lnTo>
                      <a:pt x="54" y="31"/>
                    </a:lnTo>
                    <a:lnTo>
                      <a:pt x="55" y="38"/>
                    </a:lnTo>
                    <a:lnTo>
                      <a:pt x="68" y="40"/>
                    </a:lnTo>
                    <a:lnTo>
                      <a:pt x="68" y="40"/>
                    </a:lnTo>
                    <a:lnTo>
                      <a:pt x="69" y="44"/>
                    </a:lnTo>
                    <a:lnTo>
                      <a:pt x="62" y="54"/>
                    </a:lnTo>
                    <a:lnTo>
                      <a:pt x="66" y="58"/>
                    </a:lnTo>
                    <a:lnTo>
                      <a:pt x="77" y="54"/>
                    </a:lnTo>
                    <a:lnTo>
                      <a:pt x="79" y="60"/>
                    </a:lnTo>
                    <a:lnTo>
                      <a:pt x="71" y="68"/>
                    </a:lnTo>
                    <a:lnTo>
                      <a:pt x="71" y="68"/>
                    </a:lnTo>
                    <a:lnTo>
                      <a:pt x="72" y="72"/>
                    </a:lnTo>
                    <a:lnTo>
                      <a:pt x="83" y="74"/>
                    </a:lnTo>
                    <a:lnTo>
                      <a:pt x="83" y="82"/>
                    </a:lnTo>
                    <a:lnTo>
                      <a:pt x="72" y="83"/>
                    </a:lnTo>
                    <a:lnTo>
                      <a:pt x="72" y="83"/>
                    </a:lnTo>
                    <a:lnTo>
                      <a:pt x="71" y="88"/>
                    </a:lnTo>
                    <a:lnTo>
                      <a:pt x="79" y="96"/>
                    </a:lnTo>
                    <a:lnTo>
                      <a:pt x="77" y="102"/>
                    </a:lnTo>
                    <a:lnTo>
                      <a:pt x="66" y="97"/>
                    </a:lnTo>
                    <a:lnTo>
                      <a:pt x="66" y="97"/>
                    </a:lnTo>
                    <a:lnTo>
                      <a:pt x="62" y="101"/>
                    </a:lnTo>
                    <a:lnTo>
                      <a:pt x="66" y="112"/>
                    </a:lnTo>
                    <a:lnTo>
                      <a:pt x="59" y="116"/>
                    </a:lnTo>
                    <a:lnTo>
                      <a:pt x="52" y="107"/>
                    </a:lnTo>
                    <a:lnTo>
                      <a:pt x="52" y="107"/>
                    </a:lnTo>
                    <a:lnTo>
                      <a:pt x="48" y="109"/>
                    </a:lnTo>
                    <a:lnTo>
                      <a:pt x="45" y="120"/>
                    </a:lnTo>
                    <a:lnTo>
                      <a:pt x="39" y="120"/>
                    </a:lnTo>
                    <a:lnTo>
                      <a:pt x="36" y="109"/>
                    </a:lnTo>
                    <a:lnTo>
                      <a:pt x="36" y="109"/>
                    </a:lnTo>
                    <a:lnTo>
                      <a:pt x="31" y="107"/>
                    </a:lnTo>
                    <a:lnTo>
                      <a:pt x="24" y="116"/>
                    </a:lnTo>
                    <a:lnTo>
                      <a:pt x="17" y="112"/>
                    </a:lnTo>
                    <a:lnTo>
                      <a:pt x="22" y="101"/>
                    </a:lnTo>
                    <a:lnTo>
                      <a:pt x="22" y="101"/>
                    </a:lnTo>
                    <a:lnTo>
                      <a:pt x="19" y="97"/>
                    </a:lnTo>
                    <a:lnTo>
                      <a:pt x="7" y="102"/>
                    </a:lnTo>
                    <a:lnTo>
                      <a:pt x="3" y="96"/>
                    </a:lnTo>
                    <a:lnTo>
                      <a:pt x="12" y="88"/>
                    </a:lnTo>
                    <a:lnTo>
                      <a:pt x="12" y="88"/>
                    </a:lnTo>
                    <a:lnTo>
                      <a:pt x="11" y="83"/>
                    </a:lnTo>
                    <a:lnTo>
                      <a:pt x="0" y="82"/>
                    </a:lnTo>
                    <a:lnTo>
                      <a:pt x="0" y="74"/>
                    </a:lnTo>
                    <a:lnTo>
                      <a:pt x="11" y="72"/>
                    </a:lnTo>
                    <a:lnTo>
                      <a:pt x="11" y="72"/>
                    </a:lnTo>
                    <a:lnTo>
                      <a:pt x="12" y="68"/>
                    </a:lnTo>
                    <a:lnTo>
                      <a:pt x="3" y="60"/>
                    </a:lnTo>
                    <a:lnTo>
                      <a:pt x="7" y="54"/>
                    </a:lnTo>
                    <a:lnTo>
                      <a:pt x="19" y="58"/>
                    </a:lnTo>
                    <a:lnTo>
                      <a:pt x="19" y="58"/>
                    </a:lnTo>
                    <a:lnTo>
                      <a:pt x="22" y="54"/>
                    </a:lnTo>
                    <a:lnTo>
                      <a:pt x="17" y="43"/>
                    </a:lnTo>
                    <a:lnTo>
                      <a:pt x="24" y="40"/>
                    </a:lnTo>
                    <a:lnTo>
                      <a:pt x="31" y="49"/>
                    </a:lnTo>
                    <a:lnTo>
                      <a:pt x="31" y="49"/>
                    </a:lnTo>
                    <a:lnTo>
                      <a:pt x="36" y="48"/>
                    </a:lnTo>
                    <a:lnTo>
                      <a:pt x="39" y="36"/>
                    </a:lnTo>
                    <a:lnTo>
                      <a:pt x="45" y="36"/>
                    </a:lnTo>
                    <a:lnTo>
                      <a:pt x="48" y="48"/>
                    </a:lnTo>
                    <a:lnTo>
                      <a:pt x="48" y="48"/>
                    </a:lnTo>
                    <a:lnTo>
                      <a:pt x="52" y="49"/>
                    </a:lnTo>
                  </a:path>
                </a:pathLst>
              </a:custGeom>
              <a:noFill/>
              <a:ln w="1905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388"/>
              <p:cNvSpPr>
                <a:spLocks/>
              </p:cNvSpPr>
              <p:nvPr/>
            </p:nvSpPr>
            <p:spPr bwMode="auto">
              <a:xfrm>
                <a:off x="941238" y="5991183"/>
                <a:ext cx="86236" cy="86236"/>
              </a:xfrm>
              <a:custGeom>
                <a:avLst/>
                <a:gdLst/>
                <a:ahLst/>
                <a:cxnLst>
                  <a:cxn ang="0">
                    <a:pos x="24" y="12"/>
                  </a:cxn>
                  <a:cxn ang="0">
                    <a:pos x="24" y="12"/>
                  </a:cxn>
                  <a:cxn ang="0">
                    <a:pos x="23" y="17"/>
                  </a:cxn>
                  <a:cxn ang="0">
                    <a:pos x="20" y="21"/>
                  </a:cxn>
                  <a:cxn ang="0">
                    <a:pos x="16" y="24"/>
                  </a:cxn>
                  <a:cxn ang="0">
                    <a:pos x="11" y="24"/>
                  </a:cxn>
                  <a:cxn ang="0">
                    <a:pos x="11" y="24"/>
                  </a:cxn>
                  <a:cxn ang="0">
                    <a:pos x="6" y="24"/>
                  </a:cxn>
                  <a:cxn ang="0">
                    <a:pos x="3" y="21"/>
                  </a:cxn>
                  <a:cxn ang="0">
                    <a:pos x="0" y="17"/>
                  </a:cxn>
                  <a:cxn ang="0">
                    <a:pos x="0" y="12"/>
                  </a:cxn>
                  <a:cxn ang="0">
                    <a:pos x="0" y="12"/>
                  </a:cxn>
                  <a:cxn ang="0">
                    <a:pos x="0" y="7"/>
                  </a:cxn>
                  <a:cxn ang="0">
                    <a:pos x="3" y="3"/>
                  </a:cxn>
                  <a:cxn ang="0">
                    <a:pos x="6" y="1"/>
                  </a:cxn>
                  <a:cxn ang="0">
                    <a:pos x="11" y="0"/>
                  </a:cxn>
                  <a:cxn ang="0">
                    <a:pos x="11" y="0"/>
                  </a:cxn>
                  <a:cxn ang="0">
                    <a:pos x="16" y="1"/>
                  </a:cxn>
                  <a:cxn ang="0">
                    <a:pos x="20" y="3"/>
                  </a:cxn>
                  <a:cxn ang="0">
                    <a:pos x="23" y="7"/>
                  </a:cxn>
                  <a:cxn ang="0">
                    <a:pos x="24" y="12"/>
                  </a:cxn>
                  <a:cxn ang="0">
                    <a:pos x="24" y="12"/>
                  </a:cxn>
                </a:cxnLst>
                <a:rect l="0" t="0" r="r" b="b"/>
                <a:pathLst>
                  <a:path w="24" h="24">
                    <a:moveTo>
                      <a:pt x="24" y="12"/>
                    </a:moveTo>
                    <a:lnTo>
                      <a:pt x="24" y="12"/>
                    </a:lnTo>
                    <a:lnTo>
                      <a:pt x="23" y="17"/>
                    </a:lnTo>
                    <a:lnTo>
                      <a:pt x="20" y="21"/>
                    </a:lnTo>
                    <a:lnTo>
                      <a:pt x="16" y="24"/>
                    </a:lnTo>
                    <a:lnTo>
                      <a:pt x="11" y="24"/>
                    </a:lnTo>
                    <a:lnTo>
                      <a:pt x="11" y="24"/>
                    </a:lnTo>
                    <a:lnTo>
                      <a:pt x="6" y="24"/>
                    </a:lnTo>
                    <a:lnTo>
                      <a:pt x="3" y="21"/>
                    </a:lnTo>
                    <a:lnTo>
                      <a:pt x="0" y="17"/>
                    </a:lnTo>
                    <a:lnTo>
                      <a:pt x="0" y="12"/>
                    </a:lnTo>
                    <a:lnTo>
                      <a:pt x="0" y="12"/>
                    </a:lnTo>
                    <a:lnTo>
                      <a:pt x="0" y="7"/>
                    </a:lnTo>
                    <a:lnTo>
                      <a:pt x="3" y="3"/>
                    </a:lnTo>
                    <a:lnTo>
                      <a:pt x="6" y="1"/>
                    </a:lnTo>
                    <a:lnTo>
                      <a:pt x="11" y="0"/>
                    </a:lnTo>
                    <a:lnTo>
                      <a:pt x="11" y="0"/>
                    </a:lnTo>
                    <a:lnTo>
                      <a:pt x="16" y="1"/>
                    </a:lnTo>
                    <a:lnTo>
                      <a:pt x="20" y="3"/>
                    </a:lnTo>
                    <a:lnTo>
                      <a:pt x="23" y="7"/>
                    </a:lnTo>
                    <a:lnTo>
                      <a:pt x="24" y="12"/>
                    </a:lnTo>
                    <a:lnTo>
                      <a:pt x="24" y="12"/>
                    </a:lnTo>
                    <a:close/>
                  </a:path>
                </a:pathLst>
              </a:custGeom>
              <a:noFill/>
              <a:ln w="1905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389"/>
              <p:cNvSpPr>
                <a:spLocks/>
              </p:cNvSpPr>
              <p:nvPr/>
            </p:nvSpPr>
            <p:spPr bwMode="auto">
              <a:xfrm>
                <a:off x="1110115" y="5833083"/>
                <a:ext cx="82644" cy="79050"/>
              </a:xfrm>
              <a:custGeom>
                <a:avLst/>
                <a:gdLst/>
                <a:ahLst/>
                <a:cxnLst>
                  <a:cxn ang="0">
                    <a:pos x="23" y="12"/>
                  </a:cxn>
                  <a:cxn ang="0">
                    <a:pos x="23" y="12"/>
                  </a:cxn>
                  <a:cxn ang="0">
                    <a:pos x="21" y="16"/>
                  </a:cxn>
                  <a:cxn ang="0">
                    <a:pos x="19" y="19"/>
                  </a:cxn>
                  <a:cxn ang="0">
                    <a:pos x="16" y="22"/>
                  </a:cxn>
                  <a:cxn ang="0">
                    <a:pos x="11" y="22"/>
                  </a:cxn>
                  <a:cxn ang="0">
                    <a:pos x="11" y="22"/>
                  </a:cxn>
                  <a:cxn ang="0">
                    <a:pos x="8" y="22"/>
                  </a:cxn>
                  <a:cxn ang="0">
                    <a:pos x="4" y="19"/>
                  </a:cxn>
                  <a:cxn ang="0">
                    <a:pos x="1" y="16"/>
                  </a:cxn>
                  <a:cxn ang="0">
                    <a:pos x="0" y="12"/>
                  </a:cxn>
                  <a:cxn ang="0">
                    <a:pos x="0" y="12"/>
                  </a:cxn>
                  <a:cxn ang="0">
                    <a:pos x="1" y="7"/>
                  </a:cxn>
                  <a:cxn ang="0">
                    <a:pos x="4" y="3"/>
                  </a:cxn>
                  <a:cxn ang="0">
                    <a:pos x="8" y="0"/>
                  </a:cxn>
                  <a:cxn ang="0">
                    <a:pos x="11" y="0"/>
                  </a:cxn>
                  <a:cxn ang="0">
                    <a:pos x="11" y="0"/>
                  </a:cxn>
                  <a:cxn ang="0">
                    <a:pos x="16" y="0"/>
                  </a:cxn>
                  <a:cxn ang="0">
                    <a:pos x="19" y="3"/>
                  </a:cxn>
                  <a:cxn ang="0">
                    <a:pos x="21" y="7"/>
                  </a:cxn>
                  <a:cxn ang="0">
                    <a:pos x="23" y="12"/>
                  </a:cxn>
                  <a:cxn ang="0">
                    <a:pos x="23" y="12"/>
                  </a:cxn>
                </a:cxnLst>
                <a:rect l="0" t="0" r="r" b="b"/>
                <a:pathLst>
                  <a:path w="23" h="22">
                    <a:moveTo>
                      <a:pt x="23" y="12"/>
                    </a:moveTo>
                    <a:lnTo>
                      <a:pt x="23" y="12"/>
                    </a:lnTo>
                    <a:lnTo>
                      <a:pt x="21" y="16"/>
                    </a:lnTo>
                    <a:lnTo>
                      <a:pt x="19" y="19"/>
                    </a:lnTo>
                    <a:lnTo>
                      <a:pt x="16" y="22"/>
                    </a:lnTo>
                    <a:lnTo>
                      <a:pt x="11" y="22"/>
                    </a:lnTo>
                    <a:lnTo>
                      <a:pt x="11" y="22"/>
                    </a:lnTo>
                    <a:lnTo>
                      <a:pt x="8" y="22"/>
                    </a:lnTo>
                    <a:lnTo>
                      <a:pt x="4" y="19"/>
                    </a:lnTo>
                    <a:lnTo>
                      <a:pt x="1" y="16"/>
                    </a:lnTo>
                    <a:lnTo>
                      <a:pt x="0" y="12"/>
                    </a:lnTo>
                    <a:lnTo>
                      <a:pt x="0" y="12"/>
                    </a:lnTo>
                    <a:lnTo>
                      <a:pt x="1" y="7"/>
                    </a:lnTo>
                    <a:lnTo>
                      <a:pt x="4" y="3"/>
                    </a:lnTo>
                    <a:lnTo>
                      <a:pt x="8" y="0"/>
                    </a:lnTo>
                    <a:lnTo>
                      <a:pt x="11" y="0"/>
                    </a:lnTo>
                    <a:lnTo>
                      <a:pt x="11" y="0"/>
                    </a:lnTo>
                    <a:lnTo>
                      <a:pt x="16" y="0"/>
                    </a:lnTo>
                    <a:lnTo>
                      <a:pt x="19" y="3"/>
                    </a:lnTo>
                    <a:lnTo>
                      <a:pt x="21" y="7"/>
                    </a:lnTo>
                    <a:lnTo>
                      <a:pt x="23" y="12"/>
                    </a:lnTo>
                    <a:lnTo>
                      <a:pt x="23" y="12"/>
                    </a:lnTo>
                    <a:close/>
                  </a:path>
                </a:pathLst>
              </a:custGeom>
              <a:noFill/>
              <a:ln w="19050">
                <a:solidFill>
                  <a:schemeClr val="tx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e 865"/>
            <p:cNvGrpSpPr/>
            <p:nvPr/>
          </p:nvGrpSpPr>
          <p:grpSpPr>
            <a:xfrm>
              <a:off x="6755529" y="1380021"/>
              <a:ext cx="496175" cy="431820"/>
              <a:chOff x="912062" y="1706322"/>
              <a:chExt cx="551430" cy="653546"/>
            </a:xfrm>
          </p:grpSpPr>
          <p:sp>
            <p:nvSpPr>
              <p:cNvPr id="12" name="Freeform 74"/>
              <p:cNvSpPr>
                <a:spLocks/>
              </p:cNvSpPr>
              <p:nvPr/>
            </p:nvSpPr>
            <p:spPr bwMode="auto">
              <a:xfrm>
                <a:off x="1043356" y="1869709"/>
                <a:ext cx="297597" cy="490159"/>
              </a:xfrm>
              <a:custGeom>
                <a:avLst/>
                <a:gdLst/>
                <a:ahLst/>
                <a:cxnLst>
                  <a:cxn ang="0">
                    <a:pos x="76" y="96"/>
                  </a:cxn>
                  <a:cxn ang="0">
                    <a:pos x="86" y="89"/>
                  </a:cxn>
                  <a:cxn ang="0">
                    <a:pos x="95" y="78"/>
                  </a:cxn>
                  <a:cxn ang="0">
                    <a:pos x="100" y="66"/>
                  </a:cxn>
                  <a:cxn ang="0">
                    <a:pos x="102" y="52"/>
                  </a:cxn>
                  <a:cxn ang="0">
                    <a:pos x="101" y="42"/>
                  </a:cxn>
                  <a:cxn ang="0">
                    <a:pos x="94" y="23"/>
                  </a:cxn>
                  <a:cxn ang="0">
                    <a:pos x="80" y="9"/>
                  </a:cxn>
                  <a:cxn ang="0">
                    <a:pos x="62" y="1"/>
                  </a:cxn>
                  <a:cxn ang="0">
                    <a:pos x="51" y="0"/>
                  </a:cxn>
                  <a:cxn ang="0">
                    <a:pos x="31" y="4"/>
                  </a:cxn>
                  <a:cxn ang="0">
                    <a:pos x="15" y="15"/>
                  </a:cxn>
                  <a:cxn ang="0">
                    <a:pos x="4" y="31"/>
                  </a:cxn>
                  <a:cxn ang="0">
                    <a:pos x="0" y="52"/>
                  </a:cxn>
                  <a:cxn ang="0">
                    <a:pos x="0" y="58"/>
                  </a:cxn>
                  <a:cxn ang="0">
                    <a:pos x="4" y="72"/>
                  </a:cxn>
                  <a:cxn ang="0">
                    <a:pos x="11" y="83"/>
                  </a:cxn>
                  <a:cxn ang="0">
                    <a:pos x="21" y="94"/>
                  </a:cxn>
                  <a:cxn ang="0">
                    <a:pos x="26" y="121"/>
                  </a:cxn>
                  <a:cxn ang="0">
                    <a:pos x="76" y="148"/>
                  </a:cxn>
                  <a:cxn ang="0">
                    <a:pos x="75" y="152"/>
                  </a:cxn>
                  <a:cxn ang="0">
                    <a:pos x="70" y="157"/>
                  </a:cxn>
                  <a:cxn ang="0">
                    <a:pos x="66" y="159"/>
                  </a:cxn>
                  <a:cxn ang="0">
                    <a:pos x="66" y="161"/>
                  </a:cxn>
                  <a:cxn ang="0">
                    <a:pos x="61" y="166"/>
                  </a:cxn>
                  <a:cxn ang="0">
                    <a:pos x="51" y="168"/>
                  </a:cxn>
                  <a:cxn ang="0">
                    <a:pos x="45" y="168"/>
                  </a:cxn>
                  <a:cxn ang="0">
                    <a:pos x="38" y="163"/>
                  </a:cxn>
                  <a:cxn ang="0">
                    <a:pos x="37" y="161"/>
                  </a:cxn>
                  <a:cxn ang="0">
                    <a:pos x="37" y="159"/>
                  </a:cxn>
                  <a:cxn ang="0">
                    <a:pos x="29" y="154"/>
                  </a:cxn>
                  <a:cxn ang="0">
                    <a:pos x="26" y="148"/>
                  </a:cxn>
                </a:cxnLst>
                <a:rect l="0" t="0" r="r" b="b"/>
                <a:pathLst>
                  <a:path w="102" h="168">
                    <a:moveTo>
                      <a:pt x="76" y="96"/>
                    </a:moveTo>
                    <a:lnTo>
                      <a:pt x="76" y="96"/>
                    </a:lnTo>
                    <a:lnTo>
                      <a:pt x="81" y="94"/>
                    </a:lnTo>
                    <a:lnTo>
                      <a:pt x="86" y="89"/>
                    </a:lnTo>
                    <a:lnTo>
                      <a:pt x="91" y="83"/>
                    </a:lnTo>
                    <a:lnTo>
                      <a:pt x="95" y="78"/>
                    </a:lnTo>
                    <a:lnTo>
                      <a:pt x="99" y="72"/>
                    </a:lnTo>
                    <a:lnTo>
                      <a:pt x="100" y="66"/>
                    </a:lnTo>
                    <a:lnTo>
                      <a:pt x="102" y="58"/>
                    </a:lnTo>
                    <a:lnTo>
                      <a:pt x="102" y="52"/>
                    </a:lnTo>
                    <a:lnTo>
                      <a:pt x="102" y="52"/>
                    </a:lnTo>
                    <a:lnTo>
                      <a:pt x="101" y="42"/>
                    </a:lnTo>
                    <a:lnTo>
                      <a:pt x="99" y="31"/>
                    </a:lnTo>
                    <a:lnTo>
                      <a:pt x="94" y="23"/>
                    </a:lnTo>
                    <a:lnTo>
                      <a:pt x="87" y="15"/>
                    </a:lnTo>
                    <a:lnTo>
                      <a:pt x="80" y="9"/>
                    </a:lnTo>
                    <a:lnTo>
                      <a:pt x="71" y="4"/>
                    </a:lnTo>
                    <a:lnTo>
                      <a:pt x="62" y="1"/>
                    </a:lnTo>
                    <a:lnTo>
                      <a:pt x="51" y="0"/>
                    </a:lnTo>
                    <a:lnTo>
                      <a:pt x="51" y="0"/>
                    </a:lnTo>
                    <a:lnTo>
                      <a:pt x="40" y="1"/>
                    </a:lnTo>
                    <a:lnTo>
                      <a:pt x="31" y="4"/>
                    </a:lnTo>
                    <a:lnTo>
                      <a:pt x="23" y="9"/>
                    </a:lnTo>
                    <a:lnTo>
                      <a:pt x="15" y="15"/>
                    </a:lnTo>
                    <a:lnTo>
                      <a:pt x="9" y="23"/>
                    </a:lnTo>
                    <a:lnTo>
                      <a:pt x="4" y="31"/>
                    </a:lnTo>
                    <a:lnTo>
                      <a:pt x="1" y="42"/>
                    </a:lnTo>
                    <a:lnTo>
                      <a:pt x="0" y="52"/>
                    </a:lnTo>
                    <a:lnTo>
                      <a:pt x="0" y="52"/>
                    </a:lnTo>
                    <a:lnTo>
                      <a:pt x="0" y="58"/>
                    </a:lnTo>
                    <a:lnTo>
                      <a:pt x="1" y="66"/>
                    </a:lnTo>
                    <a:lnTo>
                      <a:pt x="4" y="72"/>
                    </a:lnTo>
                    <a:lnTo>
                      <a:pt x="7" y="78"/>
                    </a:lnTo>
                    <a:lnTo>
                      <a:pt x="11" y="83"/>
                    </a:lnTo>
                    <a:lnTo>
                      <a:pt x="15" y="89"/>
                    </a:lnTo>
                    <a:lnTo>
                      <a:pt x="21" y="94"/>
                    </a:lnTo>
                    <a:lnTo>
                      <a:pt x="26" y="96"/>
                    </a:lnTo>
                    <a:lnTo>
                      <a:pt x="26" y="121"/>
                    </a:lnTo>
                    <a:lnTo>
                      <a:pt x="76" y="121"/>
                    </a:lnTo>
                    <a:lnTo>
                      <a:pt x="76" y="148"/>
                    </a:lnTo>
                    <a:lnTo>
                      <a:pt x="76" y="148"/>
                    </a:lnTo>
                    <a:lnTo>
                      <a:pt x="75" y="152"/>
                    </a:lnTo>
                    <a:lnTo>
                      <a:pt x="73" y="154"/>
                    </a:lnTo>
                    <a:lnTo>
                      <a:pt x="70" y="157"/>
                    </a:lnTo>
                    <a:lnTo>
                      <a:pt x="66" y="159"/>
                    </a:lnTo>
                    <a:lnTo>
                      <a:pt x="66" y="159"/>
                    </a:lnTo>
                    <a:lnTo>
                      <a:pt x="66" y="161"/>
                    </a:lnTo>
                    <a:lnTo>
                      <a:pt x="66" y="161"/>
                    </a:lnTo>
                    <a:lnTo>
                      <a:pt x="64" y="163"/>
                    </a:lnTo>
                    <a:lnTo>
                      <a:pt x="61" y="166"/>
                    </a:lnTo>
                    <a:lnTo>
                      <a:pt x="57" y="168"/>
                    </a:lnTo>
                    <a:lnTo>
                      <a:pt x="51" y="168"/>
                    </a:lnTo>
                    <a:lnTo>
                      <a:pt x="51" y="168"/>
                    </a:lnTo>
                    <a:lnTo>
                      <a:pt x="45" y="168"/>
                    </a:lnTo>
                    <a:lnTo>
                      <a:pt x="42" y="166"/>
                    </a:lnTo>
                    <a:lnTo>
                      <a:pt x="38" y="163"/>
                    </a:lnTo>
                    <a:lnTo>
                      <a:pt x="37" y="161"/>
                    </a:lnTo>
                    <a:lnTo>
                      <a:pt x="37" y="161"/>
                    </a:lnTo>
                    <a:lnTo>
                      <a:pt x="37" y="159"/>
                    </a:lnTo>
                    <a:lnTo>
                      <a:pt x="37" y="159"/>
                    </a:lnTo>
                    <a:lnTo>
                      <a:pt x="33" y="157"/>
                    </a:lnTo>
                    <a:lnTo>
                      <a:pt x="29" y="154"/>
                    </a:lnTo>
                    <a:lnTo>
                      <a:pt x="28" y="152"/>
                    </a:lnTo>
                    <a:lnTo>
                      <a:pt x="26" y="148"/>
                    </a:lnTo>
                    <a:lnTo>
                      <a:pt x="26" y="139"/>
                    </a:lnTo>
                  </a:path>
                </a:pathLst>
              </a:cu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75"/>
              <p:cNvSpPr>
                <a:spLocks/>
              </p:cNvSpPr>
              <p:nvPr/>
            </p:nvSpPr>
            <p:spPr bwMode="auto">
              <a:xfrm>
                <a:off x="1101708" y="1922226"/>
                <a:ext cx="107953" cy="105034"/>
              </a:xfrm>
              <a:custGeom>
                <a:avLst/>
                <a:gdLst/>
                <a:ahLst/>
                <a:cxnLst>
                  <a:cxn ang="0">
                    <a:pos x="0" y="36"/>
                  </a:cxn>
                  <a:cxn ang="0">
                    <a:pos x="0" y="36"/>
                  </a:cxn>
                  <a:cxn ang="0">
                    <a:pos x="1" y="29"/>
                  </a:cxn>
                  <a:cxn ang="0">
                    <a:pos x="3" y="22"/>
                  </a:cxn>
                  <a:cxn ang="0">
                    <a:pos x="6" y="16"/>
                  </a:cxn>
                  <a:cxn ang="0">
                    <a:pos x="10" y="11"/>
                  </a:cxn>
                  <a:cxn ang="0">
                    <a:pos x="17" y="6"/>
                  </a:cxn>
                  <a:cxn ang="0">
                    <a:pos x="22" y="3"/>
                  </a:cxn>
                  <a:cxn ang="0">
                    <a:pos x="29" y="1"/>
                  </a:cxn>
                  <a:cxn ang="0">
                    <a:pos x="37" y="0"/>
                  </a:cxn>
                </a:cxnLst>
                <a:rect l="0" t="0" r="r" b="b"/>
                <a:pathLst>
                  <a:path w="37" h="36">
                    <a:moveTo>
                      <a:pt x="0" y="36"/>
                    </a:moveTo>
                    <a:lnTo>
                      <a:pt x="0" y="36"/>
                    </a:lnTo>
                    <a:lnTo>
                      <a:pt x="1" y="29"/>
                    </a:lnTo>
                    <a:lnTo>
                      <a:pt x="3" y="22"/>
                    </a:lnTo>
                    <a:lnTo>
                      <a:pt x="6" y="16"/>
                    </a:lnTo>
                    <a:lnTo>
                      <a:pt x="10" y="11"/>
                    </a:lnTo>
                    <a:lnTo>
                      <a:pt x="17" y="6"/>
                    </a:lnTo>
                    <a:lnTo>
                      <a:pt x="22" y="3"/>
                    </a:lnTo>
                    <a:lnTo>
                      <a:pt x="29" y="1"/>
                    </a:lnTo>
                    <a:lnTo>
                      <a:pt x="37" y="0"/>
                    </a:lnTo>
                  </a:path>
                </a:pathLst>
              </a:cu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Line 76"/>
              <p:cNvSpPr>
                <a:spLocks noChangeShapeType="1"/>
              </p:cNvSpPr>
              <p:nvPr/>
            </p:nvSpPr>
            <p:spPr bwMode="auto">
              <a:xfrm flipV="1">
                <a:off x="1195071" y="1706322"/>
                <a:ext cx="2919" cy="107951"/>
              </a:xfrm>
              <a:prstGeom prst="line">
                <a:avLst/>
              </a:pr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Line 77"/>
              <p:cNvSpPr>
                <a:spLocks noChangeShapeType="1"/>
              </p:cNvSpPr>
              <p:nvPr/>
            </p:nvSpPr>
            <p:spPr bwMode="auto">
              <a:xfrm flipH="1" flipV="1">
                <a:off x="917897" y="1858038"/>
                <a:ext cx="96282" cy="55434"/>
              </a:xfrm>
              <a:prstGeom prst="line">
                <a:avLst/>
              </a:pr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Line 78"/>
              <p:cNvSpPr>
                <a:spLocks noChangeShapeType="1"/>
              </p:cNvSpPr>
              <p:nvPr/>
            </p:nvSpPr>
            <p:spPr bwMode="auto">
              <a:xfrm flipH="1">
                <a:off x="912062" y="2117705"/>
                <a:ext cx="93364" cy="55434"/>
              </a:xfrm>
              <a:prstGeom prst="line">
                <a:avLst/>
              </a:pr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Line 79"/>
              <p:cNvSpPr>
                <a:spLocks noChangeShapeType="1"/>
              </p:cNvSpPr>
              <p:nvPr/>
            </p:nvSpPr>
            <p:spPr bwMode="auto">
              <a:xfrm>
                <a:off x="1364293" y="2129375"/>
                <a:ext cx="93364" cy="55434"/>
              </a:xfrm>
              <a:prstGeom prst="line">
                <a:avLst/>
              </a:pr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Line 80"/>
              <p:cNvSpPr>
                <a:spLocks noChangeShapeType="1"/>
              </p:cNvSpPr>
              <p:nvPr/>
            </p:nvSpPr>
            <p:spPr bwMode="auto">
              <a:xfrm flipV="1">
                <a:off x="1367210" y="1866790"/>
                <a:ext cx="96282" cy="55434"/>
              </a:xfrm>
              <a:prstGeom prst="line">
                <a:avLst/>
              </a:prstGeom>
              <a:noFill/>
              <a:ln w="1905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24" name="Rectangle 23"/>
          <p:cNvSpPr/>
          <p:nvPr/>
        </p:nvSpPr>
        <p:spPr>
          <a:xfrm>
            <a:off x="808519" y="4342016"/>
            <a:ext cx="10419941" cy="381000"/>
          </a:xfrm>
          <a:prstGeom prst="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latin typeface="Arial Black" panose="020B0A04020102020204" pitchFamily="34" charset="0"/>
              </a:rPr>
              <a:t>KEY BENEFITS</a:t>
            </a:r>
            <a:endParaRPr lang="en-US" sz="1600" dirty="0">
              <a:solidFill>
                <a:srgbClr val="FFFFFF"/>
              </a:solidFill>
              <a:effectLst>
                <a:outerShdw blurRad="38100" dist="38100" dir="2700000" algn="tl">
                  <a:srgbClr val="000000">
                    <a:alpha val="43137"/>
                  </a:srgbClr>
                </a:outerShdw>
              </a:effectLst>
              <a:latin typeface="Arial Black" panose="020B0A04020102020204" pitchFamily="34" charset="0"/>
            </a:endParaRPr>
          </a:p>
        </p:txBody>
      </p:sp>
      <p:sp>
        <p:nvSpPr>
          <p:cNvPr id="2" name="Rectangle 1"/>
          <p:cNvSpPr/>
          <p:nvPr/>
        </p:nvSpPr>
        <p:spPr>
          <a:xfrm>
            <a:off x="1203044" y="4884343"/>
            <a:ext cx="2236239" cy="861774"/>
          </a:xfrm>
          <a:prstGeom prst="rect">
            <a:avLst/>
          </a:prstGeom>
        </p:spPr>
        <p:txBody>
          <a:bodyPr wrap="square">
            <a:spAutoFit/>
          </a:bodyPr>
          <a:lstStyle/>
          <a:p>
            <a:r>
              <a:rPr lang="en-US" sz="1600" b="1" dirty="0">
                <a:solidFill>
                  <a:srgbClr val="00B050"/>
                </a:solidFill>
                <a:latin typeface="Arial Black" panose="020B0A04020102020204" pitchFamily="34" charset="0"/>
              </a:rPr>
              <a:t>Reduced Cost</a:t>
            </a:r>
            <a:r>
              <a:rPr lang="en-US" sz="1600" b="1" dirty="0">
                <a:solidFill>
                  <a:schemeClr val="tx2">
                    <a:lumMod val="75000"/>
                    <a:lumOff val="25000"/>
                  </a:schemeClr>
                </a:solidFill>
                <a:latin typeface="Arial Black" panose="020B0A04020102020204" pitchFamily="34" charset="0"/>
              </a:rPr>
              <a:t/>
            </a:r>
            <a:br>
              <a:rPr lang="en-US" sz="1600" b="1" dirty="0">
                <a:solidFill>
                  <a:schemeClr val="tx2">
                    <a:lumMod val="75000"/>
                    <a:lumOff val="25000"/>
                  </a:schemeClr>
                </a:solidFill>
                <a:latin typeface="Arial Black" panose="020B0A04020102020204" pitchFamily="34" charset="0"/>
              </a:rPr>
            </a:br>
            <a:r>
              <a:rPr lang="en-US" sz="1600" dirty="0"/>
              <a:t>Operational &amp; Transactions cost</a:t>
            </a:r>
          </a:p>
        </p:txBody>
      </p:sp>
      <p:grpSp>
        <p:nvGrpSpPr>
          <p:cNvPr id="25" name="Group 24"/>
          <p:cNvGrpSpPr/>
          <p:nvPr/>
        </p:nvGrpSpPr>
        <p:grpSpPr>
          <a:xfrm>
            <a:off x="922932" y="5030119"/>
            <a:ext cx="334033" cy="463650"/>
            <a:chOff x="4613309" y="1240620"/>
            <a:chExt cx="3010004" cy="4177983"/>
          </a:xfrm>
          <a:solidFill>
            <a:schemeClr val="tx1">
              <a:lumMod val="95000"/>
              <a:lumOff val="5000"/>
            </a:schemeClr>
          </a:solidFill>
        </p:grpSpPr>
        <p:sp>
          <p:nvSpPr>
            <p:cNvPr id="26" name="Freeform 25"/>
            <p:cNvSpPr/>
            <p:nvPr/>
          </p:nvSpPr>
          <p:spPr>
            <a:xfrm>
              <a:off x="4613309" y="1240620"/>
              <a:ext cx="2105543" cy="4177983"/>
            </a:xfrm>
            <a:custGeom>
              <a:avLst/>
              <a:gdLst>
                <a:gd name="connsiteX0" fmla="*/ 165200 w 2105543"/>
                <a:gd name="connsiteY0" fmla="*/ 2829658 h 4177983"/>
                <a:gd name="connsiteX1" fmla="*/ 533072 w 2105543"/>
                <a:gd name="connsiteY1" fmla="*/ 2966707 h 4177983"/>
                <a:gd name="connsiteX2" fmla="*/ 1178654 w 2105543"/>
                <a:gd name="connsiteY2" fmla="*/ 3024412 h 4177983"/>
                <a:gd name="connsiteX3" fmla="*/ 1208542 w 2105543"/>
                <a:gd name="connsiteY3" fmla="*/ 3011279 h 4177983"/>
                <a:gd name="connsiteX4" fmla="*/ 1192063 w 2105543"/>
                <a:gd name="connsiteY4" fmla="*/ 3075368 h 4177983"/>
                <a:gd name="connsiteX5" fmla="*/ 1171264 w 2105543"/>
                <a:gd name="connsiteY5" fmla="*/ 3281685 h 4177983"/>
                <a:gd name="connsiteX6" fmla="*/ 1346101 w 2105543"/>
                <a:gd name="connsiteY6" fmla="*/ 3854063 h 4177983"/>
                <a:gd name="connsiteX7" fmla="*/ 1381086 w 2105543"/>
                <a:gd name="connsiteY7" fmla="*/ 3900847 h 4177983"/>
                <a:gd name="connsiteX8" fmla="*/ 1377042 w 2105543"/>
                <a:gd name="connsiteY8" fmla="*/ 4027972 h 4177983"/>
                <a:gd name="connsiteX9" fmla="*/ 1362586 w 2105543"/>
                <a:gd name="connsiteY9" fmla="*/ 4171305 h 4177983"/>
                <a:gd name="connsiteX10" fmla="*/ 731433 w 2105543"/>
                <a:gd name="connsiteY10" fmla="*/ 4171303 h 4177983"/>
                <a:gd name="connsiteX11" fmla="*/ 691761 w 2105543"/>
                <a:gd name="connsiteY11" fmla="*/ 3637530 h 4177983"/>
                <a:gd name="connsiteX12" fmla="*/ 13723 w 2105543"/>
                <a:gd name="connsiteY12" fmla="*/ 3413922 h 4177983"/>
                <a:gd name="connsiteX13" fmla="*/ 1041376 w 2105543"/>
                <a:gd name="connsiteY13" fmla="*/ 74 h 4177983"/>
                <a:gd name="connsiteX14" fmla="*/ 1371603 w 2105543"/>
                <a:gd name="connsiteY14" fmla="*/ 39973 h 4177983"/>
                <a:gd name="connsiteX15" fmla="*/ 1398652 w 2105543"/>
                <a:gd name="connsiteY15" fmla="*/ 557516 h 4177983"/>
                <a:gd name="connsiteX16" fmla="*/ 2105543 w 2105543"/>
                <a:gd name="connsiteY16" fmla="*/ 838829 h 4177983"/>
                <a:gd name="connsiteX17" fmla="*/ 1896361 w 2105543"/>
                <a:gd name="connsiteY17" fmla="*/ 1365389 h 4177983"/>
                <a:gd name="connsiteX18" fmla="*/ 1267011 w 2105543"/>
                <a:gd name="connsiteY18" fmla="*/ 1127355 h 4177983"/>
                <a:gd name="connsiteX19" fmla="*/ 790942 w 2105543"/>
                <a:gd name="connsiteY19" fmla="*/ 1222930 h 4177983"/>
                <a:gd name="connsiteX20" fmla="*/ 836025 w 2105543"/>
                <a:gd name="connsiteY20" fmla="*/ 1596209 h 4177983"/>
                <a:gd name="connsiteX21" fmla="*/ 1290455 w 2105543"/>
                <a:gd name="connsiteY21" fmla="*/ 1827030 h 4177983"/>
                <a:gd name="connsiteX22" fmla="*/ 1768328 w 2105543"/>
                <a:gd name="connsiteY22" fmla="*/ 2068669 h 4177983"/>
                <a:gd name="connsiteX23" fmla="*/ 1968451 w 2105543"/>
                <a:gd name="connsiteY23" fmla="*/ 2258776 h 4177983"/>
                <a:gd name="connsiteX24" fmla="*/ 1981582 w 2105543"/>
                <a:gd name="connsiteY24" fmla="*/ 2280955 h 4177983"/>
                <a:gd name="connsiteX25" fmla="*/ 1796513 w 2105543"/>
                <a:gd name="connsiteY25" fmla="*/ 2338404 h 4177983"/>
                <a:gd name="connsiteX26" fmla="*/ 1405035 w 2105543"/>
                <a:gd name="connsiteY26" fmla="*/ 2630497 h 4177983"/>
                <a:gd name="connsiteX27" fmla="*/ 1364590 w 2105543"/>
                <a:gd name="connsiteY27" fmla="*/ 2684583 h 4177983"/>
                <a:gd name="connsiteX28" fmla="*/ 1363865 w 2105543"/>
                <a:gd name="connsiteY28" fmla="*/ 2680207 h 4177983"/>
                <a:gd name="connsiteX29" fmla="*/ 1146191 w 2105543"/>
                <a:gd name="connsiteY29" fmla="*/ 2447361 h 4177983"/>
                <a:gd name="connsiteX30" fmla="*/ 605203 w 2105543"/>
                <a:gd name="connsiteY30" fmla="*/ 2230966 h 4177983"/>
                <a:gd name="connsiteX31" fmla="*/ 98478 w 2105543"/>
                <a:gd name="connsiteY31" fmla="*/ 1803587 h 4177983"/>
                <a:gd name="connsiteX32" fmla="*/ 13723 w 2105543"/>
                <a:gd name="connsiteY32" fmla="*/ 1264405 h 4177983"/>
                <a:gd name="connsiteX33" fmla="*/ 280611 w 2105543"/>
                <a:gd name="connsiteY33" fmla="*/ 820795 h 4177983"/>
                <a:gd name="connsiteX34" fmla="*/ 706188 w 2105543"/>
                <a:gd name="connsiteY34" fmla="*/ 593582 h 4177983"/>
                <a:gd name="connsiteX35" fmla="*/ 707992 w 2105543"/>
                <a:gd name="connsiteY35" fmla="*/ 38167 h 4177983"/>
                <a:gd name="connsiteX36" fmla="*/ 1041376 w 2105543"/>
                <a:gd name="connsiteY36" fmla="*/ 74 h 417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05543" h="4177983">
                  <a:moveTo>
                    <a:pt x="165200" y="2829658"/>
                  </a:moveTo>
                  <a:cubicBezTo>
                    <a:pt x="305858" y="2863320"/>
                    <a:pt x="364163" y="2934249"/>
                    <a:pt x="533072" y="2966707"/>
                  </a:cubicBezTo>
                  <a:cubicBezTo>
                    <a:pt x="701980" y="2999165"/>
                    <a:pt x="1039200" y="3066190"/>
                    <a:pt x="1178654" y="3024412"/>
                  </a:cubicBezTo>
                  <a:lnTo>
                    <a:pt x="1208542" y="3011279"/>
                  </a:lnTo>
                  <a:lnTo>
                    <a:pt x="1192063" y="3075368"/>
                  </a:lnTo>
                  <a:cubicBezTo>
                    <a:pt x="1178426" y="3142010"/>
                    <a:pt x="1171264" y="3211011"/>
                    <a:pt x="1171264" y="3281685"/>
                  </a:cubicBezTo>
                  <a:cubicBezTo>
                    <a:pt x="1171264" y="3493707"/>
                    <a:pt x="1235718" y="3690674"/>
                    <a:pt x="1346101" y="3854063"/>
                  </a:cubicBezTo>
                  <a:lnTo>
                    <a:pt x="1381086" y="3900847"/>
                  </a:lnTo>
                  <a:lnTo>
                    <a:pt x="1377042" y="4027972"/>
                  </a:lnTo>
                  <a:cubicBezTo>
                    <a:pt x="1374046" y="4080390"/>
                    <a:pt x="1369500" y="4129680"/>
                    <a:pt x="1362586" y="4171305"/>
                  </a:cubicBezTo>
                  <a:cubicBezTo>
                    <a:pt x="1221324" y="4186333"/>
                    <a:pt x="941817" y="4171303"/>
                    <a:pt x="731433" y="4171303"/>
                  </a:cubicBezTo>
                  <a:cubicBezTo>
                    <a:pt x="729029" y="4022230"/>
                    <a:pt x="694165" y="3786602"/>
                    <a:pt x="691761" y="3637530"/>
                  </a:cubicBezTo>
                  <a:cubicBezTo>
                    <a:pt x="384601" y="3617095"/>
                    <a:pt x="223505" y="3526327"/>
                    <a:pt x="13723" y="3413922"/>
                  </a:cubicBezTo>
                  <a:close/>
                  <a:moveTo>
                    <a:pt x="1041376" y="74"/>
                  </a:moveTo>
                  <a:cubicBezTo>
                    <a:pt x="1180455" y="1202"/>
                    <a:pt x="1319008" y="15328"/>
                    <a:pt x="1371603" y="39973"/>
                  </a:cubicBezTo>
                  <a:lnTo>
                    <a:pt x="1398652" y="557516"/>
                  </a:lnTo>
                  <a:cubicBezTo>
                    <a:pt x="1665238" y="589674"/>
                    <a:pt x="2023795" y="699375"/>
                    <a:pt x="2105543" y="838829"/>
                  </a:cubicBezTo>
                  <a:cubicBezTo>
                    <a:pt x="2081500" y="955441"/>
                    <a:pt x="2006962" y="1129758"/>
                    <a:pt x="1896361" y="1365389"/>
                  </a:cubicBezTo>
                  <a:cubicBezTo>
                    <a:pt x="1723845" y="1312491"/>
                    <a:pt x="1451248" y="1151098"/>
                    <a:pt x="1267011" y="1127355"/>
                  </a:cubicBezTo>
                  <a:cubicBezTo>
                    <a:pt x="1082774" y="1103612"/>
                    <a:pt x="862774" y="1144787"/>
                    <a:pt x="790942" y="1222930"/>
                  </a:cubicBezTo>
                  <a:cubicBezTo>
                    <a:pt x="719110" y="1301072"/>
                    <a:pt x="752772" y="1495525"/>
                    <a:pt x="836025" y="1596209"/>
                  </a:cubicBezTo>
                  <a:cubicBezTo>
                    <a:pt x="919277" y="1696894"/>
                    <a:pt x="1135071" y="1748288"/>
                    <a:pt x="1290455" y="1827030"/>
                  </a:cubicBezTo>
                  <a:cubicBezTo>
                    <a:pt x="1445839" y="1905773"/>
                    <a:pt x="1648108" y="1984515"/>
                    <a:pt x="1768328" y="2068669"/>
                  </a:cubicBezTo>
                  <a:cubicBezTo>
                    <a:pt x="1858493" y="2131785"/>
                    <a:pt x="1920763" y="2189829"/>
                    <a:pt x="1968451" y="2258776"/>
                  </a:cubicBezTo>
                  <a:lnTo>
                    <a:pt x="1981582" y="2280955"/>
                  </a:lnTo>
                  <a:lnTo>
                    <a:pt x="1796513" y="2338404"/>
                  </a:lnTo>
                  <a:cubicBezTo>
                    <a:pt x="1643416" y="2403159"/>
                    <a:pt x="1509350" y="2504096"/>
                    <a:pt x="1405035" y="2630497"/>
                  </a:cubicBezTo>
                  <a:lnTo>
                    <a:pt x="1364590" y="2684583"/>
                  </a:lnTo>
                  <a:lnTo>
                    <a:pt x="1363865" y="2680207"/>
                  </a:lnTo>
                  <a:cubicBezTo>
                    <a:pt x="1341126" y="2597126"/>
                    <a:pt x="1257696" y="2518101"/>
                    <a:pt x="1146191" y="2447361"/>
                  </a:cubicBezTo>
                  <a:cubicBezTo>
                    <a:pt x="1018758" y="2366514"/>
                    <a:pt x="779821" y="2338262"/>
                    <a:pt x="605203" y="2230966"/>
                  </a:cubicBezTo>
                  <a:cubicBezTo>
                    <a:pt x="430586" y="2123671"/>
                    <a:pt x="197058" y="1964680"/>
                    <a:pt x="98478" y="1803587"/>
                  </a:cubicBezTo>
                  <a:cubicBezTo>
                    <a:pt x="-104" y="1642494"/>
                    <a:pt x="-16632" y="1428203"/>
                    <a:pt x="13723" y="1264405"/>
                  </a:cubicBezTo>
                  <a:cubicBezTo>
                    <a:pt x="44078" y="1100606"/>
                    <a:pt x="143560" y="921777"/>
                    <a:pt x="280611" y="820795"/>
                  </a:cubicBezTo>
                  <a:cubicBezTo>
                    <a:pt x="417661" y="719813"/>
                    <a:pt x="570039" y="637463"/>
                    <a:pt x="706188" y="593582"/>
                  </a:cubicBezTo>
                  <a:cubicBezTo>
                    <a:pt x="706790" y="408444"/>
                    <a:pt x="707390" y="223305"/>
                    <a:pt x="707992" y="38167"/>
                  </a:cubicBezTo>
                  <a:cubicBezTo>
                    <a:pt x="762692" y="10818"/>
                    <a:pt x="902297" y="-1054"/>
                    <a:pt x="1041376" y="74"/>
                  </a:cubicBezTo>
                  <a:close/>
                </a:path>
              </a:pathLst>
            </a:cu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26"/>
            <p:cNvSpPr/>
            <p:nvPr/>
          </p:nvSpPr>
          <p:spPr>
            <a:xfrm>
              <a:off x="6062869" y="3773558"/>
              <a:ext cx="1560444" cy="1560442"/>
            </a:xfrm>
            <a:custGeom>
              <a:avLst/>
              <a:gdLst>
                <a:gd name="connsiteX0" fmla="*/ 591508 w 1560444"/>
                <a:gd name="connsiteY0" fmla="*/ 386487 h 1560442"/>
                <a:gd name="connsiteX1" fmla="*/ 591508 w 1560444"/>
                <a:gd name="connsiteY1" fmla="*/ 878730 h 1560442"/>
                <a:gd name="connsiteX2" fmla="*/ 402794 w 1560444"/>
                <a:gd name="connsiteY2" fmla="*/ 878730 h 1560442"/>
                <a:gd name="connsiteX3" fmla="*/ 780222 w 1560444"/>
                <a:gd name="connsiteY3" fmla="*/ 1267549 h 1560442"/>
                <a:gd name="connsiteX4" fmla="*/ 1157650 w 1560444"/>
                <a:gd name="connsiteY4" fmla="*/ 878730 h 1560442"/>
                <a:gd name="connsiteX5" fmla="*/ 968936 w 1560444"/>
                <a:gd name="connsiteY5" fmla="*/ 878730 h 1560442"/>
                <a:gd name="connsiteX6" fmla="*/ 968936 w 1560444"/>
                <a:gd name="connsiteY6" fmla="*/ 386487 h 1560442"/>
                <a:gd name="connsiteX7" fmla="*/ 780222 w 1560444"/>
                <a:gd name="connsiteY7" fmla="*/ 0 h 1560442"/>
                <a:gd name="connsiteX8" fmla="*/ 1560444 w 1560444"/>
                <a:gd name="connsiteY8" fmla="*/ 780221 h 1560442"/>
                <a:gd name="connsiteX9" fmla="*/ 780222 w 1560444"/>
                <a:gd name="connsiteY9" fmla="*/ 1560442 h 1560442"/>
                <a:gd name="connsiteX10" fmla="*/ 0 w 1560444"/>
                <a:gd name="connsiteY10" fmla="*/ 780221 h 1560442"/>
                <a:gd name="connsiteX11" fmla="*/ 780222 w 1560444"/>
                <a:gd name="connsiteY11" fmla="*/ 0 h 156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0444" h="1560442">
                  <a:moveTo>
                    <a:pt x="591508" y="386487"/>
                  </a:moveTo>
                  <a:lnTo>
                    <a:pt x="591508" y="878730"/>
                  </a:lnTo>
                  <a:lnTo>
                    <a:pt x="402794" y="878730"/>
                  </a:lnTo>
                  <a:lnTo>
                    <a:pt x="780222" y="1267549"/>
                  </a:lnTo>
                  <a:lnTo>
                    <a:pt x="1157650" y="878730"/>
                  </a:lnTo>
                  <a:lnTo>
                    <a:pt x="968936" y="878730"/>
                  </a:lnTo>
                  <a:lnTo>
                    <a:pt x="968936" y="386487"/>
                  </a:lnTo>
                  <a:close/>
                  <a:moveTo>
                    <a:pt x="780222" y="0"/>
                  </a:moveTo>
                  <a:cubicBezTo>
                    <a:pt x="1211127" y="0"/>
                    <a:pt x="1560444" y="349317"/>
                    <a:pt x="1560444" y="780221"/>
                  </a:cubicBezTo>
                  <a:cubicBezTo>
                    <a:pt x="1560444" y="1211125"/>
                    <a:pt x="1211127" y="1560442"/>
                    <a:pt x="780222" y="1560442"/>
                  </a:cubicBezTo>
                  <a:cubicBezTo>
                    <a:pt x="349317" y="1560442"/>
                    <a:pt x="0" y="1211125"/>
                    <a:pt x="0" y="780221"/>
                  </a:cubicBezTo>
                  <a:cubicBezTo>
                    <a:pt x="0" y="349317"/>
                    <a:pt x="349317" y="0"/>
                    <a:pt x="780222" y="0"/>
                  </a:cubicBezTo>
                  <a:close/>
                </a:path>
              </a:pathLst>
            </a:cu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p:cNvSpPr/>
          <p:nvPr/>
        </p:nvSpPr>
        <p:spPr>
          <a:xfrm>
            <a:off x="3918625" y="5014478"/>
            <a:ext cx="1861407" cy="584775"/>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B050"/>
                </a:solidFill>
                <a:effectLst/>
                <a:uLnTx/>
                <a:uFillTx/>
                <a:latin typeface="Arial Black" panose="020B0A04020102020204" pitchFamily="34" charset="0"/>
              </a:rPr>
              <a:t>Near Real-time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573B">
                    <a:lumMod val="75000"/>
                    <a:lumOff val="25000"/>
                  </a:srgbClr>
                </a:solidFill>
                <a:effectLst/>
                <a:uLnTx/>
                <a:uFillTx/>
                <a:latin typeface="Arial Black" panose="020B0A04020102020204" pitchFamily="34" charset="0"/>
              </a:rPr>
              <a:t> </a:t>
            </a:r>
            <a:r>
              <a:rPr kumimoji="0" lang="en-US" sz="1600" b="0" i="0" u="none" strike="noStrike" kern="0" cap="none" spc="0" normalizeH="0" baseline="0" noProof="0" dirty="0" smtClean="0">
                <a:ln>
                  <a:noFill/>
                </a:ln>
                <a:solidFill>
                  <a:srgbClr val="000000"/>
                </a:solidFill>
                <a:effectLst/>
                <a:uLnTx/>
                <a:uFillTx/>
              </a:rPr>
              <a:t>Participants view</a:t>
            </a:r>
            <a:endParaRPr kumimoji="0" lang="en-US" sz="1600" b="0" i="0" u="none" strike="noStrike" kern="0" cap="none" spc="0" normalizeH="0" baseline="0" noProof="0" dirty="0">
              <a:ln>
                <a:noFill/>
              </a:ln>
              <a:solidFill>
                <a:srgbClr val="000000"/>
              </a:solidFill>
              <a:effectLst/>
              <a:uLnTx/>
              <a:uFillTx/>
            </a:endParaRPr>
          </a:p>
        </p:txBody>
      </p:sp>
      <p:grpSp>
        <p:nvGrpSpPr>
          <p:cNvPr id="29" name="Group 28"/>
          <p:cNvGrpSpPr/>
          <p:nvPr/>
        </p:nvGrpSpPr>
        <p:grpSpPr>
          <a:xfrm>
            <a:off x="3482546" y="5043905"/>
            <a:ext cx="436079" cy="436079"/>
            <a:chOff x="2802835" y="149088"/>
            <a:chExt cx="6579705" cy="6579703"/>
          </a:xfrm>
          <a:solidFill>
            <a:schemeClr val="tx1">
              <a:lumMod val="85000"/>
              <a:lumOff val="15000"/>
            </a:schemeClr>
          </a:solidFill>
        </p:grpSpPr>
        <p:sp>
          <p:nvSpPr>
            <p:cNvPr id="30" name="Freeform 29"/>
            <p:cNvSpPr/>
            <p:nvPr/>
          </p:nvSpPr>
          <p:spPr>
            <a:xfrm rot="5400000">
              <a:off x="2802836" y="149087"/>
              <a:ext cx="6579703" cy="6579705"/>
            </a:xfrm>
            <a:custGeom>
              <a:avLst/>
              <a:gdLst>
                <a:gd name="connsiteX0" fmla="*/ 0 w 6579703"/>
                <a:gd name="connsiteY0" fmla="*/ 3289852 h 6579705"/>
                <a:gd name="connsiteX1" fmla="*/ 561855 w 6579703"/>
                <a:gd name="connsiteY1" fmla="*/ 1450464 h 6579705"/>
                <a:gd name="connsiteX2" fmla="*/ 671174 w 6579703"/>
                <a:gd name="connsiteY2" fmla="*/ 1304275 h 6579705"/>
                <a:gd name="connsiteX3" fmla="*/ 1216771 w 6579703"/>
                <a:gd name="connsiteY3" fmla="*/ 1842926 h 6579705"/>
                <a:gd name="connsiteX4" fmla="*/ 1192350 w 6579703"/>
                <a:gd name="connsiteY4" fmla="*/ 1875584 h 6579705"/>
                <a:gd name="connsiteX5" fmla="*/ 789496 w 6579703"/>
                <a:gd name="connsiteY5" fmla="*/ 2904634 h 6579705"/>
                <a:gd name="connsiteX6" fmla="*/ 773878 w 6579703"/>
                <a:gd name="connsiteY6" fmla="*/ 3041373 h 6579705"/>
                <a:gd name="connsiteX7" fmla="*/ 1007166 w 6579703"/>
                <a:gd name="connsiteY7" fmla="*/ 3041374 h 6579705"/>
                <a:gd name="connsiteX8" fmla="*/ 1260614 w 6579703"/>
                <a:gd name="connsiteY8" fmla="*/ 3294822 h 6579705"/>
                <a:gd name="connsiteX9" fmla="*/ 1260613 w 6579703"/>
                <a:gd name="connsiteY9" fmla="*/ 3294821 h 6579705"/>
                <a:gd name="connsiteX10" fmla="*/ 1007165 w 6579703"/>
                <a:gd name="connsiteY10" fmla="*/ 3548269 h 6579705"/>
                <a:gd name="connsiteX11" fmla="*/ 774603 w 6579703"/>
                <a:gd name="connsiteY11" fmla="*/ 3548269 h 6579705"/>
                <a:gd name="connsiteX12" fmla="*/ 799859 w 6579703"/>
                <a:gd name="connsiteY12" fmla="*/ 3737616 h 6579705"/>
                <a:gd name="connsiteX13" fmla="*/ 2780069 w 6579703"/>
                <a:gd name="connsiteY13" fmla="*/ 5767963 h 6579705"/>
                <a:gd name="connsiteX14" fmla="*/ 3019011 w 6579703"/>
                <a:gd name="connsiteY14" fmla="*/ 5804430 h 6579705"/>
                <a:gd name="connsiteX15" fmla="*/ 3019011 w 6579703"/>
                <a:gd name="connsiteY15" fmla="*/ 5563428 h 6579705"/>
                <a:gd name="connsiteX16" fmla="*/ 3272460 w 6579703"/>
                <a:gd name="connsiteY16" fmla="*/ 5309980 h 6579705"/>
                <a:gd name="connsiteX17" fmla="*/ 3525907 w 6579703"/>
                <a:gd name="connsiteY17" fmla="*/ 5563428 h 6579705"/>
                <a:gd name="connsiteX18" fmla="*/ 3525906 w 6579703"/>
                <a:gd name="connsiteY18" fmla="*/ 5807434 h 6579705"/>
                <a:gd name="connsiteX19" fmla="*/ 3548478 w 6579703"/>
                <a:gd name="connsiteY19" fmla="*/ 5806294 h 6579705"/>
                <a:gd name="connsiteX20" fmla="*/ 5774092 w 6579703"/>
                <a:gd name="connsiteY20" fmla="*/ 3768692 h 6579705"/>
                <a:gd name="connsiteX21" fmla="*/ 5805611 w 6579703"/>
                <a:gd name="connsiteY21" fmla="*/ 3548269 h 6579705"/>
                <a:gd name="connsiteX22" fmla="*/ 5551003 w 6579703"/>
                <a:gd name="connsiteY22" fmla="*/ 3548269 h 6579705"/>
                <a:gd name="connsiteX23" fmla="*/ 5297555 w 6579703"/>
                <a:gd name="connsiteY23" fmla="*/ 3294821 h 6579705"/>
                <a:gd name="connsiteX24" fmla="*/ 5551003 w 6579703"/>
                <a:gd name="connsiteY24" fmla="*/ 3041373 h 6579705"/>
                <a:gd name="connsiteX25" fmla="*/ 5806805 w 6579703"/>
                <a:gd name="connsiteY25" fmla="*/ 3041374 h 6579705"/>
                <a:gd name="connsiteX26" fmla="*/ 5806293 w 6579703"/>
                <a:gd name="connsiteY26" fmla="*/ 3031225 h 6579705"/>
                <a:gd name="connsiteX27" fmla="*/ 3532520 w 6579703"/>
                <a:gd name="connsiteY27" fmla="*/ 771841 h 6579705"/>
                <a:gd name="connsiteX28" fmla="*/ 3525907 w 6579703"/>
                <a:gd name="connsiteY28" fmla="*/ 771528 h 6579705"/>
                <a:gd name="connsiteX29" fmla="*/ 3525906 w 6579703"/>
                <a:gd name="connsiteY29" fmla="*/ 1019590 h 6579705"/>
                <a:gd name="connsiteX30" fmla="*/ 3272458 w 6579703"/>
                <a:gd name="connsiteY30" fmla="*/ 1273038 h 6579705"/>
                <a:gd name="connsiteX31" fmla="*/ 3272459 w 6579703"/>
                <a:gd name="connsiteY31" fmla="*/ 1273037 h 6579705"/>
                <a:gd name="connsiteX32" fmla="*/ 3019011 w 6579703"/>
                <a:gd name="connsiteY32" fmla="*/ 1019589 h 6579705"/>
                <a:gd name="connsiteX33" fmla="*/ 3019011 w 6579703"/>
                <a:gd name="connsiteY33" fmla="*/ 775275 h 6579705"/>
                <a:gd name="connsiteX34" fmla="*/ 2780069 w 6579703"/>
                <a:gd name="connsiteY34" fmla="*/ 811741 h 6579705"/>
                <a:gd name="connsiteX35" fmla="*/ 2305256 w 6579703"/>
                <a:gd name="connsiteY35" fmla="*/ 959132 h 6579705"/>
                <a:gd name="connsiteX36" fmla="*/ 2168453 w 6579703"/>
                <a:gd name="connsiteY36" fmla="*/ 1025033 h 6579705"/>
                <a:gd name="connsiteX37" fmla="*/ 1610859 w 6579703"/>
                <a:gd name="connsiteY37" fmla="*/ 464413 h 6579705"/>
                <a:gd name="connsiteX38" fmla="*/ 1721713 w 6579703"/>
                <a:gd name="connsiteY38" fmla="*/ 397067 h 6579705"/>
                <a:gd name="connsiteX39" fmla="*/ 3289852 w 6579703"/>
                <a:gd name="connsiteY39" fmla="*/ 0 h 6579705"/>
                <a:gd name="connsiteX40" fmla="*/ 6579703 w 6579703"/>
                <a:gd name="connsiteY40" fmla="*/ 3289852 h 6579705"/>
                <a:gd name="connsiteX41" fmla="*/ 3289852 w 6579703"/>
                <a:gd name="connsiteY41" fmla="*/ 6579705 h 6579705"/>
                <a:gd name="connsiteX42" fmla="*/ 0 w 6579703"/>
                <a:gd name="connsiteY42" fmla="*/ 3289852 h 657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579703" h="6579705">
                  <a:moveTo>
                    <a:pt x="0" y="3289852"/>
                  </a:moveTo>
                  <a:cubicBezTo>
                    <a:pt x="0" y="2608501"/>
                    <a:pt x="207129" y="1975528"/>
                    <a:pt x="561855" y="1450464"/>
                  </a:cubicBezTo>
                  <a:lnTo>
                    <a:pt x="671174" y="1304275"/>
                  </a:lnTo>
                  <a:lnTo>
                    <a:pt x="1216771" y="1842926"/>
                  </a:lnTo>
                  <a:lnTo>
                    <a:pt x="1192350" y="1875584"/>
                  </a:lnTo>
                  <a:cubicBezTo>
                    <a:pt x="987793" y="2178368"/>
                    <a:pt x="847072" y="2527821"/>
                    <a:pt x="789496" y="2904634"/>
                  </a:cubicBezTo>
                  <a:lnTo>
                    <a:pt x="773878" y="3041373"/>
                  </a:lnTo>
                  <a:lnTo>
                    <a:pt x="1007166" y="3041374"/>
                  </a:lnTo>
                  <a:cubicBezTo>
                    <a:pt x="1147141" y="3041374"/>
                    <a:pt x="1260614" y="3154847"/>
                    <a:pt x="1260614" y="3294822"/>
                  </a:cubicBezTo>
                  <a:lnTo>
                    <a:pt x="1260613" y="3294821"/>
                  </a:lnTo>
                  <a:cubicBezTo>
                    <a:pt x="1260613" y="3434796"/>
                    <a:pt x="1147140" y="3548269"/>
                    <a:pt x="1007165" y="3548269"/>
                  </a:cubicBezTo>
                  <a:lnTo>
                    <a:pt x="774603" y="3548269"/>
                  </a:lnTo>
                  <a:lnTo>
                    <a:pt x="799859" y="3737616"/>
                  </a:lnTo>
                  <a:cubicBezTo>
                    <a:pt x="981580" y="4754948"/>
                    <a:pt x="1771500" y="5561580"/>
                    <a:pt x="2780069" y="5767963"/>
                  </a:cubicBezTo>
                  <a:lnTo>
                    <a:pt x="3019011" y="5804430"/>
                  </a:lnTo>
                  <a:lnTo>
                    <a:pt x="3019011" y="5563428"/>
                  </a:lnTo>
                  <a:cubicBezTo>
                    <a:pt x="3019011" y="5423453"/>
                    <a:pt x="3132485" y="5309980"/>
                    <a:pt x="3272460" y="5309980"/>
                  </a:cubicBezTo>
                  <a:cubicBezTo>
                    <a:pt x="3412434" y="5309980"/>
                    <a:pt x="3525907" y="5423453"/>
                    <a:pt x="3525907" y="5563428"/>
                  </a:cubicBezTo>
                  <a:lnTo>
                    <a:pt x="3525906" y="5807434"/>
                  </a:lnTo>
                  <a:lnTo>
                    <a:pt x="3548478" y="5806294"/>
                  </a:lnTo>
                  <a:cubicBezTo>
                    <a:pt x="4664555" y="5692950"/>
                    <a:pt x="5566135" y="4854040"/>
                    <a:pt x="5774092" y="3768692"/>
                  </a:cubicBezTo>
                  <a:lnTo>
                    <a:pt x="5805611" y="3548269"/>
                  </a:lnTo>
                  <a:lnTo>
                    <a:pt x="5551003" y="3548269"/>
                  </a:lnTo>
                  <a:cubicBezTo>
                    <a:pt x="5411028" y="3548269"/>
                    <a:pt x="5297555" y="3434796"/>
                    <a:pt x="5297555" y="3294821"/>
                  </a:cubicBezTo>
                  <a:cubicBezTo>
                    <a:pt x="5297555" y="3154846"/>
                    <a:pt x="5411028" y="3041373"/>
                    <a:pt x="5551003" y="3041373"/>
                  </a:cubicBezTo>
                  <a:lnTo>
                    <a:pt x="5806805" y="3041374"/>
                  </a:lnTo>
                  <a:lnTo>
                    <a:pt x="5806293" y="3031225"/>
                  </a:lnTo>
                  <a:cubicBezTo>
                    <a:pt x="5684853" y="1835429"/>
                    <a:pt x="4730494" y="885865"/>
                    <a:pt x="3532520" y="771841"/>
                  </a:cubicBezTo>
                  <a:lnTo>
                    <a:pt x="3525907" y="771528"/>
                  </a:lnTo>
                  <a:lnTo>
                    <a:pt x="3525906" y="1019590"/>
                  </a:lnTo>
                  <a:cubicBezTo>
                    <a:pt x="3525906" y="1159565"/>
                    <a:pt x="3412433" y="1273038"/>
                    <a:pt x="3272458" y="1273038"/>
                  </a:cubicBezTo>
                  <a:lnTo>
                    <a:pt x="3272459" y="1273037"/>
                  </a:lnTo>
                  <a:cubicBezTo>
                    <a:pt x="3132484" y="1273037"/>
                    <a:pt x="3019011" y="1159564"/>
                    <a:pt x="3019011" y="1019589"/>
                  </a:cubicBezTo>
                  <a:lnTo>
                    <a:pt x="3019011" y="775275"/>
                  </a:lnTo>
                  <a:lnTo>
                    <a:pt x="2780069" y="811741"/>
                  </a:lnTo>
                  <a:cubicBezTo>
                    <a:pt x="2615405" y="845437"/>
                    <a:pt x="2456568" y="895132"/>
                    <a:pt x="2305256" y="959132"/>
                  </a:cubicBezTo>
                  <a:lnTo>
                    <a:pt x="2168453" y="1025033"/>
                  </a:lnTo>
                  <a:lnTo>
                    <a:pt x="1610859" y="464413"/>
                  </a:lnTo>
                  <a:lnTo>
                    <a:pt x="1721713" y="397067"/>
                  </a:lnTo>
                  <a:cubicBezTo>
                    <a:pt x="2187862" y="143840"/>
                    <a:pt x="2722059" y="0"/>
                    <a:pt x="3289852" y="0"/>
                  </a:cubicBezTo>
                  <a:cubicBezTo>
                    <a:pt x="5106787" y="0"/>
                    <a:pt x="6579704" y="1472917"/>
                    <a:pt x="6579703" y="3289852"/>
                  </a:cubicBezTo>
                  <a:cubicBezTo>
                    <a:pt x="6579703" y="5106787"/>
                    <a:pt x="5106786" y="6579705"/>
                    <a:pt x="3289852" y="6579705"/>
                  </a:cubicBezTo>
                  <a:cubicBezTo>
                    <a:pt x="1472917" y="6579705"/>
                    <a:pt x="0" y="5106787"/>
                    <a:pt x="0" y="3289852"/>
                  </a:cubicBezTo>
                  <a:close/>
                </a:path>
              </a:pathLst>
            </a:cu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1" name="Freeform 30"/>
            <p:cNvSpPr/>
            <p:nvPr/>
          </p:nvSpPr>
          <p:spPr>
            <a:xfrm rot="2706725">
              <a:off x="5795390" y="-525030"/>
              <a:ext cx="2122687" cy="4629158"/>
            </a:xfrm>
            <a:custGeom>
              <a:avLst/>
              <a:gdLst>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1756095 w 2122687"/>
                <a:gd name="connsiteY9" fmla="*/ 4464486 h 4629158"/>
                <a:gd name="connsiteX10" fmla="*/ 1703812 w 2122687"/>
                <a:gd name="connsiteY10" fmla="*/ 4475509 h 4629158"/>
                <a:gd name="connsiteX11" fmla="*/ 1511128 w 2122687"/>
                <a:gd name="connsiteY11" fmla="*/ 4496270 h 4629158"/>
                <a:gd name="connsiteX12" fmla="*/ 1376747 w 2122687"/>
                <a:gd name="connsiteY12" fmla="*/ 4514304 h 4629158"/>
                <a:gd name="connsiteX13" fmla="*/ 1356278 w 2122687"/>
                <a:gd name="connsiteY13" fmla="*/ 4512955 h 4629158"/>
                <a:gd name="connsiteX14" fmla="*/ 292072 w 2122687"/>
                <a:gd name="connsiteY14" fmla="*/ 4627618 h 4629158"/>
                <a:gd name="connsiteX15" fmla="*/ 1540 w 2122687"/>
                <a:gd name="connsiteY15" fmla="*/ 4393604 h 4629158"/>
                <a:gd name="connsiteX16" fmla="*/ 235554 w 2122687"/>
                <a:gd name="connsiteY16" fmla="*/ 4103072 h 4629158"/>
                <a:gd name="connsiteX17" fmla="*/ 1598677 w 2122687"/>
                <a:gd name="connsiteY17" fmla="*/ 3956202 h 4629158"/>
                <a:gd name="connsiteX18" fmla="*/ 1598677 w 2122687"/>
                <a:gd name="connsiteY18" fmla="*/ 262005 h 4629158"/>
                <a:gd name="connsiteX19" fmla="*/ 1675417 w 2122687"/>
                <a:gd name="connsiteY19"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1756095 w 2122687"/>
                <a:gd name="connsiteY9" fmla="*/ 4464486 h 4629158"/>
                <a:gd name="connsiteX10" fmla="*/ 1703812 w 2122687"/>
                <a:gd name="connsiteY10" fmla="*/ 4475509 h 4629158"/>
                <a:gd name="connsiteX11" fmla="*/ 1376747 w 2122687"/>
                <a:gd name="connsiteY11" fmla="*/ 4514304 h 4629158"/>
                <a:gd name="connsiteX12" fmla="*/ 1356278 w 2122687"/>
                <a:gd name="connsiteY12" fmla="*/ 4512955 h 4629158"/>
                <a:gd name="connsiteX13" fmla="*/ 292072 w 2122687"/>
                <a:gd name="connsiteY13" fmla="*/ 4627618 h 4629158"/>
                <a:gd name="connsiteX14" fmla="*/ 1540 w 2122687"/>
                <a:gd name="connsiteY14" fmla="*/ 4393604 h 4629158"/>
                <a:gd name="connsiteX15" fmla="*/ 235554 w 2122687"/>
                <a:gd name="connsiteY15" fmla="*/ 4103072 h 4629158"/>
                <a:gd name="connsiteX16" fmla="*/ 1598677 w 2122687"/>
                <a:gd name="connsiteY16" fmla="*/ 3956202 h 4629158"/>
                <a:gd name="connsiteX17" fmla="*/ 1598677 w 2122687"/>
                <a:gd name="connsiteY17" fmla="*/ 262005 h 4629158"/>
                <a:gd name="connsiteX18" fmla="*/ 1675417 w 2122687"/>
                <a:gd name="connsiteY18"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1756095 w 2122687"/>
                <a:gd name="connsiteY9" fmla="*/ 4464486 h 4629158"/>
                <a:gd name="connsiteX10" fmla="*/ 1703812 w 2122687"/>
                <a:gd name="connsiteY10" fmla="*/ 4475509 h 4629158"/>
                <a:gd name="connsiteX11" fmla="*/ 1376747 w 2122687"/>
                <a:gd name="connsiteY11" fmla="*/ 4514304 h 4629158"/>
                <a:gd name="connsiteX12" fmla="*/ 292072 w 2122687"/>
                <a:gd name="connsiteY12" fmla="*/ 4627618 h 4629158"/>
                <a:gd name="connsiteX13" fmla="*/ 1540 w 2122687"/>
                <a:gd name="connsiteY13" fmla="*/ 4393604 h 4629158"/>
                <a:gd name="connsiteX14" fmla="*/ 235554 w 2122687"/>
                <a:gd name="connsiteY14" fmla="*/ 4103072 h 4629158"/>
                <a:gd name="connsiteX15" fmla="*/ 1598677 w 2122687"/>
                <a:gd name="connsiteY15" fmla="*/ 3956202 h 4629158"/>
                <a:gd name="connsiteX16" fmla="*/ 1598677 w 2122687"/>
                <a:gd name="connsiteY16" fmla="*/ 262005 h 4629158"/>
                <a:gd name="connsiteX17" fmla="*/ 1675417 w 2122687"/>
                <a:gd name="connsiteY17"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1756095 w 2122687"/>
                <a:gd name="connsiteY9" fmla="*/ 4464486 h 4629158"/>
                <a:gd name="connsiteX10" fmla="*/ 1376747 w 2122687"/>
                <a:gd name="connsiteY10" fmla="*/ 4514304 h 4629158"/>
                <a:gd name="connsiteX11" fmla="*/ 292072 w 2122687"/>
                <a:gd name="connsiteY11" fmla="*/ 4627618 h 4629158"/>
                <a:gd name="connsiteX12" fmla="*/ 1540 w 2122687"/>
                <a:gd name="connsiteY12" fmla="*/ 4393604 h 4629158"/>
                <a:gd name="connsiteX13" fmla="*/ 235554 w 2122687"/>
                <a:gd name="connsiteY13" fmla="*/ 4103072 h 4629158"/>
                <a:gd name="connsiteX14" fmla="*/ 1598677 w 2122687"/>
                <a:gd name="connsiteY14" fmla="*/ 3956202 h 4629158"/>
                <a:gd name="connsiteX15" fmla="*/ 1598677 w 2122687"/>
                <a:gd name="connsiteY15" fmla="*/ 262005 h 4629158"/>
                <a:gd name="connsiteX16" fmla="*/ 1675417 w 2122687"/>
                <a:gd name="connsiteY16"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1376747 w 2122687"/>
                <a:gd name="connsiteY9" fmla="*/ 4514304 h 4629158"/>
                <a:gd name="connsiteX10" fmla="*/ 292072 w 2122687"/>
                <a:gd name="connsiteY10" fmla="*/ 4627618 h 4629158"/>
                <a:gd name="connsiteX11" fmla="*/ 1540 w 2122687"/>
                <a:gd name="connsiteY11" fmla="*/ 4393604 h 4629158"/>
                <a:gd name="connsiteX12" fmla="*/ 235554 w 2122687"/>
                <a:gd name="connsiteY12" fmla="*/ 4103072 h 4629158"/>
                <a:gd name="connsiteX13" fmla="*/ 1598677 w 2122687"/>
                <a:gd name="connsiteY13" fmla="*/ 3956202 h 4629158"/>
                <a:gd name="connsiteX14" fmla="*/ 1598677 w 2122687"/>
                <a:gd name="connsiteY14" fmla="*/ 262005 h 4629158"/>
                <a:gd name="connsiteX15" fmla="*/ 1675417 w 2122687"/>
                <a:gd name="connsiteY15"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1759745 w 2122687"/>
                <a:gd name="connsiteY8" fmla="*/ 4462907 h 4629158"/>
                <a:gd name="connsiteX9" fmla="*/ 292072 w 2122687"/>
                <a:gd name="connsiteY9" fmla="*/ 4627618 h 4629158"/>
                <a:gd name="connsiteX10" fmla="*/ 1540 w 2122687"/>
                <a:gd name="connsiteY10" fmla="*/ 4393604 h 4629158"/>
                <a:gd name="connsiteX11" fmla="*/ 235554 w 2122687"/>
                <a:gd name="connsiteY11" fmla="*/ 4103072 h 4629158"/>
                <a:gd name="connsiteX12" fmla="*/ 1598677 w 2122687"/>
                <a:gd name="connsiteY12" fmla="*/ 3956202 h 4629158"/>
                <a:gd name="connsiteX13" fmla="*/ 1598677 w 2122687"/>
                <a:gd name="connsiteY13" fmla="*/ 262005 h 4629158"/>
                <a:gd name="connsiteX14" fmla="*/ 1675417 w 2122687"/>
                <a:gd name="connsiteY14" fmla="*/ 76740 h 4629158"/>
                <a:gd name="connsiteX0" fmla="*/ 1675417 w 2122687"/>
                <a:gd name="connsiteY0" fmla="*/ 76740 h 4629158"/>
                <a:gd name="connsiteX1" fmla="*/ 1860682 w 2122687"/>
                <a:gd name="connsiteY1" fmla="*/ 0 h 4629158"/>
                <a:gd name="connsiteX2" fmla="*/ 2122687 w 2122687"/>
                <a:gd name="connsiteY2" fmla="*/ 262005 h 4629158"/>
                <a:gd name="connsiteX3" fmla="*/ 2122687 w 2122687"/>
                <a:gd name="connsiteY3" fmla="*/ 4177073 h 4629158"/>
                <a:gd name="connsiteX4" fmla="*/ 1962666 w 2122687"/>
                <a:gd name="connsiteY4" fmla="*/ 4418489 h 4629158"/>
                <a:gd name="connsiteX5" fmla="*/ 1958318 w 2122687"/>
                <a:gd name="connsiteY5" fmla="*/ 4419838 h 4629158"/>
                <a:gd name="connsiteX6" fmla="*/ 1954826 w 2122687"/>
                <a:gd name="connsiteY6" fmla="*/ 4422942 h 4629158"/>
                <a:gd name="connsiteX7" fmla="*/ 1889571 w 2122687"/>
                <a:gd name="connsiteY7" fmla="*/ 4445485 h 4629158"/>
                <a:gd name="connsiteX8" fmla="*/ 292072 w 2122687"/>
                <a:gd name="connsiteY8" fmla="*/ 4627618 h 4629158"/>
                <a:gd name="connsiteX9" fmla="*/ 1540 w 2122687"/>
                <a:gd name="connsiteY9" fmla="*/ 4393604 h 4629158"/>
                <a:gd name="connsiteX10" fmla="*/ 235554 w 2122687"/>
                <a:gd name="connsiteY10" fmla="*/ 4103072 h 4629158"/>
                <a:gd name="connsiteX11" fmla="*/ 1598677 w 2122687"/>
                <a:gd name="connsiteY11" fmla="*/ 3956202 h 4629158"/>
                <a:gd name="connsiteX12" fmla="*/ 1598677 w 2122687"/>
                <a:gd name="connsiteY12" fmla="*/ 262005 h 4629158"/>
                <a:gd name="connsiteX13" fmla="*/ 1675417 w 2122687"/>
                <a:gd name="connsiteY13" fmla="*/ 76740 h 46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2687" h="4629158">
                  <a:moveTo>
                    <a:pt x="1675417" y="76740"/>
                  </a:moveTo>
                  <a:cubicBezTo>
                    <a:pt x="1722830" y="29326"/>
                    <a:pt x="1788332" y="0"/>
                    <a:pt x="1860682" y="0"/>
                  </a:cubicBezTo>
                  <a:cubicBezTo>
                    <a:pt x="2005383" y="0"/>
                    <a:pt x="2122687" y="117304"/>
                    <a:pt x="2122687" y="262005"/>
                  </a:cubicBezTo>
                  <a:lnTo>
                    <a:pt x="2122687" y="4177073"/>
                  </a:lnTo>
                  <a:cubicBezTo>
                    <a:pt x="2122687" y="4285599"/>
                    <a:pt x="2056704" y="4378714"/>
                    <a:pt x="1962666" y="4418489"/>
                  </a:cubicBezTo>
                  <a:lnTo>
                    <a:pt x="1958318" y="4419838"/>
                  </a:lnTo>
                  <a:lnTo>
                    <a:pt x="1954826" y="4422942"/>
                  </a:lnTo>
                  <a:cubicBezTo>
                    <a:pt x="1935380" y="4434429"/>
                    <a:pt x="1913362" y="4442292"/>
                    <a:pt x="1889571" y="4445485"/>
                  </a:cubicBezTo>
                  <a:lnTo>
                    <a:pt x="292072" y="4627618"/>
                  </a:lnTo>
                  <a:cubicBezTo>
                    <a:pt x="147222" y="4643225"/>
                    <a:pt x="17147" y="4538453"/>
                    <a:pt x="1540" y="4393604"/>
                  </a:cubicBezTo>
                  <a:cubicBezTo>
                    <a:pt x="-14067" y="4248754"/>
                    <a:pt x="90705" y="4118679"/>
                    <a:pt x="235554" y="4103072"/>
                  </a:cubicBezTo>
                  <a:lnTo>
                    <a:pt x="1598677" y="3956202"/>
                  </a:lnTo>
                  <a:lnTo>
                    <a:pt x="1598677" y="262005"/>
                  </a:lnTo>
                  <a:cubicBezTo>
                    <a:pt x="1598677" y="189654"/>
                    <a:pt x="1628004" y="124153"/>
                    <a:pt x="1675417" y="76740"/>
                  </a:cubicBezTo>
                  <a:close/>
                </a:path>
              </a:pathLst>
            </a:cu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pic>
        <p:nvPicPr>
          <p:cNvPr id="32" name="Picture 31"/>
          <p:cNvPicPr>
            <a:picLocks noChangeAspect="1"/>
          </p:cNvPicPr>
          <p:nvPr/>
        </p:nvPicPr>
        <p:blipFill>
          <a:blip r:embed="rId2"/>
          <a:stretch>
            <a:fillRect/>
          </a:stretch>
        </p:blipFill>
        <p:spPr>
          <a:xfrm>
            <a:off x="6815913" y="5062912"/>
            <a:ext cx="438950" cy="499915"/>
          </a:xfrm>
          <a:prstGeom prst="rect">
            <a:avLst/>
          </a:prstGeom>
        </p:spPr>
      </p:pic>
      <p:sp>
        <p:nvSpPr>
          <p:cNvPr id="33" name="Rectangle 32"/>
          <p:cNvSpPr/>
          <p:nvPr/>
        </p:nvSpPr>
        <p:spPr>
          <a:xfrm>
            <a:off x="7326704" y="5014478"/>
            <a:ext cx="1704109" cy="646331"/>
          </a:xfrm>
          <a:prstGeom prst="rect">
            <a:avLst/>
          </a:prstGeom>
        </p:spPr>
        <p:txBody>
          <a:bodyPr wrap="square">
            <a:spAutoFit/>
          </a:bodyPr>
          <a:lstStyle/>
          <a:p>
            <a:r>
              <a:rPr lang="en-US" sz="1800" b="1" dirty="0">
                <a:solidFill>
                  <a:srgbClr val="00B050"/>
                </a:solidFill>
                <a:latin typeface="Arial Black" panose="020B0A04020102020204" pitchFamily="34" charset="0"/>
              </a:rPr>
              <a:t>Automated</a:t>
            </a:r>
          </a:p>
          <a:p>
            <a:r>
              <a:rPr lang="en-US" sz="1800" dirty="0">
                <a:solidFill>
                  <a:srgbClr val="000000"/>
                </a:solidFill>
              </a:rPr>
              <a:t>Compliance</a:t>
            </a:r>
          </a:p>
        </p:txBody>
      </p:sp>
      <p:sp>
        <p:nvSpPr>
          <p:cNvPr id="34" name="Rectangle 33"/>
          <p:cNvSpPr/>
          <p:nvPr/>
        </p:nvSpPr>
        <p:spPr>
          <a:xfrm>
            <a:off x="10186320" y="5014478"/>
            <a:ext cx="1911927" cy="923330"/>
          </a:xfrm>
          <a:prstGeom prst="rect">
            <a:avLst/>
          </a:prstGeom>
        </p:spPr>
        <p:txBody>
          <a:bodyPr wrap="square">
            <a:spAutoFit/>
          </a:bodyPr>
          <a:lstStyle/>
          <a:p>
            <a:r>
              <a:rPr lang="en-US" sz="1800" b="1" dirty="0">
                <a:solidFill>
                  <a:srgbClr val="00B050"/>
                </a:solidFill>
                <a:latin typeface="Arial Black" panose="020B0A04020102020204" pitchFamily="34" charset="0"/>
              </a:rPr>
              <a:t>Prevent</a:t>
            </a:r>
          </a:p>
          <a:p>
            <a:r>
              <a:rPr lang="en-US" sz="1800" dirty="0">
                <a:solidFill>
                  <a:srgbClr val="000000"/>
                </a:solidFill>
              </a:rPr>
              <a:t>Fraudulent</a:t>
            </a:r>
            <a:br>
              <a:rPr lang="en-US" sz="1800" dirty="0">
                <a:solidFill>
                  <a:srgbClr val="000000"/>
                </a:solidFill>
              </a:rPr>
            </a:br>
            <a:r>
              <a:rPr lang="en-US" sz="1800" dirty="0">
                <a:solidFill>
                  <a:srgbClr val="000000"/>
                </a:solidFill>
              </a:rPr>
              <a:t>Transactions</a:t>
            </a:r>
          </a:p>
        </p:txBody>
      </p:sp>
      <p:grpSp>
        <p:nvGrpSpPr>
          <p:cNvPr id="35" name="Group 34"/>
          <p:cNvGrpSpPr/>
          <p:nvPr/>
        </p:nvGrpSpPr>
        <p:grpSpPr>
          <a:xfrm>
            <a:off x="9451385" y="5062911"/>
            <a:ext cx="551597" cy="536341"/>
            <a:chOff x="2899474" y="2455762"/>
            <a:chExt cx="191717" cy="220188"/>
          </a:xfrm>
          <a:solidFill>
            <a:schemeClr val="tx1">
              <a:lumMod val="65000"/>
              <a:lumOff val="35000"/>
            </a:schemeClr>
          </a:solidFill>
        </p:grpSpPr>
        <p:sp>
          <p:nvSpPr>
            <p:cNvPr id="36" name="Freeform 35"/>
            <p:cNvSpPr/>
            <p:nvPr/>
          </p:nvSpPr>
          <p:spPr>
            <a:xfrm>
              <a:off x="2916695" y="2455762"/>
              <a:ext cx="163585" cy="77546"/>
            </a:xfrm>
            <a:custGeom>
              <a:avLst/>
              <a:gdLst>
                <a:gd name="connsiteX0" fmla="*/ 0 w 7156174"/>
                <a:gd name="connsiteY0" fmla="*/ 1958008 h 2355574"/>
                <a:gd name="connsiteX1" fmla="*/ 3578087 w 7156174"/>
                <a:gd name="connsiteY1" fmla="*/ 0 h 2355574"/>
                <a:gd name="connsiteX2" fmla="*/ 7156174 w 7156174"/>
                <a:gd name="connsiteY2" fmla="*/ 1948069 h 2355574"/>
                <a:gd name="connsiteX3" fmla="*/ 6530009 w 7156174"/>
                <a:gd name="connsiteY3" fmla="*/ 2355574 h 2355574"/>
                <a:gd name="connsiteX4" fmla="*/ 3538330 w 7156174"/>
                <a:gd name="connsiteY4" fmla="*/ 705678 h 2355574"/>
                <a:gd name="connsiteX5" fmla="*/ 576469 w 7156174"/>
                <a:gd name="connsiteY5" fmla="*/ 2325756 h 2355574"/>
                <a:gd name="connsiteX6" fmla="*/ 0 w 7156174"/>
                <a:gd name="connsiteY6" fmla="*/ 1958008 h 2355574"/>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09 h 2355575"/>
                <a:gd name="connsiteX1" fmla="*/ 3578087 w 7156174"/>
                <a:gd name="connsiteY1" fmla="*/ 1 h 2355575"/>
                <a:gd name="connsiteX2" fmla="*/ 7156174 w 7156174"/>
                <a:gd name="connsiteY2" fmla="*/ 1948070 h 2355575"/>
                <a:gd name="connsiteX3" fmla="*/ 6530009 w 7156174"/>
                <a:gd name="connsiteY3" fmla="*/ 2355575 h 2355575"/>
                <a:gd name="connsiteX4" fmla="*/ 3538330 w 7156174"/>
                <a:gd name="connsiteY4" fmla="*/ 705679 h 2355575"/>
                <a:gd name="connsiteX5" fmla="*/ 576469 w 7156174"/>
                <a:gd name="connsiteY5" fmla="*/ 2325757 h 2355575"/>
                <a:gd name="connsiteX6" fmla="*/ 0 w 7156174"/>
                <a:gd name="connsiteY6" fmla="*/ 1958009 h 2355575"/>
                <a:gd name="connsiteX0" fmla="*/ 0 w 7156174"/>
                <a:gd name="connsiteY0" fmla="*/ 1958012 h 2355578"/>
                <a:gd name="connsiteX1" fmla="*/ 3578087 w 7156174"/>
                <a:gd name="connsiteY1" fmla="*/ 4 h 2355578"/>
                <a:gd name="connsiteX2" fmla="*/ 7156174 w 7156174"/>
                <a:gd name="connsiteY2" fmla="*/ 1948073 h 2355578"/>
                <a:gd name="connsiteX3" fmla="*/ 6530009 w 7156174"/>
                <a:gd name="connsiteY3" fmla="*/ 2355578 h 2355578"/>
                <a:gd name="connsiteX4" fmla="*/ 3538330 w 7156174"/>
                <a:gd name="connsiteY4" fmla="*/ 705682 h 2355578"/>
                <a:gd name="connsiteX5" fmla="*/ 576469 w 7156174"/>
                <a:gd name="connsiteY5" fmla="*/ 2325760 h 2355578"/>
                <a:gd name="connsiteX6" fmla="*/ 0 w 7156174"/>
                <a:gd name="connsiteY6" fmla="*/ 1958012 h 2355578"/>
                <a:gd name="connsiteX0" fmla="*/ 0 w 7156174"/>
                <a:gd name="connsiteY0" fmla="*/ 1958395 h 2355961"/>
                <a:gd name="connsiteX1" fmla="*/ 3578087 w 7156174"/>
                <a:gd name="connsiteY1" fmla="*/ 387 h 2355961"/>
                <a:gd name="connsiteX2" fmla="*/ 7156174 w 7156174"/>
                <a:gd name="connsiteY2" fmla="*/ 1948456 h 2355961"/>
                <a:gd name="connsiteX3" fmla="*/ 6530009 w 7156174"/>
                <a:gd name="connsiteY3" fmla="*/ 2355961 h 2355961"/>
                <a:gd name="connsiteX4" fmla="*/ 3538330 w 7156174"/>
                <a:gd name="connsiteY4" fmla="*/ 706065 h 2355961"/>
                <a:gd name="connsiteX5" fmla="*/ 576469 w 7156174"/>
                <a:gd name="connsiteY5" fmla="*/ 2326143 h 2355961"/>
                <a:gd name="connsiteX6" fmla="*/ 0 w 7156174"/>
                <a:gd name="connsiteY6" fmla="*/ 1958395 h 2355961"/>
                <a:gd name="connsiteX0" fmla="*/ 0 w 7156174"/>
                <a:gd name="connsiteY0" fmla="*/ 1958395 h 2399272"/>
                <a:gd name="connsiteX1" fmla="*/ 3578087 w 7156174"/>
                <a:gd name="connsiteY1" fmla="*/ 387 h 2399272"/>
                <a:gd name="connsiteX2" fmla="*/ 7156174 w 7156174"/>
                <a:gd name="connsiteY2" fmla="*/ 1948456 h 2399272"/>
                <a:gd name="connsiteX3" fmla="*/ 6256350 w 7156174"/>
                <a:gd name="connsiteY3" fmla="*/ 2399272 h 2399272"/>
                <a:gd name="connsiteX4" fmla="*/ 3538330 w 7156174"/>
                <a:gd name="connsiteY4" fmla="*/ 706065 h 2399272"/>
                <a:gd name="connsiteX5" fmla="*/ 576469 w 7156174"/>
                <a:gd name="connsiteY5" fmla="*/ 2326143 h 2399272"/>
                <a:gd name="connsiteX6" fmla="*/ 0 w 7156174"/>
                <a:gd name="connsiteY6" fmla="*/ 1958395 h 2399272"/>
                <a:gd name="connsiteX0" fmla="*/ 0 w 7156174"/>
                <a:gd name="connsiteY0" fmla="*/ 1958395 h 2399272"/>
                <a:gd name="connsiteX1" fmla="*/ 3578087 w 7156174"/>
                <a:gd name="connsiteY1" fmla="*/ 387 h 2399272"/>
                <a:gd name="connsiteX2" fmla="*/ 7156174 w 7156174"/>
                <a:gd name="connsiteY2" fmla="*/ 1948456 h 2399272"/>
                <a:gd name="connsiteX3" fmla="*/ 6256350 w 7156174"/>
                <a:gd name="connsiteY3" fmla="*/ 2399272 h 2399272"/>
                <a:gd name="connsiteX4" fmla="*/ 3538330 w 7156174"/>
                <a:gd name="connsiteY4" fmla="*/ 706065 h 2399272"/>
                <a:gd name="connsiteX5" fmla="*/ 822762 w 7156174"/>
                <a:gd name="connsiteY5" fmla="*/ 2347799 h 2399272"/>
                <a:gd name="connsiteX6" fmla="*/ 0 w 7156174"/>
                <a:gd name="connsiteY6" fmla="*/ 1958395 h 2399272"/>
                <a:gd name="connsiteX0" fmla="*/ 0 w 7156174"/>
                <a:gd name="connsiteY0" fmla="*/ 1958395 h 2399272"/>
                <a:gd name="connsiteX1" fmla="*/ 3578087 w 7156174"/>
                <a:gd name="connsiteY1" fmla="*/ 387 h 2399272"/>
                <a:gd name="connsiteX2" fmla="*/ 7156174 w 7156174"/>
                <a:gd name="connsiteY2" fmla="*/ 1948456 h 2399272"/>
                <a:gd name="connsiteX3" fmla="*/ 6256350 w 7156174"/>
                <a:gd name="connsiteY3" fmla="*/ 2399272 h 2399272"/>
                <a:gd name="connsiteX4" fmla="*/ 3620429 w 7156174"/>
                <a:gd name="connsiteY4" fmla="*/ 1225790 h 2399272"/>
                <a:gd name="connsiteX5" fmla="*/ 822762 w 7156174"/>
                <a:gd name="connsiteY5" fmla="*/ 2347799 h 2399272"/>
                <a:gd name="connsiteX6" fmla="*/ 0 w 7156174"/>
                <a:gd name="connsiteY6" fmla="*/ 1958395 h 2399272"/>
                <a:gd name="connsiteX0" fmla="*/ 0 w 7156174"/>
                <a:gd name="connsiteY0" fmla="*/ 1958395 h 2399272"/>
                <a:gd name="connsiteX1" fmla="*/ 3578087 w 7156174"/>
                <a:gd name="connsiteY1" fmla="*/ 387 h 2399272"/>
                <a:gd name="connsiteX2" fmla="*/ 7156174 w 7156174"/>
                <a:gd name="connsiteY2" fmla="*/ 1948456 h 2399272"/>
                <a:gd name="connsiteX3" fmla="*/ 6256350 w 7156174"/>
                <a:gd name="connsiteY3" fmla="*/ 2399272 h 2399272"/>
                <a:gd name="connsiteX4" fmla="*/ 3620429 w 7156174"/>
                <a:gd name="connsiteY4" fmla="*/ 1225790 h 2399272"/>
                <a:gd name="connsiteX5" fmla="*/ 822762 w 7156174"/>
                <a:gd name="connsiteY5" fmla="*/ 2347799 h 2399272"/>
                <a:gd name="connsiteX6" fmla="*/ 0 w 7156174"/>
                <a:gd name="connsiteY6" fmla="*/ 1958395 h 2399272"/>
                <a:gd name="connsiteX0" fmla="*/ 0 w 7156174"/>
                <a:gd name="connsiteY0" fmla="*/ 1958395 h 2399272"/>
                <a:gd name="connsiteX1" fmla="*/ 3578087 w 7156174"/>
                <a:gd name="connsiteY1" fmla="*/ 387 h 2399272"/>
                <a:gd name="connsiteX2" fmla="*/ 7156174 w 7156174"/>
                <a:gd name="connsiteY2" fmla="*/ 1948456 h 2399272"/>
                <a:gd name="connsiteX3" fmla="*/ 6256350 w 7156174"/>
                <a:gd name="connsiteY3" fmla="*/ 2399272 h 2399272"/>
                <a:gd name="connsiteX4" fmla="*/ 3620429 w 7156174"/>
                <a:gd name="connsiteY4" fmla="*/ 1225790 h 2399272"/>
                <a:gd name="connsiteX5" fmla="*/ 822762 w 7156174"/>
                <a:gd name="connsiteY5" fmla="*/ 2347799 h 2399272"/>
                <a:gd name="connsiteX6" fmla="*/ 0 w 7156174"/>
                <a:gd name="connsiteY6" fmla="*/ 1958395 h 2399272"/>
                <a:gd name="connsiteX0" fmla="*/ 0 w 7156174"/>
                <a:gd name="connsiteY0" fmla="*/ 1547586 h 1988463"/>
                <a:gd name="connsiteX1" fmla="*/ 3605453 w 7156174"/>
                <a:gd name="connsiteY1" fmla="*/ 1027 h 1988463"/>
                <a:gd name="connsiteX2" fmla="*/ 7156174 w 7156174"/>
                <a:gd name="connsiteY2" fmla="*/ 1537647 h 1988463"/>
                <a:gd name="connsiteX3" fmla="*/ 6256350 w 7156174"/>
                <a:gd name="connsiteY3" fmla="*/ 1988463 h 1988463"/>
                <a:gd name="connsiteX4" fmla="*/ 3620429 w 7156174"/>
                <a:gd name="connsiteY4" fmla="*/ 814981 h 1988463"/>
                <a:gd name="connsiteX5" fmla="*/ 822762 w 7156174"/>
                <a:gd name="connsiteY5" fmla="*/ 1936990 h 1988463"/>
                <a:gd name="connsiteX6" fmla="*/ 0 w 7156174"/>
                <a:gd name="connsiteY6" fmla="*/ 1547586 h 1988463"/>
                <a:gd name="connsiteX0" fmla="*/ 0 w 7156174"/>
                <a:gd name="connsiteY0" fmla="*/ 1547354 h 1988231"/>
                <a:gd name="connsiteX1" fmla="*/ 3605453 w 7156174"/>
                <a:gd name="connsiteY1" fmla="*/ 795 h 1988231"/>
                <a:gd name="connsiteX2" fmla="*/ 7156174 w 7156174"/>
                <a:gd name="connsiteY2" fmla="*/ 1537415 h 1988231"/>
                <a:gd name="connsiteX3" fmla="*/ 6256350 w 7156174"/>
                <a:gd name="connsiteY3" fmla="*/ 1988231 h 1988231"/>
                <a:gd name="connsiteX4" fmla="*/ 3620429 w 7156174"/>
                <a:gd name="connsiteY4" fmla="*/ 814749 h 1988231"/>
                <a:gd name="connsiteX5" fmla="*/ 822762 w 7156174"/>
                <a:gd name="connsiteY5" fmla="*/ 1936758 h 1988231"/>
                <a:gd name="connsiteX6" fmla="*/ 0 w 7156174"/>
                <a:gd name="connsiteY6" fmla="*/ 1547354 h 1988231"/>
                <a:gd name="connsiteX0" fmla="*/ 0 w 7156174"/>
                <a:gd name="connsiteY0" fmla="*/ 1547354 h 1988231"/>
                <a:gd name="connsiteX1" fmla="*/ 3605453 w 7156174"/>
                <a:gd name="connsiteY1" fmla="*/ 795 h 1988231"/>
                <a:gd name="connsiteX2" fmla="*/ 7156174 w 7156174"/>
                <a:gd name="connsiteY2" fmla="*/ 1537415 h 1988231"/>
                <a:gd name="connsiteX3" fmla="*/ 6256350 w 7156174"/>
                <a:gd name="connsiteY3" fmla="*/ 1988231 h 1988231"/>
                <a:gd name="connsiteX4" fmla="*/ 3620429 w 7156174"/>
                <a:gd name="connsiteY4" fmla="*/ 814749 h 1988231"/>
                <a:gd name="connsiteX5" fmla="*/ 822762 w 7156174"/>
                <a:gd name="connsiteY5" fmla="*/ 1936758 h 1988231"/>
                <a:gd name="connsiteX6" fmla="*/ 0 w 7156174"/>
                <a:gd name="connsiteY6" fmla="*/ 1547354 h 1988231"/>
                <a:gd name="connsiteX0" fmla="*/ 0 w 7156174"/>
                <a:gd name="connsiteY0" fmla="*/ 1558155 h 1999032"/>
                <a:gd name="connsiteX1" fmla="*/ 3578088 w 7156174"/>
                <a:gd name="connsiteY1" fmla="*/ 768 h 1999032"/>
                <a:gd name="connsiteX2" fmla="*/ 7156174 w 7156174"/>
                <a:gd name="connsiteY2" fmla="*/ 1548216 h 1999032"/>
                <a:gd name="connsiteX3" fmla="*/ 6256350 w 7156174"/>
                <a:gd name="connsiteY3" fmla="*/ 1999032 h 1999032"/>
                <a:gd name="connsiteX4" fmla="*/ 3620429 w 7156174"/>
                <a:gd name="connsiteY4" fmla="*/ 825550 h 1999032"/>
                <a:gd name="connsiteX5" fmla="*/ 822762 w 7156174"/>
                <a:gd name="connsiteY5" fmla="*/ 1947559 h 1999032"/>
                <a:gd name="connsiteX6" fmla="*/ 0 w 7156174"/>
                <a:gd name="connsiteY6" fmla="*/ 1558155 h 1999032"/>
                <a:gd name="connsiteX0" fmla="*/ 0 w 7156174"/>
                <a:gd name="connsiteY0" fmla="*/ 1557878 h 1998755"/>
                <a:gd name="connsiteX1" fmla="*/ 3578088 w 7156174"/>
                <a:gd name="connsiteY1" fmla="*/ 491 h 1998755"/>
                <a:gd name="connsiteX2" fmla="*/ 7156174 w 7156174"/>
                <a:gd name="connsiteY2" fmla="*/ 1547939 h 1998755"/>
                <a:gd name="connsiteX3" fmla="*/ 6256350 w 7156174"/>
                <a:gd name="connsiteY3" fmla="*/ 1998755 h 1998755"/>
                <a:gd name="connsiteX4" fmla="*/ 3620429 w 7156174"/>
                <a:gd name="connsiteY4" fmla="*/ 825273 h 1998755"/>
                <a:gd name="connsiteX5" fmla="*/ 822762 w 7156174"/>
                <a:gd name="connsiteY5" fmla="*/ 1947282 h 1998755"/>
                <a:gd name="connsiteX6" fmla="*/ 0 w 7156174"/>
                <a:gd name="connsiteY6" fmla="*/ 1557878 h 1998755"/>
                <a:gd name="connsiteX0" fmla="*/ 0 w 7156174"/>
                <a:gd name="connsiteY0" fmla="*/ 1557878 h 1998755"/>
                <a:gd name="connsiteX1" fmla="*/ 3578088 w 7156174"/>
                <a:gd name="connsiteY1" fmla="*/ 491 h 1998755"/>
                <a:gd name="connsiteX2" fmla="*/ 7156174 w 7156174"/>
                <a:gd name="connsiteY2" fmla="*/ 1547939 h 1998755"/>
                <a:gd name="connsiteX3" fmla="*/ 6256350 w 7156174"/>
                <a:gd name="connsiteY3" fmla="*/ 1998755 h 1998755"/>
                <a:gd name="connsiteX4" fmla="*/ 3620429 w 7156174"/>
                <a:gd name="connsiteY4" fmla="*/ 825273 h 1998755"/>
                <a:gd name="connsiteX5" fmla="*/ 822762 w 7156174"/>
                <a:gd name="connsiteY5" fmla="*/ 1947282 h 1998755"/>
                <a:gd name="connsiteX6" fmla="*/ 0 w 7156174"/>
                <a:gd name="connsiteY6" fmla="*/ 1557878 h 1998755"/>
                <a:gd name="connsiteX0" fmla="*/ 0 w 7156174"/>
                <a:gd name="connsiteY0" fmla="*/ 1536259 h 1977136"/>
                <a:gd name="connsiteX1" fmla="*/ 3578088 w 7156174"/>
                <a:gd name="connsiteY1" fmla="*/ 527 h 1977136"/>
                <a:gd name="connsiteX2" fmla="*/ 7156174 w 7156174"/>
                <a:gd name="connsiteY2" fmla="*/ 1526320 h 1977136"/>
                <a:gd name="connsiteX3" fmla="*/ 6256350 w 7156174"/>
                <a:gd name="connsiteY3" fmla="*/ 1977136 h 1977136"/>
                <a:gd name="connsiteX4" fmla="*/ 3620429 w 7156174"/>
                <a:gd name="connsiteY4" fmla="*/ 803654 h 1977136"/>
                <a:gd name="connsiteX5" fmla="*/ 822762 w 7156174"/>
                <a:gd name="connsiteY5" fmla="*/ 1925663 h 1977136"/>
                <a:gd name="connsiteX6" fmla="*/ 0 w 7156174"/>
                <a:gd name="connsiteY6" fmla="*/ 1536259 h 1977136"/>
                <a:gd name="connsiteX0" fmla="*/ 0 w 7156174"/>
                <a:gd name="connsiteY0" fmla="*/ 1536037 h 1976914"/>
                <a:gd name="connsiteX1" fmla="*/ 3578088 w 7156174"/>
                <a:gd name="connsiteY1" fmla="*/ 305 h 1976914"/>
                <a:gd name="connsiteX2" fmla="*/ 7156174 w 7156174"/>
                <a:gd name="connsiteY2" fmla="*/ 1526098 h 1976914"/>
                <a:gd name="connsiteX3" fmla="*/ 6256350 w 7156174"/>
                <a:gd name="connsiteY3" fmla="*/ 1976914 h 1976914"/>
                <a:gd name="connsiteX4" fmla="*/ 3620429 w 7156174"/>
                <a:gd name="connsiteY4" fmla="*/ 803432 h 1976914"/>
                <a:gd name="connsiteX5" fmla="*/ 822762 w 7156174"/>
                <a:gd name="connsiteY5" fmla="*/ 1925441 h 1976914"/>
                <a:gd name="connsiteX6" fmla="*/ 0 w 7156174"/>
                <a:gd name="connsiteY6" fmla="*/ 1536037 h 1976914"/>
                <a:gd name="connsiteX0" fmla="*/ 0 w 7156174"/>
                <a:gd name="connsiteY0" fmla="*/ 1536037 h 1976914"/>
                <a:gd name="connsiteX1" fmla="*/ 3578088 w 7156174"/>
                <a:gd name="connsiteY1" fmla="*/ 305 h 1976914"/>
                <a:gd name="connsiteX2" fmla="*/ 7156174 w 7156174"/>
                <a:gd name="connsiteY2" fmla="*/ 1526098 h 1976914"/>
                <a:gd name="connsiteX3" fmla="*/ 6256350 w 7156174"/>
                <a:gd name="connsiteY3" fmla="*/ 1976914 h 1976914"/>
                <a:gd name="connsiteX4" fmla="*/ 3620429 w 7156174"/>
                <a:gd name="connsiteY4" fmla="*/ 803432 h 1976914"/>
                <a:gd name="connsiteX5" fmla="*/ 822762 w 7156174"/>
                <a:gd name="connsiteY5" fmla="*/ 1925441 h 1976914"/>
                <a:gd name="connsiteX6" fmla="*/ 0 w 7156174"/>
                <a:gd name="connsiteY6" fmla="*/ 1536037 h 1976914"/>
                <a:gd name="connsiteX0" fmla="*/ 0 w 7156174"/>
                <a:gd name="connsiteY0" fmla="*/ 1536037 h 1925441"/>
                <a:gd name="connsiteX1" fmla="*/ 3578088 w 7156174"/>
                <a:gd name="connsiteY1" fmla="*/ 305 h 1925441"/>
                <a:gd name="connsiteX2" fmla="*/ 7156174 w 7156174"/>
                <a:gd name="connsiteY2" fmla="*/ 1526098 h 1925441"/>
                <a:gd name="connsiteX3" fmla="*/ 3013495 w 7156174"/>
                <a:gd name="connsiteY3" fmla="*/ 1565465 h 1925441"/>
                <a:gd name="connsiteX4" fmla="*/ 3620429 w 7156174"/>
                <a:gd name="connsiteY4" fmla="*/ 803432 h 1925441"/>
                <a:gd name="connsiteX5" fmla="*/ 822762 w 7156174"/>
                <a:gd name="connsiteY5" fmla="*/ 1925441 h 1925441"/>
                <a:gd name="connsiteX6" fmla="*/ 0 w 7156174"/>
                <a:gd name="connsiteY6" fmla="*/ 1536037 h 1925441"/>
                <a:gd name="connsiteX0" fmla="*/ 0 w 7156174"/>
                <a:gd name="connsiteY0" fmla="*/ 1536037 h 1925500"/>
                <a:gd name="connsiteX1" fmla="*/ 3578088 w 7156174"/>
                <a:gd name="connsiteY1" fmla="*/ 305 h 1925500"/>
                <a:gd name="connsiteX2" fmla="*/ 7156174 w 7156174"/>
                <a:gd name="connsiteY2" fmla="*/ 1526098 h 1925500"/>
                <a:gd name="connsiteX3" fmla="*/ 3013495 w 7156174"/>
                <a:gd name="connsiteY3" fmla="*/ 1565465 h 1925500"/>
                <a:gd name="connsiteX4" fmla="*/ 822762 w 7156174"/>
                <a:gd name="connsiteY4" fmla="*/ 1925441 h 1925500"/>
                <a:gd name="connsiteX5" fmla="*/ 0 w 7156174"/>
                <a:gd name="connsiteY5" fmla="*/ 1536037 h 1925500"/>
                <a:gd name="connsiteX0" fmla="*/ 0 w 4269076"/>
                <a:gd name="connsiteY0" fmla="*/ 1536195 h 1925658"/>
                <a:gd name="connsiteX1" fmla="*/ 3578088 w 4269076"/>
                <a:gd name="connsiteY1" fmla="*/ 463 h 1925658"/>
                <a:gd name="connsiteX2" fmla="*/ 4269076 w 4269076"/>
                <a:gd name="connsiteY2" fmla="*/ 1439635 h 1925658"/>
                <a:gd name="connsiteX3" fmla="*/ 3013495 w 4269076"/>
                <a:gd name="connsiteY3" fmla="*/ 1565623 h 1925658"/>
                <a:gd name="connsiteX4" fmla="*/ 822762 w 4269076"/>
                <a:gd name="connsiteY4" fmla="*/ 1925599 h 1925658"/>
                <a:gd name="connsiteX5" fmla="*/ 0 w 4269076"/>
                <a:gd name="connsiteY5" fmla="*/ 1536195 h 1925658"/>
                <a:gd name="connsiteX0" fmla="*/ 0 w 4269076"/>
                <a:gd name="connsiteY0" fmla="*/ 980879 h 1370342"/>
                <a:gd name="connsiteX1" fmla="*/ 2059283 w 4269076"/>
                <a:gd name="connsiteY1" fmla="*/ 29839 h 1370342"/>
                <a:gd name="connsiteX2" fmla="*/ 4269076 w 4269076"/>
                <a:gd name="connsiteY2" fmla="*/ 884319 h 1370342"/>
                <a:gd name="connsiteX3" fmla="*/ 3013495 w 4269076"/>
                <a:gd name="connsiteY3" fmla="*/ 1010307 h 1370342"/>
                <a:gd name="connsiteX4" fmla="*/ 822762 w 4269076"/>
                <a:gd name="connsiteY4" fmla="*/ 1370283 h 1370342"/>
                <a:gd name="connsiteX5" fmla="*/ 0 w 4269076"/>
                <a:gd name="connsiteY5" fmla="*/ 980879 h 1370342"/>
                <a:gd name="connsiteX0" fmla="*/ 0 w 4269076"/>
                <a:gd name="connsiteY0" fmla="*/ 980879 h 1370303"/>
                <a:gd name="connsiteX1" fmla="*/ 2059283 w 4269076"/>
                <a:gd name="connsiteY1" fmla="*/ 29839 h 1370303"/>
                <a:gd name="connsiteX2" fmla="*/ 4269076 w 4269076"/>
                <a:gd name="connsiteY2" fmla="*/ 884319 h 1370303"/>
                <a:gd name="connsiteX3" fmla="*/ 3013495 w 4269076"/>
                <a:gd name="connsiteY3" fmla="*/ 1010307 h 1370303"/>
                <a:gd name="connsiteX4" fmla="*/ 822762 w 4269076"/>
                <a:gd name="connsiteY4" fmla="*/ 1370283 h 1370303"/>
                <a:gd name="connsiteX5" fmla="*/ 0 w 4269076"/>
                <a:gd name="connsiteY5" fmla="*/ 980879 h 1370303"/>
                <a:gd name="connsiteX0" fmla="*/ 0 w 4269076"/>
                <a:gd name="connsiteY0" fmla="*/ 980879 h 1370283"/>
                <a:gd name="connsiteX1" fmla="*/ 2059283 w 4269076"/>
                <a:gd name="connsiteY1" fmla="*/ 29839 h 1370283"/>
                <a:gd name="connsiteX2" fmla="*/ 4269076 w 4269076"/>
                <a:gd name="connsiteY2" fmla="*/ 884319 h 1370283"/>
                <a:gd name="connsiteX3" fmla="*/ 3013495 w 4269076"/>
                <a:gd name="connsiteY3" fmla="*/ 1010307 h 1370283"/>
                <a:gd name="connsiteX4" fmla="*/ 822762 w 4269076"/>
                <a:gd name="connsiteY4" fmla="*/ 1370283 h 1370283"/>
                <a:gd name="connsiteX5" fmla="*/ 0 w 4269076"/>
                <a:gd name="connsiteY5" fmla="*/ 980879 h 1370283"/>
                <a:gd name="connsiteX0" fmla="*/ 0 w 4269076"/>
                <a:gd name="connsiteY0" fmla="*/ 146001 h 535405"/>
                <a:gd name="connsiteX1" fmla="*/ 4269076 w 4269076"/>
                <a:gd name="connsiteY1" fmla="*/ 49441 h 535405"/>
                <a:gd name="connsiteX2" fmla="*/ 3013495 w 4269076"/>
                <a:gd name="connsiteY2" fmla="*/ 175429 h 535405"/>
                <a:gd name="connsiteX3" fmla="*/ 822762 w 4269076"/>
                <a:gd name="connsiteY3" fmla="*/ 535405 h 535405"/>
                <a:gd name="connsiteX4" fmla="*/ 0 w 4269076"/>
                <a:gd name="connsiteY4" fmla="*/ 146001 h 535405"/>
                <a:gd name="connsiteX0" fmla="*/ 0 w 4269076"/>
                <a:gd name="connsiteY0" fmla="*/ 876194 h 1265598"/>
                <a:gd name="connsiteX1" fmla="*/ 4269076 w 4269076"/>
                <a:gd name="connsiteY1" fmla="*/ 779634 h 1265598"/>
                <a:gd name="connsiteX2" fmla="*/ 3013495 w 4269076"/>
                <a:gd name="connsiteY2" fmla="*/ 905622 h 1265598"/>
                <a:gd name="connsiteX3" fmla="*/ 822762 w 4269076"/>
                <a:gd name="connsiteY3" fmla="*/ 1265598 h 1265598"/>
                <a:gd name="connsiteX4" fmla="*/ 0 w 4269076"/>
                <a:gd name="connsiteY4" fmla="*/ 876194 h 1265598"/>
                <a:gd name="connsiteX0" fmla="*/ 0 w 4269076"/>
                <a:gd name="connsiteY0" fmla="*/ 980537 h 1369941"/>
                <a:gd name="connsiteX1" fmla="*/ 4269076 w 4269076"/>
                <a:gd name="connsiteY1" fmla="*/ 883977 h 1369941"/>
                <a:gd name="connsiteX2" fmla="*/ 3013495 w 4269076"/>
                <a:gd name="connsiteY2" fmla="*/ 1009965 h 1369941"/>
                <a:gd name="connsiteX3" fmla="*/ 822762 w 4269076"/>
                <a:gd name="connsiteY3" fmla="*/ 1369941 h 1369941"/>
                <a:gd name="connsiteX4" fmla="*/ 0 w 4269076"/>
                <a:gd name="connsiteY4" fmla="*/ 980537 h 1369941"/>
                <a:gd name="connsiteX0" fmla="*/ 0 w 4269076"/>
                <a:gd name="connsiteY0" fmla="*/ 947446 h 1336850"/>
                <a:gd name="connsiteX1" fmla="*/ 4269076 w 4269076"/>
                <a:gd name="connsiteY1" fmla="*/ 850886 h 1336850"/>
                <a:gd name="connsiteX2" fmla="*/ 3013495 w 4269076"/>
                <a:gd name="connsiteY2" fmla="*/ 976874 h 1336850"/>
                <a:gd name="connsiteX3" fmla="*/ 822762 w 4269076"/>
                <a:gd name="connsiteY3" fmla="*/ 1336850 h 1336850"/>
                <a:gd name="connsiteX4" fmla="*/ 0 w 4269076"/>
                <a:gd name="connsiteY4" fmla="*/ 947446 h 1336850"/>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13495 w 4269076"/>
                <a:gd name="connsiteY2" fmla="*/ 1001101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22237 w 4269076"/>
                <a:gd name="connsiteY2" fmla="*/ 1018395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22237 w 4269076"/>
                <a:gd name="connsiteY2" fmla="*/ 1018395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22237 w 4269076"/>
                <a:gd name="connsiteY2" fmla="*/ 1018395 h 1361077"/>
                <a:gd name="connsiteX3" fmla="*/ 822762 w 4269076"/>
                <a:gd name="connsiteY3" fmla="*/ 1361077 h 1361077"/>
                <a:gd name="connsiteX4" fmla="*/ 0 w 4269076"/>
                <a:gd name="connsiteY4" fmla="*/ 971673 h 1361077"/>
                <a:gd name="connsiteX0" fmla="*/ 0 w 4269076"/>
                <a:gd name="connsiteY0" fmla="*/ 971673 h 1361077"/>
                <a:gd name="connsiteX1" fmla="*/ 4269076 w 4269076"/>
                <a:gd name="connsiteY1" fmla="*/ 875113 h 1361077"/>
                <a:gd name="connsiteX2" fmla="*/ 3022237 w 4269076"/>
                <a:gd name="connsiteY2" fmla="*/ 1018395 h 1361077"/>
                <a:gd name="connsiteX3" fmla="*/ 822762 w 4269076"/>
                <a:gd name="connsiteY3" fmla="*/ 1361077 h 1361077"/>
                <a:gd name="connsiteX4" fmla="*/ 0 w 4269076"/>
                <a:gd name="connsiteY4" fmla="*/ 971673 h 1361077"/>
                <a:gd name="connsiteX0" fmla="*/ 0 w 4269076"/>
                <a:gd name="connsiteY0" fmla="*/ 961910 h 1351314"/>
                <a:gd name="connsiteX1" fmla="*/ 4269076 w 4269076"/>
                <a:gd name="connsiteY1" fmla="*/ 865350 h 1351314"/>
                <a:gd name="connsiteX2" fmla="*/ 3022237 w 4269076"/>
                <a:gd name="connsiteY2" fmla="*/ 1008632 h 1351314"/>
                <a:gd name="connsiteX3" fmla="*/ 822762 w 4269076"/>
                <a:gd name="connsiteY3" fmla="*/ 1351314 h 1351314"/>
                <a:gd name="connsiteX4" fmla="*/ 0 w 4269076"/>
                <a:gd name="connsiteY4" fmla="*/ 961910 h 1351314"/>
                <a:gd name="connsiteX0" fmla="*/ 0 w 4269076"/>
                <a:gd name="connsiteY0" fmla="*/ 986541 h 1375945"/>
                <a:gd name="connsiteX1" fmla="*/ 4269076 w 4269076"/>
                <a:gd name="connsiteY1" fmla="*/ 889981 h 1375945"/>
                <a:gd name="connsiteX2" fmla="*/ 3022237 w 4269076"/>
                <a:gd name="connsiteY2" fmla="*/ 1033263 h 1375945"/>
                <a:gd name="connsiteX3" fmla="*/ 822762 w 4269076"/>
                <a:gd name="connsiteY3" fmla="*/ 1375945 h 1375945"/>
                <a:gd name="connsiteX4" fmla="*/ 0 w 4269076"/>
                <a:gd name="connsiteY4" fmla="*/ 986541 h 1375945"/>
                <a:gd name="connsiteX0" fmla="*/ 0 w 4282189"/>
                <a:gd name="connsiteY0" fmla="*/ 985319 h 1378182"/>
                <a:gd name="connsiteX1" fmla="*/ 4282189 w 4282189"/>
                <a:gd name="connsiteY1" fmla="*/ 892218 h 1378182"/>
                <a:gd name="connsiteX2" fmla="*/ 3035350 w 4282189"/>
                <a:gd name="connsiteY2" fmla="*/ 1035500 h 1378182"/>
                <a:gd name="connsiteX3" fmla="*/ 835875 w 4282189"/>
                <a:gd name="connsiteY3" fmla="*/ 1378182 h 1378182"/>
                <a:gd name="connsiteX4" fmla="*/ 0 w 4282189"/>
                <a:gd name="connsiteY4" fmla="*/ 985319 h 1378182"/>
                <a:gd name="connsiteX0" fmla="*/ 0 w 4282189"/>
                <a:gd name="connsiteY0" fmla="*/ 965175 h 1358038"/>
                <a:gd name="connsiteX1" fmla="*/ 4282189 w 4282189"/>
                <a:gd name="connsiteY1" fmla="*/ 872074 h 1358038"/>
                <a:gd name="connsiteX2" fmla="*/ 3035350 w 4282189"/>
                <a:gd name="connsiteY2" fmla="*/ 1015356 h 1358038"/>
                <a:gd name="connsiteX3" fmla="*/ 835875 w 4282189"/>
                <a:gd name="connsiteY3" fmla="*/ 1358038 h 1358038"/>
                <a:gd name="connsiteX4" fmla="*/ 0 w 4282189"/>
                <a:gd name="connsiteY4" fmla="*/ 965175 h 1358038"/>
                <a:gd name="connsiteX0" fmla="*/ 0 w 4282189"/>
                <a:gd name="connsiteY0" fmla="*/ 965175 h 1358038"/>
                <a:gd name="connsiteX1" fmla="*/ 4282189 w 4282189"/>
                <a:gd name="connsiteY1" fmla="*/ 872074 h 1358038"/>
                <a:gd name="connsiteX2" fmla="*/ 3035350 w 4282189"/>
                <a:gd name="connsiteY2" fmla="*/ 1015356 h 1358038"/>
                <a:gd name="connsiteX3" fmla="*/ 835875 w 4282189"/>
                <a:gd name="connsiteY3" fmla="*/ 1358038 h 1358038"/>
                <a:gd name="connsiteX4" fmla="*/ 0 w 4282189"/>
                <a:gd name="connsiteY4" fmla="*/ 965175 h 1358038"/>
                <a:gd name="connsiteX0" fmla="*/ 0 w 4282189"/>
                <a:gd name="connsiteY0" fmla="*/ 965175 h 1373602"/>
                <a:gd name="connsiteX1" fmla="*/ 4282189 w 4282189"/>
                <a:gd name="connsiteY1" fmla="*/ 872074 h 1373602"/>
                <a:gd name="connsiteX2" fmla="*/ 3035350 w 4282189"/>
                <a:gd name="connsiteY2" fmla="*/ 1015356 h 1373602"/>
                <a:gd name="connsiteX3" fmla="*/ 855543 w 4282189"/>
                <a:gd name="connsiteY3" fmla="*/ 1373602 h 1373602"/>
                <a:gd name="connsiteX4" fmla="*/ 0 w 4282189"/>
                <a:gd name="connsiteY4" fmla="*/ 965175 h 1373602"/>
                <a:gd name="connsiteX0" fmla="*/ 0 w 4282189"/>
                <a:gd name="connsiteY0" fmla="*/ 965175 h 1373602"/>
                <a:gd name="connsiteX1" fmla="*/ 4282189 w 4282189"/>
                <a:gd name="connsiteY1" fmla="*/ 872074 h 1373602"/>
                <a:gd name="connsiteX2" fmla="*/ 3035350 w 4282189"/>
                <a:gd name="connsiteY2" fmla="*/ 1015356 h 1373602"/>
                <a:gd name="connsiteX3" fmla="*/ 855543 w 4282189"/>
                <a:gd name="connsiteY3" fmla="*/ 1373602 h 1373602"/>
                <a:gd name="connsiteX4" fmla="*/ 0 w 4282189"/>
                <a:gd name="connsiteY4" fmla="*/ 965175 h 1373602"/>
                <a:gd name="connsiteX0" fmla="*/ 0 w 4282189"/>
                <a:gd name="connsiteY0" fmla="*/ 965175 h 1691813"/>
                <a:gd name="connsiteX1" fmla="*/ 4282189 w 4282189"/>
                <a:gd name="connsiteY1" fmla="*/ 872074 h 1691813"/>
                <a:gd name="connsiteX2" fmla="*/ 3035350 w 4282189"/>
                <a:gd name="connsiteY2" fmla="*/ 1015356 h 1691813"/>
                <a:gd name="connsiteX3" fmla="*/ 1222702 w 4282189"/>
                <a:gd name="connsiteY3" fmla="*/ 1691813 h 1691813"/>
                <a:gd name="connsiteX4" fmla="*/ 0 w 4282189"/>
                <a:gd name="connsiteY4" fmla="*/ 965175 h 1691813"/>
                <a:gd name="connsiteX0" fmla="*/ 0 w 3040382"/>
                <a:gd name="connsiteY0" fmla="*/ 1325086 h 2051724"/>
                <a:gd name="connsiteX1" fmla="*/ 1799496 w 3040382"/>
                <a:gd name="connsiteY1" fmla="*/ 453751 h 2051724"/>
                <a:gd name="connsiteX2" fmla="*/ 3035350 w 3040382"/>
                <a:gd name="connsiteY2" fmla="*/ 1375267 h 2051724"/>
                <a:gd name="connsiteX3" fmla="*/ 1222702 w 3040382"/>
                <a:gd name="connsiteY3" fmla="*/ 2051724 h 2051724"/>
                <a:gd name="connsiteX4" fmla="*/ 0 w 3040382"/>
                <a:gd name="connsiteY4" fmla="*/ 1325086 h 2051724"/>
                <a:gd name="connsiteX0" fmla="*/ 0 w 1799495"/>
                <a:gd name="connsiteY0" fmla="*/ 1325086 h 2051724"/>
                <a:gd name="connsiteX1" fmla="*/ 1799496 w 1799495"/>
                <a:gd name="connsiteY1" fmla="*/ 453751 h 2051724"/>
                <a:gd name="connsiteX2" fmla="*/ 1719698 w 1799495"/>
                <a:gd name="connsiteY2" fmla="*/ 641998 h 2051724"/>
                <a:gd name="connsiteX3" fmla="*/ 1222702 w 1799495"/>
                <a:gd name="connsiteY3" fmla="*/ 2051724 h 2051724"/>
                <a:gd name="connsiteX4" fmla="*/ 0 w 1799495"/>
                <a:gd name="connsiteY4"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062900 w 1799496"/>
                <a:gd name="connsiteY3" fmla="*/ 773023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799496"/>
                <a:gd name="connsiteY0" fmla="*/ 1325086 h 2051724"/>
                <a:gd name="connsiteX1" fmla="*/ 1799496 w 1799496"/>
                <a:gd name="connsiteY1" fmla="*/ 453751 h 2051724"/>
                <a:gd name="connsiteX2" fmla="*/ 1719698 w 1799496"/>
                <a:gd name="connsiteY2" fmla="*/ 641998 h 2051724"/>
                <a:gd name="connsiteX3" fmla="*/ 1465026 w 1799496"/>
                <a:gd name="connsiteY3" fmla="*/ 866411 h 2051724"/>
                <a:gd name="connsiteX4" fmla="*/ 1222702 w 1799496"/>
                <a:gd name="connsiteY4" fmla="*/ 2051724 h 2051724"/>
                <a:gd name="connsiteX5" fmla="*/ 0 w 1799496"/>
                <a:gd name="connsiteY5" fmla="*/ 1325086 h 2051724"/>
                <a:gd name="connsiteX0" fmla="*/ 0 w 1611546"/>
                <a:gd name="connsiteY0" fmla="*/ 1106204 h 2258276"/>
                <a:gd name="connsiteX1" fmla="*/ 1611546 w 1611546"/>
                <a:gd name="connsiteY1" fmla="*/ 660303 h 2258276"/>
                <a:gd name="connsiteX2" fmla="*/ 1531748 w 1611546"/>
                <a:gd name="connsiteY2" fmla="*/ 848550 h 2258276"/>
                <a:gd name="connsiteX3" fmla="*/ 1277076 w 1611546"/>
                <a:gd name="connsiteY3" fmla="*/ 1072963 h 2258276"/>
                <a:gd name="connsiteX4" fmla="*/ 1034752 w 1611546"/>
                <a:gd name="connsiteY4" fmla="*/ 2258276 h 2258276"/>
                <a:gd name="connsiteX5" fmla="*/ 0 w 1611546"/>
                <a:gd name="connsiteY5" fmla="*/ 1106204 h 2258276"/>
                <a:gd name="connsiteX0" fmla="*/ 45963 w 1657509"/>
                <a:gd name="connsiteY0" fmla="*/ 445901 h 1597973"/>
                <a:gd name="connsiteX1" fmla="*/ 1657509 w 1657509"/>
                <a:gd name="connsiteY1" fmla="*/ 0 h 1597973"/>
                <a:gd name="connsiteX2" fmla="*/ 1577711 w 1657509"/>
                <a:gd name="connsiteY2" fmla="*/ 188247 h 1597973"/>
                <a:gd name="connsiteX3" fmla="*/ 1323039 w 1657509"/>
                <a:gd name="connsiteY3" fmla="*/ 412660 h 1597973"/>
                <a:gd name="connsiteX4" fmla="*/ 1080715 w 1657509"/>
                <a:gd name="connsiteY4" fmla="*/ 1597973 h 1597973"/>
                <a:gd name="connsiteX5" fmla="*/ 45963 w 1657509"/>
                <a:gd name="connsiteY5" fmla="*/ 445901 h 1597973"/>
                <a:gd name="connsiteX0" fmla="*/ 23169 w 1634715"/>
                <a:gd name="connsiteY0" fmla="*/ 445901 h 1597973"/>
                <a:gd name="connsiteX1" fmla="*/ 1634715 w 1634715"/>
                <a:gd name="connsiteY1" fmla="*/ 0 h 1597973"/>
                <a:gd name="connsiteX2" fmla="*/ 1554917 w 1634715"/>
                <a:gd name="connsiteY2" fmla="*/ 188247 h 1597973"/>
                <a:gd name="connsiteX3" fmla="*/ 1300245 w 1634715"/>
                <a:gd name="connsiteY3" fmla="*/ 412660 h 1597973"/>
                <a:gd name="connsiteX4" fmla="*/ 1057921 w 1634715"/>
                <a:gd name="connsiteY4" fmla="*/ 1597973 h 1597973"/>
                <a:gd name="connsiteX5" fmla="*/ 23169 w 1634715"/>
                <a:gd name="connsiteY5" fmla="*/ 445901 h 1597973"/>
                <a:gd name="connsiteX0" fmla="*/ 22392 w 1668905"/>
                <a:gd name="connsiteY0" fmla="*/ 594630 h 1597973"/>
                <a:gd name="connsiteX1" fmla="*/ 1668905 w 1668905"/>
                <a:gd name="connsiteY1" fmla="*/ 0 h 1597973"/>
                <a:gd name="connsiteX2" fmla="*/ 1589107 w 1668905"/>
                <a:gd name="connsiteY2" fmla="*/ 188247 h 1597973"/>
                <a:gd name="connsiteX3" fmla="*/ 1334435 w 1668905"/>
                <a:gd name="connsiteY3" fmla="*/ 412660 h 1597973"/>
                <a:gd name="connsiteX4" fmla="*/ 1092111 w 1668905"/>
                <a:gd name="connsiteY4" fmla="*/ 1597973 h 1597973"/>
                <a:gd name="connsiteX5" fmla="*/ 22392 w 1668905"/>
                <a:gd name="connsiteY5" fmla="*/ 594630 h 1597973"/>
                <a:gd name="connsiteX0" fmla="*/ 22392 w 1668905"/>
                <a:gd name="connsiteY0" fmla="*/ 723118 h 1726461"/>
                <a:gd name="connsiteX1" fmla="*/ 1668905 w 1668905"/>
                <a:gd name="connsiteY1" fmla="*/ 128488 h 1726461"/>
                <a:gd name="connsiteX2" fmla="*/ 1589107 w 1668905"/>
                <a:gd name="connsiteY2" fmla="*/ 316735 h 1726461"/>
                <a:gd name="connsiteX3" fmla="*/ 1334435 w 1668905"/>
                <a:gd name="connsiteY3" fmla="*/ 541148 h 1726461"/>
                <a:gd name="connsiteX4" fmla="*/ 1092111 w 1668905"/>
                <a:gd name="connsiteY4" fmla="*/ 1726461 h 1726461"/>
                <a:gd name="connsiteX5" fmla="*/ 22392 w 1668905"/>
                <a:gd name="connsiteY5" fmla="*/ 723118 h 1726461"/>
                <a:gd name="connsiteX0" fmla="*/ 6001 w 1652514"/>
                <a:gd name="connsiteY0" fmla="*/ 725423 h 1728766"/>
                <a:gd name="connsiteX1" fmla="*/ 1652514 w 1652514"/>
                <a:gd name="connsiteY1" fmla="*/ 130793 h 1728766"/>
                <a:gd name="connsiteX2" fmla="*/ 1572716 w 1652514"/>
                <a:gd name="connsiteY2" fmla="*/ 319040 h 1728766"/>
                <a:gd name="connsiteX3" fmla="*/ 1318044 w 1652514"/>
                <a:gd name="connsiteY3" fmla="*/ 543453 h 1728766"/>
                <a:gd name="connsiteX4" fmla="*/ 1075720 w 1652514"/>
                <a:gd name="connsiteY4" fmla="*/ 1728766 h 1728766"/>
                <a:gd name="connsiteX5" fmla="*/ 6001 w 1652514"/>
                <a:gd name="connsiteY5" fmla="*/ 725423 h 1728766"/>
                <a:gd name="connsiteX0" fmla="*/ 9557 w 1656070"/>
                <a:gd name="connsiteY0" fmla="*/ 725423 h 1728766"/>
                <a:gd name="connsiteX1" fmla="*/ 1656070 w 1656070"/>
                <a:gd name="connsiteY1" fmla="*/ 130793 h 1728766"/>
                <a:gd name="connsiteX2" fmla="*/ 1576272 w 1656070"/>
                <a:gd name="connsiteY2" fmla="*/ 319040 h 1728766"/>
                <a:gd name="connsiteX3" fmla="*/ 1321600 w 1656070"/>
                <a:gd name="connsiteY3" fmla="*/ 543453 h 1728766"/>
                <a:gd name="connsiteX4" fmla="*/ 1079276 w 1656070"/>
                <a:gd name="connsiteY4" fmla="*/ 1728766 h 1728766"/>
                <a:gd name="connsiteX5" fmla="*/ 9557 w 1656070"/>
                <a:gd name="connsiteY5" fmla="*/ 725423 h 1728766"/>
                <a:gd name="connsiteX0" fmla="*/ 14176 w 1660689"/>
                <a:gd name="connsiteY0" fmla="*/ 732230 h 1735573"/>
                <a:gd name="connsiteX1" fmla="*/ 1660689 w 1660689"/>
                <a:gd name="connsiteY1" fmla="*/ 137600 h 1735573"/>
                <a:gd name="connsiteX2" fmla="*/ 1580891 w 1660689"/>
                <a:gd name="connsiteY2" fmla="*/ 325847 h 1735573"/>
                <a:gd name="connsiteX3" fmla="*/ 1326219 w 1660689"/>
                <a:gd name="connsiteY3" fmla="*/ 550260 h 1735573"/>
                <a:gd name="connsiteX4" fmla="*/ 1083895 w 1660689"/>
                <a:gd name="connsiteY4" fmla="*/ 1735573 h 1735573"/>
                <a:gd name="connsiteX5" fmla="*/ 14176 w 1660689"/>
                <a:gd name="connsiteY5" fmla="*/ 732230 h 1735573"/>
                <a:gd name="connsiteX0" fmla="*/ 14176 w 1660689"/>
                <a:gd name="connsiteY0" fmla="*/ 723426 h 1726769"/>
                <a:gd name="connsiteX1" fmla="*/ 1660689 w 1660689"/>
                <a:gd name="connsiteY1" fmla="*/ 128796 h 1726769"/>
                <a:gd name="connsiteX2" fmla="*/ 1580891 w 1660689"/>
                <a:gd name="connsiteY2" fmla="*/ 317043 h 1726769"/>
                <a:gd name="connsiteX3" fmla="*/ 1326219 w 1660689"/>
                <a:gd name="connsiteY3" fmla="*/ 541456 h 1726769"/>
                <a:gd name="connsiteX4" fmla="*/ 1083895 w 1660689"/>
                <a:gd name="connsiteY4" fmla="*/ 1726769 h 1726769"/>
                <a:gd name="connsiteX5" fmla="*/ 14176 w 1660689"/>
                <a:gd name="connsiteY5" fmla="*/ 723426 h 1726769"/>
                <a:gd name="connsiteX0" fmla="*/ 42376 w 2366384"/>
                <a:gd name="connsiteY0" fmla="*/ 410026 h 1413369"/>
                <a:gd name="connsiteX1" fmla="*/ 2366384 w 2366384"/>
                <a:gd name="connsiteY1" fmla="*/ 424148 h 1413369"/>
                <a:gd name="connsiteX2" fmla="*/ 1609091 w 2366384"/>
                <a:gd name="connsiteY2" fmla="*/ 3643 h 1413369"/>
                <a:gd name="connsiteX3" fmla="*/ 1354419 w 2366384"/>
                <a:gd name="connsiteY3" fmla="*/ 228056 h 1413369"/>
                <a:gd name="connsiteX4" fmla="*/ 1112095 w 2366384"/>
                <a:gd name="connsiteY4" fmla="*/ 1413369 h 1413369"/>
                <a:gd name="connsiteX5" fmla="*/ 42376 w 2366384"/>
                <a:gd name="connsiteY5" fmla="*/ 410026 h 1413369"/>
                <a:gd name="connsiteX0" fmla="*/ 268427 w 1661426"/>
                <a:gd name="connsiteY0" fmla="*/ 27228 h 1829558"/>
                <a:gd name="connsiteX1" fmla="*/ 1661426 w 1661426"/>
                <a:gd name="connsiteY1" fmla="*/ 840337 h 1829558"/>
                <a:gd name="connsiteX2" fmla="*/ 904133 w 1661426"/>
                <a:gd name="connsiteY2" fmla="*/ 419832 h 1829558"/>
                <a:gd name="connsiteX3" fmla="*/ 649461 w 1661426"/>
                <a:gd name="connsiteY3" fmla="*/ 644245 h 1829558"/>
                <a:gd name="connsiteX4" fmla="*/ 407137 w 1661426"/>
                <a:gd name="connsiteY4" fmla="*/ 1829558 h 1829558"/>
                <a:gd name="connsiteX5" fmla="*/ 268427 w 1661426"/>
                <a:gd name="connsiteY5" fmla="*/ 27228 h 1829558"/>
                <a:gd name="connsiteX0" fmla="*/ 567145 w 1531792"/>
                <a:gd name="connsiteY0" fmla="*/ 23781 h 1936793"/>
                <a:gd name="connsiteX1" fmla="*/ 1531792 w 1531792"/>
                <a:gd name="connsiteY1" fmla="*/ 947572 h 1936793"/>
                <a:gd name="connsiteX2" fmla="*/ 774499 w 1531792"/>
                <a:gd name="connsiteY2" fmla="*/ 527067 h 1936793"/>
                <a:gd name="connsiteX3" fmla="*/ 519827 w 1531792"/>
                <a:gd name="connsiteY3" fmla="*/ 751480 h 1936793"/>
                <a:gd name="connsiteX4" fmla="*/ 277503 w 1531792"/>
                <a:gd name="connsiteY4" fmla="*/ 1936793 h 1936793"/>
                <a:gd name="connsiteX5" fmla="*/ 567145 w 1531792"/>
                <a:gd name="connsiteY5" fmla="*/ 23781 h 1936793"/>
                <a:gd name="connsiteX0" fmla="*/ 567144 w 1531791"/>
                <a:gd name="connsiteY0" fmla="*/ 23781 h 1936793"/>
                <a:gd name="connsiteX1" fmla="*/ 1531791 w 1531791"/>
                <a:gd name="connsiteY1" fmla="*/ 947572 h 1936793"/>
                <a:gd name="connsiteX2" fmla="*/ 1014900 w 1531791"/>
                <a:gd name="connsiteY2" fmla="*/ 962878 h 1936793"/>
                <a:gd name="connsiteX3" fmla="*/ 519826 w 1531791"/>
                <a:gd name="connsiteY3" fmla="*/ 751480 h 1936793"/>
                <a:gd name="connsiteX4" fmla="*/ 277502 w 1531791"/>
                <a:gd name="connsiteY4" fmla="*/ 1936793 h 1936793"/>
                <a:gd name="connsiteX5" fmla="*/ 567144 w 1531791"/>
                <a:gd name="connsiteY5" fmla="*/ 23781 h 1936793"/>
                <a:gd name="connsiteX0" fmla="*/ 567144 w 1531791"/>
                <a:gd name="connsiteY0" fmla="*/ 23781 h 1936793"/>
                <a:gd name="connsiteX1" fmla="*/ 1531791 w 1531791"/>
                <a:gd name="connsiteY1" fmla="*/ 947572 h 1936793"/>
                <a:gd name="connsiteX2" fmla="*/ 1014900 w 1531791"/>
                <a:gd name="connsiteY2" fmla="*/ 962878 h 1936793"/>
                <a:gd name="connsiteX3" fmla="*/ 1005001 w 1531791"/>
                <a:gd name="connsiteY3" fmla="*/ 834491 h 1936793"/>
                <a:gd name="connsiteX4" fmla="*/ 277502 w 1531791"/>
                <a:gd name="connsiteY4" fmla="*/ 1936793 h 1936793"/>
                <a:gd name="connsiteX5" fmla="*/ 567144 w 1531791"/>
                <a:gd name="connsiteY5" fmla="*/ 23781 h 1936793"/>
                <a:gd name="connsiteX0" fmla="*/ 868903 w 1833550"/>
                <a:gd name="connsiteY0" fmla="*/ 14 h 949639"/>
                <a:gd name="connsiteX1" fmla="*/ 1833550 w 1833550"/>
                <a:gd name="connsiteY1" fmla="*/ 923805 h 949639"/>
                <a:gd name="connsiteX2" fmla="*/ 1316659 w 1833550"/>
                <a:gd name="connsiteY2" fmla="*/ 939111 h 949639"/>
                <a:gd name="connsiteX3" fmla="*/ 1306760 w 1833550"/>
                <a:gd name="connsiteY3" fmla="*/ 810724 h 949639"/>
                <a:gd name="connsiteX4" fmla="*/ 225215 w 1833550"/>
                <a:gd name="connsiteY4" fmla="*/ 899592 h 949639"/>
                <a:gd name="connsiteX5" fmla="*/ 868903 w 1833550"/>
                <a:gd name="connsiteY5" fmla="*/ 14 h 949639"/>
                <a:gd name="connsiteX0" fmla="*/ 868903 w 1833550"/>
                <a:gd name="connsiteY0" fmla="*/ 14 h 949639"/>
                <a:gd name="connsiteX1" fmla="*/ 1833550 w 1833550"/>
                <a:gd name="connsiteY1" fmla="*/ 923805 h 949639"/>
                <a:gd name="connsiteX2" fmla="*/ 1316659 w 1833550"/>
                <a:gd name="connsiteY2" fmla="*/ 939111 h 949639"/>
                <a:gd name="connsiteX3" fmla="*/ 1306760 w 1833550"/>
                <a:gd name="connsiteY3" fmla="*/ 810724 h 949639"/>
                <a:gd name="connsiteX4" fmla="*/ 250564 w 1833550"/>
                <a:gd name="connsiteY4" fmla="*/ 615023 h 949639"/>
                <a:gd name="connsiteX5" fmla="*/ 225215 w 1833550"/>
                <a:gd name="connsiteY5" fmla="*/ 899592 h 949639"/>
                <a:gd name="connsiteX6" fmla="*/ 868903 w 1833550"/>
                <a:gd name="connsiteY6" fmla="*/ 14 h 949639"/>
                <a:gd name="connsiteX0" fmla="*/ 868903 w 1833550"/>
                <a:gd name="connsiteY0" fmla="*/ 14 h 949639"/>
                <a:gd name="connsiteX1" fmla="*/ 1833550 w 1833550"/>
                <a:gd name="connsiteY1" fmla="*/ 923805 h 949639"/>
                <a:gd name="connsiteX2" fmla="*/ 1316659 w 1833550"/>
                <a:gd name="connsiteY2" fmla="*/ 939111 h 949639"/>
                <a:gd name="connsiteX3" fmla="*/ 1306760 w 1833550"/>
                <a:gd name="connsiteY3" fmla="*/ 810724 h 949639"/>
                <a:gd name="connsiteX4" fmla="*/ 692029 w 1833550"/>
                <a:gd name="connsiteY4" fmla="*/ 327941 h 949639"/>
                <a:gd name="connsiteX5" fmla="*/ 225215 w 1833550"/>
                <a:gd name="connsiteY5" fmla="*/ 899592 h 949639"/>
                <a:gd name="connsiteX6" fmla="*/ 868903 w 1833550"/>
                <a:gd name="connsiteY6" fmla="*/ 14 h 949639"/>
                <a:gd name="connsiteX0" fmla="*/ 868903 w 1833550"/>
                <a:gd name="connsiteY0" fmla="*/ 14 h 949639"/>
                <a:gd name="connsiteX1" fmla="*/ 1833550 w 1833550"/>
                <a:gd name="connsiteY1" fmla="*/ 923805 h 949639"/>
                <a:gd name="connsiteX2" fmla="*/ 1316659 w 1833550"/>
                <a:gd name="connsiteY2" fmla="*/ 939111 h 949639"/>
                <a:gd name="connsiteX3" fmla="*/ 1306760 w 1833550"/>
                <a:gd name="connsiteY3" fmla="*/ 810724 h 949639"/>
                <a:gd name="connsiteX4" fmla="*/ 692029 w 1833550"/>
                <a:gd name="connsiteY4" fmla="*/ 327941 h 949639"/>
                <a:gd name="connsiteX5" fmla="*/ 289903 w 1833550"/>
                <a:gd name="connsiteY5" fmla="*/ 767211 h 949639"/>
                <a:gd name="connsiteX6" fmla="*/ 225215 w 1833550"/>
                <a:gd name="connsiteY6" fmla="*/ 899592 h 949639"/>
                <a:gd name="connsiteX7" fmla="*/ 868903 w 1833550"/>
                <a:gd name="connsiteY7" fmla="*/ 14 h 949639"/>
                <a:gd name="connsiteX0" fmla="*/ 868903 w 1833550"/>
                <a:gd name="connsiteY0" fmla="*/ 14 h 950731"/>
                <a:gd name="connsiteX1" fmla="*/ 1833550 w 1833550"/>
                <a:gd name="connsiteY1" fmla="*/ 923805 h 950731"/>
                <a:gd name="connsiteX2" fmla="*/ 1316659 w 1833550"/>
                <a:gd name="connsiteY2" fmla="*/ 939111 h 950731"/>
                <a:gd name="connsiteX3" fmla="*/ 1306760 w 1833550"/>
                <a:gd name="connsiteY3" fmla="*/ 810724 h 950731"/>
                <a:gd name="connsiteX4" fmla="*/ 692029 w 1833550"/>
                <a:gd name="connsiteY4" fmla="*/ 327941 h 950731"/>
                <a:gd name="connsiteX5" fmla="*/ 141291 w 1833550"/>
                <a:gd name="connsiteY5" fmla="*/ 791422 h 950731"/>
                <a:gd name="connsiteX6" fmla="*/ 225215 w 1833550"/>
                <a:gd name="connsiteY6" fmla="*/ 899592 h 950731"/>
                <a:gd name="connsiteX7" fmla="*/ 868903 w 1833550"/>
                <a:gd name="connsiteY7" fmla="*/ 14 h 950731"/>
                <a:gd name="connsiteX0" fmla="*/ 885957 w 1850604"/>
                <a:gd name="connsiteY0" fmla="*/ 350 h 949975"/>
                <a:gd name="connsiteX1" fmla="*/ 1850604 w 1850604"/>
                <a:gd name="connsiteY1" fmla="*/ 924141 h 949975"/>
                <a:gd name="connsiteX2" fmla="*/ 1333713 w 1850604"/>
                <a:gd name="connsiteY2" fmla="*/ 939447 h 949975"/>
                <a:gd name="connsiteX3" fmla="*/ 1323814 w 1850604"/>
                <a:gd name="connsiteY3" fmla="*/ 811060 h 949975"/>
                <a:gd name="connsiteX4" fmla="*/ 709083 w 1850604"/>
                <a:gd name="connsiteY4" fmla="*/ 328277 h 949975"/>
                <a:gd name="connsiteX5" fmla="*/ 158345 w 1850604"/>
                <a:gd name="connsiteY5" fmla="*/ 791758 h 949975"/>
                <a:gd name="connsiteX6" fmla="*/ 242269 w 1850604"/>
                <a:gd name="connsiteY6" fmla="*/ 899928 h 949975"/>
                <a:gd name="connsiteX7" fmla="*/ 22846 w 1850604"/>
                <a:gd name="connsiteY7" fmla="*/ 815970 h 949975"/>
                <a:gd name="connsiteX8" fmla="*/ 885957 w 1850604"/>
                <a:gd name="connsiteY8" fmla="*/ 350 h 949975"/>
                <a:gd name="connsiteX0" fmla="*/ 1224668 w 2189315"/>
                <a:gd name="connsiteY0" fmla="*/ 1 h 984718"/>
                <a:gd name="connsiteX1" fmla="*/ 2189315 w 2189315"/>
                <a:gd name="connsiteY1" fmla="*/ 923792 h 984718"/>
                <a:gd name="connsiteX2" fmla="*/ 1672424 w 2189315"/>
                <a:gd name="connsiteY2" fmla="*/ 939098 h 984718"/>
                <a:gd name="connsiteX3" fmla="*/ 1662525 w 2189315"/>
                <a:gd name="connsiteY3" fmla="*/ 810711 h 984718"/>
                <a:gd name="connsiteX4" fmla="*/ 1047794 w 2189315"/>
                <a:gd name="connsiteY4" fmla="*/ 327928 h 984718"/>
                <a:gd name="connsiteX5" fmla="*/ 497056 w 2189315"/>
                <a:gd name="connsiteY5" fmla="*/ 791409 h 984718"/>
                <a:gd name="connsiteX6" fmla="*/ 580980 w 2189315"/>
                <a:gd name="connsiteY6" fmla="*/ 899579 h 984718"/>
                <a:gd name="connsiteX7" fmla="*/ 11882 w 2189315"/>
                <a:gd name="connsiteY7" fmla="*/ 922844 h 984718"/>
                <a:gd name="connsiteX8" fmla="*/ 1224668 w 2189315"/>
                <a:gd name="connsiteY8" fmla="*/ 1 h 984718"/>
                <a:gd name="connsiteX0" fmla="*/ 1269648 w 2234295"/>
                <a:gd name="connsiteY0" fmla="*/ 376 h 950001"/>
                <a:gd name="connsiteX1" fmla="*/ 2234295 w 2234295"/>
                <a:gd name="connsiteY1" fmla="*/ 924167 h 950001"/>
                <a:gd name="connsiteX2" fmla="*/ 1717404 w 2234295"/>
                <a:gd name="connsiteY2" fmla="*/ 939473 h 950001"/>
                <a:gd name="connsiteX3" fmla="*/ 1707505 w 2234295"/>
                <a:gd name="connsiteY3" fmla="*/ 811086 h 950001"/>
                <a:gd name="connsiteX4" fmla="*/ 1092774 w 2234295"/>
                <a:gd name="connsiteY4" fmla="*/ 328303 h 950001"/>
                <a:gd name="connsiteX5" fmla="*/ 542036 w 2234295"/>
                <a:gd name="connsiteY5" fmla="*/ 791784 h 950001"/>
                <a:gd name="connsiteX6" fmla="*/ 625960 w 2234295"/>
                <a:gd name="connsiteY6" fmla="*/ 899954 h 950001"/>
                <a:gd name="connsiteX7" fmla="*/ 56862 w 2234295"/>
                <a:gd name="connsiteY7" fmla="*/ 923219 h 950001"/>
                <a:gd name="connsiteX8" fmla="*/ 157394 w 2234295"/>
                <a:gd name="connsiteY8" fmla="*/ 812538 h 950001"/>
                <a:gd name="connsiteX9" fmla="*/ 1269648 w 2234295"/>
                <a:gd name="connsiteY9" fmla="*/ 376 h 950001"/>
                <a:gd name="connsiteX0" fmla="*/ 1276949 w 2241596"/>
                <a:gd name="connsiteY0" fmla="*/ 454 h 950079"/>
                <a:gd name="connsiteX1" fmla="*/ 2241596 w 2241596"/>
                <a:gd name="connsiteY1" fmla="*/ 924245 h 950079"/>
                <a:gd name="connsiteX2" fmla="*/ 1724705 w 2241596"/>
                <a:gd name="connsiteY2" fmla="*/ 939551 h 950079"/>
                <a:gd name="connsiteX3" fmla="*/ 1714806 w 2241596"/>
                <a:gd name="connsiteY3" fmla="*/ 811164 h 950079"/>
                <a:gd name="connsiteX4" fmla="*/ 1100075 w 2241596"/>
                <a:gd name="connsiteY4" fmla="*/ 328381 h 950079"/>
                <a:gd name="connsiteX5" fmla="*/ 549337 w 2241596"/>
                <a:gd name="connsiteY5" fmla="*/ 791862 h 950079"/>
                <a:gd name="connsiteX6" fmla="*/ 633261 w 2241596"/>
                <a:gd name="connsiteY6" fmla="*/ 900032 h 950079"/>
                <a:gd name="connsiteX7" fmla="*/ 64163 w 2241596"/>
                <a:gd name="connsiteY7" fmla="*/ 923297 h 950079"/>
                <a:gd name="connsiteX8" fmla="*/ 147211 w 2241596"/>
                <a:gd name="connsiteY8" fmla="*/ 802240 h 950079"/>
                <a:gd name="connsiteX9" fmla="*/ 1276949 w 2241596"/>
                <a:gd name="connsiteY9" fmla="*/ 454 h 950079"/>
                <a:gd name="connsiteX0" fmla="*/ 1236824 w 2201471"/>
                <a:gd name="connsiteY0" fmla="*/ 1310 h 950935"/>
                <a:gd name="connsiteX1" fmla="*/ 2201471 w 2201471"/>
                <a:gd name="connsiteY1" fmla="*/ 925101 h 950935"/>
                <a:gd name="connsiteX2" fmla="*/ 1684580 w 2201471"/>
                <a:gd name="connsiteY2" fmla="*/ 940407 h 950935"/>
                <a:gd name="connsiteX3" fmla="*/ 1674681 w 2201471"/>
                <a:gd name="connsiteY3" fmla="*/ 812020 h 950935"/>
                <a:gd name="connsiteX4" fmla="*/ 1059950 w 2201471"/>
                <a:gd name="connsiteY4" fmla="*/ 329237 h 950935"/>
                <a:gd name="connsiteX5" fmla="*/ 509212 w 2201471"/>
                <a:gd name="connsiteY5" fmla="*/ 792718 h 950935"/>
                <a:gd name="connsiteX6" fmla="*/ 593136 w 2201471"/>
                <a:gd name="connsiteY6" fmla="*/ 900888 h 950935"/>
                <a:gd name="connsiteX7" fmla="*/ 24038 w 2201471"/>
                <a:gd name="connsiteY7" fmla="*/ 924153 h 950935"/>
                <a:gd name="connsiteX8" fmla="*/ 107086 w 2201471"/>
                <a:gd name="connsiteY8" fmla="*/ 803096 h 950935"/>
                <a:gd name="connsiteX9" fmla="*/ 181393 w 2201471"/>
                <a:gd name="connsiteY9" fmla="*/ 723542 h 950935"/>
                <a:gd name="connsiteX10" fmla="*/ 1236824 w 2201471"/>
                <a:gd name="connsiteY10" fmla="*/ 1310 h 950935"/>
                <a:gd name="connsiteX0" fmla="*/ 1236824 w 2201471"/>
                <a:gd name="connsiteY0" fmla="*/ 469 h 950094"/>
                <a:gd name="connsiteX1" fmla="*/ 2201471 w 2201471"/>
                <a:gd name="connsiteY1" fmla="*/ 924260 h 950094"/>
                <a:gd name="connsiteX2" fmla="*/ 1684580 w 2201471"/>
                <a:gd name="connsiteY2" fmla="*/ 939566 h 950094"/>
                <a:gd name="connsiteX3" fmla="*/ 1674681 w 2201471"/>
                <a:gd name="connsiteY3" fmla="*/ 811179 h 950094"/>
                <a:gd name="connsiteX4" fmla="*/ 1059950 w 2201471"/>
                <a:gd name="connsiteY4" fmla="*/ 328396 h 950094"/>
                <a:gd name="connsiteX5" fmla="*/ 509212 w 2201471"/>
                <a:gd name="connsiteY5" fmla="*/ 791877 h 950094"/>
                <a:gd name="connsiteX6" fmla="*/ 593136 w 2201471"/>
                <a:gd name="connsiteY6" fmla="*/ 900047 h 950094"/>
                <a:gd name="connsiteX7" fmla="*/ 24038 w 2201471"/>
                <a:gd name="connsiteY7" fmla="*/ 923312 h 950094"/>
                <a:gd name="connsiteX8" fmla="*/ 107086 w 2201471"/>
                <a:gd name="connsiteY8" fmla="*/ 802255 h 950094"/>
                <a:gd name="connsiteX9" fmla="*/ 207619 w 2201471"/>
                <a:gd name="connsiteY9" fmla="*/ 798795 h 950094"/>
                <a:gd name="connsiteX10" fmla="*/ 1236824 w 2201471"/>
                <a:gd name="connsiteY10" fmla="*/ 469 h 950094"/>
                <a:gd name="connsiteX0" fmla="*/ 1088213 w 2201471"/>
                <a:gd name="connsiteY0" fmla="*/ 529 h 870601"/>
                <a:gd name="connsiteX1" fmla="*/ 2201471 w 2201471"/>
                <a:gd name="connsiteY1" fmla="*/ 844767 h 870601"/>
                <a:gd name="connsiteX2" fmla="*/ 1684580 w 2201471"/>
                <a:gd name="connsiteY2" fmla="*/ 860073 h 870601"/>
                <a:gd name="connsiteX3" fmla="*/ 1674681 w 2201471"/>
                <a:gd name="connsiteY3" fmla="*/ 731686 h 870601"/>
                <a:gd name="connsiteX4" fmla="*/ 1059950 w 2201471"/>
                <a:gd name="connsiteY4" fmla="*/ 248903 h 870601"/>
                <a:gd name="connsiteX5" fmla="*/ 509212 w 2201471"/>
                <a:gd name="connsiteY5" fmla="*/ 712384 h 870601"/>
                <a:gd name="connsiteX6" fmla="*/ 593136 w 2201471"/>
                <a:gd name="connsiteY6" fmla="*/ 820554 h 870601"/>
                <a:gd name="connsiteX7" fmla="*/ 24038 w 2201471"/>
                <a:gd name="connsiteY7" fmla="*/ 843819 h 870601"/>
                <a:gd name="connsiteX8" fmla="*/ 107086 w 2201471"/>
                <a:gd name="connsiteY8" fmla="*/ 722762 h 870601"/>
                <a:gd name="connsiteX9" fmla="*/ 207619 w 2201471"/>
                <a:gd name="connsiteY9" fmla="*/ 719302 h 870601"/>
                <a:gd name="connsiteX10" fmla="*/ 1088213 w 2201471"/>
                <a:gd name="connsiteY10" fmla="*/ 529 h 870601"/>
                <a:gd name="connsiteX0" fmla="*/ 1088213 w 2216267"/>
                <a:gd name="connsiteY0" fmla="*/ 529 h 870601"/>
                <a:gd name="connsiteX1" fmla="*/ 1986591 w 2216267"/>
                <a:gd name="connsiteY1" fmla="*/ 746973 h 870601"/>
                <a:gd name="connsiteX2" fmla="*/ 2201471 w 2216267"/>
                <a:gd name="connsiteY2" fmla="*/ 844767 h 870601"/>
                <a:gd name="connsiteX3" fmla="*/ 1684580 w 2216267"/>
                <a:gd name="connsiteY3" fmla="*/ 860073 h 870601"/>
                <a:gd name="connsiteX4" fmla="*/ 1674681 w 2216267"/>
                <a:gd name="connsiteY4" fmla="*/ 731686 h 870601"/>
                <a:gd name="connsiteX5" fmla="*/ 1059950 w 2216267"/>
                <a:gd name="connsiteY5" fmla="*/ 248903 h 870601"/>
                <a:gd name="connsiteX6" fmla="*/ 509212 w 2216267"/>
                <a:gd name="connsiteY6" fmla="*/ 712384 h 870601"/>
                <a:gd name="connsiteX7" fmla="*/ 593136 w 2216267"/>
                <a:gd name="connsiteY7" fmla="*/ 820554 h 870601"/>
                <a:gd name="connsiteX8" fmla="*/ 24038 w 2216267"/>
                <a:gd name="connsiteY8" fmla="*/ 843819 h 870601"/>
                <a:gd name="connsiteX9" fmla="*/ 107086 w 2216267"/>
                <a:gd name="connsiteY9" fmla="*/ 722762 h 870601"/>
                <a:gd name="connsiteX10" fmla="*/ 207619 w 2216267"/>
                <a:gd name="connsiteY10" fmla="*/ 719302 h 870601"/>
                <a:gd name="connsiteX11" fmla="*/ 1088213 w 2216267"/>
                <a:gd name="connsiteY11" fmla="*/ 529 h 870601"/>
                <a:gd name="connsiteX0" fmla="*/ 1088213 w 2209291"/>
                <a:gd name="connsiteY0" fmla="*/ 529 h 870601"/>
                <a:gd name="connsiteX1" fmla="*/ 1851092 w 2209291"/>
                <a:gd name="connsiteY1" fmla="*/ 625914 h 870601"/>
                <a:gd name="connsiteX2" fmla="*/ 1986591 w 2209291"/>
                <a:gd name="connsiteY2" fmla="*/ 746973 h 870601"/>
                <a:gd name="connsiteX3" fmla="*/ 2201471 w 2209291"/>
                <a:gd name="connsiteY3" fmla="*/ 844767 h 870601"/>
                <a:gd name="connsiteX4" fmla="*/ 1684580 w 2209291"/>
                <a:gd name="connsiteY4" fmla="*/ 860073 h 870601"/>
                <a:gd name="connsiteX5" fmla="*/ 1674681 w 2209291"/>
                <a:gd name="connsiteY5" fmla="*/ 731686 h 870601"/>
                <a:gd name="connsiteX6" fmla="*/ 1059950 w 2209291"/>
                <a:gd name="connsiteY6" fmla="*/ 248903 h 870601"/>
                <a:gd name="connsiteX7" fmla="*/ 509212 w 2209291"/>
                <a:gd name="connsiteY7" fmla="*/ 712384 h 870601"/>
                <a:gd name="connsiteX8" fmla="*/ 593136 w 2209291"/>
                <a:gd name="connsiteY8" fmla="*/ 820554 h 870601"/>
                <a:gd name="connsiteX9" fmla="*/ 24038 w 2209291"/>
                <a:gd name="connsiteY9" fmla="*/ 843819 h 870601"/>
                <a:gd name="connsiteX10" fmla="*/ 107086 w 2209291"/>
                <a:gd name="connsiteY10" fmla="*/ 722762 h 870601"/>
                <a:gd name="connsiteX11" fmla="*/ 207619 w 2209291"/>
                <a:gd name="connsiteY11" fmla="*/ 719302 h 870601"/>
                <a:gd name="connsiteX12" fmla="*/ 1088213 w 2209291"/>
                <a:gd name="connsiteY12" fmla="*/ 529 h 870601"/>
                <a:gd name="connsiteX0" fmla="*/ 1088213 w 2212120"/>
                <a:gd name="connsiteY0" fmla="*/ 529 h 870601"/>
                <a:gd name="connsiteX1" fmla="*/ 1851092 w 2212120"/>
                <a:gd name="connsiteY1" fmla="*/ 625914 h 870601"/>
                <a:gd name="connsiteX2" fmla="*/ 2052155 w 2212120"/>
                <a:gd name="connsiteY2" fmla="*/ 719302 h 870601"/>
                <a:gd name="connsiteX3" fmla="*/ 2201471 w 2212120"/>
                <a:gd name="connsiteY3" fmla="*/ 844767 h 870601"/>
                <a:gd name="connsiteX4" fmla="*/ 1684580 w 2212120"/>
                <a:gd name="connsiteY4" fmla="*/ 860073 h 870601"/>
                <a:gd name="connsiteX5" fmla="*/ 1674681 w 2212120"/>
                <a:gd name="connsiteY5" fmla="*/ 731686 h 870601"/>
                <a:gd name="connsiteX6" fmla="*/ 1059950 w 2212120"/>
                <a:gd name="connsiteY6" fmla="*/ 248903 h 870601"/>
                <a:gd name="connsiteX7" fmla="*/ 509212 w 2212120"/>
                <a:gd name="connsiteY7" fmla="*/ 712384 h 870601"/>
                <a:gd name="connsiteX8" fmla="*/ 593136 w 2212120"/>
                <a:gd name="connsiteY8" fmla="*/ 820554 h 870601"/>
                <a:gd name="connsiteX9" fmla="*/ 24038 w 2212120"/>
                <a:gd name="connsiteY9" fmla="*/ 843819 h 870601"/>
                <a:gd name="connsiteX10" fmla="*/ 107086 w 2212120"/>
                <a:gd name="connsiteY10" fmla="*/ 722762 h 870601"/>
                <a:gd name="connsiteX11" fmla="*/ 207619 w 2212120"/>
                <a:gd name="connsiteY11" fmla="*/ 719302 h 870601"/>
                <a:gd name="connsiteX12" fmla="*/ 1088213 w 2212120"/>
                <a:gd name="connsiteY12" fmla="*/ 529 h 870601"/>
                <a:gd name="connsiteX0" fmla="*/ 1088213 w 2259948"/>
                <a:gd name="connsiteY0" fmla="*/ 529 h 870601"/>
                <a:gd name="connsiteX1" fmla="*/ 1851092 w 2259948"/>
                <a:gd name="connsiteY1" fmla="*/ 625914 h 870601"/>
                <a:gd name="connsiteX2" fmla="*/ 2052155 w 2259948"/>
                <a:gd name="connsiteY2" fmla="*/ 719302 h 870601"/>
                <a:gd name="connsiteX3" fmla="*/ 2201471 w 2259948"/>
                <a:gd name="connsiteY3" fmla="*/ 844767 h 870601"/>
                <a:gd name="connsiteX4" fmla="*/ 1684580 w 2259948"/>
                <a:gd name="connsiteY4" fmla="*/ 860073 h 870601"/>
                <a:gd name="connsiteX5" fmla="*/ 1674681 w 2259948"/>
                <a:gd name="connsiteY5" fmla="*/ 731686 h 870601"/>
                <a:gd name="connsiteX6" fmla="*/ 1059950 w 2259948"/>
                <a:gd name="connsiteY6" fmla="*/ 248903 h 870601"/>
                <a:gd name="connsiteX7" fmla="*/ 509212 w 2259948"/>
                <a:gd name="connsiteY7" fmla="*/ 712384 h 870601"/>
                <a:gd name="connsiteX8" fmla="*/ 593136 w 2259948"/>
                <a:gd name="connsiteY8" fmla="*/ 820554 h 870601"/>
                <a:gd name="connsiteX9" fmla="*/ 24038 w 2259948"/>
                <a:gd name="connsiteY9" fmla="*/ 843819 h 870601"/>
                <a:gd name="connsiteX10" fmla="*/ 107086 w 2259948"/>
                <a:gd name="connsiteY10" fmla="*/ 722762 h 870601"/>
                <a:gd name="connsiteX11" fmla="*/ 207619 w 2259948"/>
                <a:gd name="connsiteY11" fmla="*/ 719302 h 870601"/>
                <a:gd name="connsiteX12" fmla="*/ 1088213 w 2259948"/>
                <a:gd name="connsiteY12" fmla="*/ 529 h 870601"/>
                <a:gd name="connsiteX0" fmla="*/ 1088213 w 2259949"/>
                <a:gd name="connsiteY0" fmla="*/ 529 h 870601"/>
                <a:gd name="connsiteX1" fmla="*/ 1851092 w 2259949"/>
                <a:gd name="connsiteY1" fmla="*/ 625914 h 870601"/>
                <a:gd name="connsiteX2" fmla="*/ 2052155 w 2259949"/>
                <a:gd name="connsiteY2" fmla="*/ 719302 h 870601"/>
                <a:gd name="connsiteX3" fmla="*/ 2201471 w 2259949"/>
                <a:gd name="connsiteY3" fmla="*/ 844767 h 870601"/>
                <a:gd name="connsiteX4" fmla="*/ 1684580 w 2259949"/>
                <a:gd name="connsiteY4" fmla="*/ 860073 h 870601"/>
                <a:gd name="connsiteX5" fmla="*/ 1722762 w 2259949"/>
                <a:gd name="connsiteY5" fmla="*/ 717851 h 870601"/>
                <a:gd name="connsiteX6" fmla="*/ 1059950 w 2259949"/>
                <a:gd name="connsiteY6" fmla="*/ 248903 h 870601"/>
                <a:gd name="connsiteX7" fmla="*/ 509212 w 2259949"/>
                <a:gd name="connsiteY7" fmla="*/ 712384 h 870601"/>
                <a:gd name="connsiteX8" fmla="*/ 593136 w 2259949"/>
                <a:gd name="connsiteY8" fmla="*/ 820554 h 870601"/>
                <a:gd name="connsiteX9" fmla="*/ 24038 w 2259949"/>
                <a:gd name="connsiteY9" fmla="*/ 843819 h 870601"/>
                <a:gd name="connsiteX10" fmla="*/ 107086 w 2259949"/>
                <a:gd name="connsiteY10" fmla="*/ 722762 h 870601"/>
                <a:gd name="connsiteX11" fmla="*/ 207619 w 2259949"/>
                <a:gd name="connsiteY11" fmla="*/ 719302 h 870601"/>
                <a:gd name="connsiteX12" fmla="*/ 1088213 w 2259949"/>
                <a:gd name="connsiteY12" fmla="*/ 529 h 870601"/>
                <a:gd name="connsiteX0" fmla="*/ 1088213 w 2259949"/>
                <a:gd name="connsiteY0" fmla="*/ 529 h 870601"/>
                <a:gd name="connsiteX1" fmla="*/ 1851092 w 2259949"/>
                <a:gd name="connsiteY1" fmla="*/ 625914 h 870601"/>
                <a:gd name="connsiteX2" fmla="*/ 2052155 w 2259949"/>
                <a:gd name="connsiteY2" fmla="*/ 719302 h 870601"/>
                <a:gd name="connsiteX3" fmla="*/ 2201471 w 2259949"/>
                <a:gd name="connsiteY3" fmla="*/ 844767 h 870601"/>
                <a:gd name="connsiteX4" fmla="*/ 1684580 w 2259949"/>
                <a:gd name="connsiteY4" fmla="*/ 860073 h 870601"/>
                <a:gd name="connsiteX5" fmla="*/ 1722762 w 2259949"/>
                <a:gd name="connsiteY5" fmla="*/ 717851 h 870601"/>
                <a:gd name="connsiteX6" fmla="*/ 1059950 w 2259949"/>
                <a:gd name="connsiteY6" fmla="*/ 248903 h 870601"/>
                <a:gd name="connsiteX7" fmla="*/ 509212 w 2259949"/>
                <a:gd name="connsiteY7" fmla="*/ 712384 h 870601"/>
                <a:gd name="connsiteX8" fmla="*/ 593136 w 2259949"/>
                <a:gd name="connsiteY8" fmla="*/ 820554 h 870601"/>
                <a:gd name="connsiteX9" fmla="*/ 24038 w 2259949"/>
                <a:gd name="connsiteY9" fmla="*/ 843819 h 870601"/>
                <a:gd name="connsiteX10" fmla="*/ 107086 w 2259949"/>
                <a:gd name="connsiteY10" fmla="*/ 722762 h 870601"/>
                <a:gd name="connsiteX11" fmla="*/ 207619 w 2259949"/>
                <a:gd name="connsiteY11" fmla="*/ 719302 h 870601"/>
                <a:gd name="connsiteX12" fmla="*/ 1088213 w 2259949"/>
                <a:gd name="connsiteY12" fmla="*/ 529 h 870601"/>
                <a:gd name="connsiteX0" fmla="*/ 1088213 w 2259949"/>
                <a:gd name="connsiteY0" fmla="*/ 529 h 879207"/>
                <a:gd name="connsiteX1" fmla="*/ 1851092 w 2259949"/>
                <a:gd name="connsiteY1" fmla="*/ 625914 h 879207"/>
                <a:gd name="connsiteX2" fmla="*/ 2052155 w 2259949"/>
                <a:gd name="connsiteY2" fmla="*/ 719302 h 879207"/>
                <a:gd name="connsiteX3" fmla="*/ 2201471 w 2259949"/>
                <a:gd name="connsiteY3" fmla="*/ 844767 h 879207"/>
                <a:gd name="connsiteX4" fmla="*/ 1684580 w 2259949"/>
                <a:gd name="connsiteY4" fmla="*/ 860073 h 879207"/>
                <a:gd name="connsiteX5" fmla="*/ 1722762 w 2259949"/>
                <a:gd name="connsiteY5" fmla="*/ 717851 h 879207"/>
                <a:gd name="connsiteX6" fmla="*/ 1059950 w 2259949"/>
                <a:gd name="connsiteY6" fmla="*/ 248903 h 879207"/>
                <a:gd name="connsiteX7" fmla="*/ 509212 w 2259949"/>
                <a:gd name="connsiteY7" fmla="*/ 712384 h 879207"/>
                <a:gd name="connsiteX8" fmla="*/ 593136 w 2259949"/>
                <a:gd name="connsiteY8" fmla="*/ 820554 h 879207"/>
                <a:gd name="connsiteX9" fmla="*/ 24038 w 2259949"/>
                <a:gd name="connsiteY9" fmla="*/ 843819 h 879207"/>
                <a:gd name="connsiteX10" fmla="*/ 107086 w 2259949"/>
                <a:gd name="connsiteY10" fmla="*/ 722762 h 879207"/>
                <a:gd name="connsiteX11" fmla="*/ 207619 w 2259949"/>
                <a:gd name="connsiteY11" fmla="*/ 719302 h 879207"/>
                <a:gd name="connsiteX12" fmla="*/ 1088213 w 2259949"/>
                <a:gd name="connsiteY12" fmla="*/ 529 h 879207"/>
                <a:gd name="connsiteX0" fmla="*/ 1088213 w 2259949"/>
                <a:gd name="connsiteY0" fmla="*/ 529 h 870601"/>
                <a:gd name="connsiteX1" fmla="*/ 1851092 w 2259949"/>
                <a:gd name="connsiteY1" fmla="*/ 625914 h 870601"/>
                <a:gd name="connsiteX2" fmla="*/ 2052155 w 2259949"/>
                <a:gd name="connsiteY2" fmla="*/ 719302 h 870601"/>
                <a:gd name="connsiteX3" fmla="*/ 2201471 w 2259949"/>
                <a:gd name="connsiteY3" fmla="*/ 844767 h 870601"/>
                <a:gd name="connsiteX4" fmla="*/ 1684580 w 2259949"/>
                <a:gd name="connsiteY4" fmla="*/ 860073 h 870601"/>
                <a:gd name="connsiteX5" fmla="*/ 1722762 w 2259949"/>
                <a:gd name="connsiteY5" fmla="*/ 717851 h 870601"/>
                <a:gd name="connsiteX6" fmla="*/ 1059950 w 2259949"/>
                <a:gd name="connsiteY6" fmla="*/ 248903 h 870601"/>
                <a:gd name="connsiteX7" fmla="*/ 509212 w 2259949"/>
                <a:gd name="connsiteY7" fmla="*/ 712384 h 870601"/>
                <a:gd name="connsiteX8" fmla="*/ 593136 w 2259949"/>
                <a:gd name="connsiteY8" fmla="*/ 820554 h 870601"/>
                <a:gd name="connsiteX9" fmla="*/ 24038 w 2259949"/>
                <a:gd name="connsiteY9" fmla="*/ 843819 h 870601"/>
                <a:gd name="connsiteX10" fmla="*/ 107086 w 2259949"/>
                <a:gd name="connsiteY10" fmla="*/ 722762 h 870601"/>
                <a:gd name="connsiteX11" fmla="*/ 207619 w 2259949"/>
                <a:gd name="connsiteY11" fmla="*/ 719302 h 870601"/>
                <a:gd name="connsiteX12" fmla="*/ 1088213 w 2259949"/>
                <a:gd name="connsiteY12" fmla="*/ 529 h 870601"/>
                <a:gd name="connsiteX0" fmla="*/ 1088213 w 2259949"/>
                <a:gd name="connsiteY0" fmla="*/ 529 h 868924"/>
                <a:gd name="connsiteX1" fmla="*/ 1851092 w 2259949"/>
                <a:gd name="connsiteY1" fmla="*/ 625914 h 868924"/>
                <a:gd name="connsiteX2" fmla="*/ 2052155 w 2259949"/>
                <a:gd name="connsiteY2" fmla="*/ 719302 h 868924"/>
                <a:gd name="connsiteX3" fmla="*/ 2201471 w 2259949"/>
                <a:gd name="connsiteY3" fmla="*/ 844767 h 868924"/>
                <a:gd name="connsiteX4" fmla="*/ 1758885 w 2259949"/>
                <a:gd name="connsiteY4" fmla="*/ 849697 h 868924"/>
                <a:gd name="connsiteX5" fmla="*/ 1722762 w 2259949"/>
                <a:gd name="connsiteY5" fmla="*/ 717851 h 868924"/>
                <a:gd name="connsiteX6" fmla="*/ 1059950 w 2259949"/>
                <a:gd name="connsiteY6" fmla="*/ 248903 h 868924"/>
                <a:gd name="connsiteX7" fmla="*/ 509212 w 2259949"/>
                <a:gd name="connsiteY7" fmla="*/ 712384 h 868924"/>
                <a:gd name="connsiteX8" fmla="*/ 593136 w 2259949"/>
                <a:gd name="connsiteY8" fmla="*/ 820554 h 868924"/>
                <a:gd name="connsiteX9" fmla="*/ 24038 w 2259949"/>
                <a:gd name="connsiteY9" fmla="*/ 843819 h 868924"/>
                <a:gd name="connsiteX10" fmla="*/ 107086 w 2259949"/>
                <a:gd name="connsiteY10" fmla="*/ 722762 h 868924"/>
                <a:gd name="connsiteX11" fmla="*/ 207619 w 2259949"/>
                <a:gd name="connsiteY11" fmla="*/ 719302 h 868924"/>
                <a:gd name="connsiteX12" fmla="*/ 1088213 w 2259949"/>
                <a:gd name="connsiteY12" fmla="*/ 529 h 868924"/>
                <a:gd name="connsiteX0" fmla="*/ 1088213 w 2259949"/>
                <a:gd name="connsiteY0" fmla="*/ 529 h 853480"/>
                <a:gd name="connsiteX1" fmla="*/ 1851092 w 2259949"/>
                <a:gd name="connsiteY1" fmla="*/ 625914 h 853480"/>
                <a:gd name="connsiteX2" fmla="*/ 2052155 w 2259949"/>
                <a:gd name="connsiteY2" fmla="*/ 719302 h 853480"/>
                <a:gd name="connsiteX3" fmla="*/ 2201471 w 2259949"/>
                <a:gd name="connsiteY3" fmla="*/ 844767 h 853480"/>
                <a:gd name="connsiteX4" fmla="*/ 1758885 w 2259949"/>
                <a:gd name="connsiteY4" fmla="*/ 849697 h 853480"/>
                <a:gd name="connsiteX5" fmla="*/ 1722762 w 2259949"/>
                <a:gd name="connsiteY5" fmla="*/ 717851 h 853480"/>
                <a:gd name="connsiteX6" fmla="*/ 1059950 w 2259949"/>
                <a:gd name="connsiteY6" fmla="*/ 248903 h 853480"/>
                <a:gd name="connsiteX7" fmla="*/ 509212 w 2259949"/>
                <a:gd name="connsiteY7" fmla="*/ 712384 h 853480"/>
                <a:gd name="connsiteX8" fmla="*/ 593136 w 2259949"/>
                <a:gd name="connsiteY8" fmla="*/ 820554 h 853480"/>
                <a:gd name="connsiteX9" fmla="*/ 24038 w 2259949"/>
                <a:gd name="connsiteY9" fmla="*/ 843819 h 853480"/>
                <a:gd name="connsiteX10" fmla="*/ 107086 w 2259949"/>
                <a:gd name="connsiteY10" fmla="*/ 722762 h 853480"/>
                <a:gd name="connsiteX11" fmla="*/ 207619 w 2259949"/>
                <a:gd name="connsiteY11" fmla="*/ 719302 h 853480"/>
                <a:gd name="connsiteX12" fmla="*/ 1088213 w 2259949"/>
                <a:gd name="connsiteY12" fmla="*/ 529 h 853480"/>
                <a:gd name="connsiteX0" fmla="*/ 1088213 w 2259949"/>
                <a:gd name="connsiteY0" fmla="*/ 529 h 853480"/>
                <a:gd name="connsiteX1" fmla="*/ 1851092 w 2259949"/>
                <a:gd name="connsiteY1" fmla="*/ 625914 h 853480"/>
                <a:gd name="connsiteX2" fmla="*/ 2052155 w 2259949"/>
                <a:gd name="connsiteY2" fmla="*/ 719302 h 853480"/>
                <a:gd name="connsiteX3" fmla="*/ 2201471 w 2259949"/>
                <a:gd name="connsiteY3" fmla="*/ 844767 h 853480"/>
                <a:gd name="connsiteX4" fmla="*/ 1719547 w 2259949"/>
                <a:gd name="connsiteY4" fmla="*/ 849697 h 853480"/>
                <a:gd name="connsiteX5" fmla="*/ 1722762 w 2259949"/>
                <a:gd name="connsiteY5" fmla="*/ 717851 h 853480"/>
                <a:gd name="connsiteX6" fmla="*/ 1059950 w 2259949"/>
                <a:gd name="connsiteY6" fmla="*/ 248903 h 853480"/>
                <a:gd name="connsiteX7" fmla="*/ 509212 w 2259949"/>
                <a:gd name="connsiteY7" fmla="*/ 712384 h 853480"/>
                <a:gd name="connsiteX8" fmla="*/ 593136 w 2259949"/>
                <a:gd name="connsiteY8" fmla="*/ 820554 h 853480"/>
                <a:gd name="connsiteX9" fmla="*/ 24038 w 2259949"/>
                <a:gd name="connsiteY9" fmla="*/ 843819 h 853480"/>
                <a:gd name="connsiteX10" fmla="*/ 107086 w 2259949"/>
                <a:gd name="connsiteY10" fmla="*/ 722762 h 853480"/>
                <a:gd name="connsiteX11" fmla="*/ 207619 w 2259949"/>
                <a:gd name="connsiteY11" fmla="*/ 719302 h 853480"/>
                <a:gd name="connsiteX12" fmla="*/ 1088213 w 2259949"/>
                <a:gd name="connsiteY12" fmla="*/ 529 h 853480"/>
                <a:gd name="connsiteX0" fmla="*/ 1088213 w 2259949"/>
                <a:gd name="connsiteY0" fmla="*/ 529 h 853480"/>
                <a:gd name="connsiteX1" fmla="*/ 2052155 w 2259949"/>
                <a:gd name="connsiteY1" fmla="*/ 719302 h 853480"/>
                <a:gd name="connsiteX2" fmla="*/ 2201471 w 2259949"/>
                <a:gd name="connsiteY2" fmla="*/ 844767 h 853480"/>
                <a:gd name="connsiteX3" fmla="*/ 1719547 w 2259949"/>
                <a:gd name="connsiteY3" fmla="*/ 849697 h 853480"/>
                <a:gd name="connsiteX4" fmla="*/ 1722762 w 2259949"/>
                <a:gd name="connsiteY4" fmla="*/ 717851 h 853480"/>
                <a:gd name="connsiteX5" fmla="*/ 1059950 w 2259949"/>
                <a:gd name="connsiteY5" fmla="*/ 248903 h 853480"/>
                <a:gd name="connsiteX6" fmla="*/ 509212 w 2259949"/>
                <a:gd name="connsiteY6" fmla="*/ 712384 h 853480"/>
                <a:gd name="connsiteX7" fmla="*/ 593136 w 2259949"/>
                <a:gd name="connsiteY7" fmla="*/ 820554 h 853480"/>
                <a:gd name="connsiteX8" fmla="*/ 24038 w 2259949"/>
                <a:gd name="connsiteY8" fmla="*/ 843819 h 853480"/>
                <a:gd name="connsiteX9" fmla="*/ 107086 w 2259949"/>
                <a:gd name="connsiteY9" fmla="*/ 722762 h 853480"/>
                <a:gd name="connsiteX10" fmla="*/ 207619 w 2259949"/>
                <a:gd name="connsiteY10" fmla="*/ 719302 h 853480"/>
                <a:gd name="connsiteX11" fmla="*/ 1088213 w 2259949"/>
                <a:gd name="connsiteY11" fmla="*/ 529 h 853480"/>
                <a:gd name="connsiteX0" fmla="*/ 1088213 w 2259949"/>
                <a:gd name="connsiteY0" fmla="*/ 529 h 853480"/>
                <a:gd name="connsiteX1" fmla="*/ 2052155 w 2259949"/>
                <a:gd name="connsiteY1" fmla="*/ 719302 h 853480"/>
                <a:gd name="connsiteX2" fmla="*/ 2201471 w 2259949"/>
                <a:gd name="connsiteY2" fmla="*/ 844767 h 853480"/>
                <a:gd name="connsiteX3" fmla="*/ 1719547 w 2259949"/>
                <a:gd name="connsiteY3" fmla="*/ 849697 h 853480"/>
                <a:gd name="connsiteX4" fmla="*/ 1722762 w 2259949"/>
                <a:gd name="connsiteY4" fmla="*/ 717851 h 853480"/>
                <a:gd name="connsiteX5" fmla="*/ 1059950 w 2259949"/>
                <a:gd name="connsiteY5" fmla="*/ 248903 h 853480"/>
                <a:gd name="connsiteX6" fmla="*/ 509212 w 2259949"/>
                <a:gd name="connsiteY6" fmla="*/ 712384 h 853480"/>
                <a:gd name="connsiteX7" fmla="*/ 593136 w 2259949"/>
                <a:gd name="connsiteY7" fmla="*/ 820554 h 853480"/>
                <a:gd name="connsiteX8" fmla="*/ 24038 w 2259949"/>
                <a:gd name="connsiteY8" fmla="*/ 843819 h 853480"/>
                <a:gd name="connsiteX9" fmla="*/ 107086 w 2259949"/>
                <a:gd name="connsiteY9" fmla="*/ 722762 h 853480"/>
                <a:gd name="connsiteX10" fmla="*/ 207619 w 2259949"/>
                <a:gd name="connsiteY10" fmla="*/ 719302 h 853480"/>
                <a:gd name="connsiteX11" fmla="*/ 1088213 w 2259949"/>
                <a:gd name="connsiteY11" fmla="*/ 529 h 853480"/>
                <a:gd name="connsiteX0" fmla="*/ 1115530 w 2287266"/>
                <a:gd name="connsiteY0" fmla="*/ 529 h 853480"/>
                <a:gd name="connsiteX1" fmla="*/ 2079472 w 2287266"/>
                <a:gd name="connsiteY1" fmla="*/ 719302 h 853480"/>
                <a:gd name="connsiteX2" fmla="*/ 2228788 w 2287266"/>
                <a:gd name="connsiteY2" fmla="*/ 844767 h 853480"/>
                <a:gd name="connsiteX3" fmla="*/ 1746864 w 2287266"/>
                <a:gd name="connsiteY3" fmla="*/ 849697 h 853480"/>
                <a:gd name="connsiteX4" fmla="*/ 1750079 w 2287266"/>
                <a:gd name="connsiteY4" fmla="*/ 717851 h 853480"/>
                <a:gd name="connsiteX5" fmla="*/ 1087267 w 2287266"/>
                <a:gd name="connsiteY5" fmla="*/ 248903 h 853480"/>
                <a:gd name="connsiteX6" fmla="*/ 536529 w 2287266"/>
                <a:gd name="connsiteY6" fmla="*/ 712384 h 853480"/>
                <a:gd name="connsiteX7" fmla="*/ 620453 w 2287266"/>
                <a:gd name="connsiteY7" fmla="*/ 820554 h 853480"/>
                <a:gd name="connsiteX8" fmla="*/ 20759 w 2287266"/>
                <a:gd name="connsiteY8" fmla="*/ 778102 h 853480"/>
                <a:gd name="connsiteX9" fmla="*/ 134403 w 2287266"/>
                <a:gd name="connsiteY9" fmla="*/ 722762 h 853480"/>
                <a:gd name="connsiteX10" fmla="*/ 234936 w 2287266"/>
                <a:gd name="connsiteY10" fmla="*/ 719302 h 853480"/>
                <a:gd name="connsiteX11" fmla="*/ 1115530 w 2287266"/>
                <a:gd name="connsiteY11" fmla="*/ 529 h 853480"/>
                <a:gd name="connsiteX0" fmla="*/ 1114737 w 2286473"/>
                <a:gd name="connsiteY0" fmla="*/ 529 h 853480"/>
                <a:gd name="connsiteX1" fmla="*/ 2078679 w 2286473"/>
                <a:gd name="connsiteY1" fmla="*/ 719302 h 853480"/>
                <a:gd name="connsiteX2" fmla="*/ 2227995 w 2286473"/>
                <a:gd name="connsiteY2" fmla="*/ 844767 h 853480"/>
                <a:gd name="connsiteX3" fmla="*/ 1746071 w 2286473"/>
                <a:gd name="connsiteY3" fmla="*/ 849697 h 853480"/>
                <a:gd name="connsiteX4" fmla="*/ 1749286 w 2286473"/>
                <a:gd name="connsiteY4" fmla="*/ 717851 h 853480"/>
                <a:gd name="connsiteX5" fmla="*/ 1086474 w 2286473"/>
                <a:gd name="connsiteY5" fmla="*/ 248903 h 853480"/>
                <a:gd name="connsiteX6" fmla="*/ 535736 w 2286473"/>
                <a:gd name="connsiteY6" fmla="*/ 712384 h 853480"/>
                <a:gd name="connsiteX7" fmla="*/ 619660 w 2286473"/>
                <a:gd name="connsiteY7" fmla="*/ 820554 h 853480"/>
                <a:gd name="connsiteX8" fmla="*/ 19966 w 2286473"/>
                <a:gd name="connsiteY8" fmla="*/ 778102 h 853480"/>
                <a:gd name="connsiteX9" fmla="*/ 234143 w 2286473"/>
                <a:gd name="connsiteY9" fmla="*/ 719302 h 853480"/>
                <a:gd name="connsiteX10" fmla="*/ 1114737 w 2286473"/>
                <a:gd name="connsiteY10" fmla="*/ 529 h 853480"/>
                <a:gd name="connsiteX0" fmla="*/ 1114737 w 2286473"/>
                <a:gd name="connsiteY0" fmla="*/ 529 h 853480"/>
                <a:gd name="connsiteX1" fmla="*/ 2078679 w 2286473"/>
                <a:gd name="connsiteY1" fmla="*/ 719302 h 853480"/>
                <a:gd name="connsiteX2" fmla="*/ 2227995 w 2286473"/>
                <a:gd name="connsiteY2" fmla="*/ 844767 h 853480"/>
                <a:gd name="connsiteX3" fmla="*/ 1746071 w 2286473"/>
                <a:gd name="connsiteY3" fmla="*/ 849697 h 853480"/>
                <a:gd name="connsiteX4" fmla="*/ 1749286 w 2286473"/>
                <a:gd name="connsiteY4" fmla="*/ 717851 h 853480"/>
                <a:gd name="connsiteX5" fmla="*/ 1086474 w 2286473"/>
                <a:gd name="connsiteY5" fmla="*/ 248903 h 853480"/>
                <a:gd name="connsiteX6" fmla="*/ 535736 w 2286473"/>
                <a:gd name="connsiteY6" fmla="*/ 712384 h 853480"/>
                <a:gd name="connsiteX7" fmla="*/ 619660 w 2286473"/>
                <a:gd name="connsiteY7" fmla="*/ 820554 h 853480"/>
                <a:gd name="connsiteX8" fmla="*/ 19966 w 2286473"/>
                <a:gd name="connsiteY8" fmla="*/ 778102 h 853480"/>
                <a:gd name="connsiteX9" fmla="*/ 234143 w 2286473"/>
                <a:gd name="connsiteY9" fmla="*/ 719302 h 853480"/>
                <a:gd name="connsiteX10" fmla="*/ 1114737 w 2286473"/>
                <a:gd name="connsiteY10" fmla="*/ 529 h 853480"/>
                <a:gd name="connsiteX0" fmla="*/ 1100331 w 2272067"/>
                <a:gd name="connsiteY0" fmla="*/ 529 h 853480"/>
                <a:gd name="connsiteX1" fmla="*/ 2064273 w 2272067"/>
                <a:gd name="connsiteY1" fmla="*/ 719302 h 853480"/>
                <a:gd name="connsiteX2" fmla="*/ 2213589 w 2272067"/>
                <a:gd name="connsiteY2" fmla="*/ 844767 h 853480"/>
                <a:gd name="connsiteX3" fmla="*/ 1731665 w 2272067"/>
                <a:gd name="connsiteY3" fmla="*/ 849697 h 853480"/>
                <a:gd name="connsiteX4" fmla="*/ 1734880 w 2272067"/>
                <a:gd name="connsiteY4" fmla="*/ 717851 h 853480"/>
                <a:gd name="connsiteX5" fmla="*/ 1072068 w 2272067"/>
                <a:gd name="connsiteY5" fmla="*/ 248903 h 853480"/>
                <a:gd name="connsiteX6" fmla="*/ 521330 w 2272067"/>
                <a:gd name="connsiteY6" fmla="*/ 712384 h 853480"/>
                <a:gd name="connsiteX7" fmla="*/ 605254 w 2272067"/>
                <a:gd name="connsiteY7" fmla="*/ 820554 h 853480"/>
                <a:gd name="connsiteX8" fmla="*/ 5560 w 2272067"/>
                <a:gd name="connsiteY8" fmla="*/ 778102 h 853480"/>
                <a:gd name="connsiteX9" fmla="*/ 219737 w 2272067"/>
                <a:gd name="connsiteY9" fmla="*/ 719302 h 853480"/>
                <a:gd name="connsiteX10" fmla="*/ 1100331 w 2272067"/>
                <a:gd name="connsiteY10" fmla="*/ 529 h 853480"/>
                <a:gd name="connsiteX0" fmla="*/ 1094773 w 2266509"/>
                <a:gd name="connsiteY0" fmla="*/ 529 h 853480"/>
                <a:gd name="connsiteX1" fmla="*/ 2058715 w 2266509"/>
                <a:gd name="connsiteY1" fmla="*/ 719302 h 853480"/>
                <a:gd name="connsiteX2" fmla="*/ 2208031 w 2266509"/>
                <a:gd name="connsiteY2" fmla="*/ 844767 h 853480"/>
                <a:gd name="connsiteX3" fmla="*/ 1726107 w 2266509"/>
                <a:gd name="connsiteY3" fmla="*/ 849697 h 853480"/>
                <a:gd name="connsiteX4" fmla="*/ 1729322 w 2266509"/>
                <a:gd name="connsiteY4" fmla="*/ 717851 h 853480"/>
                <a:gd name="connsiteX5" fmla="*/ 1066510 w 2266509"/>
                <a:gd name="connsiteY5" fmla="*/ 248903 h 853480"/>
                <a:gd name="connsiteX6" fmla="*/ 515772 w 2266509"/>
                <a:gd name="connsiteY6" fmla="*/ 712384 h 853480"/>
                <a:gd name="connsiteX7" fmla="*/ 599696 w 2266509"/>
                <a:gd name="connsiteY7" fmla="*/ 820554 h 853480"/>
                <a:gd name="connsiteX8" fmla="*/ 2 w 2266509"/>
                <a:gd name="connsiteY8" fmla="*/ 778102 h 853480"/>
                <a:gd name="connsiteX9" fmla="*/ 214179 w 2266509"/>
                <a:gd name="connsiteY9" fmla="*/ 719302 h 853480"/>
                <a:gd name="connsiteX10" fmla="*/ 1094773 w 2266509"/>
                <a:gd name="connsiteY10" fmla="*/ 529 h 853480"/>
                <a:gd name="connsiteX0" fmla="*/ 1094773 w 2266509"/>
                <a:gd name="connsiteY0" fmla="*/ 529 h 853480"/>
                <a:gd name="connsiteX1" fmla="*/ 2058715 w 2266509"/>
                <a:gd name="connsiteY1" fmla="*/ 719302 h 853480"/>
                <a:gd name="connsiteX2" fmla="*/ 2208031 w 2266509"/>
                <a:gd name="connsiteY2" fmla="*/ 844767 h 853480"/>
                <a:gd name="connsiteX3" fmla="*/ 1726107 w 2266509"/>
                <a:gd name="connsiteY3" fmla="*/ 849697 h 853480"/>
                <a:gd name="connsiteX4" fmla="*/ 1729322 w 2266509"/>
                <a:gd name="connsiteY4" fmla="*/ 717851 h 853480"/>
                <a:gd name="connsiteX5" fmla="*/ 1066510 w 2266509"/>
                <a:gd name="connsiteY5" fmla="*/ 248903 h 853480"/>
                <a:gd name="connsiteX6" fmla="*/ 515772 w 2266509"/>
                <a:gd name="connsiteY6" fmla="*/ 712384 h 853480"/>
                <a:gd name="connsiteX7" fmla="*/ 599696 w 2266509"/>
                <a:gd name="connsiteY7" fmla="*/ 820554 h 853480"/>
                <a:gd name="connsiteX8" fmla="*/ 2 w 2266509"/>
                <a:gd name="connsiteY8" fmla="*/ 778102 h 853480"/>
                <a:gd name="connsiteX9" fmla="*/ 214179 w 2266509"/>
                <a:gd name="connsiteY9" fmla="*/ 719302 h 853480"/>
                <a:gd name="connsiteX10" fmla="*/ 1094773 w 2266509"/>
                <a:gd name="connsiteY10" fmla="*/ 529 h 853480"/>
                <a:gd name="connsiteX0" fmla="*/ 1103515 w 2275251"/>
                <a:gd name="connsiteY0" fmla="*/ 529 h 859832"/>
                <a:gd name="connsiteX1" fmla="*/ 2067457 w 2275251"/>
                <a:gd name="connsiteY1" fmla="*/ 719302 h 859832"/>
                <a:gd name="connsiteX2" fmla="*/ 2216773 w 2275251"/>
                <a:gd name="connsiteY2" fmla="*/ 844767 h 859832"/>
                <a:gd name="connsiteX3" fmla="*/ 1734849 w 2275251"/>
                <a:gd name="connsiteY3" fmla="*/ 849697 h 859832"/>
                <a:gd name="connsiteX4" fmla="*/ 1738064 w 2275251"/>
                <a:gd name="connsiteY4" fmla="*/ 717851 h 859832"/>
                <a:gd name="connsiteX5" fmla="*/ 1075252 w 2275251"/>
                <a:gd name="connsiteY5" fmla="*/ 248903 h 859832"/>
                <a:gd name="connsiteX6" fmla="*/ 524514 w 2275251"/>
                <a:gd name="connsiteY6" fmla="*/ 712384 h 859832"/>
                <a:gd name="connsiteX7" fmla="*/ 608438 w 2275251"/>
                <a:gd name="connsiteY7" fmla="*/ 820554 h 859832"/>
                <a:gd name="connsiteX8" fmla="*/ 2 w 2275251"/>
                <a:gd name="connsiteY8" fmla="*/ 798855 h 859832"/>
                <a:gd name="connsiteX9" fmla="*/ 222921 w 2275251"/>
                <a:gd name="connsiteY9" fmla="*/ 719302 h 859832"/>
                <a:gd name="connsiteX10" fmla="*/ 1103515 w 2275251"/>
                <a:gd name="connsiteY10" fmla="*/ 529 h 859832"/>
                <a:gd name="connsiteX0" fmla="*/ 1103515 w 2275251"/>
                <a:gd name="connsiteY0" fmla="*/ 991 h 860294"/>
                <a:gd name="connsiteX1" fmla="*/ 2067457 w 2275251"/>
                <a:gd name="connsiteY1" fmla="*/ 719764 h 860294"/>
                <a:gd name="connsiteX2" fmla="*/ 2216773 w 2275251"/>
                <a:gd name="connsiteY2" fmla="*/ 845229 h 860294"/>
                <a:gd name="connsiteX3" fmla="*/ 1734849 w 2275251"/>
                <a:gd name="connsiteY3" fmla="*/ 850159 h 860294"/>
                <a:gd name="connsiteX4" fmla="*/ 1738064 w 2275251"/>
                <a:gd name="connsiteY4" fmla="*/ 718313 h 860294"/>
                <a:gd name="connsiteX5" fmla="*/ 1075252 w 2275251"/>
                <a:gd name="connsiteY5" fmla="*/ 249365 h 860294"/>
                <a:gd name="connsiteX6" fmla="*/ 524514 w 2275251"/>
                <a:gd name="connsiteY6" fmla="*/ 712846 h 860294"/>
                <a:gd name="connsiteX7" fmla="*/ 608438 w 2275251"/>
                <a:gd name="connsiteY7" fmla="*/ 821016 h 860294"/>
                <a:gd name="connsiteX8" fmla="*/ 2 w 2275251"/>
                <a:gd name="connsiteY8" fmla="*/ 799317 h 860294"/>
                <a:gd name="connsiteX9" fmla="*/ 222921 w 2275251"/>
                <a:gd name="connsiteY9" fmla="*/ 719764 h 860294"/>
                <a:gd name="connsiteX10" fmla="*/ 1103515 w 2275251"/>
                <a:gd name="connsiteY10" fmla="*/ 991 h 860294"/>
                <a:gd name="connsiteX0" fmla="*/ 1103515 w 2275251"/>
                <a:gd name="connsiteY0" fmla="*/ 991 h 860294"/>
                <a:gd name="connsiteX1" fmla="*/ 2067457 w 2275251"/>
                <a:gd name="connsiteY1" fmla="*/ 719764 h 860294"/>
                <a:gd name="connsiteX2" fmla="*/ 2216773 w 2275251"/>
                <a:gd name="connsiteY2" fmla="*/ 845229 h 860294"/>
                <a:gd name="connsiteX3" fmla="*/ 1734849 w 2275251"/>
                <a:gd name="connsiteY3" fmla="*/ 850159 h 860294"/>
                <a:gd name="connsiteX4" fmla="*/ 1738064 w 2275251"/>
                <a:gd name="connsiteY4" fmla="*/ 718313 h 860294"/>
                <a:gd name="connsiteX5" fmla="*/ 1075252 w 2275251"/>
                <a:gd name="connsiteY5" fmla="*/ 249365 h 860294"/>
                <a:gd name="connsiteX6" fmla="*/ 524514 w 2275251"/>
                <a:gd name="connsiteY6" fmla="*/ 712846 h 860294"/>
                <a:gd name="connsiteX7" fmla="*/ 608438 w 2275251"/>
                <a:gd name="connsiteY7" fmla="*/ 821016 h 860294"/>
                <a:gd name="connsiteX8" fmla="*/ 2 w 2275251"/>
                <a:gd name="connsiteY8" fmla="*/ 799317 h 860294"/>
                <a:gd name="connsiteX9" fmla="*/ 222921 w 2275251"/>
                <a:gd name="connsiteY9" fmla="*/ 719764 h 860294"/>
                <a:gd name="connsiteX10" fmla="*/ 1103515 w 2275251"/>
                <a:gd name="connsiteY10" fmla="*/ 991 h 860294"/>
                <a:gd name="connsiteX0" fmla="*/ 1103515 w 2275251"/>
                <a:gd name="connsiteY0" fmla="*/ 991 h 860294"/>
                <a:gd name="connsiteX1" fmla="*/ 2067457 w 2275251"/>
                <a:gd name="connsiteY1" fmla="*/ 719764 h 860294"/>
                <a:gd name="connsiteX2" fmla="*/ 2216773 w 2275251"/>
                <a:gd name="connsiteY2" fmla="*/ 845229 h 860294"/>
                <a:gd name="connsiteX3" fmla="*/ 1734849 w 2275251"/>
                <a:gd name="connsiteY3" fmla="*/ 850159 h 860294"/>
                <a:gd name="connsiteX4" fmla="*/ 1738064 w 2275251"/>
                <a:gd name="connsiteY4" fmla="*/ 718313 h 860294"/>
                <a:gd name="connsiteX5" fmla="*/ 1127704 w 2275251"/>
                <a:gd name="connsiteY5" fmla="*/ 252824 h 860294"/>
                <a:gd name="connsiteX6" fmla="*/ 524514 w 2275251"/>
                <a:gd name="connsiteY6" fmla="*/ 712846 h 860294"/>
                <a:gd name="connsiteX7" fmla="*/ 608438 w 2275251"/>
                <a:gd name="connsiteY7" fmla="*/ 821016 h 860294"/>
                <a:gd name="connsiteX8" fmla="*/ 2 w 2275251"/>
                <a:gd name="connsiteY8" fmla="*/ 799317 h 860294"/>
                <a:gd name="connsiteX9" fmla="*/ 222921 w 2275251"/>
                <a:gd name="connsiteY9" fmla="*/ 719764 h 860294"/>
                <a:gd name="connsiteX10" fmla="*/ 1103515 w 2275251"/>
                <a:gd name="connsiteY10" fmla="*/ 991 h 860294"/>
                <a:gd name="connsiteX0" fmla="*/ 1103515 w 2275251"/>
                <a:gd name="connsiteY0" fmla="*/ 991 h 860294"/>
                <a:gd name="connsiteX1" fmla="*/ 2067457 w 2275251"/>
                <a:gd name="connsiteY1" fmla="*/ 719764 h 860294"/>
                <a:gd name="connsiteX2" fmla="*/ 2216773 w 2275251"/>
                <a:gd name="connsiteY2" fmla="*/ 845229 h 860294"/>
                <a:gd name="connsiteX3" fmla="*/ 1734849 w 2275251"/>
                <a:gd name="connsiteY3" fmla="*/ 850159 h 860294"/>
                <a:gd name="connsiteX4" fmla="*/ 1738064 w 2275251"/>
                <a:gd name="connsiteY4" fmla="*/ 718313 h 860294"/>
                <a:gd name="connsiteX5" fmla="*/ 1127704 w 2275251"/>
                <a:gd name="connsiteY5" fmla="*/ 252824 h 860294"/>
                <a:gd name="connsiteX6" fmla="*/ 524514 w 2275251"/>
                <a:gd name="connsiteY6" fmla="*/ 712846 h 860294"/>
                <a:gd name="connsiteX7" fmla="*/ 608438 w 2275251"/>
                <a:gd name="connsiteY7" fmla="*/ 821016 h 860294"/>
                <a:gd name="connsiteX8" fmla="*/ 2 w 2275251"/>
                <a:gd name="connsiteY8" fmla="*/ 799317 h 860294"/>
                <a:gd name="connsiteX9" fmla="*/ 222921 w 2275251"/>
                <a:gd name="connsiteY9" fmla="*/ 719764 h 860294"/>
                <a:gd name="connsiteX10" fmla="*/ 1103515 w 2275251"/>
                <a:gd name="connsiteY10" fmla="*/ 991 h 860294"/>
                <a:gd name="connsiteX0" fmla="*/ 1103515 w 2275251"/>
                <a:gd name="connsiteY0" fmla="*/ 991 h 860294"/>
                <a:gd name="connsiteX1" fmla="*/ 2067457 w 2275251"/>
                <a:gd name="connsiteY1" fmla="*/ 719764 h 860294"/>
                <a:gd name="connsiteX2" fmla="*/ 2216773 w 2275251"/>
                <a:gd name="connsiteY2" fmla="*/ 845229 h 860294"/>
                <a:gd name="connsiteX3" fmla="*/ 1734849 w 2275251"/>
                <a:gd name="connsiteY3" fmla="*/ 850159 h 860294"/>
                <a:gd name="connsiteX4" fmla="*/ 1738064 w 2275251"/>
                <a:gd name="connsiteY4" fmla="*/ 718313 h 860294"/>
                <a:gd name="connsiteX5" fmla="*/ 1127704 w 2275251"/>
                <a:gd name="connsiteY5" fmla="*/ 252824 h 860294"/>
                <a:gd name="connsiteX6" fmla="*/ 524514 w 2275251"/>
                <a:gd name="connsiteY6" fmla="*/ 712846 h 860294"/>
                <a:gd name="connsiteX7" fmla="*/ 608438 w 2275251"/>
                <a:gd name="connsiteY7" fmla="*/ 821016 h 860294"/>
                <a:gd name="connsiteX8" fmla="*/ 2 w 2275251"/>
                <a:gd name="connsiteY8" fmla="*/ 799317 h 860294"/>
                <a:gd name="connsiteX9" fmla="*/ 222921 w 2275251"/>
                <a:gd name="connsiteY9" fmla="*/ 719764 h 860294"/>
                <a:gd name="connsiteX10" fmla="*/ 1103515 w 2275251"/>
                <a:gd name="connsiteY10" fmla="*/ 991 h 860294"/>
                <a:gd name="connsiteX0" fmla="*/ 1103515 w 2275251"/>
                <a:gd name="connsiteY0" fmla="*/ 268 h 859571"/>
                <a:gd name="connsiteX1" fmla="*/ 2067457 w 2275251"/>
                <a:gd name="connsiteY1" fmla="*/ 719041 h 859571"/>
                <a:gd name="connsiteX2" fmla="*/ 2216773 w 2275251"/>
                <a:gd name="connsiteY2" fmla="*/ 844506 h 859571"/>
                <a:gd name="connsiteX3" fmla="*/ 1734849 w 2275251"/>
                <a:gd name="connsiteY3" fmla="*/ 849436 h 859571"/>
                <a:gd name="connsiteX4" fmla="*/ 1738064 w 2275251"/>
                <a:gd name="connsiteY4" fmla="*/ 717590 h 859571"/>
                <a:gd name="connsiteX5" fmla="*/ 1127704 w 2275251"/>
                <a:gd name="connsiteY5" fmla="*/ 252101 h 859571"/>
                <a:gd name="connsiteX6" fmla="*/ 524514 w 2275251"/>
                <a:gd name="connsiteY6" fmla="*/ 712123 h 859571"/>
                <a:gd name="connsiteX7" fmla="*/ 608438 w 2275251"/>
                <a:gd name="connsiteY7" fmla="*/ 820293 h 859571"/>
                <a:gd name="connsiteX8" fmla="*/ 2 w 2275251"/>
                <a:gd name="connsiteY8" fmla="*/ 798594 h 859571"/>
                <a:gd name="connsiteX9" fmla="*/ 222921 w 2275251"/>
                <a:gd name="connsiteY9" fmla="*/ 719041 h 859571"/>
                <a:gd name="connsiteX10" fmla="*/ 1103515 w 2275251"/>
                <a:gd name="connsiteY10" fmla="*/ 268 h 859571"/>
                <a:gd name="connsiteX0" fmla="*/ 1103515 w 2275251"/>
                <a:gd name="connsiteY0" fmla="*/ 268 h 859571"/>
                <a:gd name="connsiteX1" fmla="*/ 2067457 w 2275251"/>
                <a:gd name="connsiteY1" fmla="*/ 719041 h 859571"/>
                <a:gd name="connsiteX2" fmla="*/ 2216773 w 2275251"/>
                <a:gd name="connsiteY2" fmla="*/ 844506 h 859571"/>
                <a:gd name="connsiteX3" fmla="*/ 1734849 w 2275251"/>
                <a:gd name="connsiteY3" fmla="*/ 849436 h 859571"/>
                <a:gd name="connsiteX4" fmla="*/ 1738064 w 2275251"/>
                <a:gd name="connsiteY4" fmla="*/ 717590 h 859571"/>
                <a:gd name="connsiteX5" fmla="*/ 1127704 w 2275251"/>
                <a:gd name="connsiteY5" fmla="*/ 252101 h 859571"/>
                <a:gd name="connsiteX6" fmla="*/ 524514 w 2275251"/>
                <a:gd name="connsiteY6" fmla="*/ 712123 h 859571"/>
                <a:gd name="connsiteX7" fmla="*/ 608438 w 2275251"/>
                <a:gd name="connsiteY7" fmla="*/ 820293 h 859571"/>
                <a:gd name="connsiteX8" fmla="*/ 2 w 2275251"/>
                <a:gd name="connsiteY8" fmla="*/ 798594 h 859571"/>
                <a:gd name="connsiteX9" fmla="*/ 222921 w 2275251"/>
                <a:gd name="connsiteY9" fmla="*/ 719041 h 859571"/>
                <a:gd name="connsiteX10" fmla="*/ 1103515 w 2275251"/>
                <a:gd name="connsiteY10" fmla="*/ 268 h 859571"/>
                <a:gd name="connsiteX0" fmla="*/ 1113767 w 2285503"/>
                <a:gd name="connsiteY0" fmla="*/ 268 h 853219"/>
                <a:gd name="connsiteX1" fmla="*/ 2077709 w 2285503"/>
                <a:gd name="connsiteY1" fmla="*/ 719041 h 853219"/>
                <a:gd name="connsiteX2" fmla="*/ 2227025 w 2285503"/>
                <a:gd name="connsiteY2" fmla="*/ 844506 h 853219"/>
                <a:gd name="connsiteX3" fmla="*/ 1745101 w 2285503"/>
                <a:gd name="connsiteY3" fmla="*/ 849436 h 853219"/>
                <a:gd name="connsiteX4" fmla="*/ 1748316 w 2285503"/>
                <a:gd name="connsiteY4" fmla="*/ 717590 h 853219"/>
                <a:gd name="connsiteX5" fmla="*/ 1137956 w 2285503"/>
                <a:gd name="connsiteY5" fmla="*/ 252101 h 853219"/>
                <a:gd name="connsiteX6" fmla="*/ 534766 w 2285503"/>
                <a:gd name="connsiteY6" fmla="*/ 712123 h 853219"/>
                <a:gd name="connsiteX7" fmla="*/ 605577 w 2285503"/>
                <a:gd name="connsiteY7" fmla="*/ 841046 h 853219"/>
                <a:gd name="connsiteX8" fmla="*/ 10254 w 2285503"/>
                <a:gd name="connsiteY8" fmla="*/ 798594 h 853219"/>
                <a:gd name="connsiteX9" fmla="*/ 233173 w 2285503"/>
                <a:gd name="connsiteY9" fmla="*/ 719041 h 853219"/>
                <a:gd name="connsiteX10" fmla="*/ 1113767 w 2285503"/>
                <a:gd name="connsiteY10" fmla="*/ 268 h 853219"/>
                <a:gd name="connsiteX0" fmla="*/ 1113768 w 2285504"/>
                <a:gd name="connsiteY0" fmla="*/ 268 h 853219"/>
                <a:gd name="connsiteX1" fmla="*/ 2077710 w 2285504"/>
                <a:gd name="connsiteY1" fmla="*/ 719041 h 853219"/>
                <a:gd name="connsiteX2" fmla="*/ 2227026 w 2285504"/>
                <a:gd name="connsiteY2" fmla="*/ 844506 h 853219"/>
                <a:gd name="connsiteX3" fmla="*/ 1745102 w 2285504"/>
                <a:gd name="connsiteY3" fmla="*/ 849436 h 853219"/>
                <a:gd name="connsiteX4" fmla="*/ 1748317 w 2285504"/>
                <a:gd name="connsiteY4" fmla="*/ 717590 h 853219"/>
                <a:gd name="connsiteX5" fmla="*/ 1137957 w 2285504"/>
                <a:gd name="connsiteY5" fmla="*/ 252101 h 853219"/>
                <a:gd name="connsiteX6" fmla="*/ 534767 w 2285504"/>
                <a:gd name="connsiteY6" fmla="*/ 712123 h 853219"/>
                <a:gd name="connsiteX7" fmla="*/ 605578 w 2285504"/>
                <a:gd name="connsiteY7" fmla="*/ 841046 h 853219"/>
                <a:gd name="connsiteX8" fmla="*/ 10254 w 2285504"/>
                <a:gd name="connsiteY8" fmla="*/ 798594 h 853219"/>
                <a:gd name="connsiteX9" fmla="*/ 233174 w 2285504"/>
                <a:gd name="connsiteY9" fmla="*/ 719041 h 853219"/>
                <a:gd name="connsiteX10" fmla="*/ 1113768 w 2285504"/>
                <a:gd name="connsiteY10" fmla="*/ 268 h 853219"/>
                <a:gd name="connsiteX0" fmla="*/ 1105256 w 2276992"/>
                <a:gd name="connsiteY0" fmla="*/ 268 h 853219"/>
                <a:gd name="connsiteX1" fmla="*/ 2069198 w 2276992"/>
                <a:gd name="connsiteY1" fmla="*/ 719041 h 853219"/>
                <a:gd name="connsiteX2" fmla="*/ 2218514 w 2276992"/>
                <a:gd name="connsiteY2" fmla="*/ 844506 h 853219"/>
                <a:gd name="connsiteX3" fmla="*/ 1736590 w 2276992"/>
                <a:gd name="connsiteY3" fmla="*/ 849436 h 853219"/>
                <a:gd name="connsiteX4" fmla="*/ 1739805 w 2276992"/>
                <a:gd name="connsiteY4" fmla="*/ 717590 h 853219"/>
                <a:gd name="connsiteX5" fmla="*/ 1129445 w 2276992"/>
                <a:gd name="connsiteY5" fmla="*/ 252101 h 853219"/>
                <a:gd name="connsiteX6" fmla="*/ 526255 w 2276992"/>
                <a:gd name="connsiteY6" fmla="*/ 712123 h 853219"/>
                <a:gd name="connsiteX7" fmla="*/ 597066 w 2276992"/>
                <a:gd name="connsiteY7" fmla="*/ 841046 h 853219"/>
                <a:gd name="connsiteX8" fmla="*/ 1742 w 2276992"/>
                <a:gd name="connsiteY8" fmla="*/ 798594 h 853219"/>
                <a:gd name="connsiteX9" fmla="*/ 224662 w 2276992"/>
                <a:gd name="connsiteY9" fmla="*/ 719041 h 853219"/>
                <a:gd name="connsiteX10" fmla="*/ 1105256 w 2276992"/>
                <a:gd name="connsiteY10" fmla="*/ 268 h 853219"/>
                <a:gd name="connsiteX0" fmla="*/ 1103875 w 2275611"/>
                <a:gd name="connsiteY0" fmla="*/ 268 h 858895"/>
                <a:gd name="connsiteX1" fmla="*/ 2067817 w 2275611"/>
                <a:gd name="connsiteY1" fmla="*/ 719041 h 858895"/>
                <a:gd name="connsiteX2" fmla="*/ 2217133 w 2275611"/>
                <a:gd name="connsiteY2" fmla="*/ 844506 h 858895"/>
                <a:gd name="connsiteX3" fmla="*/ 1735209 w 2275611"/>
                <a:gd name="connsiteY3" fmla="*/ 849436 h 858895"/>
                <a:gd name="connsiteX4" fmla="*/ 1738424 w 2275611"/>
                <a:gd name="connsiteY4" fmla="*/ 717590 h 858895"/>
                <a:gd name="connsiteX5" fmla="*/ 1128064 w 2275611"/>
                <a:gd name="connsiteY5" fmla="*/ 252101 h 858895"/>
                <a:gd name="connsiteX6" fmla="*/ 524874 w 2275611"/>
                <a:gd name="connsiteY6" fmla="*/ 712123 h 858895"/>
                <a:gd name="connsiteX7" fmla="*/ 595685 w 2275611"/>
                <a:gd name="connsiteY7" fmla="*/ 841046 h 858895"/>
                <a:gd name="connsiteX8" fmla="*/ 361 w 2275611"/>
                <a:gd name="connsiteY8" fmla="*/ 798594 h 858895"/>
                <a:gd name="connsiteX9" fmla="*/ 223281 w 2275611"/>
                <a:gd name="connsiteY9" fmla="*/ 719041 h 858895"/>
                <a:gd name="connsiteX10" fmla="*/ 1103875 w 2275611"/>
                <a:gd name="connsiteY10" fmla="*/ 268 h 858895"/>
                <a:gd name="connsiteX0" fmla="*/ 1103875 w 2275611"/>
                <a:gd name="connsiteY0" fmla="*/ 268 h 858895"/>
                <a:gd name="connsiteX1" fmla="*/ 2067817 w 2275611"/>
                <a:gd name="connsiteY1" fmla="*/ 719041 h 858895"/>
                <a:gd name="connsiteX2" fmla="*/ 2217133 w 2275611"/>
                <a:gd name="connsiteY2" fmla="*/ 844506 h 858895"/>
                <a:gd name="connsiteX3" fmla="*/ 1735209 w 2275611"/>
                <a:gd name="connsiteY3" fmla="*/ 849436 h 858895"/>
                <a:gd name="connsiteX4" fmla="*/ 1738424 w 2275611"/>
                <a:gd name="connsiteY4" fmla="*/ 717590 h 858895"/>
                <a:gd name="connsiteX5" fmla="*/ 1128064 w 2275611"/>
                <a:gd name="connsiteY5" fmla="*/ 252101 h 858895"/>
                <a:gd name="connsiteX6" fmla="*/ 524874 w 2275611"/>
                <a:gd name="connsiteY6" fmla="*/ 712123 h 858895"/>
                <a:gd name="connsiteX7" fmla="*/ 595685 w 2275611"/>
                <a:gd name="connsiteY7" fmla="*/ 841046 h 858895"/>
                <a:gd name="connsiteX8" fmla="*/ 361 w 2275611"/>
                <a:gd name="connsiteY8" fmla="*/ 798594 h 858895"/>
                <a:gd name="connsiteX9" fmla="*/ 223281 w 2275611"/>
                <a:gd name="connsiteY9" fmla="*/ 719041 h 858895"/>
                <a:gd name="connsiteX10" fmla="*/ 1103875 w 2275611"/>
                <a:gd name="connsiteY10" fmla="*/ 268 h 858895"/>
                <a:gd name="connsiteX0" fmla="*/ 1103875 w 2287986"/>
                <a:gd name="connsiteY0" fmla="*/ 268 h 858895"/>
                <a:gd name="connsiteX1" fmla="*/ 2067817 w 2287986"/>
                <a:gd name="connsiteY1" fmla="*/ 719041 h 858895"/>
                <a:gd name="connsiteX2" fmla="*/ 2217133 w 2287986"/>
                <a:gd name="connsiteY2" fmla="*/ 844506 h 858895"/>
                <a:gd name="connsiteX3" fmla="*/ 1735209 w 2287986"/>
                <a:gd name="connsiteY3" fmla="*/ 849436 h 858895"/>
                <a:gd name="connsiteX4" fmla="*/ 1738424 w 2287986"/>
                <a:gd name="connsiteY4" fmla="*/ 717590 h 858895"/>
                <a:gd name="connsiteX5" fmla="*/ 1128064 w 2287986"/>
                <a:gd name="connsiteY5" fmla="*/ 252101 h 858895"/>
                <a:gd name="connsiteX6" fmla="*/ 524874 w 2287986"/>
                <a:gd name="connsiteY6" fmla="*/ 712123 h 858895"/>
                <a:gd name="connsiteX7" fmla="*/ 595685 w 2287986"/>
                <a:gd name="connsiteY7" fmla="*/ 841046 h 858895"/>
                <a:gd name="connsiteX8" fmla="*/ 361 w 2287986"/>
                <a:gd name="connsiteY8" fmla="*/ 798594 h 858895"/>
                <a:gd name="connsiteX9" fmla="*/ 223281 w 2287986"/>
                <a:gd name="connsiteY9" fmla="*/ 719041 h 858895"/>
                <a:gd name="connsiteX10" fmla="*/ 1103875 w 2287986"/>
                <a:gd name="connsiteY10" fmla="*/ 268 h 858895"/>
                <a:gd name="connsiteX0" fmla="*/ 1103875 w 2275851"/>
                <a:gd name="connsiteY0" fmla="*/ 268 h 858895"/>
                <a:gd name="connsiteX1" fmla="*/ 2067817 w 2275851"/>
                <a:gd name="connsiteY1" fmla="*/ 719041 h 858895"/>
                <a:gd name="connsiteX2" fmla="*/ 2195278 w 2275851"/>
                <a:gd name="connsiteY2" fmla="*/ 844506 h 858895"/>
                <a:gd name="connsiteX3" fmla="*/ 1735209 w 2275851"/>
                <a:gd name="connsiteY3" fmla="*/ 849436 h 858895"/>
                <a:gd name="connsiteX4" fmla="*/ 1738424 w 2275851"/>
                <a:gd name="connsiteY4" fmla="*/ 717590 h 858895"/>
                <a:gd name="connsiteX5" fmla="*/ 1128064 w 2275851"/>
                <a:gd name="connsiteY5" fmla="*/ 252101 h 858895"/>
                <a:gd name="connsiteX6" fmla="*/ 524874 w 2275851"/>
                <a:gd name="connsiteY6" fmla="*/ 712123 h 858895"/>
                <a:gd name="connsiteX7" fmla="*/ 595685 w 2275851"/>
                <a:gd name="connsiteY7" fmla="*/ 841046 h 858895"/>
                <a:gd name="connsiteX8" fmla="*/ 361 w 2275851"/>
                <a:gd name="connsiteY8" fmla="*/ 798594 h 858895"/>
                <a:gd name="connsiteX9" fmla="*/ 223281 w 2275851"/>
                <a:gd name="connsiteY9" fmla="*/ 719041 h 858895"/>
                <a:gd name="connsiteX10" fmla="*/ 1103875 w 2275851"/>
                <a:gd name="connsiteY10" fmla="*/ 268 h 858895"/>
                <a:gd name="connsiteX0" fmla="*/ 1103875 w 2282740"/>
                <a:gd name="connsiteY0" fmla="*/ 268 h 858895"/>
                <a:gd name="connsiteX1" fmla="*/ 2067817 w 2282740"/>
                <a:gd name="connsiteY1" fmla="*/ 719041 h 858895"/>
                <a:gd name="connsiteX2" fmla="*/ 2195278 w 2282740"/>
                <a:gd name="connsiteY2" fmla="*/ 844506 h 858895"/>
                <a:gd name="connsiteX3" fmla="*/ 1735209 w 2282740"/>
                <a:gd name="connsiteY3" fmla="*/ 849436 h 858895"/>
                <a:gd name="connsiteX4" fmla="*/ 1738424 w 2282740"/>
                <a:gd name="connsiteY4" fmla="*/ 717590 h 858895"/>
                <a:gd name="connsiteX5" fmla="*/ 1128064 w 2282740"/>
                <a:gd name="connsiteY5" fmla="*/ 252101 h 858895"/>
                <a:gd name="connsiteX6" fmla="*/ 524874 w 2282740"/>
                <a:gd name="connsiteY6" fmla="*/ 712123 h 858895"/>
                <a:gd name="connsiteX7" fmla="*/ 595685 w 2282740"/>
                <a:gd name="connsiteY7" fmla="*/ 841046 h 858895"/>
                <a:gd name="connsiteX8" fmla="*/ 361 w 2282740"/>
                <a:gd name="connsiteY8" fmla="*/ 798594 h 858895"/>
                <a:gd name="connsiteX9" fmla="*/ 223281 w 2282740"/>
                <a:gd name="connsiteY9" fmla="*/ 719041 h 858895"/>
                <a:gd name="connsiteX10" fmla="*/ 1103875 w 2282740"/>
                <a:gd name="connsiteY10" fmla="*/ 268 h 858895"/>
                <a:gd name="connsiteX0" fmla="*/ 1106078 w 2284943"/>
                <a:gd name="connsiteY0" fmla="*/ 268 h 857544"/>
                <a:gd name="connsiteX1" fmla="*/ 2070020 w 2284943"/>
                <a:gd name="connsiteY1" fmla="*/ 719041 h 857544"/>
                <a:gd name="connsiteX2" fmla="*/ 2197481 w 2284943"/>
                <a:gd name="connsiteY2" fmla="*/ 844506 h 857544"/>
                <a:gd name="connsiteX3" fmla="*/ 1737412 w 2284943"/>
                <a:gd name="connsiteY3" fmla="*/ 849436 h 857544"/>
                <a:gd name="connsiteX4" fmla="*/ 1740627 w 2284943"/>
                <a:gd name="connsiteY4" fmla="*/ 717590 h 857544"/>
                <a:gd name="connsiteX5" fmla="*/ 1130267 w 2284943"/>
                <a:gd name="connsiteY5" fmla="*/ 252101 h 857544"/>
                <a:gd name="connsiteX6" fmla="*/ 527077 w 2284943"/>
                <a:gd name="connsiteY6" fmla="*/ 712123 h 857544"/>
                <a:gd name="connsiteX7" fmla="*/ 597888 w 2284943"/>
                <a:gd name="connsiteY7" fmla="*/ 841046 h 857544"/>
                <a:gd name="connsiteX8" fmla="*/ 2564 w 2284943"/>
                <a:gd name="connsiteY8" fmla="*/ 798594 h 857544"/>
                <a:gd name="connsiteX9" fmla="*/ 225484 w 2284943"/>
                <a:gd name="connsiteY9" fmla="*/ 719041 h 857544"/>
                <a:gd name="connsiteX10" fmla="*/ 1106078 w 2284943"/>
                <a:gd name="connsiteY10" fmla="*/ 268 h 857544"/>
                <a:gd name="connsiteX0" fmla="*/ 1103594 w 2282459"/>
                <a:gd name="connsiteY0" fmla="*/ 268 h 863033"/>
                <a:gd name="connsiteX1" fmla="*/ 2067536 w 2282459"/>
                <a:gd name="connsiteY1" fmla="*/ 719041 h 863033"/>
                <a:gd name="connsiteX2" fmla="*/ 2194997 w 2282459"/>
                <a:gd name="connsiteY2" fmla="*/ 844506 h 863033"/>
                <a:gd name="connsiteX3" fmla="*/ 1734928 w 2282459"/>
                <a:gd name="connsiteY3" fmla="*/ 849436 h 863033"/>
                <a:gd name="connsiteX4" fmla="*/ 1738143 w 2282459"/>
                <a:gd name="connsiteY4" fmla="*/ 717590 h 863033"/>
                <a:gd name="connsiteX5" fmla="*/ 1127783 w 2282459"/>
                <a:gd name="connsiteY5" fmla="*/ 252101 h 863033"/>
                <a:gd name="connsiteX6" fmla="*/ 524593 w 2282459"/>
                <a:gd name="connsiteY6" fmla="*/ 712123 h 863033"/>
                <a:gd name="connsiteX7" fmla="*/ 595404 w 2282459"/>
                <a:gd name="connsiteY7" fmla="*/ 841046 h 863033"/>
                <a:gd name="connsiteX8" fmla="*/ 80 w 2282459"/>
                <a:gd name="connsiteY8" fmla="*/ 798594 h 863033"/>
                <a:gd name="connsiteX9" fmla="*/ 223000 w 2282459"/>
                <a:gd name="connsiteY9" fmla="*/ 719041 h 863033"/>
                <a:gd name="connsiteX10" fmla="*/ 1103594 w 2282459"/>
                <a:gd name="connsiteY10" fmla="*/ 268 h 863033"/>
                <a:gd name="connsiteX0" fmla="*/ 1103626 w 2282491"/>
                <a:gd name="connsiteY0" fmla="*/ 268 h 856211"/>
                <a:gd name="connsiteX1" fmla="*/ 2067568 w 2282491"/>
                <a:gd name="connsiteY1" fmla="*/ 719041 h 856211"/>
                <a:gd name="connsiteX2" fmla="*/ 2195029 w 2282491"/>
                <a:gd name="connsiteY2" fmla="*/ 844506 h 856211"/>
                <a:gd name="connsiteX3" fmla="*/ 1734960 w 2282491"/>
                <a:gd name="connsiteY3" fmla="*/ 849436 h 856211"/>
                <a:gd name="connsiteX4" fmla="*/ 1738175 w 2282491"/>
                <a:gd name="connsiteY4" fmla="*/ 717590 h 856211"/>
                <a:gd name="connsiteX5" fmla="*/ 1127815 w 2282491"/>
                <a:gd name="connsiteY5" fmla="*/ 252101 h 856211"/>
                <a:gd name="connsiteX6" fmla="*/ 524625 w 2282491"/>
                <a:gd name="connsiteY6" fmla="*/ 712123 h 856211"/>
                <a:gd name="connsiteX7" fmla="*/ 595436 w 2282491"/>
                <a:gd name="connsiteY7" fmla="*/ 841046 h 856211"/>
                <a:gd name="connsiteX8" fmla="*/ 112 w 2282491"/>
                <a:gd name="connsiteY8" fmla="*/ 798594 h 856211"/>
                <a:gd name="connsiteX9" fmla="*/ 223032 w 2282491"/>
                <a:gd name="connsiteY9" fmla="*/ 719041 h 856211"/>
                <a:gd name="connsiteX10" fmla="*/ 1103626 w 2282491"/>
                <a:gd name="connsiteY10" fmla="*/ 268 h 85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2491" h="856211">
                  <a:moveTo>
                    <a:pt x="1103626" y="268"/>
                  </a:moveTo>
                  <a:cubicBezTo>
                    <a:pt x="1435935" y="10802"/>
                    <a:pt x="1986927" y="139066"/>
                    <a:pt x="2067568" y="719041"/>
                  </a:cubicBezTo>
                  <a:cubicBezTo>
                    <a:pt x="2370737" y="700176"/>
                    <a:pt x="2293445" y="842951"/>
                    <a:pt x="2195029" y="844506"/>
                  </a:cubicBezTo>
                  <a:lnTo>
                    <a:pt x="1734960" y="849436"/>
                  </a:lnTo>
                  <a:cubicBezTo>
                    <a:pt x="1612194" y="843848"/>
                    <a:pt x="1602461" y="731670"/>
                    <a:pt x="1738175" y="717590"/>
                  </a:cubicBezTo>
                  <a:cubicBezTo>
                    <a:pt x="1748443" y="317693"/>
                    <a:pt x="1308072" y="237290"/>
                    <a:pt x="1127815" y="252101"/>
                  </a:cubicBezTo>
                  <a:cubicBezTo>
                    <a:pt x="958339" y="244849"/>
                    <a:pt x="515008" y="336684"/>
                    <a:pt x="524625" y="712123"/>
                  </a:cubicBezTo>
                  <a:cubicBezTo>
                    <a:pt x="674112" y="752057"/>
                    <a:pt x="618019" y="837011"/>
                    <a:pt x="595436" y="841046"/>
                  </a:cubicBezTo>
                  <a:cubicBezTo>
                    <a:pt x="572853" y="845081"/>
                    <a:pt x="5354" y="891563"/>
                    <a:pt x="112" y="798594"/>
                  </a:cubicBezTo>
                  <a:cubicBezTo>
                    <a:pt x="-5130" y="705625"/>
                    <a:pt x="176069" y="737955"/>
                    <a:pt x="223032" y="719041"/>
                  </a:cubicBezTo>
                  <a:cubicBezTo>
                    <a:pt x="210259" y="291410"/>
                    <a:pt x="771317" y="-10266"/>
                    <a:pt x="1103626" y="268"/>
                  </a:cubicBezTo>
                  <a:close/>
                </a:path>
              </a:pathLst>
            </a:custGeom>
            <a:grp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2899474" y="2541090"/>
              <a:ext cx="191717" cy="134860"/>
            </a:xfrm>
            <a:custGeom>
              <a:avLst/>
              <a:gdLst>
                <a:gd name="connsiteX0" fmla="*/ 45871 w 1943100"/>
                <a:gd name="connsiteY0" fmla="*/ 0 h 1366837"/>
                <a:gd name="connsiteX1" fmla="*/ 1897229 w 1943100"/>
                <a:gd name="connsiteY1" fmla="*/ 0 h 1366837"/>
                <a:gd name="connsiteX2" fmla="*/ 1943100 w 1943100"/>
                <a:gd name="connsiteY2" fmla="*/ 45871 h 1366837"/>
                <a:gd name="connsiteX3" fmla="*/ 1943100 w 1943100"/>
                <a:gd name="connsiteY3" fmla="*/ 1320966 h 1366837"/>
                <a:gd name="connsiteX4" fmla="*/ 1897229 w 1943100"/>
                <a:gd name="connsiteY4" fmla="*/ 1366837 h 1366837"/>
                <a:gd name="connsiteX5" fmla="*/ 45871 w 1943100"/>
                <a:gd name="connsiteY5" fmla="*/ 1366837 h 1366837"/>
                <a:gd name="connsiteX6" fmla="*/ 0 w 1943100"/>
                <a:gd name="connsiteY6" fmla="*/ 1320966 h 1366837"/>
                <a:gd name="connsiteX7" fmla="*/ 0 w 1943100"/>
                <a:gd name="connsiteY7" fmla="*/ 45871 h 1366837"/>
                <a:gd name="connsiteX8" fmla="*/ 45871 w 1943100"/>
                <a:gd name="connsiteY8" fmla="*/ 0 h 1366837"/>
                <a:gd name="connsiteX9" fmla="*/ 1001299 w 1943100"/>
                <a:gd name="connsiteY9" fmla="*/ 423658 h 1366837"/>
                <a:gd name="connsiteX10" fmla="*/ 787093 w 1943100"/>
                <a:gd name="connsiteY10" fmla="*/ 637863 h 1366837"/>
                <a:gd name="connsiteX11" fmla="*/ 849833 w 1943100"/>
                <a:gd name="connsiteY11" fmla="*/ 789329 h 1366837"/>
                <a:gd name="connsiteX12" fmla="*/ 866741 w 1943100"/>
                <a:gd name="connsiteY12" fmla="*/ 800729 h 1366837"/>
                <a:gd name="connsiteX13" fmla="*/ 866741 w 1943100"/>
                <a:gd name="connsiteY13" fmla="*/ 1062427 h 1366837"/>
                <a:gd name="connsiteX14" fmla="*/ 911595 w 1943100"/>
                <a:gd name="connsiteY14" fmla="*/ 1107281 h 1366837"/>
                <a:gd name="connsiteX15" fmla="*/ 1091003 w 1943100"/>
                <a:gd name="connsiteY15" fmla="*/ 1107281 h 1366837"/>
                <a:gd name="connsiteX16" fmla="*/ 1135857 w 1943100"/>
                <a:gd name="connsiteY16" fmla="*/ 1062427 h 1366837"/>
                <a:gd name="connsiteX17" fmla="*/ 1135857 w 1943100"/>
                <a:gd name="connsiteY17" fmla="*/ 800729 h 1366837"/>
                <a:gd name="connsiteX18" fmla="*/ 1152766 w 1943100"/>
                <a:gd name="connsiteY18" fmla="*/ 789329 h 1366837"/>
                <a:gd name="connsiteX19" fmla="*/ 1215505 w 1943100"/>
                <a:gd name="connsiteY19" fmla="*/ 637863 h 1366837"/>
                <a:gd name="connsiteX20" fmla="*/ 1001299 w 1943100"/>
                <a:gd name="connsiteY20" fmla="*/ 423658 h 136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43100" h="1366837">
                  <a:moveTo>
                    <a:pt x="45871" y="0"/>
                  </a:moveTo>
                  <a:lnTo>
                    <a:pt x="1897229" y="0"/>
                  </a:lnTo>
                  <a:cubicBezTo>
                    <a:pt x="1922563" y="0"/>
                    <a:pt x="1943100" y="20537"/>
                    <a:pt x="1943100" y="45871"/>
                  </a:cubicBezTo>
                  <a:lnTo>
                    <a:pt x="1943100" y="1320966"/>
                  </a:lnTo>
                  <a:cubicBezTo>
                    <a:pt x="1943100" y="1346300"/>
                    <a:pt x="1922563" y="1366837"/>
                    <a:pt x="1897229" y="1366837"/>
                  </a:cubicBezTo>
                  <a:lnTo>
                    <a:pt x="45871" y="1366837"/>
                  </a:lnTo>
                  <a:cubicBezTo>
                    <a:pt x="20537" y="1366837"/>
                    <a:pt x="0" y="1346300"/>
                    <a:pt x="0" y="1320966"/>
                  </a:cubicBezTo>
                  <a:lnTo>
                    <a:pt x="0" y="45871"/>
                  </a:lnTo>
                  <a:cubicBezTo>
                    <a:pt x="0" y="20537"/>
                    <a:pt x="20537" y="0"/>
                    <a:pt x="45871" y="0"/>
                  </a:cubicBezTo>
                  <a:close/>
                  <a:moveTo>
                    <a:pt x="1001299" y="423658"/>
                  </a:moveTo>
                  <a:cubicBezTo>
                    <a:pt x="882996" y="423658"/>
                    <a:pt x="787093" y="519561"/>
                    <a:pt x="787093" y="637863"/>
                  </a:cubicBezTo>
                  <a:cubicBezTo>
                    <a:pt x="787093" y="697014"/>
                    <a:pt x="811069" y="750566"/>
                    <a:pt x="849833" y="789329"/>
                  </a:cubicBezTo>
                  <a:lnTo>
                    <a:pt x="866741" y="800729"/>
                  </a:lnTo>
                  <a:lnTo>
                    <a:pt x="866741" y="1062427"/>
                  </a:lnTo>
                  <a:cubicBezTo>
                    <a:pt x="866741" y="1087199"/>
                    <a:pt x="886823" y="1107281"/>
                    <a:pt x="911595" y="1107281"/>
                  </a:cubicBezTo>
                  <a:lnTo>
                    <a:pt x="1091003" y="1107281"/>
                  </a:lnTo>
                  <a:cubicBezTo>
                    <a:pt x="1115775" y="1107281"/>
                    <a:pt x="1135857" y="1087199"/>
                    <a:pt x="1135857" y="1062427"/>
                  </a:cubicBezTo>
                  <a:lnTo>
                    <a:pt x="1135857" y="800729"/>
                  </a:lnTo>
                  <a:lnTo>
                    <a:pt x="1152766" y="789329"/>
                  </a:lnTo>
                  <a:cubicBezTo>
                    <a:pt x="1191530" y="750566"/>
                    <a:pt x="1215505" y="697014"/>
                    <a:pt x="1215505" y="637863"/>
                  </a:cubicBezTo>
                  <a:cubicBezTo>
                    <a:pt x="1215505" y="519561"/>
                    <a:pt x="1119602" y="423658"/>
                    <a:pt x="1001299" y="423658"/>
                  </a:cubicBezTo>
                  <a:close/>
                </a:path>
              </a:pathLst>
            </a:custGeom>
            <a:grp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1894322" y="1941155"/>
            <a:ext cx="3466554" cy="830997"/>
          </a:xfrm>
          <a:prstGeom prst="rect">
            <a:avLst/>
          </a:prstGeom>
        </p:spPr>
        <p:txBody>
          <a:bodyPr wrap="square">
            <a:spAutoFit/>
          </a:bodyPr>
          <a:lstStyle/>
          <a:p>
            <a:r>
              <a:rPr lang="en-US" sz="1600" b="1" dirty="0"/>
              <a:t>Varying Data Standards </a:t>
            </a:r>
            <a:r>
              <a:rPr lang="en-US" sz="1600" dirty="0"/>
              <a:t>reduce interoperability because records are not compatible between systems. </a:t>
            </a:r>
          </a:p>
        </p:txBody>
      </p:sp>
      <p:sp>
        <p:nvSpPr>
          <p:cNvPr id="39" name="Rectangle 38"/>
          <p:cNvSpPr/>
          <p:nvPr/>
        </p:nvSpPr>
        <p:spPr>
          <a:xfrm>
            <a:off x="6672180" y="1892446"/>
            <a:ext cx="3624180" cy="830997"/>
          </a:xfrm>
          <a:prstGeom prst="rect">
            <a:avLst/>
          </a:prstGeom>
        </p:spPr>
        <p:txBody>
          <a:bodyPr wrap="square">
            <a:spAutoFit/>
          </a:bodyPr>
          <a:lstStyle/>
          <a:p>
            <a:r>
              <a:rPr lang="en-US" sz="1600" b="1" dirty="0"/>
              <a:t>Shared data </a:t>
            </a:r>
            <a:r>
              <a:rPr lang="en-US" sz="1600" dirty="0"/>
              <a:t>enables near real-time updates across the network to all parties. </a:t>
            </a:r>
          </a:p>
        </p:txBody>
      </p:sp>
      <p:sp>
        <p:nvSpPr>
          <p:cNvPr id="40" name="Rectangle 39"/>
          <p:cNvSpPr/>
          <p:nvPr/>
        </p:nvSpPr>
        <p:spPr>
          <a:xfrm>
            <a:off x="1894321" y="3091890"/>
            <a:ext cx="3397153" cy="830997"/>
          </a:xfrm>
          <a:prstGeom prst="rect">
            <a:avLst/>
          </a:prstGeom>
        </p:spPr>
        <p:txBody>
          <a:bodyPr wrap="square">
            <a:spAutoFit/>
          </a:bodyPr>
          <a:lstStyle/>
          <a:p>
            <a:r>
              <a:rPr lang="en-US" sz="1600" b="1" dirty="0"/>
              <a:t>Limited Access </a:t>
            </a:r>
            <a:r>
              <a:rPr lang="en-US" sz="1600" dirty="0"/>
              <a:t>to Population Health Data, as HIE is one of the few sources of integrated records. </a:t>
            </a:r>
          </a:p>
        </p:txBody>
      </p:sp>
      <p:sp>
        <p:nvSpPr>
          <p:cNvPr id="41" name="Rectangle 40"/>
          <p:cNvSpPr/>
          <p:nvPr/>
        </p:nvSpPr>
        <p:spPr>
          <a:xfrm>
            <a:off x="6672180" y="3034821"/>
            <a:ext cx="4502727" cy="923330"/>
          </a:xfrm>
          <a:prstGeom prst="rect">
            <a:avLst/>
          </a:prstGeom>
        </p:spPr>
        <p:txBody>
          <a:bodyPr wrap="square">
            <a:spAutoFit/>
          </a:bodyPr>
          <a:lstStyle/>
          <a:p>
            <a:r>
              <a:rPr lang="en-US" sz="1800" b="1" dirty="0"/>
              <a:t>Distributed, secure </a:t>
            </a:r>
            <a:r>
              <a:rPr lang="en-US" sz="1800" dirty="0"/>
              <a:t>access to patient longitudinal health data across the distributed ledger. </a:t>
            </a:r>
          </a:p>
        </p:txBody>
      </p:sp>
    </p:spTree>
    <p:extLst>
      <p:ext uri="{BB962C8B-B14F-4D97-AF65-F5344CB8AC3E}">
        <p14:creationId xmlns:p14="http://schemas.microsoft.com/office/powerpoint/2010/main" val="93219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598191"/>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sz="3200" dirty="0">
                <a:latin typeface="Times New Roman" panose="02020603050405020304" pitchFamily="18" charset="0"/>
                <a:cs typeface="Times New Roman" panose="02020603050405020304" pitchFamily="18" charset="0"/>
              </a:rPr>
              <a:t>Technical </a:t>
            </a:r>
            <a:r>
              <a:rPr lang="en-US" sz="3200" dirty="0" smtClean="0">
                <a:latin typeface="Times New Roman" panose="02020603050405020304" pitchFamily="18" charset="0"/>
                <a:cs typeface="Times New Roman" panose="02020603050405020304" pitchFamily="18" charset="0"/>
              </a:rPr>
              <a:t>Design</a:t>
            </a:r>
            <a:endParaRPr lang="en-US" sz="3200" dirty="0">
              <a:latin typeface="Times New Roman" panose="02020603050405020304" pitchFamily="18" charset="0"/>
              <a:cs typeface="Times New Roman" panose="02020603050405020304" pitchFamily="18" charset="0"/>
            </a:endParaRPr>
          </a:p>
          <a:p>
            <a:pPr fontAlgn="auto">
              <a:spcAft>
                <a:spcPts val="0"/>
              </a:spcAft>
            </a:pPr>
            <a:endParaRPr lang="en-US" dirty="0"/>
          </a:p>
        </p:txBody>
      </p:sp>
      <p:sp>
        <p:nvSpPr>
          <p:cNvPr id="3" name="TextBox 2"/>
          <p:cNvSpPr txBox="1"/>
          <p:nvPr/>
        </p:nvSpPr>
        <p:spPr>
          <a:xfrm>
            <a:off x="732969" y="1303041"/>
            <a:ext cx="10067725" cy="338554"/>
          </a:xfrm>
          <a:prstGeom prst="rect">
            <a:avLst/>
          </a:prstGeom>
          <a:noFill/>
        </p:spPr>
        <p:txBody>
          <a:bodyPr wrap="square" rtlCol="0">
            <a:spAutoFit/>
          </a:bodyPr>
          <a:lstStyle/>
          <a:p>
            <a:r>
              <a:rPr lang="en-US" sz="1600" dirty="0" smtClean="0"/>
              <a:t>Include a top level Technical Design Diagram </a:t>
            </a:r>
            <a:endParaRPr lang="en-US" sz="1600" dirty="0" smtClean="0">
              <a:solidFill>
                <a:srgbClr val="FF0000"/>
              </a:solidFill>
            </a:endParaRPr>
          </a:p>
        </p:txBody>
      </p:sp>
      <p:sp>
        <p:nvSpPr>
          <p:cNvPr id="5" name="Footer Placeholder 3"/>
          <p:cNvSpPr>
            <a:spLocks noGrp="1"/>
          </p:cNvSpPr>
          <p:nvPr>
            <p:ph type="ftr" sz="quarter" idx="11"/>
          </p:nvPr>
        </p:nvSpPr>
        <p:spPr>
          <a:xfrm>
            <a:off x="612775" y="6468730"/>
            <a:ext cx="7305900" cy="279400"/>
          </a:xfrm>
        </p:spPr>
        <p:txBody>
          <a:bodyPr/>
          <a:lstStyle/>
          <a:p>
            <a:r>
              <a:rPr lang="en-US" dirty="0" smtClean="0"/>
              <a:t>© 2018, Syntel, Inc.</a:t>
            </a:r>
            <a:endParaRPr lang="en-US" dirty="0"/>
          </a:p>
        </p:txBody>
      </p:sp>
      <p:sp>
        <p:nvSpPr>
          <p:cNvPr id="9" name="Rectangle 8"/>
          <p:cNvSpPr/>
          <p:nvPr/>
        </p:nvSpPr>
        <p:spPr>
          <a:xfrm>
            <a:off x="8170251" y="1489073"/>
            <a:ext cx="2254102" cy="1733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30349" y="1918432"/>
            <a:ext cx="1945758" cy="922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3097191" y="1925815"/>
            <a:ext cx="2170056" cy="922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sp>
        <p:nvSpPr>
          <p:cNvPr id="17" name="Rectangle 16"/>
          <p:cNvSpPr/>
          <p:nvPr/>
        </p:nvSpPr>
        <p:spPr>
          <a:xfrm>
            <a:off x="5423077" y="1943565"/>
            <a:ext cx="2317898" cy="922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125991" y="4831413"/>
            <a:ext cx="2317898" cy="627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119905" y="2031273"/>
            <a:ext cx="1566645" cy="646331"/>
          </a:xfrm>
          <a:prstGeom prst="rect">
            <a:avLst/>
          </a:prstGeom>
          <a:noFill/>
          <a:ln>
            <a:solidFill>
              <a:schemeClr val="bg1"/>
            </a:solidFill>
          </a:ln>
        </p:spPr>
        <p:txBody>
          <a:bodyPr wrap="square" rtlCol="0">
            <a:spAutoFit/>
          </a:bodyPr>
          <a:lstStyle/>
          <a:p>
            <a:r>
              <a:rPr lang="en-US" sz="1200" dirty="0" smtClean="0"/>
              <a:t>Hospitals provide services to the patient</a:t>
            </a:r>
            <a:endParaRPr lang="en-US" sz="1200" dirty="0"/>
          </a:p>
        </p:txBody>
      </p:sp>
      <p:sp>
        <p:nvSpPr>
          <p:cNvPr id="30" name="TextBox 29"/>
          <p:cNvSpPr txBox="1"/>
          <p:nvPr/>
        </p:nvSpPr>
        <p:spPr>
          <a:xfrm>
            <a:off x="3275399" y="2099471"/>
            <a:ext cx="1857876" cy="646331"/>
          </a:xfrm>
          <a:prstGeom prst="rect">
            <a:avLst/>
          </a:prstGeom>
          <a:solidFill>
            <a:schemeClr val="bg1"/>
          </a:solidFill>
        </p:spPr>
        <p:txBody>
          <a:bodyPr wrap="square" rtlCol="0">
            <a:spAutoFit/>
          </a:bodyPr>
          <a:lstStyle/>
          <a:p>
            <a:r>
              <a:rPr lang="en-US" sz="1200" dirty="0" smtClean="0"/>
              <a:t>Clinical data from a patient interaction  is stored in existing system</a:t>
            </a:r>
            <a:endParaRPr lang="en-US" sz="1200" dirty="0"/>
          </a:p>
        </p:txBody>
      </p:sp>
      <p:sp>
        <p:nvSpPr>
          <p:cNvPr id="35" name="TextBox 34"/>
          <p:cNvSpPr txBox="1"/>
          <p:nvPr/>
        </p:nvSpPr>
        <p:spPr>
          <a:xfrm>
            <a:off x="5611247" y="2078438"/>
            <a:ext cx="2027079" cy="64633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 standardized set of data with the patient Id is directed to blockchain API</a:t>
            </a:r>
            <a:endParaRPr lang="en-US" sz="1200" dirty="0">
              <a:latin typeface="Times New Roman" panose="02020603050405020304" pitchFamily="18" charset="0"/>
              <a:cs typeface="Times New Roman" panose="02020603050405020304" pitchFamily="18" charset="0"/>
            </a:endParaRPr>
          </a:p>
        </p:txBody>
      </p:sp>
      <p:cxnSp>
        <p:nvCxnSpPr>
          <p:cNvPr id="37" name="Straight Connector 36"/>
          <p:cNvCxnSpPr/>
          <p:nvPr/>
        </p:nvCxnSpPr>
        <p:spPr>
          <a:xfrm flipH="1" flipV="1">
            <a:off x="8153187" y="1907981"/>
            <a:ext cx="2251412" cy="3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737076" y="1579108"/>
            <a:ext cx="1467732" cy="27699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Blockchain API</a:t>
            </a:r>
            <a:endParaRPr lang="en-US" sz="1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8153187" y="2168343"/>
            <a:ext cx="2137194" cy="64633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Network permissions validate that the submitter has access to blockchain</a:t>
            </a:r>
            <a:endParaRPr lang="en-US" sz="1200" dirty="0">
              <a:latin typeface="Times New Roman" panose="02020603050405020304" pitchFamily="18" charset="0"/>
              <a:cs typeface="Times New Roman" panose="02020603050405020304" pitchFamily="18" charset="0"/>
            </a:endParaRPr>
          </a:p>
        </p:txBody>
      </p:sp>
      <p:sp>
        <p:nvSpPr>
          <p:cNvPr id="42" name="AutoShape 4" descr="Image result for processing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AutoShape 6" descr="Image result for processing icon"/>
          <p:cNvSpPr>
            <a:spLocks noChangeAspect="1" noChangeArrowheads="1"/>
          </p:cNvSpPr>
          <p:nvPr/>
        </p:nvSpPr>
        <p:spPr bwMode="auto">
          <a:xfrm>
            <a:off x="346783" y="-5987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AutoShape 8" descr="Image result for processing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p:nvPr/>
        </p:nvSpPr>
        <p:spPr>
          <a:xfrm>
            <a:off x="8642791" y="3578352"/>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utoShape 10" descr="Image result for processing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9" name="Picture 48"/>
          <p:cNvPicPr>
            <a:picLocks noChangeAspect="1"/>
          </p:cNvPicPr>
          <p:nvPr/>
        </p:nvPicPr>
        <p:blipFill>
          <a:blip r:embed="rId2"/>
          <a:stretch>
            <a:fillRect/>
          </a:stretch>
        </p:blipFill>
        <p:spPr>
          <a:xfrm>
            <a:off x="8822440" y="3748515"/>
            <a:ext cx="555101" cy="555101"/>
          </a:xfrm>
          <a:prstGeom prst="rect">
            <a:avLst/>
          </a:prstGeom>
        </p:spPr>
      </p:pic>
      <p:sp>
        <p:nvSpPr>
          <p:cNvPr id="52" name="TextBox 51"/>
          <p:cNvSpPr txBox="1"/>
          <p:nvPr/>
        </p:nvSpPr>
        <p:spPr>
          <a:xfrm>
            <a:off x="8317603" y="4868075"/>
            <a:ext cx="2056833" cy="646331"/>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A smart contract  then process</a:t>
            </a:r>
          </a:p>
          <a:p>
            <a:r>
              <a:rPr lang="en-US" sz="1200" dirty="0">
                <a:latin typeface="Times New Roman" panose="02020603050405020304" pitchFamily="18" charset="0"/>
                <a:cs typeface="Times New Roman" panose="02020603050405020304" pitchFamily="18" charset="0"/>
              </a:rPr>
              <a:t>t</a:t>
            </a:r>
            <a:r>
              <a:rPr lang="en-US" sz="1200" dirty="0" smtClean="0">
                <a:latin typeface="Times New Roman" panose="02020603050405020304" pitchFamily="18" charset="0"/>
                <a:cs typeface="Times New Roman" panose="02020603050405020304" pitchFamily="18" charset="0"/>
              </a:rPr>
              <a:t>he incoming transaction for blockchain recording</a:t>
            </a:r>
            <a:endParaRPr lang="en-US" sz="1200" dirty="0">
              <a:latin typeface="Times New Roman" panose="02020603050405020304" pitchFamily="18" charset="0"/>
              <a:cs typeface="Times New Roman" panose="02020603050405020304" pitchFamily="18" charset="0"/>
            </a:endParaRPr>
          </a:p>
        </p:txBody>
      </p:sp>
      <p:pic>
        <p:nvPicPr>
          <p:cNvPr id="53" name="Picture 52"/>
          <p:cNvPicPr>
            <a:picLocks noChangeAspect="1"/>
          </p:cNvPicPr>
          <p:nvPr/>
        </p:nvPicPr>
        <p:blipFill>
          <a:blip r:embed="rId3"/>
          <a:stretch>
            <a:fillRect/>
          </a:stretch>
        </p:blipFill>
        <p:spPr>
          <a:xfrm>
            <a:off x="6099596" y="4736252"/>
            <a:ext cx="1158492" cy="767989"/>
          </a:xfrm>
          <a:prstGeom prst="rect">
            <a:avLst/>
          </a:prstGeom>
          <a:ln>
            <a:solidFill>
              <a:schemeClr val="tx1"/>
            </a:solidFill>
          </a:ln>
        </p:spPr>
      </p:pic>
      <p:cxnSp>
        <p:nvCxnSpPr>
          <p:cNvPr id="6" name="Straight Arrow Connector 5"/>
          <p:cNvCxnSpPr>
            <a:stCxn id="7" idx="3"/>
            <a:endCxn id="11" idx="1"/>
          </p:cNvCxnSpPr>
          <p:nvPr/>
        </p:nvCxnSpPr>
        <p:spPr>
          <a:xfrm>
            <a:off x="2876107" y="2379547"/>
            <a:ext cx="221084" cy="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p:cNvCxnSpPr>
          <p:nvPr/>
        </p:nvCxnSpPr>
        <p:spPr>
          <a:xfrm flipV="1">
            <a:off x="5267247" y="2381403"/>
            <a:ext cx="188170" cy="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1"/>
          </p:cNvCxnSpPr>
          <p:nvPr/>
        </p:nvCxnSpPr>
        <p:spPr>
          <a:xfrm flipV="1">
            <a:off x="7776846" y="2355582"/>
            <a:ext cx="393405" cy="1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46" idx="0"/>
          </p:cNvCxnSpPr>
          <p:nvPr/>
        </p:nvCxnSpPr>
        <p:spPr>
          <a:xfrm>
            <a:off x="9099990" y="3253473"/>
            <a:ext cx="1" cy="32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099989" y="4509643"/>
            <a:ext cx="1" cy="32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1"/>
          </p:cNvCxnSpPr>
          <p:nvPr/>
        </p:nvCxnSpPr>
        <p:spPr>
          <a:xfrm flipH="1" flipV="1">
            <a:off x="7258089" y="5138337"/>
            <a:ext cx="867902" cy="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49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53720" y="610383"/>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sz="3200" dirty="0" smtClean="0">
                <a:latin typeface="Times New Roman" panose="02020603050405020304" pitchFamily="18" charset="0"/>
                <a:cs typeface="Times New Roman" panose="02020603050405020304" pitchFamily="18" charset="0"/>
              </a:rPr>
              <a:t>Innovation</a:t>
            </a:r>
            <a:r>
              <a:rPr lang="en-US" dirty="0" smtClean="0"/>
              <a:t> </a:t>
            </a:r>
            <a:endParaRPr lang="en-US" dirty="0"/>
          </a:p>
        </p:txBody>
      </p:sp>
      <p:sp>
        <p:nvSpPr>
          <p:cNvPr id="5" name="Footer Placeholder 3"/>
          <p:cNvSpPr>
            <a:spLocks noGrp="1"/>
          </p:cNvSpPr>
          <p:nvPr>
            <p:ph type="ftr" sz="quarter" idx="11"/>
          </p:nvPr>
        </p:nvSpPr>
        <p:spPr>
          <a:xfrm>
            <a:off x="563690" y="6447111"/>
            <a:ext cx="7305900" cy="279400"/>
          </a:xfrm>
        </p:spPr>
        <p:txBody>
          <a:bodyPr/>
          <a:lstStyle/>
          <a:p>
            <a:r>
              <a:rPr lang="en-US" dirty="0" smtClean="0"/>
              <a:t>© 2018, Syntel, Inc.</a:t>
            </a:r>
            <a:endParaRPr lang="en-US" dirty="0"/>
          </a:p>
        </p:txBody>
      </p:sp>
      <p:sp>
        <p:nvSpPr>
          <p:cNvPr id="6" name="Rectangle 5"/>
          <p:cNvSpPr/>
          <p:nvPr/>
        </p:nvSpPr>
        <p:spPr>
          <a:xfrm>
            <a:off x="653721" y="1157944"/>
            <a:ext cx="10882606" cy="150331"/>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CURRENT STATE</a:t>
            </a:r>
            <a:endParaRPr lang="en-US" sz="1000" b="1" dirty="0">
              <a:solidFill>
                <a:schemeClr val="bg1"/>
              </a:solidFill>
            </a:endParaRPr>
          </a:p>
        </p:txBody>
      </p:sp>
      <p:cxnSp>
        <p:nvCxnSpPr>
          <p:cNvPr id="7" name="Straight Arrow Connector 6"/>
          <p:cNvCxnSpPr/>
          <p:nvPr/>
        </p:nvCxnSpPr>
        <p:spPr>
          <a:xfrm>
            <a:off x="6989958" y="2868213"/>
            <a:ext cx="7254" cy="276861"/>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43172" y="2676656"/>
            <a:ext cx="1360437" cy="230832"/>
          </a:xfrm>
          <a:prstGeom prst="rect">
            <a:avLst/>
          </a:prstGeom>
          <a:noFill/>
        </p:spPr>
        <p:txBody>
          <a:bodyPr wrap="square" rtlCol="0">
            <a:spAutoFit/>
          </a:bodyPr>
          <a:lstStyle/>
          <a:p>
            <a:pPr algn="ctr"/>
            <a:r>
              <a:rPr lang="en-US" sz="900" dirty="0" smtClean="0"/>
              <a:t>Organization 1</a:t>
            </a:r>
          </a:p>
        </p:txBody>
      </p:sp>
      <p:cxnSp>
        <p:nvCxnSpPr>
          <p:cNvPr id="15" name="Straight Arrow Connector 14"/>
          <p:cNvCxnSpPr/>
          <p:nvPr/>
        </p:nvCxnSpPr>
        <p:spPr>
          <a:xfrm>
            <a:off x="5213187" y="1718680"/>
            <a:ext cx="1536353" cy="570643"/>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2690480" y="3246204"/>
            <a:ext cx="491055" cy="229162"/>
          </a:xfrm>
          <a:prstGeom prst="flowChartMagneticDisk">
            <a:avLst/>
          </a:prstGeom>
          <a:noFill/>
          <a:ln w="19050">
            <a:solidFill>
              <a:srgbClr val="E96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04267" y="2681674"/>
            <a:ext cx="1033034" cy="215444"/>
          </a:xfrm>
          <a:prstGeom prst="rect">
            <a:avLst/>
          </a:prstGeom>
          <a:noFill/>
        </p:spPr>
        <p:txBody>
          <a:bodyPr wrap="square" rtlCol="0">
            <a:spAutoFit/>
          </a:bodyPr>
          <a:lstStyle/>
          <a:p>
            <a:pPr algn="ctr"/>
            <a:r>
              <a:rPr lang="en-US" sz="800" dirty="0" smtClean="0"/>
              <a:t>Organization 2</a:t>
            </a:r>
          </a:p>
        </p:txBody>
      </p:sp>
      <p:sp>
        <p:nvSpPr>
          <p:cNvPr id="21" name="TextBox 20"/>
          <p:cNvSpPr txBox="1"/>
          <p:nvPr/>
        </p:nvSpPr>
        <p:spPr>
          <a:xfrm>
            <a:off x="6369428" y="2673422"/>
            <a:ext cx="1184497" cy="230832"/>
          </a:xfrm>
          <a:prstGeom prst="rect">
            <a:avLst/>
          </a:prstGeom>
          <a:noFill/>
        </p:spPr>
        <p:txBody>
          <a:bodyPr wrap="square" rtlCol="0">
            <a:spAutoFit/>
          </a:bodyPr>
          <a:lstStyle/>
          <a:p>
            <a:pPr algn="ctr"/>
            <a:r>
              <a:rPr lang="en-US" sz="900" dirty="0" smtClean="0"/>
              <a:t>Organization 3</a:t>
            </a:r>
          </a:p>
        </p:txBody>
      </p:sp>
      <p:cxnSp>
        <p:nvCxnSpPr>
          <p:cNvPr id="25" name="Straight Arrow Connector 24"/>
          <p:cNvCxnSpPr/>
          <p:nvPr/>
        </p:nvCxnSpPr>
        <p:spPr>
          <a:xfrm>
            <a:off x="4908566" y="1948391"/>
            <a:ext cx="0" cy="268044"/>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75387" y="1753033"/>
            <a:ext cx="1456656" cy="536290"/>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19763" y="2870998"/>
            <a:ext cx="7254" cy="276861"/>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Flowchart: Magnetic Disk 28"/>
          <p:cNvSpPr/>
          <p:nvPr/>
        </p:nvSpPr>
        <p:spPr>
          <a:xfrm>
            <a:off x="6761189" y="3221142"/>
            <a:ext cx="491055" cy="229162"/>
          </a:xfrm>
          <a:prstGeom prst="flowChartMagneticDisk">
            <a:avLst/>
          </a:prstGeom>
          <a:noFill/>
          <a:ln w="19050">
            <a:solidFill>
              <a:srgbClr val="E96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4722132" y="3221142"/>
            <a:ext cx="491055" cy="229162"/>
          </a:xfrm>
          <a:prstGeom prst="flowChartMagneticDisk">
            <a:avLst/>
          </a:prstGeom>
          <a:noFill/>
          <a:ln w="19050">
            <a:solidFill>
              <a:srgbClr val="E96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10620" y="2595987"/>
            <a:ext cx="1184497" cy="1031051"/>
          </a:xfrm>
          <a:prstGeom prst="rect">
            <a:avLst/>
          </a:prstGeom>
          <a:noFill/>
        </p:spPr>
        <p:txBody>
          <a:bodyPr wrap="square" rtlCol="0">
            <a:spAutoFit/>
          </a:bodyPr>
          <a:lstStyle/>
          <a:p>
            <a:pPr algn="ctr"/>
            <a:r>
              <a:rPr lang="en-US" sz="900" b="1" dirty="0" smtClean="0"/>
              <a:t>Cost</a:t>
            </a:r>
          </a:p>
          <a:p>
            <a:pPr algn="ctr"/>
            <a:r>
              <a:rPr lang="en-US" sz="900" dirty="0" smtClean="0"/>
              <a:t>- Repetitive checkups</a:t>
            </a:r>
          </a:p>
          <a:p>
            <a:pPr algn="ctr"/>
            <a:r>
              <a:rPr lang="en-US" sz="900" dirty="0" smtClean="0"/>
              <a:t>- Multiple report generation</a:t>
            </a:r>
          </a:p>
          <a:p>
            <a:pPr algn="ctr"/>
            <a:endParaRPr lang="en-US" sz="800" b="1" dirty="0" smtClean="0"/>
          </a:p>
          <a:p>
            <a:pPr algn="ctr"/>
            <a:endParaRPr lang="en-US" sz="800" b="1" dirty="0" smtClean="0"/>
          </a:p>
        </p:txBody>
      </p:sp>
      <p:sp>
        <p:nvSpPr>
          <p:cNvPr id="32" name="Rectangle 31"/>
          <p:cNvSpPr/>
          <p:nvPr/>
        </p:nvSpPr>
        <p:spPr>
          <a:xfrm>
            <a:off x="3417305" y="3433210"/>
            <a:ext cx="1130079" cy="27359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Economic Loss</a:t>
            </a:r>
            <a:endParaRPr lang="en-US" sz="1000" dirty="0"/>
          </a:p>
        </p:txBody>
      </p:sp>
      <p:sp>
        <p:nvSpPr>
          <p:cNvPr id="34" name="TextBox 33"/>
          <p:cNvSpPr txBox="1"/>
          <p:nvPr/>
        </p:nvSpPr>
        <p:spPr>
          <a:xfrm>
            <a:off x="5425003" y="2720269"/>
            <a:ext cx="1184497" cy="492443"/>
          </a:xfrm>
          <a:prstGeom prst="rect">
            <a:avLst/>
          </a:prstGeom>
          <a:noFill/>
        </p:spPr>
        <p:txBody>
          <a:bodyPr wrap="square" rtlCol="0">
            <a:spAutoFit/>
          </a:bodyPr>
          <a:lstStyle/>
          <a:p>
            <a:pPr algn="ctr"/>
            <a:r>
              <a:rPr lang="en-US" sz="900" b="1" dirty="0" smtClean="0"/>
              <a:t>Separate data systems</a:t>
            </a:r>
          </a:p>
          <a:p>
            <a:pPr algn="ctr"/>
            <a:r>
              <a:rPr lang="en-US" sz="800" b="1" dirty="0"/>
              <a:t>-</a:t>
            </a:r>
          </a:p>
        </p:txBody>
      </p:sp>
      <p:sp>
        <p:nvSpPr>
          <p:cNvPr id="35" name="Rectangle 34"/>
          <p:cNvSpPr/>
          <p:nvPr/>
        </p:nvSpPr>
        <p:spPr>
          <a:xfrm>
            <a:off x="7553924" y="3450304"/>
            <a:ext cx="1132875" cy="27606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  misuse</a:t>
            </a:r>
            <a:endParaRPr lang="en-US" sz="1000" dirty="0"/>
          </a:p>
        </p:txBody>
      </p:sp>
      <p:cxnSp>
        <p:nvCxnSpPr>
          <p:cNvPr id="36" name="Straight Arrow Connector 35"/>
          <p:cNvCxnSpPr/>
          <p:nvPr/>
        </p:nvCxnSpPr>
        <p:spPr>
          <a:xfrm flipH="1">
            <a:off x="6017251" y="3118465"/>
            <a:ext cx="1" cy="309138"/>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12772" y="2720269"/>
            <a:ext cx="1184497" cy="230832"/>
          </a:xfrm>
          <a:prstGeom prst="rect">
            <a:avLst/>
          </a:prstGeom>
          <a:noFill/>
        </p:spPr>
        <p:txBody>
          <a:bodyPr wrap="square" rtlCol="0">
            <a:spAutoFit/>
          </a:bodyPr>
          <a:lstStyle/>
          <a:p>
            <a:pPr algn="ctr"/>
            <a:r>
              <a:rPr lang="en-US" sz="900" b="1" dirty="0" smtClean="0"/>
              <a:t>Not secure</a:t>
            </a:r>
            <a:endParaRPr lang="en-US" sz="900" b="1" dirty="0"/>
          </a:p>
        </p:txBody>
      </p:sp>
      <p:cxnSp>
        <p:nvCxnSpPr>
          <p:cNvPr id="38" name="Straight Arrow Connector 37"/>
          <p:cNvCxnSpPr/>
          <p:nvPr/>
        </p:nvCxnSpPr>
        <p:spPr>
          <a:xfrm>
            <a:off x="8005020" y="2941752"/>
            <a:ext cx="0" cy="508552"/>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07763" y="2537898"/>
            <a:ext cx="1309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9659" y="2576701"/>
            <a:ext cx="130929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95905" y="1742836"/>
            <a:ext cx="887768" cy="230832"/>
          </a:xfrm>
          <a:prstGeom prst="rect">
            <a:avLst/>
          </a:prstGeom>
          <a:noFill/>
        </p:spPr>
        <p:txBody>
          <a:bodyPr wrap="square" rtlCol="0">
            <a:spAutoFit/>
          </a:bodyPr>
          <a:lstStyle/>
          <a:p>
            <a:r>
              <a:rPr lang="en-US" sz="900" dirty="0" smtClean="0">
                <a:solidFill>
                  <a:prstClr val="black"/>
                </a:solidFill>
                <a:latin typeface="Times New Roman" panose="02020603050405020304" pitchFamily="18" charset="0"/>
                <a:cs typeface="Times New Roman" panose="02020603050405020304" pitchFamily="18" charset="0"/>
              </a:rPr>
              <a:t>Patient</a:t>
            </a:r>
            <a:r>
              <a:rPr lang="en-US" sz="800" dirty="0" smtClean="0">
                <a:solidFill>
                  <a:prstClr val="black"/>
                </a:solidFill>
              </a:rPr>
              <a:t> A</a:t>
            </a:r>
            <a:endParaRPr lang="en-US" sz="800" dirty="0">
              <a:solidFill>
                <a:prstClr val="black"/>
              </a:solidFill>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3782" y="2294143"/>
            <a:ext cx="427753" cy="427753"/>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103" y="2294143"/>
            <a:ext cx="429625" cy="429625"/>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9540" y="2258173"/>
            <a:ext cx="459145" cy="459145"/>
          </a:xfrm>
          <a:prstGeom prst="rect">
            <a:avLst/>
          </a:prstGeom>
        </p:spPr>
      </p:pic>
      <p:cxnSp>
        <p:nvCxnSpPr>
          <p:cNvPr id="60" name="Straight Arrow Connector 59"/>
          <p:cNvCxnSpPr/>
          <p:nvPr/>
        </p:nvCxnSpPr>
        <p:spPr>
          <a:xfrm>
            <a:off x="4941097" y="2909504"/>
            <a:ext cx="7254" cy="276861"/>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6103" y="1343052"/>
            <a:ext cx="429624" cy="429624"/>
          </a:xfrm>
          <a:prstGeom prst="rect">
            <a:avLst/>
          </a:prstGeom>
        </p:spPr>
      </p:pic>
      <p:sp>
        <p:nvSpPr>
          <p:cNvPr id="63" name="Rectangle 62"/>
          <p:cNvSpPr/>
          <p:nvPr/>
        </p:nvSpPr>
        <p:spPr>
          <a:xfrm>
            <a:off x="531350" y="3826025"/>
            <a:ext cx="11127347" cy="171351"/>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FUTURE STATE</a:t>
            </a:r>
            <a:endParaRPr lang="en-US" sz="1000" b="1" dirty="0">
              <a:solidFill>
                <a:schemeClr val="bg1"/>
              </a:solidFill>
            </a:endParaRPr>
          </a:p>
        </p:txBody>
      </p:sp>
      <p:sp>
        <p:nvSpPr>
          <p:cNvPr id="76" name="TextBox 75"/>
          <p:cNvSpPr txBox="1"/>
          <p:nvPr/>
        </p:nvSpPr>
        <p:spPr>
          <a:xfrm>
            <a:off x="2468166" y="5359541"/>
            <a:ext cx="1360437" cy="230832"/>
          </a:xfrm>
          <a:prstGeom prst="rect">
            <a:avLst/>
          </a:prstGeom>
          <a:noFill/>
        </p:spPr>
        <p:txBody>
          <a:bodyPr wrap="square" rtlCol="0">
            <a:spAutoFit/>
          </a:bodyPr>
          <a:lstStyle/>
          <a:p>
            <a:pPr algn="ctr"/>
            <a:r>
              <a:rPr lang="en-US" sz="900" dirty="0">
                <a:latin typeface="Times New Roman" panose="02020603050405020304" pitchFamily="18" charset="0"/>
                <a:cs typeface="Times New Roman" panose="02020603050405020304" pitchFamily="18" charset="0"/>
              </a:rPr>
              <a:t>O</a:t>
            </a:r>
            <a:r>
              <a:rPr lang="en-US" sz="900" dirty="0" smtClean="0">
                <a:latin typeface="Times New Roman" panose="02020603050405020304" pitchFamily="18" charset="0"/>
                <a:cs typeface="Times New Roman" panose="02020603050405020304" pitchFamily="18" charset="0"/>
              </a:rPr>
              <a:t>rganization1</a:t>
            </a:r>
          </a:p>
        </p:txBody>
      </p:sp>
      <p:cxnSp>
        <p:nvCxnSpPr>
          <p:cNvPr id="77" name="Straight Arrow Connector 76"/>
          <p:cNvCxnSpPr/>
          <p:nvPr/>
        </p:nvCxnSpPr>
        <p:spPr>
          <a:xfrm>
            <a:off x="5438181" y="4401565"/>
            <a:ext cx="1536353" cy="570643"/>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594422" y="5356307"/>
            <a:ext cx="1184497" cy="230832"/>
          </a:xfrm>
          <a:prstGeom prst="rect">
            <a:avLst/>
          </a:prstGeom>
          <a:noFill/>
        </p:spPr>
        <p:txBody>
          <a:bodyPr wrap="square" rtlCol="0">
            <a:spAutoFit/>
          </a:bodyPr>
          <a:lstStyle/>
          <a:p>
            <a:pPr algn="ctr"/>
            <a:r>
              <a:rPr lang="en-US" sz="900" dirty="0" smtClean="0"/>
              <a:t>Organization</a:t>
            </a:r>
            <a:r>
              <a:rPr lang="en-US" sz="800" dirty="0" smtClean="0"/>
              <a:t>3</a:t>
            </a:r>
          </a:p>
        </p:txBody>
      </p:sp>
      <p:cxnSp>
        <p:nvCxnSpPr>
          <p:cNvPr id="79" name="Straight Arrow Connector 78"/>
          <p:cNvCxnSpPr/>
          <p:nvPr/>
        </p:nvCxnSpPr>
        <p:spPr>
          <a:xfrm>
            <a:off x="5133560" y="4631276"/>
            <a:ext cx="0" cy="268044"/>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3400381" y="4435918"/>
            <a:ext cx="1456656" cy="536290"/>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432757" y="5220783"/>
            <a:ext cx="1309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454653" y="5259586"/>
            <a:ext cx="1309294"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920899" y="4425721"/>
            <a:ext cx="887768" cy="215444"/>
          </a:xfrm>
          <a:prstGeom prst="rect">
            <a:avLst/>
          </a:prstGeom>
          <a:noFill/>
        </p:spPr>
        <p:txBody>
          <a:bodyPr wrap="square" rtlCol="0">
            <a:spAutoFit/>
          </a:bodyPr>
          <a:lstStyle/>
          <a:p>
            <a:r>
              <a:rPr lang="en-US" sz="800" dirty="0" smtClean="0">
                <a:solidFill>
                  <a:prstClr val="black"/>
                </a:solidFill>
              </a:rPr>
              <a:t>Patient A</a:t>
            </a:r>
            <a:endParaRPr lang="en-US" sz="800" dirty="0">
              <a:solidFill>
                <a:prstClr val="black"/>
              </a:solidFill>
            </a:endParaRPr>
          </a:p>
        </p:txBody>
      </p:sp>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8776" y="4977028"/>
            <a:ext cx="427753" cy="427753"/>
          </a:xfrm>
          <a:prstGeom prst="rect">
            <a:avLst/>
          </a:prstGeom>
        </p:spPr>
      </p:pic>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600" y="4925654"/>
            <a:ext cx="429625" cy="429625"/>
          </a:xfrm>
          <a:prstGeom prst="rect">
            <a:avLst/>
          </a:prstGeom>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534" y="4941058"/>
            <a:ext cx="459145" cy="459145"/>
          </a:xfrm>
          <a:prstGeom prst="rect">
            <a:avLst/>
          </a:prstGeom>
        </p:spPr>
      </p:pic>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1097" y="4025937"/>
            <a:ext cx="429624" cy="429624"/>
          </a:xfrm>
          <a:prstGeom prst="rect">
            <a:avLst/>
          </a:prstGeom>
        </p:spPr>
      </p:pic>
      <p:cxnSp>
        <p:nvCxnSpPr>
          <p:cNvPr id="88" name="Straight Arrow Connector 87"/>
          <p:cNvCxnSpPr/>
          <p:nvPr/>
        </p:nvCxnSpPr>
        <p:spPr>
          <a:xfrm>
            <a:off x="7208685" y="5392046"/>
            <a:ext cx="7254" cy="393337"/>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138490" y="5394831"/>
            <a:ext cx="6549" cy="390552"/>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5144216" y="5400945"/>
            <a:ext cx="12747" cy="395645"/>
          </a:xfrm>
          <a:prstGeom prst="straightConnector1">
            <a:avLst/>
          </a:prstGeom>
          <a:ln>
            <a:solidFill>
              <a:srgbClr val="6699FF"/>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2861845" y="5858149"/>
            <a:ext cx="518931" cy="338038"/>
            <a:chOff x="5295294" y="5200035"/>
            <a:chExt cx="520288" cy="431171"/>
          </a:xfrm>
        </p:grpSpPr>
        <p:sp>
          <p:nvSpPr>
            <p:cNvPr id="92" name="Flowchart: Magnetic Disk 91"/>
            <p:cNvSpPr/>
            <p:nvPr/>
          </p:nvSpPr>
          <p:spPr>
            <a:xfrm>
              <a:off x="5295294" y="5200035"/>
              <a:ext cx="520288" cy="431171"/>
            </a:xfrm>
            <a:prstGeom prst="flowChartMagneticDisk">
              <a:avLst/>
            </a:prstGeom>
            <a:ln>
              <a:solidFill>
                <a:srgbClr val="5D93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3" name="Picture 92"/>
            <p:cNvPicPr>
              <a:picLocks noChangeAspect="1"/>
            </p:cNvPicPr>
            <p:nvPr/>
          </p:nvPicPr>
          <p:blipFill rotWithShape="1">
            <a:blip r:embed="rId6"/>
            <a:srcRect r="76050" b="11240"/>
            <a:stretch/>
          </p:blipFill>
          <p:spPr>
            <a:xfrm>
              <a:off x="5364938" y="5380323"/>
              <a:ext cx="380646" cy="143358"/>
            </a:xfrm>
            <a:prstGeom prst="rect">
              <a:avLst/>
            </a:prstGeom>
            <a:ln>
              <a:solidFill>
                <a:srgbClr val="5D93FF"/>
              </a:solidFill>
            </a:ln>
          </p:spPr>
        </p:pic>
      </p:grpSp>
      <p:cxnSp>
        <p:nvCxnSpPr>
          <p:cNvPr id="94" name="Straight Arrow Connector 93"/>
          <p:cNvCxnSpPr>
            <a:stCxn id="92" idx="4"/>
            <a:endCxn id="98" idx="2"/>
          </p:cNvCxnSpPr>
          <p:nvPr/>
        </p:nvCxnSpPr>
        <p:spPr>
          <a:xfrm>
            <a:off x="3380776" y="6027168"/>
            <a:ext cx="1537264" cy="22740"/>
          </a:xfrm>
          <a:prstGeom prst="straightConnector1">
            <a:avLst/>
          </a:prstGeom>
          <a:ln>
            <a:solidFill>
              <a:srgbClr val="5D93FF"/>
            </a:solidFill>
            <a:prstDash val="dash"/>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98" idx="4"/>
            <a:endCxn id="101" idx="2"/>
          </p:cNvCxnSpPr>
          <p:nvPr/>
        </p:nvCxnSpPr>
        <p:spPr>
          <a:xfrm>
            <a:off x="5436971" y="6049908"/>
            <a:ext cx="1526686" cy="0"/>
          </a:xfrm>
          <a:prstGeom prst="straightConnector1">
            <a:avLst/>
          </a:prstGeom>
          <a:ln>
            <a:solidFill>
              <a:srgbClr val="5D93FF"/>
            </a:solidFill>
            <a:prstDash val="dash"/>
            <a:headEnd type="triangle"/>
            <a:tailEnd type="triangle"/>
          </a:ln>
        </p:spPr>
        <p:style>
          <a:lnRef idx="2">
            <a:schemeClr val="accent2"/>
          </a:lnRef>
          <a:fillRef idx="0">
            <a:schemeClr val="accent2"/>
          </a:fillRef>
          <a:effectRef idx="1">
            <a:schemeClr val="accent2"/>
          </a:effectRef>
          <a:fontRef idx="minor">
            <a:schemeClr val="tx1"/>
          </a:fontRef>
        </p:style>
      </p:cxnSp>
      <p:grpSp>
        <p:nvGrpSpPr>
          <p:cNvPr id="97" name="Group 96"/>
          <p:cNvGrpSpPr/>
          <p:nvPr/>
        </p:nvGrpSpPr>
        <p:grpSpPr>
          <a:xfrm>
            <a:off x="4918040" y="5880889"/>
            <a:ext cx="518931" cy="338038"/>
            <a:chOff x="5295294" y="5200035"/>
            <a:chExt cx="520288" cy="431171"/>
          </a:xfrm>
        </p:grpSpPr>
        <p:sp>
          <p:nvSpPr>
            <p:cNvPr id="98" name="Flowchart: Magnetic Disk 97"/>
            <p:cNvSpPr/>
            <p:nvPr/>
          </p:nvSpPr>
          <p:spPr>
            <a:xfrm>
              <a:off x="5295294" y="5200035"/>
              <a:ext cx="520288" cy="431171"/>
            </a:xfrm>
            <a:prstGeom prst="flowChartMagneticDisk">
              <a:avLst/>
            </a:prstGeom>
            <a:ln>
              <a:solidFill>
                <a:srgbClr val="5D93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9" name="Picture 98"/>
            <p:cNvPicPr>
              <a:picLocks noChangeAspect="1"/>
            </p:cNvPicPr>
            <p:nvPr/>
          </p:nvPicPr>
          <p:blipFill rotWithShape="1">
            <a:blip r:embed="rId6"/>
            <a:srcRect r="76050" b="11240"/>
            <a:stretch/>
          </p:blipFill>
          <p:spPr>
            <a:xfrm>
              <a:off x="5364938" y="5380323"/>
              <a:ext cx="380646" cy="143358"/>
            </a:xfrm>
            <a:prstGeom prst="rect">
              <a:avLst/>
            </a:prstGeom>
            <a:ln>
              <a:solidFill>
                <a:srgbClr val="5D93FF"/>
              </a:solidFill>
            </a:ln>
          </p:spPr>
        </p:pic>
      </p:grpSp>
      <p:grpSp>
        <p:nvGrpSpPr>
          <p:cNvPr id="100" name="Group 99"/>
          <p:cNvGrpSpPr/>
          <p:nvPr/>
        </p:nvGrpSpPr>
        <p:grpSpPr>
          <a:xfrm>
            <a:off x="6963657" y="5880889"/>
            <a:ext cx="518931" cy="338038"/>
            <a:chOff x="5295294" y="5200035"/>
            <a:chExt cx="520288" cy="431171"/>
          </a:xfrm>
        </p:grpSpPr>
        <p:sp>
          <p:nvSpPr>
            <p:cNvPr id="101" name="Flowchart: Magnetic Disk 100"/>
            <p:cNvSpPr/>
            <p:nvPr/>
          </p:nvSpPr>
          <p:spPr>
            <a:xfrm>
              <a:off x="5295294" y="5200035"/>
              <a:ext cx="520288" cy="431171"/>
            </a:xfrm>
            <a:prstGeom prst="flowChartMagneticDisk">
              <a:avLst/>
            </a:prstGeom>
            <a:ln>
              <a:solidFill>
                <a:srgbClr val="5D93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 name="Picture 101"/>
            <p:cNvPicPr>
              <a:picLocks noChangeAspect="1"/>
            </p:cNvPicPr>
            <p:nvPr/>
          </p:nvPicPr>
          <p:blipFill rotWithShape="1">
            <a:blip r:embed="rId6"/>
            <a:srcRect r="76050" b="11240"/>
            <a:stretch/>
          </p:blipFill>
          <p:spPr>
            <a:xfrm>
              <a:off x="5364938" y="5380323"/>
              <a:ext cx="380646" cy="143358"/>
            </a:xfrm>
            <a:prstGeom prst="rect">
              <a:avLst/>
            </a:prstGeom>
            <a:ln>
              <a:solidFill>
                <a:srgbClr val="5D93FF"/>
              </a:solidFill>
            </a:ln>
          </p:spPr>
        </p:pic>
      </p:grpSp>
      <p:sp>
        <p:nvSpPr>
          <p:cNvPr id="125" name="TextBox 124"/>
          <p:cNvSpPr txBox="1"/>
          <p:nvPr/>
        </p:nvSpPr>
        <p:spPr>
          <a:xfrm>
            <a:off x="4592895" y="5313211"/>
            <a:ext cx="1033034" cy="230832"/>
          </a:xfrm>
          <a:prstGeom prst="rect">
            <a:avLst/>
          </a:prstGeom>
          <a:noFill/>
        </p:spPr>
        <p:txBody>
          <a:bodyPr wrap="square" rtlCol="0">
            <a:spAutoFit/>
          </a:bodyPr>
          <a:lstStyle/>
          <a:p>
            <a:pPr algn="ctr"/>
            <a:r>
              <a:rPr lang="en-US" sz="900" dirty="0" smtClean="0">
                <a:latin typeface="Times New Roman" panose="02020603050405020304" pitchFamily="18" charset="0"/>
                <a:cs typeface="Times New Roman" panose="02020603050405020304" pitchFamily="18" charset="0"/>
              </a:rPr>
              <a:t>Organization2</a:t>
            </a:r>
          </a:p>
        </p:txBody>
      </p:sp>
      <p:sp>
        <p:nvSpPr>
          <p:cNvPr id="136" name="Rectangle 135"/>
          <p:cNvSpPr/>
          <p:nvPr/>
        </p:nvSpPr>
        <p:spPr>
          <a:xfrm>
            <a:off x="5279673" y="3428776"/>
            <a:ext cx="1329034" cy="278032"/>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37" name="Rectangle 136"/>
          <p:cNvSpPr/>
          <p:nvPr/>
        </p:nvSpPr>
        <p:spPr>
          <a:xfrm>
            <a:off x="5263623" y="3270045"/>
            <a:ext cx="1404680" cy="461665"/>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1000" dirty="0" smtClean="0">
                <a:solidFill>
                  <a:schemeClr val="bg1"/>
                </a:solidFill>
                <a:latin typeface="Times New Roman" panose="02020603050405020304" pitchFamily="18" charset="0"/>
                <a:cs typeface="Times New Roman" panose="02020603050405020304" pitchFamily="18" charset="0"/>
              </a:rPr>
              <a:t>not easily </a:t>
            </a:r>
            <a:r>
              <a:rPr lang="en-US" sz="1000" dirty="0">
                <a:solidFill>
                  <a:schemeClr val="bg1"/>
                </a:solidFill>
                <a:latin typeface="Times New Roman" panose="02020603050405020304" pitchFamily="18" charset="0"/>
                <a:cs typeface="Times New Roman" panose="02020603050405020304" pitchFamily="18" charset="0"/>
              </a:rPr>
              <a:t>accessible </a:t>
            </a:r>
            <a:endParaRPr lang="en-US" sz="1000" dirty="0">
              <a:solidFill>
                <a:schemeClr val="bg1"/>
              </a:solidFill>
            </a:endParaRPr>
          </a:p>
        </p:txBody>
      </p:sp>
      <p:sp>
        <p:nvSpPr>
          <p:cNvPr id="138" name="Rectangle 137"/>
          <p:cNvSpPr/>
          <p:nvPr/>
        </p:nvSpPr>
        <p:spPr>
          <a:xfrm>
            <a:off x="9122635" y="5718002"/>
            <a:ext cx="775455" cy="545773"/>
          </a:xfrm>
          <a:prstGeom prst="rect">
            <a:avLst/>
          </a:prstGeom>
          <a:solidFill>
            <a:srgbClr val="5D93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New Roman" panose="02020603050405020304" pitchFamily="18" charset="0"/>
                <a:cs typeface="Times New Roman" panose="02020603050405020304" pitchFamily="18" charset="0"/>
              </a:rPr>
              <a:t>Back-trace</a:t>
            </a:r>
            <a:endParaRPr lang="en-US" sz="900" dirty="0">
              <a:latin typeface="Times New Roman" panose="02020603050405020304" pitchFamily="18" charset="0"/>
              <a:cs typeface="Times New Roman" panose="02020603050405020304" pitchFamily="18" charset="0"/>
            </a:endParaRPr>
          </a:p>
        </p:txBody>
      </p:sp>
      <p:sp>
        <p:nvSpPr>
          <p:cNvPr id="139" name="Rectangle 138"/>
          <p:cNvSpPr/>
          <p:nvPr/>
        </p:nvSpPr>
        <p:spPr>
          <a:xfrm>
            <a:off x="3563669" y="5616568"/>
            <a:ext cx="1130079" cy="27359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Distributed ledger</a:t>
            </a:r>
            <a:endParaRPr lang="en-US" sz="1000" dirty="0">
              <a:latin typeface="Times New Roman" panose="02020603050405020304" pitchFamily="18" charset="0"/>
              <a:cs typeface="Times New Roman" panose="02020603050405020304" pitchFamily="18" charset="0"/>
            </a:endParaRPr>
          </a:p>
        </p:txBody>
      </p:sp>
      <p:sp>
        <p:nvSpPr>
          <p:cNvPr id="140" name="Rectangle 139"/>
          <p:cNvSpPr/>
          <p:nvPr/>
        </p:nvSpPr>
        <p:spPr>
          <a:xfrm>
            <a:off x="5607431" y="5605134"/>
            <a:ext cx="1130079" cy="27359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Transparent network</a:t>
            </a:r>
            <a:endParaRPr lang="en-US" sz="1000" dirty="0">
              <a:latin typeface="Times New Roman" panose="02020603050405020304" pitchFamily="18" charset="0"/>
              <a:cs typeface="Times New Roman" panose="02020603050405020304" pitchFamily="18" charset="0"/>
            </a:endParaRPr>
          </a:p>
        </p:txBody>
      </p:sp>
      <p:sp>
        <p:nvSpPr>
          <p:cNvPr id="141" name="Rectangle 140"/>
          <p:cNvSpPr/>
          <p:nvPr/>
        </p:nvSpPr>
        <p:spPr>
          <a:xfrm>
            <a:off x="7640021" y="5605134"/>
            <a:ext cx="1130079" cy="27359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No tampering of data</a:t>
            </a:r>
            <a:endParaRPr lang="en-US" sz="1000" dirty="0">
              <a:latin typeface="Times New Roman" panose="02020603050405020304" pitchFamily="18" charset="0"/>
              <a:cs typeface="Times New Roman" panose="02020603050405020304" pitchFamily="18" charset="0"/>
            </a:endParaRPr>
          </a:p>
        </p:txBody>
      </p:sp>
      <p:cxnSp>
        <p:nvCxnSpPr>
          <p:cNvPr id="153" name="Straight Arrow Connector 152"/>
          <p:cNvCxnSpPr>
            <a:endCxn id="101" idx="4"/>
          </p:cNvCxnSpPr>
          <p:nvPr/>
        </p:nvCxnSpPr>
        <p:spPr>
          <a:xfrm flipH="1">
            <a:off x="7482588" y="6049558"/>
            <a:ext cx="1864339" cy="350"/>
          </a:xfrm>
          <a:prstGeom prst="straightConnector1">
            <a:avLst/>
          </a:prstGeom>
          <a:ln>
            <a:solidFill>
              <a:srgbClr val="6699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70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26644" y="610383"/>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pPr fontAlgn="auto">
              <a:spcAft>
                <a:spcPts val="0"/>
              </a:spcAft>
            </a:pPr>
            <a:r>
              <a:rPr lang="en-US" sz="3200" dirty="0" smtClean="0">
                <a:latin typeface="Times New Roman" panose="02020603050405020304" pitchFamily="18" charset="0"/>
                <a:cs typeface="Times New Roman" panose="02020603050405020304" pitchFamily="18" charset="0"/>
              </a:rPr>
              <a:t>Business Value</a:t>
            </a:r>
            <a:endParaRPr lang="en-US" sz="3200" dirty="0">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626644" y="6457531"/>
            <a:ext cx="7305900" cy="279400"/>
          </a:xfrm>
        </p:spPr>
        <p:txBody>
          <a:bodyPr/>
          <a:lstStyle/>
          <a:p>
            <a:r>
              <a:rPr lang="en-US" dirty="0" smtClean="0"/>
              <a:t>© 2018, Syntel, Inc.</a:t>
            </a:r>
            <a:endParaRPr lang="en-US" dirty="0"/>
          </a:p>
        </p:txBody>
      </p:sp>
      <p:sp>
        <p:nvSpPr>
          <p:cNvPr id="6" name="object 16"/>
          <p:cNvSpPr/>
          <p:nvPr/>
        </p:nvSpPr>
        <p:spPr>
          <a:xfrm>
            <a:off x="4626421" y="2327954"/>
            <a:ext cx="2191792" cy="2277186"/>
          </a:xfrm>
          <a:prstGeom prst="rect">
            <a:avLst/>
          </a:prstGeom>
          <a:blipFill>
            <a:blip r:embed="rId2" cstate="print"/>
            <a:stretch>
              <a:fillRect/>
            </a:stretch>
          </a:blipFill>
        </p:spPr>
        <p:txBody>
          <a:bodyPr wrap="square" lIns="0" tIns="0" rIns="0" bIns="0" rtlCol="0"/>
          <a:lstStyle/>
          <a:p>
            <a:endParaRPr sz="1350" dirty="0"/>
          </a:p>
        </p:txBody>
      </p:sp>
      <p:sp>
        <p:nvSpPr>
          <p:cNvPr id="7" name="object 5"/>
          <p:cNvSpPr txBox="1"/>
          <p:nvPr/>
        </p:nvSpPr>
        <p:spPr>
          <a:xfrm>
            <a:off x="4948351" y="1808308"/>
            <a:ext cx="1547813" cy="171201"/>
          </a:xfrm>
          <a:prstGeom prst="rect">
            <a:avLst/>
          </a:prstGeom>
        </p:spPr>
        <p:txBody>
          <a:bodyPr vert="horz" wrap="square" lIns="0" tIns="9525" rIns="0" bIns="0" rtlCol="0">
            <a:spAutoFit/>
          </a:bodyPr>
          <a:lstStyle/>
          <a:p>
            <a:pPr marL="9525">
              <a:spcBef>
                <a:spcPts val="75"/>
              </a:spcBef>
            </a:pPr>
            <a:r>
              <a:rPr sz="1050" b="1" spc="-15" dirty="0">
                <a:solidFill>
                  <a:srgbClr val="7F7F7F"/>
                </a:solidFill>
                <a:latin typeface="Times New Roman" panose="02020603050405020304" pitchFamily="18" charset="0"/>
                <a:cs typeface="Times New Roman" panose="02020603050405020304" pitchFamily="18" charset="0"/>
              </a:rPr>
              <a:t>Technology</a:t>
            </a:r>
            <a:r>
              <a:rPr sz="1050" b="1" spc="-26" dirty="0">
                <a:solidFill>
                  <a:srgbClr val="7F7F7F"/>
                </a:solidFill>
                <a:latin typeface="Times New Roman" panose="02020603050405020304" pitchFamily="18" charset="0"/>
                <a:cs typeface="Times New Roman" panose="02020603050405020304" pitchFamily="18" charset="0"/>
              </a:rPr>
              <a:t> </a:t>
            </a:r>
            <a:r>
              <a:rPr sz="1050" b="1" spc="-4" dirty="0">
                <a:solidFill>
                  <a:srgbClr val="7F7F7F"/>
                </a:solidFill>
                <a:latin typeface="Times New Roman" panose="02020603050405020304" pitchFamily="18" charset="0"/>
                <a:cs typeface="Times New Roman" panose="02020603050405020304" pitchFamily="18" charset="0"/>
              </a:rPr>
              <a:t>Enablers</a:t>
            </a:r>
            <a:endParaRPr sz="1050" dirty="0">
              <a:latin typeface="Times New Roman" panose="02020603050405020304" pitchFamily="18" charset="0"/>
              <a:cs typeface="Times New Roman" panose="02020603050405020304" pitchFamily="18" charset="0"/>
            </a:endParaRPr>
          </a:p>
        </p:txBody>
      </p:sp>
      <p:sp>
        <p:nvSpPr>
          <p:cNvPr id="8" name="object 6"/>
          <p:cNvSpPr txBox="1"/>
          <p:nvPr/>
        </p:nvSpPr>
        <p:spPr>
          <a:xfrm>
            <a:off x="7752611" y="1749690"/>
            <a:ext cx="2349818" cy="376385"/>
          </a:xfrm>
          <a:prstGeom prst="rect">
            <a:avLst/>
          </a:prstGeom>
        </p:spPr>
        <p:txBody>
          <a:bodyPr vert="horz" wrap="square" lIns="0" tIns="17145" rIns="0" bIns="0" rtlCol="0">
            <a:spAutoFit/>
          </a:bodyPr>
          <a:lstStyle/>
          <a:p>
            <a:pPr marL="9525" marR="3810">
              <a:lnSpc>
                <a:spcPts val="1425"/>
              </a:lnSpc>
              <a:spcBef>
                <a:spcPts val="135"/>
              </a:spcBef>
            </a:pPr>
            <a:r>
              <a:rPr sz="1050" b="1" spc="-8" dirty="0">
                <a:solidFill>
                  <a:srgbClr val="7F7F7F"/>
                </a:solidFill>
                <a:latin typeface="Times New Roman" panose="02020603050405020304" pitchFamily="18" charset="0"/>
                <a:cs typeface="Times New Roman" panose="02020603050405020304" pitchFamily="18" charset="0"/>
              </a:rPr>
              <a:t>Transformations </a:t>
            </a:r>
            <a:r>
              <a:rPr sz="1050" b="1" dirty="0">
                <a:solidFill>
                  <a:srgbClr val="7F7F7F"/>
                </a:solidFill>
                <a:latin typeface="Times New Roman" panose="02020603050405020304" pitchFamily="18" charset="0"/>
                <a:cs typeface="Times New Roman" panose="02020603050405020304" pitchFamily="18" charset="0"/>
              </a:rPr>
              <a:t>in </a:t>
            </a:r>
            <a:r>
              <a:rPr sz="1050" b="1" spc="-4" dirty="0">
                <a:solidFill>
                  <a:srgbClr val="7F7F7F"/>
                </a:solidFill>
                <a:latin typeface="Times New Roman" panose="02020603050405020304" pitchFamily="18" charset="0"/>
                <a:cs typeface="Times New Roman" panose="02020603050405020304" pitchFamily="18" charset="0"/>
              </a:rPr>
              <a:t>every part of  business</a:t>
            </a:r>
            <a:endParaRPr sz="1050" dirty="0">
              <a:latin typeface="Times New Roman" panose="02020603050405020304" pitchFamily="18" charset="0"/>
              <a:cs typeface="Times New Roman" panose="02020603050405020304" pitchFamily="18" charset="0"/>
            </a:endParaRPr>
          </a:p>
        </p:txBody>
      </p:sp>
      <p:sp>
        <p:nvSpPr>
          <p:cNvPr id="26" name="object 17"/>
          <p:cNvSpPr/>
          <p:nvPr/>
        </p:nvSpPr>
        <p:spPr>
          <a:xfrm>
            <a:off x="7752611" y="2535961"/>
            <a:ext cx="2099786" cy="469583"/>
          </a:xfrm>
          <a:custGeom>
            <a:avLst/>
            <a:gdLst/>
            <a:ahLst/>
            <a:cxnLst/>
            <a:rect l="l" t="t" r="r" b="b"/>
            <a:pathLst>
              <a:path w="2799715" h="626110">
                <a:moveTo>
                  <a:pt x="0" y="625747"/>
                </a:moveTo>
                <a:lnTo>
                  <a:pt x="2799143" y="625747"/>
                </a:lnTo>
                <a:lnTo>
                  <a:pt x="2799143" y="0"/>
                </a:lnTo>
                <a:lnTo>
                  <a:pt x="0" y="0"/>
                </a:lnTo>
                <a:lnTo>
                  <a:pt x="0" y="625747"/>
                </a:lnTo>
                <a:close/>
              </a:path>
            </a:pathLst>
          </a:custGeom>
          <a:solidFill>
            <a:srgbClr val="339C96">
              <a:alpha val="38038"/>
            </a:srgbClr>
          </a:solidFill>
        </p:spPr>
        <p:txBody>
          <a:bodyPr wrap="square" lIns="0" tIns="0" rIns="0" bIns="0" rtlCol="0"/>
          <a:lstStyle/>
          <a:p>
            <a:endParaRPr sz="1350" dirty="0"/>
          </a:p>
        </p:txBody>
      </p:sp>
      <p:sp>
        <p:nvSpPr>
          <p:cNvPr id="27" name="object 17"/>
          <p:cNvSpPr/>
          <p:nvPr/>
        </p:nvSpPr>
        <p:spPr>
          <a:xfrm>
            <a:off x="7752611" y="3360725"/>
            <a:ext cx="2099786" cy="469583"/>
          </a:xfrm>
          <a:custGeom>
            <a:avLst/>
            <a:gdLst/>
            <a:ahLst/>
            <a:cxnLst/>
            <a:rect l="l" t="t" r="r" b="b"/>
            <a:pathLst>
              <a:path w="2799715" h="626110">
                <a:moveTo>
                  <a:pt x="0" y="625747"/>
                </a:moveTo>
                <a:lnTo>
                  <a:pt x="2799143" y="625747"/>
                </a:lnTo>
                <a:lnTo>
                  <a:pt x="2799143" y="0"/>
                </a:lnTo>
                <a:lnTo>
                  <a:pt x="0" y="0"/>
                </a:lnTo>
                <a:lnTo>
                  <a:pt x="0" y="625747"/>
                </a:lnTo>
                <a:close/>
              </a:path>
            </a:pathLst>
          </a:custGeom>
          <a:solidFill>
            <a:srgbClr val="339C96">
              <a:alpha val="38038"/>
            </a:srgbClr>
          </a:solidFill>
        </p:spPr>
        <p:txBody>
          <a:bodyPr wrap="square" lIns="0" tIns="0" rIns="0" bIns="0" rtlCol="0"/>
          <a:lstStyle/>
          <a:p>
            <a:endParaRPr sz="1350" dirty="0"/>
          </a:p>
        </p:txBody>
      </p:sp>
      <p:sp>
        <p:nvSpPr>
          <p:cNvPr id="28" name="object 17"/>
          <p:cNvSpPr/>
          <p:nvPr/>
        </p:nvSpPr>
        <p:spPr>
          <a:xfrm>
            <a:off x="7752611" y="4135557"/>
            <a:ext cx="2099786" cy="469583"/>
          </a:xfrm>
          <a:custGeom>
            <a:avLst/>
            <a:gdLst/>
            <a:ahLst/>
            <a:cxnLst/>
            <a:rect l="l" t="t" r="r" b="b"/>
            <a:pathLst>
              <a:path w="2799715" h="626110">
                <a:moveTo>
                  <a:pt x="0" y="625747"/>
                </a:moveTo>
                <a:lnTo>
                  <a:pt x="2799143" y="625747"/>
                </a:lnTo>
                <a:lnTo>
                  <a:pt x="2799143" y="0"/>
                </a:lnTo>
                <a:lnTo>
                  <a:pt x="0" y="0"/>
                </a:lnTo>
                <a:lnTo>
                  <a:pt x="0" y="625747"/>
                </a:lnTo>
                <a:close/>
              </a:path>
            </a:pathLst>
          </a:custGeom>
          <a:solidFill>
            <a:srgbClr val="339C96">
              <a:alpha val="38038"/>
            </a:srgbClr>
          </a:solidFill>
        </p:spPr>
        <p:txBody>
          <a:bodyPr wrap="square" lIns="0" tIns="0" rIns="0" bIns="0" rtlCol="0"/>
          <a:lstStyle/>
          <a:p>
            <a:pPr marL="55245" marR="1096804">
              <a:spcBef>
                <a:spcPts val="75"/>
              </a:spcBef>
            </a:pPr>
            <a:endParaRPr lang="en-US" sz="1000" dirty="0">
              <a:latin typeface="Times New Roman" panose="02020603050405020304" pitchFamily="18" charset="0"/>
              <a:cs typeface="Times New Roman" panose="02020603050405020304" pitchFamily="18" charset="0"/>
            </a:endParaRPr>
          </a:p>
        </p:txBody>
      </p:sp>
      <p:sp>
        <p:nvSpPr>
          <p:cNvPr id="29" name="object 19"/>
          <p:cNvSpPr txBox="1"/>
          <p:nvPr/>
        </p:nvSpPr>
        <p:spPr>
          <a:xfrm>
            <a:off x="7899991" y="2597611"/>
            <a:ext cx="1648046" cy="317395"/>
          </a:xfrm>
          <a:prstGeom prst="rect">
            <a:avLst/>
          </a:prstGeom>
        </p:spPr>
        <p:txBody>
          <a:bodyPr vert="horz" wrap="square" lIns="0" tIns="9525" rIns="0" bIns="0" rtlCol="0">
            <a:spAutoFit/>
          </a:bodyPr>
          <a:lstStyle/>
          <a:p>
            <a:pPr marR="3810">
              <a:spcBef>
                <a:spcPts val="75"/>
              </a:spcBef>
            </a:pPr>
            <a:r>
              <a:rPr sz="1000" spc="-4" dirty="0">
                <a:solidFill>
                  <a:srgbClr val="0F1F28"/>
                </a:solidFill>
                <a:latin typeface="Times New Roman" panose="02020603050405020304" pitchFamily="18" charset="0"/>
                <a:cs typeface="Times New Roman" panose="02020603050405020304" pitchFamily="18" charset="0"/>
              </a:rPr>
              <a:t>Improving </a:t>
            </a:r>
            <a:r>
              <a:rPr sz="1000" spc="-8" dirty="0">
                <a:solidFill>
                  <a:srgbClr val="0F1F28"/>
                </a:solidFill>
                <a:latin typeface="Times New Roman" panose="02020603050405020304" pitchFamily="18" charset="0"/>
                <a:cs typeface="Times New Roman" panose="02020603050405020304" pitchFamily="18" charset="0"/>
              </a:rPr>
              <a:t>operations  </a:t>
            </a:r>
            <a:r>
              <a:rPr sz="1000" dirty="0">
                <a:solidFill>
                  <a:srgbClr val="0F1F28"/>
                </a:solidFill>
                <a:latin typeface="Times New Roman" panose="02020603050405020304" pitchFamily="18" charset="0"/>
                <a:cs typeface="Times New Roman" panose="02020603050405020304" pitchFamily="18" charset="0"/>
              </a:rPr>
              <a:t>&amp; </a:t>
            </a:r>
            <a:r>
              <a:rPr sz="1000" spc="-4" dirty="0">
                <a:solidFill>
                  <a:srgbClr val="0F1F28"/>
                </a:solidFill>
                <a:latin typeface="Times New Roman" panose="02020603050405020304" pitchFamily="18" charset="0"/>
                <a:cs typeface="Times New Roman" panose="02020603050405020304" pitchFamily="18" charset="0"/>
              </a:rPr>
              <a:t>lowering</a:t>
            </a:r>
            <a:r>
              <a:rPr sz="1000" spc="-75" dirty="0">
                <a:solidFill>
                  <a:srgbClr val="0F1F28"/>
                </a:solidFill>
                <a:latin typeface="Times New Roman" panose="02020603050405020304" pitchFamily="18" charset="0"/>
                <a:cs typeface="Times New Roman" panose="02020603050405020304" pitchFamily="18" charset="0"/>
              </a:rPr>
              <a:t> </a:t>
            </a:r>
            <a:r>
              <a:rPr sz="1000" spc="-4" dirty="0">
                <a:solidFill>
                  <a:srgbClr val="0F1F28"/>
                </a:solidFill>
                <a:latin typeface="Times New Roman" panose="02020603050405020304" pitchFamily="18" charset="0"/>
                <a:cs typeface="Times New Roman" panose="02020603050405020304" pitchFamily="18" charset="0"/>
              </a:rPr>
              <a:t>costs</a:t>
            </a:r>
            <a:endParaRPr sz="1000" dirty="0">
              <a:latin typeface="Times New Roman" panose="02020603050405020304" pitchFamily="18" charset="0"/>
              <a:cs typeface="Times New Roman" panose="02020603050405020304" pitchFamily="18" charset="0"/>
            </a:endParaRPr>
          </a:p>
        </p:txBody>
      </p:sp>
      <p:sp>
        <p:nvSpPr>
          <p:cNvPr id="31" name="object 33"/>
          <p:cNvSpPr txBox="1"/>
          <p:nvPr/>
        </p:nvSpPr>
        <p:spPr>
          <a:xfrm>
            <a:off x="7877627" y="3447024"/>
            <a:ext cx="2909168" cy="286617"/>
          </a:xfrm>
          <a:prstGeom prst="rect">
            <a:avLst/>
          </a:prstGeom>
        </p:spPr>
        <p:txBody>
          <a:bodyPr vert="horz" wrap="square" lIns="0" tIns="9525" rIns="0" bIns="0" rtlCol="0">
            <a:spAutoFit/>
          </a:bodyPr>
          <a:lstStyle/>
          <a:p>
            <a:pPr marL="45720" marR="1099661">
              <a:spcBef>
                <a:spcPts val="75"/>
              </a:spcBef>
            </a:pPr>
            <a:r>
              <a:rPr sz="900" spc="-4" dirty="0">
                <a:solidFill>
                  <a:srgbClr val="0F1F28"/>
                </a:solidFill>
                <a:latin typeface="Arial"/>
                <a:cs typeface="Arial"/>
              </a:rPr>
              <a:t>Creating </a:t>
            </a:r>
            <a:r>
              <a:rPr sz="900" spc="-8" dirty="0" smtClean="0">
                <a:solidFill>
                  <a:srgbClr val="0F1F28"/>
                </a:solidFill>
                <a:latin typeface="Arial"/>
                <a:cs typeface="Arial"/>
              </a:rPr>
              <a:t>new</a:t>
            </a:r>
            <a:r>
              <a:rPr lang="en-US" sz="900" spc="-8" dirty="0" smtClean="0">
                <a:solidFill>
                  <a:srgbClr val="0F1F28"/>
                </a:solidFill>
                <a:latin typeface="Arial"/>
                <a:cs typeface="Arial"/>
              </a:rPr>
              <a:t> facilities and making use of them</a:t>
            </a:r>
            <a:endParaRPr sz="900" dirty="0">
              <a:latin typeface="Arial"/>
              <a:cs typeface="Arial"/>
            </a:endParaRPr>
          </a:p>
        </p:txBody>
      </p:sp>
      <p:sp>
        <p:nvSpPr>
          <p:cNvPr id="32" name="object 9"/>
          <p:cNvSpPr txBox="1"/>
          <p:nvPr/>
        </p:nvSpPr>
        <p:spPr>
          <a:xfrm>
            <a:off x="1458410" y="2327954"/>
            <a:ext cx="2233613" cy="1631344"/>
          </a:xfrm>
          <a:prstGeom prst="rect">
            <a:avLst/>
          </a:prstGeom>
        </p:spPr>
        <p:txBody>
          <a:bodyPr vert="horz" wrap="square" lIns="0" tIns="5715" rIns="0" bIns="0" rtlCol="0">
            <a:spAutoFit/>
          </a:bodyPr>
          <a:lstStyle/>
          <a:p>
            <a:pPr marL="180975" marR="202883" indent="-171450">
              <a:lnSpc>
                <a:spcPct val="102600"/>
              </a:lnSpc>
              <a:spcBef>
                <a:spcPts val="45"/>
              </a:spcBef>
              <a:buChar char="•"/>
              <a:tabLst>
                <a:tab pos="180499" algn="l"/>
                <a:tab pos="180975" algn="l"/>
              </a:tabLst>
            </a:pPr>
            <a:r>
              <a:rPr sz="1050" dirty="0">
                <a:latin typeface="Times New Roman" panose="02020603050405020304" pitchFamily="18" charset="0"/>
                <a:cs typeface="Times New Roman" panose="02020603050405020304" pitchFamily="18" charset="0"/>
              </a:rPr>
              <a:t>Interoperability, </a:t>
            </a:r>
            <a:r>
              <a:rPr sz="1050" spc="-4" dirty="0">
                <a:latin typeface="Times New Roman" panose="02020603050405020304" pitchFamily="18" charset="0"/>
                <a:cs typeface="Times New Roman" panose="02020603050405020304" pitchFamily="18" charset="0"/>
              </a:rPr>
              <a:t>accessibility, </a:t>
            </a:r>
            <a:r>
              <a:rPr sz="1050" dirty="0">
                <a:latin typeface="Times New Roman" panose="02020603050405020304" pitchFamily="18" charset="0"/>
                <a:cs typeface="Times New Roman" panose="02020603050405020304" pitchFamily="18" charset="0"/>
              </a:rPr>
              <a:t>and  data</a:t>
            </a:r>
            <a:r>
              <a:rPr sz="1050" spc="-8"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integrity</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Privacy and</a:t>
            </a:r>
            <a:r>
              <a:rPr sz="1050" spc="38"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Security</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Healthcare delivery models and</a:t>
            </a:r>
            <a:r>
              <a:rPr sz="1050" spc="113"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cost</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Fraud and</a:t>
            </a:r>
            <a:r>
              <a:rPr sz="1050" spc="19"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abuse</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Process</a:t>
            </a:r>
            <a:r>
              <a:rPr sz="1050" spc="26"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complexity</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Customer</a:t>
            </a:r>
            <a:r>
              <a:rPr sz="1050" spc="23"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engagement</a:t>
            </a:r>
          </a:p>
          <a:p>
            <a:pPr marL="180975" indent="-171450">
              <a:spcBef>
                <a:spcPts val="30"/>
              </a:spcBef>
              <a:buChar char="•"/>
              <a:tabLst>
                <a:tab pos="180499" algn="l"/>
                <a:tab pos="180975" algn="l"/>
              </a:tabLst>
            </a:pPr>
            <a:r>
              <a:rPr sz="1050" spc="4" dirty="0">
                <a:latin typeface="Times New Roman" panose="02020603050405020304" pitchFamily="18" charset="0"/>
                <a:cs typeface="Times New Roman" panose="02020603050405020304" pitchFamily="18" charset="0"/>
              </a:rPr>
              <a:t>Procurement </a:t>
            </a:r>
            <a:r>
              <a:rPr sz="1050" dirty="0">
                <a:latin typeface="Times New Roman" panose="02020603050405020304" pitchFamily="18" charset="0"/>
                <a:cs typeface="Times New Roman" panose="02020603050405020304" pitchFamily="18" charset="0"/>
              </a:rPr>
              <a:t>and</a:t>
            </a:r>
            <a:r>
              <a:rPr sz="1050" spc="49"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contracting</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Regulation</a:t>
            </a:r>
          </a:p>
          <a:p>
            <a:pPr marL="180975" indent="-171450">
              <a:spcBef>
                <a:spcPts val="30"/>
              </a:spcBef>
              <a:buChar char="•"/>
              <a:tabLst>
                <a:tab pos="180499" algn="l"/>
                <a:tab pos="180975" algn="l"/>
              </a:tabLst>
            </a:pPr>
            <a:r>
              <a:rPr sz="1050" dirty="0">
                <a:latin typeface="Times New Roman" panose="02020603050405020304" pitchFamily="18" charset="0"/>
                <a:cs typeface="Times New Roman" panose="02020603050405020304" pitchFamily="18" charset="0"/>
              </a:rPr>
              <a:t>Revenue</a:t>
            </a:r>
            <a:r>
              <a:rPr sz="1050" spc="8" dirty="0">
                <a:latin typeface="Times New Roman" panose="02020603050405020304" pitchFamily="18" charset="0"/>
                <a:cs typeface="Times New Roman" panose="02020603050405020304" pitchFamily="18" charset="0"/>
              </a:rPr>
              <a:t> </a:t>
            </a:r>
            <a:r>
              <a:rPr sz="1050" dirty="0">
                <a:latin typeface="Times New Roman" panose="02020603050405020304" pitchFamily="18" charset="0"/>
                <a:cs typeface="Times New Roman" panose="02020603050405020304" pitchFamily="18" charset="0"/>
              </a:rPr>
              <a:t>leakage</a:t>
            </a:r>
          </a:p>
        </p:txBody>
      </p:sp>
      <p:sp>
        <p:nvSpPr>
          <p:cNvPr id="33" name="object 8"/>
          <p:cNvSpPr txBox="1"/>
          <p:nvPr/>
        </p:nvSpPr>
        <p:spPr>
          <a:xfrm>
            <a:off x="1817138" y="1801156"/>
            <a:ext cx="1305401" cy="171201"/>
          </a:xfrm>
          <a:prstGeom prst="rect">
            <a:avLst/>
          </a:prstGeom>
        </p:spPr>
        <p:txBody>
          <a:bodyPr vert="horz" wrap="square" lIns="0" tIns="9525" rIns="0" bIns="0" rtlCol="0">
            <a:spAutoFit/>
          </a:bodyPr>
          <a:lstStyle/>
          <a:p>
            <a:pPr marL="9525">
              <a:spcBef>
                <a:spcPts val="75"/>
              </a:spcBef>
            </a:pPr>
            <a:r>
              <a:rPr sz="1050" b="1" spc="-4" dirty="0" smtClean="0">
                <a:solidFill>
                  <a:srgbClr val="7F7F7F"/>
                </a:solidFill>
                <a:latin typeface="Times New Roman" panose="02020603050405020304" pitchFamily="18" charset="0"/>
                <a:cs typeface="Times New Roman" panose="02020603050405020304" pitchFamily="18" charset="0"/>
              </a:rPr>
              <a:t>Pain</a:t>
            </a:r>
            <a:r>
              <a:rPr sz="1050" b="1" spc="-38" dirty="0" smtClean="0">
                <a:solidFill>
                  <a:srgbClr val="7F7F7F"/>
                </a:solidFill>
                <a:latin typeface="Times New Roman" panose="02020603050405020304" pitchFamily="18" charset="0"/>
                <a:cs typeface="Times New Roman" panose="02020603050405020304" pitchFamily="18" charset="0"/>
              </a:rPr>
              <a:t> </a:t>
            </a:r>
            <a:r>
              <a:rPr sz="1050" b="1" spc="-4" dirty="0">
                <a:solidFill>
                  <a:srgbClr val="7F7F7F"/>
                </a:solidFill>
                <a:latin typeface="Times New Roman" panose="02020603050405020304" pitchFamily="18" charset="0"/>
                <a:cs typeface="Times New Roman" panose="02020603050405020304" pitchFamily="18" charset="0"/>
              </a:rPr>
              <a:t>Points</a:t>
            </a:r>
            <a:endParaRPr sz="1050" dirty="0">
              <a:latin typeface="Times New Roman" panose="02020603050405020304" pitchFamily="18" charset="0"/>
              <a:cs typeface="Times New Roman" panose="02020603050405020304" pitchFamily="18" charset="0"/>
            </a:endParaRPr>
          </a:p>
        </p:txBody>
      </p:sp>
      <p:sp>
        <p:nvSpPr>
          <p:cNvPr id="34" name="object 10"/>
          <p:cNvSpPr/>
          <p:nvPr/>
        </p:nvSpPr>
        <p:spPr>
          <a:xfrm>
            <a:off x="4027539" y="2452278"/>
            <a:ext cx="263366" cy="1816894"/>
          </a:xfrm>
          <a:custGeom>
            <a:avLst/>
            <a:gdLst/>
            <a:ahLst/>
            <a:cxnLst/>
            <a:rect l="l" t="t" r="r" b="b"/>
            <a:pathLst>
              <a:path w="351154" h="2422525">
                <a:moveTo>
                  <a:pt x="0" y="0"/>
                </a:moveTo>
                <a:lnTo>
                  <a:pt x="0" y="2421928"/>
                </a:lnTo>
                <a:lnTo>
                  <a:pt x="350648" y="1197959"/>
                </a:lnTo>
                <a:lnTo>
                  <a:pt x="0" y="0"/>
                </a:lnTo>
                <a:close/>
              </a:path>
            </a:pathLst>
          </a:custGeom>
          <a:solidFill>
            <a:srgbClr val="FFC000">
              <a:alpha val="83918"/>
            </a:srgbClr>
          </a:solidFill>
        </p:spPr>
        <p:txBody>
          <a:bodyPr wrap="square" lIns="0" tIns="0" rIns="0" bIns="0" rtlCol="0"/>
          <a:lstStyle/>
          <a:p>
            <a:endParaRPr sz="1350" dirty="0"/>
          </a:p>
        </p:txBody>
      </p:sp>
      <p:sp>
        <p:nvSpPr>
          <p:cNvPr id="35" name="object 10"/>
          <p:cNvSpPr/>
          <p:nvPr/>
        </p:nvSpPr>
        <p:spPr>
          <a:xfrm>
            <a:off x="7225158" y="2352530"/>
            <a:ext cx="263366" cy="1816894"/>
          </a:xfrm>
          <a:custGeom>
            <a:avLst/>
            <a:gdLst/>
            <a:ahLst/>
            <a:cxnLst/>
            <a:rect l="l" t="t" r="r" b="b"/>
            <a:pathLst>
              <a:path w="351154" h="2422525">
                <a:moveTo>
                  <a:pt x="0" y="0"/>
                </a:moveTo>
                <a:lnTo>
                  <a:pt x="0" y="2421928"/>
                </a:lnTo>
                <a:lnTo>
                  <a:pt x="350648" y="1197959"/>
                </a:lnTo>
                <a:lnTo>
                  <a:pt x="0" y="0"/>
                </a:lnTo>
                <a:close/>
              </a:path>
            </a:pathLst>
          </a:custGeom>
          <a:solidFill>
            <a:srgbClr val="FFC000">
              <a:alpha val="83918"/>
            </a:srgbClr>
          </a:solidFill>
        </p:spPr>
        <p:txBody>
          <a:bodyPr wrap="square" lIns="0" tIns="0" rIns="0" bIns="0" rtlCol="0"/>
          <a:lstStyle/>
          <a:p>
            <a:endParaRPr sz="1350" dirty="0"/>
          </a:p>
        </p:txBody>
      </p:sp>
      <p:sp>
        <p:nvSpPr>
          <p:cNvPr id="2" name="TextBox 1"/>
          <p:cNvSpPr txBox="1"/>
          <p:nvPr/>
        </p:nvSpPr>
        <p:spPr>
          <a:xfrm>
            <a:off x="7815119" y="4175814"/>
            <a:ext cx="3034184" cy="400110"/>
          </a:xfrm>
          <a:prstGeom prst="rect">
            <a:avLst/>
          </a:prstGeom>
          <a:noFill/>
        </p:spPr>
        <p:txBody>
          <a:bodyPr wrap="square" rtlCol="0">
            <a:spAutoFit/>
          </a:bodyPr>
          <a:lstStyle/>
          <a:p>
            <a:pPr marL="55245" marR="1096804">
              <a:spcBef>
                <a:spcPts val="75"/>
              </a:spcBef>
            </a:pPr>
            <a:r>
              <a:rPr lang="en-US" sz="1000" dirty="0">
                <a:latin typeface="Times New Roman" panose="02020603050405020304" pitchFamily="18" charset="0"/>
                <a:cs typeface="Times New Roman" panose="02020603050405020304" pitchFamily="18" charset="0"/>
              </a:rPr>
              <a:t>Improvement in management system</a:t>
            </a:r>
          </a:p>
        </p:txBody>
      </p:sp>
    </p:spTree>
    <p:extLst>
      <p:ext uri="{BB962C8B-B14F-4D97-AF65-F5344CB8AC3E}">
        <p14:creationId xmlns:p14="http://schemas.microsoft.com/office/powerpoint/2010/main" val="83567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7" y="510363"/>
            <a:ext cx="11225115" cy="4646427"/>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Relevance</a:t>
            </a:r>
            <a:r>
              <a:rPr lang="en-US" dirty="0" smtClean="0"/>
              <a:t> </a:t>
            </a:r>
            <a:endParaRPr lang="en-US" b="0" dirty="0"/>
          </a:p>
        </p:txBody>
      </p:sp>
      <p:sp>
        <p:nvSpPr>
          <p:cNvPr id="5" name="Footer Placeholder 3"/>
          <p:cNvSpPr>
            <a:spLocks noGrp="1"/>
          </p:cNvSpPr>
          <p:nvPr>
            <p:ph type="ftr" sz="quarter" idx="11"/>
          </p:nvPr>
        </p:nvSpPr>
        <p:spPr>
          <a:xfrm>
            <a:off x="646815" y="6414819"/>
            <a:ext cx="7305900" cy="279400"/>
          </a:xfrm>
        </p:spPr>
        <p:txBody>
          <a:bodyPr/>
          <a:lstStyle/>
          <a:p>
            <a:r>
              <a:rPr lang="en-US" dirty="0" smtClean="0"/>
              <a:t>© 2018, Syntel, Inc.</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854" y="1280695"/>
            <a:ext cx="7338745" cy="4814150"/>
          </a:xfrm>
          <a:prstGeom prst="rect">
            <a:avLst/>
          </a:prstGeom>
        </p:spPr>
      </p:pic>
    </p:spTree>
    <p:extLst>
      <p:ext uri="{BB962C8B-B14F-4D97-AF65-F5344CB8AC3E}">
        <p14:creationId xmlns:p14="http://schemas.microsoft.com/office/powerpoint/2010/main" val="377154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732969" y="610383"/>
            <a:ext cx="11459031" cy="704850"/>
          </a:xfrm>
          <a:prstGeom prst="rect">
            <a:avLst/>
          </a:prstGeom>
        </p:spPr>
        <p:txBody>
          <a:bodyPr/>
          <a:lstStyle>
            <a:lvl1pPr algn="l" defTabSz="914400" rtl="0" eaLnBrk="1" latinLnBrk="0" hangingPunct="1">
              <a:spcBef>
                <a:spcPct val="0"/>
              </a:spcBef>
              <a:buNone/>
              <a:defRPr sz="2800" b="1" kern="1200">
                <a:solidFill>
                  <a:schemeClr val="tx1"/>
                </a:solidFill>
                <a:latin typeface="+mj-lt"/>
                <a:ea typeface="+mj-ea"/>
                <a:cs typeface="+mj-cs"/>
              </a:defRPr>
            </a:lvl1pPr>
          </a:lstStyle>
          <a:p>
            <a:r>
              <a:rPr lang="en-US" sz="3200" dirty="0" smtClean="0">
                <a:latin typeface="Times New Roman" panose="02020603050405020304" pitchFamily="18" charset="0"/>
                <a:cs typeface="Times New Roman" panose="02020603050405020304" pitchFamily="18" charset="0"/>
              </a:rPr>
              <a:t>Reusability </a:t>
            </a:r>
            <a:endParaRPr lang="en-US" sz="3200" b="0" dirty="0">
              <a:latin typeface="Times New Roman" panose="02020603050405020304" pitchFamily="18" charset="0"/>
              <a:cs typeface="Times New Roman" panose="02020603050405020304" pitchFamily="18" charset="0"/>
            </a:endParaRPr>
          </a:p>
        </p:txBody>
      </p:sp>
      <p:sp>
        <p:nvSpPr>
          <p:cNvPr id="5" name="Footer Placeholder 3"/>
          <p:cNvSpPr>
            <a:spLocks noGrp="1"/>
          </p:cNvSpPr>
          <p:nvPr>
            <p:ph type="ftr" sz="quarter" idx="11"/>
          </p:nvPr>
        </p:nvSpPr>
        <p:spPr>
          <a:xfrm>
            <a:off x="625550" y="6479363"/>
            <a:ext cx="7305900" cy="279400"/>
          </a:xfrm>
        </p:spPr>
        <p:txBody>
          <a:bodyPr/>
          <a:lstStyle/>
          <a:p>
            <a:r>
              <a:rPr lang="en-US" dirty="0" smtClean="0"/>
              <a:t>© 2018, Syntel, Inc.</a:t>
            </a:r>
            <a:endParaRPr lang="en-US" dirty="0"/>
          </a:p>
        </p:txBody>
      </p:sp>
      <p:sp>
        <p:nvSpPr>
          <p:cNvPr id="2" name="Rectangle 1"/>
          <p:cNvSpPr/>
          <p:nvPr/>
        </p:nvSpPr>
        <p:spPr>
          <a:xfrm>
            <a:off x="968496" y="1558554"/>
            <a:ext cx="9905999" cy="2739211"/>
          </a:xfrm>
          <a:prstGeom prst="rect">
            <a:avLst/>
          </a:prstGeom>
        </p:spPr>
        <p:txBody>
          <a:bodyPr wrap="square">
            <a:spAutoFit/>
          </a:bodyPr>
          <a:lstStyle/>
          <a:p>
            <a:r>
              <a:rPr lang="en-US" sz="1800" b="1" dirty="0" err="1" smtClean="0">
                <a:latin typeface="Times New Roman" panose="02020603050405020304" pitchFamily="18" charset="0"/>
                <a:cs typeface="Times New Roman" panose="02020603050405020304" pitchFamily="18" charset="0"/>
              </a:rPr>
              <a:t>Blockchain</a:t>
            </a:r>
            <a:r>
              <a:rPr lang="en-US" sz="1800" b="1" dirty="0" smtClean="0">
                <a:latin typeface="Times New Roman" panose="02020603050405020304" pitchFamily="18" charset="0"/>
                <a:cs typeface="Times New Roman" panose="02020603050405020304" pitchFamily="18" charset="0"/>
              </a:rPr>
              <a:t> can be used in applications like :-</a:t>
            </a:r>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1.SUPPLY </a:t>
            </a:r>
            <a:r>
              <a:rPr lang="en-US" sz="1800" b="1" dirty="0">
                <a:latin typeface="Times New Roman" panose="02020603050405020304" pitchFamily="18" charset="0"/>
                <a:cs typeface="Times New Roman" panose="02020603050405020304" pitchFamily="18" charset="0"/>
              </a:rPr>
              <a:t>CHAINS</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modern medicines commanding premium prices, pharmaceuticals are an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attractive </a:t>
            </a:r>
            <a:r>
              <a:rPr lang="en-US" sz="1600" dirty="0">
                <a:latin typeface="Times New Roman" panose="02020603050405020304" pitchFamily="18" charset="0"/>
                <a:cs typeface="Times New Roman" panose="02020603050405020304" pitchFamily="18" charset="0"/>
              </a:rPr>
              <a:t>prospect for counterfeiters. Although an anti-counterfeiting system based on QR codes already exists in Europe, it has some fallibilities; blockchain could add a further layer of integrity for guaranteeing product integrity. </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DRUG VERIFICATION</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ability to verify the authenticity of drugs at the point of dispensing, (e.g. community or hospital pharmacy) is an example of cross-</a:t>
            </a:r>
            <a:r>
              <a:rPr lang="en-US" sz="1600" dirty="0" err="1">
                <a:latin typeface="Times New Roman" panose="02020603050405020304" pitchFamily="18" charset="0"/>
                <a:cs typeface="Times New Roman" panose="02020603050405020304" pitchFamily="18" charset="0"/>
              </a:rPr>
              <a:t>sectoral</a:t>
            </a:r>
            <a:r>
              <a:rPr lang="en-US" sz="1600" dirty="0">
                <a:latin typeface="Times New Roman" panose="02020603050405020304" pitchFamily="18" charset="0"/>
                <a:cs typeface="Times New Roman" panose="02020603050405020304" pitchFamily="18" charset="0"/>
              </a:rPr>
              <a:t> use of </a:t>
            </a:r>
            <a:r>
              <a:rPr lang="en-US" sz="1600" dirty="0" err="1">
                <a:latin typeface="Times New Roman" panose="02020603050405020304" pitchFamily="18" charset="0"/>
                <a:cs typeface="Times New Roman" panose="02020603050405020304" pitchFamily="18" charset="0"/>
              </a:rPr>
              <a:t>blockchains</a:t>
            </a:r>
            <a:r>
              <a:rPr lang="en-US" sz="1600" dirty="0">
                <a:latin typeface="Times New Roman" panose="02020603050405020304" pitchFamily="18" charset="0"/>
                <a:cs typeface="Times New Roman" panose="02020603050405020304" pitchFamily="18" charset="0"/>
              </a:rPr>
              <a:t> with the pharmaceutical industry</a:t>
            </a:r>
            <a:r>
              <a:rPr lang="en-US" sz="1600" dirty="0"/>
              <a:t>. </a:t>
            </a:r>
            <a:endParaRPr lang="en-US" dirty="0"/>
          </a:p>
        </p:txBody>
      </p:sp>
    </p:spTree>
    <p:extLst>
      <p:ext uri="{BB962C8B-B14F-4D97-AF65-F5344CB8AC3E}">
        <p14:creationId xmlns:p14="http://schemas.microsoft.com/office/powerpoint/2010/main" val="309322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6B2F5986D8149B8886C0E8506539D" ma:contentTypeVersion="0" ma:contentTypeDescription="Create a new document." ma:contentTypeScope="" ma:versionID="8e5884ad1ca935cb836e7d3098349c8f">
  <xsd:schema xmlns:xsd="http://www.w3.org/2001/XMLSchema" xmlns:xs="http://www.w3.org/2001/XMLSchema" xmlns:p="http://schemas.microsoft.com/office/2006/metadata/properties" xmlns:ns2="d4749ec2-ffaa-44fc-9f6b-a53363acd3dd" targetNamespace="http://schemas.microsoft.com/office/2006/metadata/properties" ma:root="true" ma:fieldsID="333c64d27a5bfa435c8d3f8b162edbae" ns2:_="">
    <xsd:import namespace="d4749ec2-ffaa-44fc-9f6b-a53363acd3d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749ec2-ffaa-44fc-9f6b-a53363acd3d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d4749ec2-ffaa-44fc-9f6b-a53363acd3dd">HQN6EPSXUDWS-1345-28</_dlc_DocId>
    <_dlc_DocIdUrl xmlns="d4749ec2-ffaa-44fc-9f6b-a53363acd3dd">
      <Url>https://syntelligence.syntelinc.com/Hackathon/_layouts/15/DocIdRedir.aspx?ID=HQN6EPSXUDWS-1345-28</Url>
      <Description>HQN6EPSXUDWS-1345-28</Description>
    </_dlc_DocIdUrl>
  </documentManagement>
</p:properties>
</file>

<file path=customXml/itemProps1.xml><?xml version="1.0" encoding="utf-8"?>
<ds:datastoreItem xmlns:ds="http://schemas.openxmlformats.org/officeDocument/2006/customXml" ds:itemID="{370FA152-CDB7-48E3-B4C6-DD87979E5B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749ec2-ffaa-44fc-9f6b-a53363acd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CB6076-CE20-4091-B56F-5F9AB5450E34}">
  <ds:schemaRefs>
    <ds:schemaRef ds:uri="http://schemas.microsoft.com/sharepoint/v3/contenttype/forms"/>
  </ds:schemaRefs>
</ds:datastoreItem>
</file>

<file path=customXml/itemProps3.xml><?xml version="1.0" encoding="utf-8"?>
<ds:datastoreItem xmlns:ds="http://schemas.openxmlformats.org/officeDocument/2006/customXml" ds:itemID="{3075FDAE-7425-40A9-BCBC-9429CAB3947B}">
  <ds:schemaRefs>
    <ds:schemaRef ds:uri="http://schemas.microsoft.com/sharepoint/events"/>
  </ds:schemaRefs>
</ds:datastoreItem>
</file>

<file path=customXml/itemProps4.xml><?xml version="1.0" encoding="utf-8"?>
<ds:datastoreItem xmlns:ds="http://schemas.openxmlformats.org/officeDocument/2006/customXml" ds:itemID="{873B5197-A3B8-4F90-B5E1-6F2A08E4A69C}">
  <ds:schemaRefs>
    <ds:schemaRef ds:uri="http://schemas.microsoft.com/office/2006/metadata/properties"/>
    <ds:schemaRef ds:uri="d4749ec2-ffaa-44fc-9f6b-a53363acd3dd"/>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8075</TotalTime>
  <Words>834</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Garamond</vt:lpstr>
      <vt:lpstr>Times New Roman</vt:lpstr>
      <vt:lpstr>Wingdings</vt:lpstr>
      <vt:lpstr>Organic</vt:lpstr>
      <vt:lpstr> Coding Divas -  Women HackTech  Team Id # 40  [Health Record System using Hyperledger Composer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Toshkhani, Satish</dc:creator>
  <cp:lastModifiedBy>Suryavanshi, Priyanka</cp:lastModifiedBy>
  <cp:revision>210</cp:revision>
  <cp:lastPrinted>2004-02-17T13:25:10Z</cp:lastPrinted>
  <dcterms:created xsi:type="dcterms:W3CDTF">2016-05-10T12:08:13Z</dcterms:created>
  <dcterms:modified xsi:type="dcterms:W3CDTF">2018-03-30T12:32:27Z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0x0101002956B2F5986D8149B8886C0E8506539D</vt:lpwstr>
  </property>
  <property fmtid="{D5CDD505-2E9C-101B-9397-08002B2CF9AE}" pid="3" name="_dlc_DocIdItemGuid">
    <vt:lpwstr>7b96e1e9-8456-43c5-8681-fb06ebc3a1ac</vt:lpwstr>
  </property>
</Properties>
</file>