
<file path=[Content_Types].xml><?xml version="1.0" encoding="utf-8"?>
<Types xmlns="http://schemas.openxmlformats.org/package/2006/content-types">
  <Default Extension="png" ContentType="image/png"/>
  <Default Extension="glb" ContentType="model/gltf.binary"/>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3/27/2019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go.microsoft.com/fwlink/?LinkId=617172"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mix3d.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2.png"/><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5.png"/><Relationship Id="rId2" Type="http://schemas.microsoft.com/office/2017/06/relationships/model3d" Target="../media/model3d1.glb"/><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17/06/relationships/model3d" Target="../media/model3d1.glb"/><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24070" y="1333500"/>
            <a:ext cx="10243930" cy="1790700"/>
          </a:xfrm>
        </p:spPr>
        <p:txBody>
          <a:bodyPr/>
          <a:lstStyle/>
          <a:p>
            <a:r>
              <a:rPr lang="en-US" dirty="0"/>
              <a:t>Bike Showroom Management System</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220636" y="4818271"/>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err="1">
                <a:solidFill>
                  <a:schemeClr val="bg1"/>
                </a:solidFill>
                <a:latin typeface="+mj-lt"/>
                <a:ea typeface="+mn-ea"/>
                <a:cs typeface="+mn-cs"/>
              </a:rPr>
              <a:t>Asmita</a:t>
            </a:r>
            <a:r>
              <a:rPr lang="en-US" sz="1800" dirty="0">
                <a:solidFill>
                  <a:schemeClr val="bg1"/>
                </a:solidFill>
                <a:latin typeface="+mj-lt"/>
                <a:ea typeface="+mn-ea"/>
                <a:cs typeface="+mn-cs"/>
              </a:rPr>
              <a:t> Adhikari</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7839223" y="5503209"/>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NCCID: 00172902</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val="1"/>
              </a:ext>
            </a:extLst>
          </p:cNvPr>
          <p:cNvGrpSpPr/>
          <p:nvPr/>
        </p:nvGrpSpPr>
        <p:grpSpPr>
          <a:xfrm>
            <a:off x="8536716" y="1884807"/>
            <a:ext cx="3134076" cy="2677952"/>
            <a:chOff x="8536716" y="1884807"/>
            <a:chExt cx="3134076" cy="2677952"/>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2324628"/>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84807"/>
              <a:ext cx="3134076" cy="452977"/>
              <a:chOff x="9040988" y="1083215"/>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val="1"/>
                  </a:ext>
                </a:extLst>
              </p:cNvPr>
              <p:cNvSpPr/>
              <p:nvPr/>
            </p:nvSpPr>
            <p:spPr>
              <a:xfrm>
                <a:off x="9040988" y="1083215"/>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AU"/>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IN" sz="1100" dirty="0">
                  <a:latin typeface="Segoe UI Light" panose="020B0502040204020203" pitchFamily="34" charset="0"/>
                  <a:cs typeface="Segoe UI Light" panose="020B0502040204020203" pitchFamily="34" charset="0"/>
                </a:rPr>
                <a:t>SELECT THE ARROW WHEN IN SLIDE SHOW MODE</a:t>
              </a:r>
              <a:endParaRPr lang="en-US" sz="11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Introduction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5" name="Content Placeholder 1">
            <a:extLst>
              <a:ext uri="{FF2B5EF4-FFF2-40B4-BE49-F238E27FC236}">
                <a16:creationId xmlns:a16="http://schemas.microsoft.com/office/drawing/2014/main" id="{2DC1CE26-E4DE-4A3C-AECD-D07C1E8017C2}"/>
              </a:ext>
            </a:extLst>
          </p:cNvPr>
          <p:cNvSpPr txBox="1">
            <a:spLocks/>
          </p:cNvSpPr>
          <p:nvPr/>
        </p:nvSpPr>
        <p:spPr>
          <a:xfrm>
            <a:off x="468253" y="1507068"/>
            <a:ext cx="11119313" cy="455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Project Bike Showroom management system is done on </a:t>
            </a:r>
            <a:r>
              <a:rPr lang="en-US" sz="2000"/>
              <a:t>Laravel Framework.</a:t>
            </a:r>
            <a:endParaRPr lang="en-US" sz="2000" dirty="0"/>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a:t>No 3D Model? No Problem!</a:t>
            </a:r>
            <a:endParaRPr lang="en-US" dirty="0"/>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lstStyle/>
          <a:p>
            <a:pPr lvl="0"/>
            <a:r>
              <a:rPr lang="en-US" dirty="0">
                <a:hlinkClick r:id="rId2" tooltip="Go to Remix 3D Online"/>
              </a:rPr>
              <a:t>Remix 3D</a:t>
            </a:r>
            <a:r>
              <a:rPr lang="en-US" dirty="0"/>
              <a:t> is an online community for 3D content. Microsoft and users like you can build, post, and edit (or “remix”) models using Paint 3D and share those models online for others to use and import to PowerPoint. </a:t>
            </a:r>
          </a:p>
          <a:p>
            <a:pPr lvl="0"/>
            <a:r>
              <a:rPr lang="en-US" dirty="0"/>
              <a:t>3D Models is a subscription-only feature. If you have an Office 365 subscription, the next slide shows you how it works in a new presentation.</a:t>
            </a:r>
          </a:p>
        </p:txBody>
      </p:sp>
      <p:pic>
        <p:nvPicPr>
          <p:cNvPr id="13" name="Content Placeholder 12" descr="Picture of a wireframe tablet with a screenshot of Remix 3D inside the tablet.">
            <a:extLst>
              <a:ext uri="{FF2B5EF4-FFF2-40B4-BE49-F238E27FC236}">
                <a16:creationId xmlns:a16="http://schemas.microsoft.com/office/drawing/2014/main" id="{4155E513-126E-4487-845D-B781FB2809E0}"/>
              </a:ext>
            </a:extLst>
          </p:cNvPr>
          <p:cNvPicPr>
            <a:picLocks noGrp="1" noChangeAspect="1"/>
          </p:cNvPicPr>
          <p:nvPr>
            <p:ph idx="13"/>
          </p:nvPr>
        </p:nvPicPr>
        <p:blipFill>
          <a:blip r:embed="rId3"/>
          <a:stretch>
            <a:fillRect/>
          </a:stretch>
        </p:blipFill>
        <p:spPr>
          <a:xfrm>
            <a:off x="4407668" y="1506538"/>
            <a:ext cx="7119990" cy="4670425"/>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How to Insert a 3D Model from Remix 3D</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r>
              <a:rPr lang="en-US" dirty="0"/>
              <a:t>To Insert a 3D Model:</a:t>
            </a:r>
          </a:p>
          <a:p>
            <a:pPr marL="457200" lvl="1" indent="-47625">
              <a:lnSpc>
                <a:spcPts val="1800"/>
              </a:lnSpc>
            </a:pPr>
            <a:r>
              <a:rPr lang="en-US" dirty="0"/>
              <a:t>From the Ribbon, go to</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 Models </a:t>
            </a:r>
            <a:br>
              <a:rPr lang="en-US" dirty="0"/>
            </a:br>
            <a:r>
              <a:rPr lang="en-US" dirty="0"/>
              <a:t>-or- </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a:t>
            </a:r>
            <a:r>
              <a:rPr lang="en-US" dirty="0"/>
              <a:t> </a:t>
            </a:r>
            <a:r>
              <a:rPr lang="en-US" dirty="0">
                <a:solidFill>
                  <a:srgbClr val="D24726"/>
                </a:solidFill>
                <a:latin typeface="Segoe UI Semibold" panose="020B0702040204020203" pitchFamily="34" charset="0"/>
                <a:cs typeface="Segoe UI Semibold" panose="020B0702040204020203" pitchFamily="34" charset="0"/>
              </a:rPr>
              <a:t>Models</a:t>
            </a:r>
            <a:r>
              <a:rPr lang="en-US" dirty="0"/>
              <a:t> </a:t>
            </a:r>
            <a:r>
              <a:rPr lang="en-US" dirty="0">
                <a:solidFill>
                  <a:srgbClr val="D24726"/>
                </a:solidFill>
                <a:latin typeface="Segoe UI Semibold" panose="020B0702040204020203" pitchFamily="34" charset="0"/>
                <a:cs typeface="Segoe UI Semibold" panose="020B0702040204020203" pitchFamily="34" charset="0"/>
              </a:rPr>
              <a:t>from Online Sources</a:t>
            </a:r>
            <a:br>
              <a:rPr lang="en-US" dirty="0"/>
            </a:br>
            <a:br>
              <a:rPr lang="en-US" dirty="0"/>
            </a:br>
            <a:r>
              <a:rPr lang="en-US" dirty="0"/>
              <a:t>That will open the Online 3D Models Window where you can search or browse categories of various 3D models, right from within PowerPoint.</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model.</a:t>
            </a:r>
            <a:endParaRPr lang="en-US" dirty="0"/>
          </a:p>
          <a:p>
            <a:pPr marL="457200" lvl="1" indent="-47625">
              <a:lnSpc>
                <a:spcPts val="1800"/>
              </a:lnSpc>
            </a:pPr>
            <a:r>
              <a:rPr lang="en-US" dirty="0"/>
              <a:t>To search for a keyword, </a:t>
            </a:r>
            <a:r>
              <a:rPr lang="en-US" dirty="0">
                <a:solidFill>
                  <a:srgbClr val="D24726"/>
                </a:solidFill>
                <a:latin typeface="Segoe UI Semibold" panose="020B0702040204020203" pitchFamily="34" charset="0"/>
                <a:cs typeface="Segoe UI Semibold" panose="020B0702040204020203" pitchFamily="34" charset="0"/>
              </a:rPr>
              <a:t>type a word </a:t>
            </a:r>
            <a:r>
              <a:rPr lang="en-US" dirty="0"/>
              <a:t>or phrase into the search box at the top of the window and press </a:t>
            </a:r>
            <a:r>
              <a:rPr lang="en-US" dirty="0">
                <a:solidFill>
                  <a:srgbClr val="D24726"/>
                </a:solidFill>
                <a:latin typeface="Segoe UI Semibold" panose="020B0702040204020203" pitchFamily="34" charset="0"/>
                <a:cs typeface="Segoe UI Semibold" panose="020B0702040204020203" pitchFamily="34" charset="0"/>
              </a:rPr>
              <a:t>enter</a:t>
            </a:r>
            <a:r>
              <a:rPr lang="en-US" dirty="0"/>
              <a:t>.</a:t>
            </a:r>
            <a:br>
              <a:rPr lang="en-US" dirty="0"/>
            </a:br>
            <a:endParaRPr lang="en-US" dirty="0"/>
          </a:p>
          <a:p>
            <a:pPr marL="457200" lvl="1" indent="-47625"/>
            <a:r>
              <a:rPr lang="en-US" dirty="0"/>
              <a:t>To insert a 3D Model, </a:t>
            </a:r>
            <a:r>
              <a:rPr lang="en-US" dirty="0">
                <a:solidFill>
                  <a:srgbClr val="D24726"/>
                </a:solidFill>
                <a:latin typeface="Segoe UI Semibold" panose="020B0702040204020203" pitchFamily="34" charset="0"/>
                <a:cs typeface="Segoe UI Semibold" panose="020B0702040204020203" pitchFamily="34" charset="0"/>
              </a:rPr>
              <a:t>click</a:t>
            </a:r>
            <a:r>
              <a:rPr lang="en-US" dirty="0"/>
              <a:t> or </a:t>
            </a:r>
            <a:r>
              <a:rPr lang="en-US" dirty="0">
                <a:solidFill>
                  <a:srgbClr val="D24726"/>
                </a:solidFill>
                <a:latin typeface="Segoe UI Semibold" panose="020B0702040204020203" pitchFamily="34" charset="0"/>
                <a:cs typeface="Segoe UI Semibold" panose="020B0702040204020203" pitchFamily="34" charset="0"/>
              </a:rPr>
              <a:t>tap</a:t>
            </a:r>
            <a:r>
              <a:rPr lang="en-US" dirty="0"/>
              <a:t> on the model &gt;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t>.</a:t>
            </a:r>
          </a:p>
          <a:p>
            <a:pPr marL="457200" lvl="1" indent="-47625">
              <a:lnSpc>
                <a:spcPts val="1800"/>
              </a:lnSpc>
            </a:pPr>
            <a:r>
              <a:rPr lang="en-US" dirty="0"/>
              <a:t>The 3D Model will now be downloaded and placed onto your PowerPoint slide.</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15429" y="4074039"/>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451899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35748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23" name="Picture 22" descr="Screenshot of the Insert tab in PowerPoint with the 3D Models button open, and the &quot;From Online Sources&quot; option selected. Below, there is a Search Results window open to display search result for the keyword &quot;atom.&quot;">
            <a:extLst>
              <a:ext uri="{FF2B5EF4-FFF2-40B4-BE49-F238E27FC236}">
                <a16:creationId xmlns:a16="http://schemas.microsoft.com/office/drawing/2014/main" id="{AAE643FE-5722-4685-98B0-67689FCFA16F}"/>
              </a:ext>
            </a:extLst>
          </p:cNvPr>
          <p:cNvPicPr>
            <a:picLocks noChangeAspect="1"/>
          </p:cNvPicPr>
          <p:nvPr/>
        </p:nvPicPr>
        <p:blipFill>
          <a:blip r:embed="rId2"/>
          <a:stretch>
            <a:fillRect/>
          </a:stretch>
        </p:blipFill>
        <p:spPr>
          <a:xfrm>
            <a:off x="5855285" y="1384595"/>
            <a:ext cx="6035563" cy="4901609"/>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Have Your Own 3D Model? You Can Import It!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PowerPoint allows you to import a variety of popular 3D model formats. </a:t>
            </a:r>
          </a:p>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 to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3D Models from a </a:t>
            </a:r>
            <a:r>
              <a:rPr lang="en-US">
                <a:solidFill>
                  <a:srgbClr val="D24726"/>
                </a:solidFill>
                <a:latin typeface="Segoe UI Semibold" panose="020B0702040204020203" pitchFamily="34" charset="0"/>
                <a:cs typeface="Segoe UI Semibold" panose="020B0702040204020203" pitchFamily="34" charset="0"/>
              </a:rPr>
              <a:t>File…</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This will open the Insert 3D Model Window where you can search your computer, network or cloud drive for any saved 3D </a:t>
            </a:r>
            <a:r>
              <a:rPr lang="en-US">
                <a:solidFill>
                  <a:prstClr val="black">
                    <a:lumMod val="75000"/>
                    <a:lumOff val="25000"/>
                  </a:prstClr>
                </a:solidFill>
                <a:latin typeface="Segoe UI" panose="020B0502040204020203" pitchFamily="34" charset="0"/>
                <a:cs typeface="Segoe UI" panose="020B0502040204020203" pitchFamily="34" charset="0"/>
              </a:rPr>
              <a:t>models.</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Insert the 3D model by </a:t>
            </a:r>
            <a:r>
              <a:rPr lang="en-US" dirty="0">
                <a:solidFill>
                  <a:srgbClr val="D24726"/>
                </a:solidFill>
                <a:latin typeface="Segoe UI Semibold" panose="020B0702040204020203" pitchFamily="34" charset="0"/>
                <a:cs typeface="Segoe UI Semibold" panose="020B0702040204020203" pitchFamily="34" charset="0"/>
              </a:rPr>
              <a:t>selecting the file </a:t>
            </a:r>
            <a:r>
              <a:rPr lang="en-US" dirty="0">
                <a:solidFill>
                  <a:prstClr val="black">
                    <a:lumMod val="75000"/>
                    <a:lumOff val="25000"/>
                  </a:prstClr>
                </a:solidFill>
                <a:latin typeface="Segoe UI" panose="020B0502040204020203" pitchFamily="34" charset="0"/>
                <a:cs typeface="Segoe UI" panose="020B0502040204020203" pitchFamily="34" charset="0"/>
              </a:rPr>
              <a:t>and clicking on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a:t>
            </a:r>
          </a:p>
          <a:p>
            <a:pPr mar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3D Model will now be placed onto your PowerPoint slide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638675" y="1518115"/>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Insert Tab" descr="Screenshot of the PowerPoint Insert Tab with the 3D Models button menu open, and the From a File option selected. The &quot;All 3D Models&quot; option is selected from the Save As window.">
            <a:extLst>
              <a:ext uri="{FF2B5EF4-FFF2-40B4-BE49-F238E27FC236}">
                <a16:creationId xmlns:a16="http://schemas.microsoft.com/office/drawing/2014/main" id="{424B1EB4-F31C-4594-8AF7-78D76E32C283}"/>
              </a:ext>
              <a:ext uri="{C183D7F6-B498-43B3-948B-1728B52AA6E4}">
                <adec:decorative xmlns:adec="http://schemas.microsoft.com/office/drawing/2017/decorative" val="0"/>
              </a:ext>
            </a:extLst>
          </p:cNvPr>
          <p:cNvPicPr>
            <a:picLocks noChangeAspect="1"/>
          </p:cNvPicPr>
          <p:nvPr/>
        </p:nvPicPr>
        <p:blipFill rotWithShape="1">
          <a:blip r:embed="rId2"/>
          <a:srcRect l="-1" r="728" b="2417"/>
          <a:stretch/>
        </p:blipFill>
        <p:spPr>
          <a:xfrm>
            <a:off x="5640159" y="1511299"/>
            <a:ext cx="5724449" cy="1356523"/>
          </a:xfrm>
          <a:prstGeom prst="rect">
            <a:avLst/>
          </a:prstGeom>
        </p:spPr>
      </p:pic>
      <p:grpSp>
        <p:nvGrpSpPr>
          <p:cNvPr id="12" name="Group 11">
            <a:extLst>
              <a:ext uri="{FF2B5EF4-FFF2-40B4-BE49-F238E27FC236}">
                <a16:creationId xmlns:a16="http://schemas.microsoft.com/office/drawing/2014/main" id="{58CEC241-3C1D-4165-BA5D-4660474D5FA2}"/>
              </a:ext>
              <a:ext uri="{C183D7F6-B498-43B3-948B-1728B52AA6E4}">
                <adec:decorative xmlns:adec="http://schemas.microsoft.com/office/drawing/2017/decorative" val="1"/>
              </a:ext>
            </a:extLst>
          </p:cNvPr>
          <p:cNvGrpSpPr/>
          <p:nvPr/>
        </p:nvGrpSpPr>
        <p:grpSpPr>
          <a:xfrm>
            <a:off x="8893994" y="2152821"/>
            <a:ext cx="1498544" cy="1498542"/>
            <a:chOff x="9186130" y="2141836"/>
            <a:chExt cx="1498544" cy="1498542"/>
          </a:xfrm>
        </p:grpSpPr>
        <p:sp>
          <p:nvSpPr>
            <p:cNvPr id="13" name="Oval 12">
              <a:extLst>
                <a:ext uri="{FF2B5EF4-FFF2-40B4-BE49-F238E27FC236}">
                  <a16:creationId xmlns:a16="http://schemas.microsoft.com/office/drawing/2014/main" id="{7E5E67BD-7A9A-4F78-A092-09BD185251D1}"/>
                </a:ext>
                <a:ext uri="{C183D7F6-B498-43B3-948B-1728B52AA6E4}">
                  <adec:decorative xmlns:adec="http://schemas.microsoft.com/office/drawing/2017/decorative" val="1"/>
                </a:ext>
              </a:extLst>
            </p:cNvPr>
            <p:cNvSpPr>
              <a:spLocks/>
            </p:cNvSpPr>
            <p:nvPr/>
          </p:nvSpPr>
          <p:spPr>
            <a:xfrm>
              <a:off x="9186130" y="2141836"/>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0AB45D60-ED4A-46EC-AD0C-17D4880727F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8414" y="2204118"/>
              <a:ext cx="1373977" cy="1373977"/>
            </a:xfrm>
            <a:prstGeom prst="ellipse">
              <a:avLst/>
            </a:prstGeom>
            <a:noFill/>
            <a:ln w="25400">
              <a:solidFill>
                <a:schemeClr val="bg1"/>
              </a:solidFill>
            </a:ln>
            <a:effectLst/>
          </p:spPr>
        </p:pic>
      </p:gr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6" name="Picture 15">
            <a:extLst>
              <a:ext uri="{FF2B5EF4-FFF2-40B4-BE49-F238E27FC236}">
                <a16:creationId xmlns:a16="http://schemas.microsoft.com/office/drawing/2014/main" id="{9B393259-4463-453C-AAC3-C1FCC92B39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002" y="2925137"/>
            <a:ext cx="2628571" cy="1504762"/>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Two Ways to Position and Rotate Your 3D Model</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them yourself with the parrot on the right:</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on your 3D Model: </a:t>
            </a:r>
            <a:r>
              <a:rPr lang="en-US" dirty="0">
                <a:solidFill>
                  <a:srgbClr val="D24726"/>
                </a:solidFill>
                <a:latin typeface="Segoe UI Semibold" panose="020B0702040204020203" pitchFamily="34" charset="0"/>
                <a:cs typeface="Segoe UI Semibold" panose="020B0702040204020203" pitchFamily="34" charset="0"/>
              </a:rPr>
              <a:t>Click and hold</a:t>
            </a:r>
            <a:r>
              <a:rPr lang="en-US" dirty="0">
                <a:solidFill>
                  <a:prstClr val="black">
                    <a:lumMod val="75000"/>
                    <a:lumOff val="25000"/>
                  </a:prstClr>
                </a:solidFill>
                <a:latin typeface="Segoe UI" panose="020B0502040204020203" pitchFamily="34" charset="0"/>
                <a:cs typeface="Segoe UI" panose="020B0502040204020203" pitchFamily="34" charset="0"/>
              </a:rPr>
              <a:t> on the 3D control to rotate or tilt your 3D model up, down, left, and right.</a:t>
            </a:r>
          </a:p>
        </p:txBody>
      </p:sp>
      <p:grpSp>
        <p:nvGrpSpPr>
          <p:cNvPr id="36" name="3D Control Image Group" descr="Close-up of the 3D Control">
            <a:extLst>
              <a:ext uri="{FF2B5EF4-FFF2-40B4-BE49-F238E27FC236}">
                <a16:creationId xmlns:a16="http://schemas.microsoft.com/office/drawing/2014/main" id="{25679F3D-7EC6-46A6-BC22-525E813580BB}"/>
              </a:ext>
            </a:extLst>
          </p:cNvPr>
          <p:cNvGrpSpPr/>
          <p:nvPr/>
        </p:nvGrpSpPr>
        <p:grpSpPr>
          <a:xfrm>
            <a:off x="3704939" y="1697308"/>
            <a:ext cx="2454520" cy="1689408"/>
            <a:chOff x="3704939" y="1697308"/>
            <a:chExt cx="2454520" cy="1689408"/>
          </a:xfrm>
        </p:grpSpPr>
        <p:grpSp>
          <p:nvGrpSpPr>
            <p:cNvPr id="17" name="Group 16">
              <a:extLst>
                <a:ext uri="{FF2B5EF4-FFF2-40B4-BE49-F238E27FC236}">
                  <a16:creationId xmlns:a16="http://schemas.microsoft.com/office/drawing/2014/main" id="{8F80BCD5-FD01-46B5-B455-200FE0512D5D}"/>
                </a:ext>
              </a:extLst>
            </p:cNvPr>
            <p:cNvGrpSpPr/>
            <p:nvPr/>
          </p:nvGrpSpPr>
          <p:grpSpPr>
            <a:xfrm>
              <a:off x="3704939" y="1697308"/>
              <a:ext cx="2454520" cy="1689408"/>
              <a:chOff x="3712735" y="1697308"/>
              <a:chExt cx="2454520" cy="1689408"/>
            </a:xfrm>
          </p:grpSpPr>
          <p:pic>
            <p:nvPicPr>
              <p:cNvPr id="18" name="Picture 17">
                <a:extLst>
                  <a:ext uri="{FF2B5EF4-FFF2-40B4-BE49-F238E27FC236}">
                    <a16:creationId xmlns:a16="http://schemas.microsoft.com/office/drawing/2014/main" id="{83BEC2FA-40A3-4712-AFFA-9D14591AC144}"/>
                  </a:ext>
                  <a:ext uri="{C183D7F6-B498-43B3-948B-1728B52AA6E4}">
                    <adec:decorative xmlns:adec="http://schemas.microsoft.com/office/drawing/2017/decorative" val="1"/>
                  </a:ext>
                </a:extLst>
              </p:cNvPr>
              <p:cNvPicPr>
                <a:picLocks/>
              </p:cNvPicPr>
              <p:nvPr/>
            </p:nvPicPr>
            <p:blipFill rotWithShape="1">
              <a:blip r:embed="rId2">
                <a:extLst>
                  <a:ext uri="{28A0092B-C50C-407E-A947-70E740481C1C}">
                    <a14:useLocalDpi xmlns:a14="http://schemas.microsoft.com/office/drawing/2010/main" val="0"/>
                  </a:ext>
                </a:extLst>
              </a:blip>
              <a:srcRect r="-8188"/>
              <a:stretch/>
            </p:blipFill>
            <p:spPr>
              <a:xfrm>
                <a:off x="4619010" y="1838716"/>
                <a:ext cx="1548245" cy="1548000"/>
              </a:xfrm>
              <a:prstGeom prst="ellipse">
                <a:avLst/>
              </a:prstGeom>
              <a:solidFill>
                <a:srgbClr val="F5F5F5"/>
              </a:solidFill>
              <a:ln w="25400">
                <a:solidFill>
                  <a:schemeClr val="bg1"/>
                </a:solidFill>
              </a:ln>
              <a:effectLst>
                <a:outerShdw blurRad="190500" dist="38100" dir="13500000" algn="br" rotWithShape="0">
                  <a:prstClr val="black">
                    <a:alpha val="15000"/>
                  </a:prstClr>
                </a:outerShdw>
              </a:effectLst>
            </p:spPr>
          </p:pic>
          <p:grpSp>
            <p:nvGrpSpPr>
              <p:cNvPr id="19" name="Group 18">
                <a:extLst>
                  <a:ext uri="{FF2B5EF4-FFF2-40B4-BE49-F238E27FC236}">
                    <a16:creationId xmlns:a16="http://schemas.microsoft.com/office/drawing/2014/main" id="{C52F9595-6E5D-47EA-8164-ED5193FFED79}"/>
                  </a:ext>
                </a:extLst>
              </p:cNvPr>
              <p:cNvGrpSpPr/>
              <p:nvPr/>
            </p:nvGrpSpPr>
            <p:grpSpPr>
              <a:xfrm>
                <a:off x="3712735" y="1697308"/>
                <a:ext cx="1265464" cy="1318408"/>
                <a:chOff x="3712735" y="1697308"/>
                <a:chExt cx="1265464" cy="1318408"/>
              </a:xfrm>
            </p:grpSpPr>
            <p:sp>
              <p:nvSpPr>
                <p:cNvPr id="20" name="TextBox 19">
                  <a:extLst>
                    <a:ext uri="{FF2B5EF4-FFF2-40B4-BE49-F238E27FC236}">
                      <a16:creationId xmlns:a16="http://schemas.microsoft.com/office/drawing/2014/main" id="{6148F9CD-D431-4BD4-853D-9C8B9B7C0AD9}"/>
                    </a:ext>
                    <a:ext uri="{C183D7F6-B498-43B3-948B-1728B52AA6E4}">
                      <adec:decorative xmlns:adec="http://schemas.microsoft.com/office/drawing/2017/decorative" val="1"/>
                    </a:ext>
                  </a:extLst>
                </p:cNvPr>
                <p:cNvSpPr txBox="1"/>
                <p:nvPr/>
              </p:nvSpPr>
              <p:spPr>
                <a:xfrm>
                  <a:off x="3712735" y="2754106"/>
                  <a:ext cx="883575" cy="261610"/>
                </a:xfrm>
                <a:prstGeom prst="rect">
                  <a:avLst/>
                </a:prstGeom>
                <a:noFill/>
              </p:spPr>
              <p:txBody>
                <a:bodyPr wrap="none" rtlCol="0">
                  <a:spAutoFit/>
                </a:bodyPr>
                <a:lstStyle/>
                <a:p>
                  <a:r>
                    <a:rPr lang="en-US" sz="1100" dirty="0">
                      <a:solidFill>
                        <a:prstClr val="black">
                          <a:lumMod val="75000"/>
                          <a:lumOff val="25000"/>
                        </a:prstClr>
                      </a:solidFill>
                      <a:latin typeface="Segoe UI Semibold" panose="020B0702040204020203" pitchFamily="34" charset="0"/>
                      <a:cs typeface="Segoe UI Semibold" panose="020B0702040204020203" pitchFamily="34" charset="0"/>
                    </a:rPr>
                    <a:t>3D Control</a:t>
                  </a:r>
                </a:p>
              </p:txBody>
            </p:sp>
            <p:grpSp>
              <p:nvGrpSpPr>
                <p:cNvPr id="21" name="Group 20">
                  <a:extLst>
                    <a:ext uri="{FF2B5EF4-FFF2-40B4-BE49-F238E27FC236}">
                      <a16:creationId xmlns:a16="http://schemas.microsoft.com/office/drawing/2014/main" id="{F14880AB-65DA-416A-B5B2-51D9F346B20F}"/>
                    </a:ext>
                  </a:extLst>
                </p:cNvPr>
                <p:cNvGrpSpPr/>
                <p:nvPr/>
              </p:nvGrpSpPr>
              <p:grpSpPr>
                <a:xfrm>
                  <a:off x="3988016" y="1697308"/>
                  <a:ext cx="990183" cy="990182"/>
                  <a:chOff x="3913220" y="1693155"/>
                  <a:chExt cx="871067" cy="871066"/>
                </a:xfrm>
              </p:grpSpPr>
              <p:grpSp>
                <p:nvGrpSpPr>
                  <p:cNvPr id="22" name="Group 21">
                    <a:extLst>
                      <a:ext uri="{FF2B5EF4-FFF2-40B4-BE49-F238E27FC236}">
                        <a16:creationId xmlns:a16="http://schemas.microsoft.com/office/drawing/2014/main" id="{E84E379F-3B8E-4B61-9F07-8607534910CB}"/>
                      </a:ext>
                    </a:extLst>
                  </p:cNvPr>
                  <p:cNvGrpSpPr/>
                  <p:nvPr/>
                </p:nvGrpSpPr>
                <p:grpSpPr>
                  <a:xfrm>
                    <a:off x="3913220" y="1693155"/>
                    <a:ext cx="871067" cy="871066"/>
                    <a:chOff x="4167658" y="3457039"/>
                    <a:chExt cx="1498544" cy="1498542"/>
                  </a:xfrm>
                </p:grpSpPr>
                <p:sp>
                  <p:nvSpPr>
                    <p:cNvPr id="28" name="Oval 27">
                      <a:extLst>
                        <a:ext uri="{FF2B5EF4-FFF2-40B4-BE49-F238E27FC236}">
                          <a16:creationId xmlns:a16="http://schemas.microsoft.com/office/drawing/2014/main" id="{B4D8FF61-B8D7-4F52-8165-C133E2DF0E1F}"/>
                        </a:ext>
                        <a:ext uri="{C183D7F6-B498-43B3-948B-1728B52AA6E4}">
                          <adec:decorative xmlns:adec="http://schemas.microsoft.com/office/drawing/2017/decorative" val="1"/>
                        </a:ext>
                      </a:extLst>
                    </p:cNvPr>
                    <p:cNvSpPr>
                      <a:spLocks/>
                    </p:cNvSpPr>
                    <p:nvPr/>
                  </p:nvSpPr>
                  <p:spPr>
                    <a:xfrm>
                      <a:off x="4167658" y="3457039"/>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E154C01-63E9-445A-ACB8-73C090B982B6}"/>
                        </a:ext>
                        <a:ext uri="{C183D7F6-B498-43B3-948B-1728B52AA6E4}">
                          <adec:decorative xmlns:adec="http://schemas.microsoft.com/office/drawing/2017/decorative" val="1"/>
                        </a:ext>
                      </a:extLst>
                    </p:cNvPr>
                    <p:cNvSpPr>
                      <a:spLocks/>
                    </p:cNvSpPr>
                    <p:nvPr/>
                  </p:nvSpPr>
                  <p:spPr>
                    <a:xfrm>
                      <a:off x="4229941" y="3519322"/>
                      <a:ext cx="1373977" cy="1373977"/>
                    </a:xfrm>
                    <a:prstGeom prst="ellipse">
                      <a:avLst/>
                    </a:prstGeom>
                    <a:solidFill>
                      <a:srgbClr val="F5F5F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1B35E89F-DBBF-47E6-BE9A-5FCC6F58A71B}"/>
                      </a:ext>
                    </a:extLst>
                  </p:cNvPr>
                  <p:cNvGrpSpPr/>
                  <p:nvPr/>
                </p:nvGrpSpPr>
                <p:grpSpPr>
                  <a:xfrm>
                    <a:off x="4019309" y="1818782"/>
                    <a:ext cx="619814" cy="619812"/>
                    <a:chOff x="5395606" y="2945201"/>
                    <a:chExt cx="507758" cy="507758"/>
                  </a:xfrm>
                </p:grpSpPr>
                <p:grpSp>
                  <p:nvGrpSpPr>
                    <p:cNvPr id="24" name="Group 23">
                      <a:extLst>
                        <a:ext uri="{FF2B5EF4-FFF2-40B4-BE49-F238E27FC236}">
                          <a16:creationId xmlns:a16="http://schemas.microsoft.com/office/drawing/2014/main" id="{BDCC4146-8BD7-4D40-8AAF-AB0442D8FDB1}"/>
                        </a:ext>
                      </a:extLst>
                    </p:cNvPr>
                    <p:cNvGrpSpPr/>
                    <p:nvPr/>
                  </p:nvGrpSpPr>
                  <p:grpSpPr>
                    <a:xfrm>
                      <a:off x="5395606" y="2945201"/>
                      <a:ext cx="507758" cy="507758"/>
                      <a:chOff x="5395606" y="2945201"/>
                      <a:chExt cx="507758" cy="507758"/>
                    </a:xfrm>
                  </p:grpSpPr>
                  <p:sp>
                    <p:nvSpPr>
                      <p:cNvPr id="26" name="Arc 25">
                        <a:extLst>
                          <a:ext uri="{FF2B5EF4-FFF2-40B4-BE49-F238E27FC236}">
                            <a16:creationId xmlns:a16="http://schemas.microsoft.com/office/drawing/2014/main" id="{D59381D8-E994-4774-9CF7-CB42807E4307}"/>
                          </a:ext>
                        </a:extLst>
                      </p:cNvPr>
                      <p:cNvSpPr/>
                      <p:nvPr/>
                    </p:nvSpPr>
                    <p:spPr>
                      <a:xfrm rot="16200000">
                        <a:off x="5555024" y="2942077"/>
                        <a:ext cx="188922" cy="507758"/>
                      </a:xfrm>
                      <a:prstGeom prst="arc">
                        <a:avLst>
                          <a:gd name="adj1" fmla="val 4576378"/>
                          <a:gd name="adj2" fmla="val 11059966"/>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7" name="Arc 26">
                        <a:extLst>
                          <a:ext uri="{FF2B5EF4-FFF2-40B4-BE49-F238E27FC236}">
                            <a16:creationId xmlns:a16="http://schemas.microsoft.com/office/drawing/2014/main" id="{DD1E383E-1872-46A3-B64F-66B724D4FFCF}"/>
                          </a:ext>
                        </a:extLst>
                      </p:cNvPr>
                      <p:cNvSpPr/>
                      <p:nvPr/>
                    </p:nvSpPr>
                    <p:spPr>
                      <a:xfrm rot="10800000">
                        <a:off x="5572149" y="2945201"/>
                        <a:ext cx="174922" cy="507758"/>
                      </a:xfrm>
                      <a:prstGeom prst="arc">
                        <a:avLst>
                          <a:gd name="adj1" fmla="val 15117050"/>
                          <a:gd name="adj2" fmla="val 11084764"/>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25" name="Arc 24">
                      <a:extLst>
                        <a:ext uri="{FF2B5EF4-FFF2-40B4-BE49-F238E27FC236}">
                          <a16:creationId xmlns:a16="http://schemas.microsoft.com/office/drawing/2014/main" id="{61B6451C-C849-48BC-956E-787738452619}"/>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chemeClr val="bg1">
                          <a:lumMod val="75000"/>
                        </a:schemeClr>
                      </a:solidFill>
                      <a:prstDash val="solid"/>
                      <a:round/>
                      <a:headEnd w="sm" len="me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grpSp>
        <p:grpSp>
          <p:nvGrpSpPr>
            <p:cNvPr id="4" name="Group 3">
              <a:extLst>
                <a:ext uri="{FF2B5EF4-FFF2-40B4-BE49-F238E27FC236}">
                  <a16:creationId xmlns:a16="http://schemas.microsoft.com/office/drawing/2014/main" id="{35BCDFCC-1BC5-4193-A4C8-4E0EBED8285C}"/>
                </a:ext>
                <a:ext uri="{C183D7F6-B498-43B3-948B-1728B52AA6E4}">
                  <adec:decorative xmlns:adec="http://schemas.microsoft.com/office/drawing/2017/decorative" val="1"/>
                </a:ext>
              </a:extLst>
            </p:cNvPr>
            <p:cNvGrpSpPr/>
            <p:nvPr/>
          </p:nvGrpSpPr>
          <p:grpSpPr>
            <a:xfrm>
              <a:off x="5173490" y="2375249"/>
              <a:ext cx="419066" cy="419064"/>
              <a:chOff x="4602515" y="3455520"/>
              <a:chExt cx="419066" cy="419064"/>
            </a:xfrm>
          </p:grpSpPr>
          <p:sp>
            <p:nvSpPr>
              <p:cNvPr id="5" name="Oval 4">
                <a:extLst>
                  <a:ext uri="{FF2B5EF4-FFF2-40B4-BE49-F238E27FC236}">
                    <a16:creationId xmlns:a16="http://schemas.microsoft.com/office/drawing/2014/main" id="{BC49980F-0EF9-4E74-9963-9E42208581EF}"/>
                  </a:ext>
                  <a:ext uri="{C183D7F6-B498-43B3-948B-1728B52AA6E4}">
                    <adec:decorative xmlns:adec="http://schemas.microsoft.com/office/drawing/2017/decorative" val="1"/>
                  </a:ext>
                </a:extLst>
              </p:cNvPr>
              <p:cNvSpPr/>
              <p:nvPr/>
            </p:nvSpPr>
            <p:spPr>
              <a:xfrm>
                <a:off x="4602515" y="3455520"/>
                <a:ext cx="419066" cy="419064"/>
              </a:xfrm>
              <a:prstGeom prst="ellipse">
                <a:avLst/>
              </a:prstGeom>
              <a:solidFill>
                <a:srgbClr val="F5F5F5">
                  <a:alpha val="75000"/>
                </a:srgbClr>
              </a:solidFill>
              <a:ln w="15875" cap="rnd">
                <a:solidFill>
                  <a:srgbClr val="828E7D"/>
                </a:solidFill>
                <a:prstDash val="solid"/>
                <a:round/>
                <a:headEnd w="sm" len="med"/>
                <a:tailEnd w="med" len="sm"/>
              </a:ln>
            </p:spPr>
            <p:txBody>
              <a:bodyPr vert="horz" wrap="square" lIns="91440" tIns="45720" rIns="91440" bIns="45720" numCol="1" anchor="t" anchorCtr="0" compatLnSpc="1">
                <a:prstTxWarp prst="textNoShape">
                  <a:avLst/>
                </a:prstTxWarp>
              </a:bodyPr>
              <a:lstStyle/>
              <a:p>
                <a:endParaRPr lang="en-AU"/>
              </a:p>
            </p:txBody>
          </p:sp>
          <p:grpSp>
            <p:nvGrpSpPr>
              <p:cNvPr id="6" name="Group 5">
                <a:extLst>
                  <a:ext uri="{FF2B5EF4-FFF2-40B4-BE49-F238E27FC236}">
                    <a16:creationId xmlns:a16="http://schemas.microsoft.com/office/drawing/2014/main" id="{D387E48A-D075-4259-8312-1CEA680849F7}"/>
                  </a:ext>
                </a:extLst>
              </p:cNvPr>
              <p:cNvGrpSpPr/>
              <p:nvPr/>
            </p:nvGrpSpPr>
            <p:grpSpPr>
              <a:xfrm>
                <a:off x="4644218" y="3502269"/>
                <a:ext cx="330574" cy="330572"/>
                <a:chOff x="5395606" y="2945201"/>
                <a:chExt cx="507758" cy="507758"/>
              </a:xfrm>
            </p:grpSpPr>
            <p:grpSp>
              <p:nvGrpSpPr>
                <p:cNvPr id="7" name="Group 6">
                  <a:extLst>
                    <a:ext uri="{FF2B5EF4-FFF2-40B4-BE49-F238E27FC236}">
                      <a16:creationId xmlns:a16="http://schemas.microsoft.com/office/drawing/2014/main" id="{881DDF7C-2E66-4389-BF5B-00985205CE47}"/>
                    </a:ext>
                  </a:extLst>
                </p:cNvPr>
                <p:cNvGrpSpPr/>
                <p:nvPr/>
              </p:nvGrpSpPr>
              <p:grpSpPr>
                <a:xfrm>
                  <a:off x="5395606" y="2945201"/>
                  <a:ext cx="507758" cy="507758"/>
                  <a:chOff x="5395606" y="2945201"/>
                  <a:chExt cx="507758" cy="507758"/>
                </a:xfrm>
              </p:grpSpPr>
              <p:sp>
                <p:nvSpPr>
                  <p:cNvPr id="9" name="Arc 8">
                    <a:extLst>
                      <a:ext uri="{FF2B5EF4-FFF2-40B4-BE49-F238E27FC236}">
                        <a16:creationId xmlns:a16="http://schemas.microsoft.com/office/drawing/2014/main" id="{E5916305-18E9-46F7-943B-91FED303DB46}"/>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rc 9">
                    <a:extLst>
                      <a:ext uri="{FF2B5EF4-FFF2-40B4-BE49-F238E27FC236}">
                        <a16:creationId xmlns:a16="http://schemas.microsoft.com/office/drawing/2014/main" id="{0C4CD625-BAFF-46A5-B121-C01C7CD8852E}"/>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8" name="Arc 7">
                  <a:extLst>
                    <a:ext uri="{FF2B5EF4-FFF2-40B4-BE49-F238E27FC236}">
                      <a16:creationId xmlns:a16="http://schemas.microsoft.com/office/drawing/2014/main" id="{631CB06C-E0F2-4FA3-832F-5AF317894D4A}"/>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15875" cap="rnd">
                  <a:solidFill>
                    <a:srgbClr val="828E7D"/>
                  </a:solidFill>
                  <a:prstDash val="solid"/>
                  <a:round/>
                  <a:headEnd w="sm" len="med"/>
                  <a:tailEnd type="non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Alternatively, with your model selected, on the Ribbon, in the 3D Model Tool Format tab, you can </a:t>
            </a:r>
            <a:r>
              <a:rPr lang="en-US" dirty="0">
                <a:solidFill>
                  <a:srgbClr val="D24726"/>
                </a:solidFill>
                <a:latin typeface="Segoe UI Semibold" panose="020B0702040204020203" pitchFamily="34" charset="0"/>
                <a:cs typeface="Segoe UI Semibold" panose="020B0702040204020203" pitchFamily="34" charset="0"/>
              </a:rPr>
              <a:t>click</a:t>
            </a:r>
            <a:r>
              <a:rPr lang="en-US" dirty="0">
                <a:solidFill>
                  <a:prstClr val="black">
                    <a:lumMod val="75000"/>
                    <a:lumOff val="25000"/>
                  </a:prstClr>
                </a:solidFill>
                <a:latin typeface="Segoe UI" panose="020B0502040204020203" pitchFamily="34" charset="0"/>
                <a:cs typeface="Segoe UI" panose="020B0502040204020203" pitchFamily="34" charset="0"/>
              </a:rPr>
              <a:t> on 3D Model Views gallery to apply one of the various </a:t>
            </a:r>
            <a:r>
              <a:rPr lang="en-US" dirty="0">
                <a:solidFill>
                  <a:srgbClr val="D24726"/>
                </a:solidFill>
                <a:latin typeface="Segoe UI Semibold" panose="020B0702040204020203" pitchFamily="34" charset="0"/>
                <a:cs typeface="Segoe UI Semibold" panose="020B0702040204020203" pitchFamily="34" charset="0"/>
              </a:rPr>
              <a:t>position views.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nvGrpSpPr>
          <p:cNvPr id="30" name="3D Model Views" descr="Close-up of the 3D Model Views gallery">
            <a:extLst>
              <a:ext uri="{FF2B5EF4-FFF2-40B4-BE49-F238E27FC236}">
                <a16:creationId xmlns:a16="http://schemas.microsoft.com/office/drawing/2014/main" id="{F013A3BF-9F51-4C73-A589-194EBDDC6BB4}"/>
              </a:ext>
            </a:extLst>
          </p:cNvPr>
          <p:cNvGrpSpPr/>
          <p:nvPr/>
        </p:nvGrpSpPr>
        <p:grpSpPr>
          <a:xfrm>
            <a:off x="562844" y="4137295"/>
            <a:ext cx="5177683" cy="2123683"/>
            <a:chOff x="562844" y="4137295"/>
            <a:chExt cx="5177683" cy="2123683"/>
          </a:xfrm>
        </p:grpSpPr>
        <p:grpSp>
          <p:nvGrpSpPr>
            <p:cNvPr id="31" name="Group 30">
              <a:extLst>
                <a:ext uri="{FF2B5EF4-FFF2-40B4-BE49-F238E27FC236}">
                  <a16:creationId xmlns:a16="http://schemas.microsoft.com/office/drawing/2014/main" id="{00205CFA-DB9F-4A08-9B9D-611FE356710D}"/>
                </a:ext>
              </a:extLst>
            </p:cNvPr>
            <p:cNvGrpSpPr/>
            <p:nvPr/>
          </p:nvGrpSpPr>
          <p:grpSpPr>
            <a:xfrm>
              <a:off x="1066038" y="4405113"/>
              <a:ext cx="4318407" cy="1752005"/>
              <a:chOff x="945015" y="4445595"/>
              <a:chExt cx="3589052" cy="1456101"/>
            </a:xfrm>
          </p:grpSpPr>
          <p:sp>
            <p:nvSpPr>
              <p:cNvPr id="34" name="Rectangle 33">
                <a:extLst>
                  <a:ext uri="{FF2B5EF4-FFF2-40B4-BE49-F238E27FC236}">
                    <a16:creationId xmlns:a16="http://schemas.microsoft.com/office/drawing/2014/main" id="{4D5AFDD6-E84A-4D4E-B76A-F8BD2B2F223F}"/>
                  </a:ext>
                  <a:ext uri="{C183D7F6-B498-43B3-948B-1728B52AA6E4}">
                    <adec:decorative xmlns:adec="http://schemas.microsoft.com/office/drawing/2017/decorative" val="1"/>
                  </a:ext>
                </a:extLst>
              </p:cNvPr>
              <p:cNvSpPr/>
              <p:nvPr/>
            </p:nvSpPr>
            <p:spPr>
              <a:xfrm>
                <a:off x="945015" y="4445595"/>
                <a:ext cx="3572863" cy="1456101"/>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a:extLst>
                  <a:ext uri="{FF2B5EF4-FFF2-40B4-BE49-F238E27FC236}">
                    <a16:creationId xmlns:a16="http://schemas.microsoft.com/office/drawing/2014/main" id="{F1300DBA-1D19-4CCA-84E9-DFAED409BF27}"/>
                  </a:ext>
                  <a:ext uri="{C183D7F6-B498-43B3-948B-1728B52AA6E4}">
                    <adec:decorative xmlns:adec="http://schemas.microsoft.com/office/drawing/2017/decorative" val="1"/>
                  </a:ext>
                </a:extLst>
              </p:cNvPr>
              <p:cNvPicPr>
                <a:picLocks noChangeAspect="1"/>
              </p:cNvPicPr>
              <p:nvPr/>
            </p:nvPicPr>
            <p:blipFill rotWithShape="1">
              <a:blip r:embed="rId3"/>
              <a:srcRect l="1242" r="1047"/>
              <a:stretch/>
            </p:blipFill>
            <p:spPr>
              <a:xfrm>
                <a:off x="945015" y="4445597"/>
                <a:ext cx="3589052" cy="1403091"/>
              </a:xfrm>
              <a:prstGeom prst="rect">
                <a:avLst/>
              </a:prstGeom>
            </p:spPr>
          </p:pic>
        </p:grpSp>
        <p:pic>
          <p:nvPicPr>
            <p:cNvPr id="32" name="Picture 31">
              <a:extLst>
                <a:ext uri="{FF2B5EF4-FFF2-40B4-BE49-F238E27FC236}">
                  <a16:creationId xmlns:a16="http://schemas.microsoft.com/office/drawing/2014/main" id="{1A7BDF3D-9D58-4765-981D-02374A7D7523}"/>
                </a:ext>
                <a:ext uri="{C183D7F6-B498-43B3-948B-1728B52AA6E4}">
                  <adec:decorative xmlns:adec="http://schemas.microsoft.com/office/drawing/2017/decorative" val="1"/>
                </a:ext>
              </a:extLst>
            </p:cNvPr>
            <p:cNvPicPr>
              <a:picLocks noChangeAspect="1"/>
            </p:cNvPicPr>
            <p:nvPr/>
          </p:nvPicPr>
          <p:blipFill rotWithShape="1">
            <a:blip r:embed="rId3"/>
            <a:srcRect l="1243" t="28026" r="30256" b="1550"/>
            <a:stretch/>
          </p:blipFill>
          <p:spPr>
            <a:xfrm>
              <a:off x="562844" y="4857887"/>
              <a:ext cx="3572863" cy="1403091"/>
            </a:xfrm>
            <a:prstGeom prst="rect">
              <a:avLst/>
            </a:prstGeom>
            <a:solidFill>
              <a:srgbClr val="F5F5F5"/>
            </a:solidFill>
            <a:ln>
              <a:noFill/>
            </a:ln>
            <a:effectLst>
              <a:outerShdw blurRad="127000" dist="38100" dir="13500000" algn="br" rotWithShape="0">
                <a:prstClr val="black">
                  <a:alpha val="20000"/>
                </a:prstClr>
              </a:outerShdw>
            </a:effectLst>
          </p:spPr>
        </p:pic>
        <p:sp>
          <p:nvSpPr>
            <p:cNvPr id="33" name="Rectangle 32">
              <a:extLst>
                <a:ext uri="{FF2B5EF4-FFF2-40B4-BE49-F238E27FC236}">
                  <a16:creationId xmlns:a16="http://schemas.microsoft.com/office/drawing/2014/main" id="{D4874168-A094-4AD0-A0AD-34A8D15FE199}"/>
                </a:ext>
                <a:ext uri="{C183D7F6-B498-43B3-948B-1728B52AA6E4}">
                  <adec:decorative xmlns:adec="http://schemas.microsoft.com/office/drawing/2017/decorative" val="1"/>
                </a:ext>
              </a:extLst>
            </p:cNvPr>
            <p:cNvSpPr/>
            <p:nvPr/>
          </p:nvSpPr>
          <p:spPr>
            <a:xfrm rot="16200000">
              <a:off x="4046347" y="4399157"/>
              <a:ext cx="1956041" cy="1432318"/>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mc:AlternateContent xmlns:mc="http://schemas.openxmlformats.org/markup-compatibility/2006" xmlns:am3d="http://schemas.microsoft.com/office/drawing/2017/model3d">
        <mc:Choice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3254579348"/>
                  </p:ext>
                </p:extLst>
              </p:nvPr>
            </p:nvGraphicFramePr>
            <p:xfrm>
              <a:off x="8134006" y="1431342"/>
              <a:ext cx="1552272" cy="4866325"/>
            </p:xfrm>
            <a:graphic>
              <a:graphicData uri="http://schemas.microsoft.com/office/drawing/2017/model3d">
                <am3d:model3d r:embed="rId4">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5"/>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6"/>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Pan and Zoom</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300275"/>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To resize or crop your 3D model within a frame, you can use the pan and zoom tool.</a:t>
            </a:r>
          </a:p>
        </p:txBody>
      </p:sp>
      <mc:AlternateContent xmlns:mc="http://schemas.openxmlformats.org/markup-compatibility/2006" xmlns:am3d="http://schemas.microsoft.com/office/drawing/2017/model3d">
        <mc:Choice Requires="am3d">
          <p:graphicFrame>
            <p:nvGraphicFramePr>
              <p:cNvPr id="20" name="3D Model 19" descr="3D model of a parrot from the torso up, from the front">
                <a:extLst>
                  <a:ext uri="{FF2B5EF4-FFF2-40B4-BE49-F238E27FC236}">
                    <a16:creationId xmlns:a16="http://schemas.microsoft.com/office/drawing/2014/main" id="{0669C767-52A4-4999-8261-9B7806803E30}"/>
                  </a:ext>
                </a:extLst>
              </p:cNvPr>
              <p:cNvGraphicFramePr>
                <a:graphicFrameLocks/>
              </p:cNvGraphicFramePr>
              <p:nvPr>
                <p:extLst>
                  <p:ext uri="{D42A27DB-BD31-4B8C-83A1-F6EECF244321}">
                    <p14:modId xmlns:p14="http://schemas.microsoft.com/office/powerpoint/2010/main" val="440535312"/>
                  </p:ext>
                </p:extLst>
              </p:nvPr>
            </p:nvGraphicFramePr>
            <p:xfrm>
              <a:off x="1563759" y="1912355"/>
              <a:ext cx="1552272" cy="2116381"/>
            </p:xfrm>
            <a:graphic>
              <a:graphicData uri="http://schemas.microsoft.com/office/drawing/2017/model3d">
                <am3d:model3d r:embed="rId2">
                  <am3d:spPr>
                    <a:xfrm>
                      <a:off x="0" y="0"/>
                      <a:ext cx="1552272" cy="2116381"/>
                    </a:xfrm>
                    <a:prstGeom prst="rect">
                      <a:avLst/>
                    </a:prstGeom>
                  </am3d:spPr>
                  <am3d:camera>
                    <am3d:pos x="-268418" y="12278049" z="52563001"/>
                    <am3d:up dx="0" dy="36000000" dz="0"/>
                    <am3d:lookAt x="-268418" y="12278049" z="0"/>
                    <am3d:perspective fov="824242"/>
                  </am3d:camera>
                  <am3d:trans>
                    <am3d:meterPerModelUnit n="12089550" d="1000000"/>
                    <am3d:preTrans dx="2005600" dy="-22605202" dz="-606908"/>
                    <am3d:scale>
                      <am3d:sx n="1000000" d="1000000"/>
                      <am3d:sy n="1000000" d="1000000"/>
                      <am3d:sz n="1000000" d="1000000"/>
                    </am3d:scale>
                    <am3d:rot ax="751672" ay="-1275459" az="-276367"/>
                    <am3d:postTrans dx="757208" dy="4622928" dz="0"/>
                  </am3d:trans>
                  <am3d:raster rName="Office3DRenderer" rVer="16.0.8326">
                    <am3d:blip r:embed="rId3"/>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0" name="3D Model 19" descr="3D model of a parrot from the torso up, from the front">
                <a:extLst>
                  <a:ext uri="{FF2B5EF4-FFF2-40B4-BE49-F238E27FC236}">
                    <a16:creationId xmlns:a16="http://schemas.microsoft.com/office/drawing/2014/main" id="{0669C767-52A4-4999-8261-9B7806803E30}"/>
                  </a:ext>
                </a:extLst>
              </p:cNvPr>
              <p:cNvPicPr>
                <a:picLocks noGrp="1" noRot="1" noChangeAspect="1" noMove="1" noResize="1" noEditPoints="1" noAdjustHandles="1" noChangeArrowheads="1" noChangeShapeType="1" noCrop="1"/>
              </p:cNvPicPr>
              <p:nvPr/>
            </p:nvPicPr>
            <p:blipFill>
              <a:blip r:embed="rId4"/>
              <a:stretch>
                <a:fillRect/>
              </a:stretch>
            </p:blipFill>
            <p:spPr>
              <a:xfrm>
                <a:off x="1563759" y="1912355"/>
                <a:ext cx="1552272" cy="2116381"/>
              </a:xfrm>
              <a:prstGeom prst="rect">
                <a:avLst/>
              </a:prstGeom>
            </p:spPr>
          </p:pic>
        </mc:Fallback>
      </mc:AlternateContent>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your 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3D Models Format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Pan &amp; Zoom</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the Pan &amp; Zoom tool acts like an on/off (toggle) switch. Once pressed, you’ll see a gray box around the Pan &amp; Zoom button to indicate the feature is activated. Press the button again to deactivate the Pan &amp; Zoom feature.</a:t>
            </a:r>
          </a:p>
        </p:txBody>
      </p:sp>
      <mc:AlternateContent xmlns:mc="http://schemas.openxmlformats.org/markup-compatibility/2006" xmlns:am3d="http://schemas.microsoft.com/office/drawing/2017/model3d">
        <mc:Choice Requires="am3d">
          <p:graphicFrame>
            <p:nvGraphicFramePr>
              <p:cNvPr id="21" name="3D Model 20" descr="3D model of a parrot from the torso up, from the side">
                <a:extLst>
                  <a:ext uri="{FF2B5EF4-FFF2-40B4-BE49-F238E27FC236}">
                    <a16:creationId xmlns:a16="http://schemas.microsoft.com/office/drawing/2014/main" id="{01123BCC-10A2-42F5-86DE-AC1C648A8F73}"/>
                  </a:ext>
                </a:extLst>
              </p:cNvPr>
              <p:cNvGraphicFramePr>
                <a:graphicFrameLocks/>
              </p:cNvGraphicFramePr>
              <p:nvPr>
                <p:extLst>
                  <p:ext uri="{D42A27DB-BD31-4B8C-83A1-F6EECF244321}">
                    <p14:modId xmlns:p14="http://schemas.microsoft.com/office/powerpoint/2010/main" val="2872618101"/>
                  </p:ext>
                </p:extLst>
              </p:nvPr>
            </p:nvGraphicFramePr>
            <p:xfrm>
              <a:off x="5257883" y="1426650"/>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2231507" dy="-30285532" dz="-2876686"/>
                    <am3d:scale>
                      <am3d:sx n="1000000" d="1000000"/>
                      <am3d:sy n="1000000" d="1000000"/>
                      <am3d:sz n="1000000" d="1000000"/>
                    </am3d:scale>
                    <am3d:rot ax="407651" ay="3337388" az="336927"/>
                    <am3d:postTrans dx="3304004" dy="12462524"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1" name="3D Model 20" descr="3D model of a parrot from the torso up, from the side">
                <a:extLst>
                  <a:ext uri="{FF2B5EF4-FFF2-40B4-BE49-F238E27FC236}">
                    <a16:creationId xmlns:a16="http://schemas.microsoft.com/office/drawing/2014/main" id="{01123BCC-10A2-42F5-86DE-AC1C648A8F73}"/>
                  </a:ext>
                </a:extLst>
              </p:cNvPr>
              <p:cNvPicPr>
                <a:picLocks noGrp="1" noRot="1" noChangeAspect="1" noMove="1" noResize="1" noEditPoints="1" noAdjustHandles="1" noChangeArrowheads="1" noChangeShapeType="1" noCrop="1"/>
              </p:cNvPicPr>
              <p:nvPr/>
            </p:nvPicPr>
            <p:blipFill>
              <a:blip r:embed="rId6"/>
              <a:stretch>
                <a:fillRect/>
              </a:stretch>
            </p:blipFill>
            <p:spPr>
              <a:xfrm>
                <a:off x="5257883" y="1426650"/>
                <a:ext cx="2147042" cy="2631070"/>
              </a:xfrm>
              <a:prstGeom prst="rect">
                <a:avLst/>
              </a:prstGeom>
            </p:spPr>
          </p:pic>
        </mc:Fallback>
      </mc:AlternateContent>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With the Pan &amp; Zoom button enabled, now </a:t>
            </a:r>
            <a:r>
              <a:rPr lang="en-US" dirty="0">
                <a:solidFill>
                  <a:srgbClr val="D24726"/>
                </a:solidFill>
                <a:latin typeface="Segoe UI Semibold" panose="020B0702040204020203" pitchFamily="34" charset="0"/>
                <a:cs typeface="Segoe UI Semibold" panose="020B0702040204020203" pitchFamily="34" charset="0"/>
              </a:rPr>
              <a:t>move, rotate, and resize </a:t>
            </a:r>
            <a:r>
              <a:rPr lang="en-US" dirty="0">
                <a:solidFill>
                  <a:prstClr val="black">
                    <a:lumMod val="75000"/>
                    <a:lumOff val="25000"/>
                  </a:prstClr>
                </a:solidFill>
                <a:latin typeface="Segoe UI" panose="020B0502040204020203" pitchFamily="34" charset="0"/>
                <a:cs typeface="Segoe UI" panose="020B0502040204020203" pitchFamily="34" charset="0"/>
              </a:rPr>
              <a:t>your 3D model.  </a:t>
            </a:r>
          </a:p>
        </p:txBody>
      </p:sp>
      <mc:AlternateContent xmlns:mc="http://schemas.openxmlformats.org/markup-compatibility/2006" xmlns:am3d="http://schemas.microsoft.com/office/drawing/2017/model3d">
        <mc:Choice Requires="am3d">
          <p:graphicFrame>
            <p:nvGraphicFramePr>
              <p:cNvPr id="22" name="3D Model 21" descr="3D model of a parrot from the torso up, from the back">
                <a:extLst>
                  <a:ext uri="{FF2B5EF4-FFF2-40B4-BE49-F238E27FC236}">
                    <a16:creationId xmlns:a16="http://schemas.microsoft.com/office/drawing/2014/main" id="{E4FC00AF-B769-4FD1-A5EF-41179EF2E7BE}"/>
                  </a:ext>
                </a:extLst>
              </p:cNvPr>
              <p:cNvGraphicFramePr>
                <a:graphicFrameLocks/>
              </p:cNvGraphicFramePr>
              <p:nvPr>
                <p:extLst>
                  <p:ext uri="{D42A27DB-BD31-4B8C-83A1-F6EECF244321}">
                    <p14:modId xmlns:p14="http://schemas.microsoft.com/office/powerpoint/2010/main" val="341148195"/>
                  </p:ext>
                </p:extLst>
              </p:nvPr>
            </p:nvGraphicFramePr>
            <p:xfrm>
              <a:off x="8315408" y="1388864"/>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1882932" dy="-31938905" dz="-3192827"/>
                    <am3d:scale>
                      <am3d:sx n="1000000" d="1000000"/>
                      <am3d:sy n="1000000" d="1000000"/>
                      <am3d:sz n="1000000" d="1000000"/>
                    </am3d:scale>
                    <am3d:rot ax="-9382174" ay="-2025520" az="9980064"/>
                    <am3d:postTrans dx="3761397" dy="14119595" dz="0"/>
                  </am3d:trans>
                  <am3d:raster rName="Office3DRenderer" rVer="16.0.8326">
                    <am3d:blip r:embed="rId7"/>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2" name="3D Model 21" descr="3D model of a parrot from the torso up, from the back">
                <a:extLst>
                  <a:ext uri="{FF2B5EF4-FFF2-40B4-BE49-F238E27FC236}">
                    <a16:creationId xmlns:a16="http://schemas.microsoft.com/office/drawing/2014/main" id="{E4FC00AF-B769-4FD1-A5EF-41179EF2E7BE}"/>
                  </a:ext>
                </a:extLst>
              </p:cNvPr>
              <p:cNvPicPr>
                <a:picLocks noGrp="1" noRot="1" noChangeAspect="1" noMove="1" noResize="1" noEditPoints="1" noAdjustHandles="1" noChangeArrowheads="1" noChangeShapeType="1" noCrop="1"/>
              </p:cNvPicPr>
              <p:nvPr/>
            </p:nvPicPr>
            <p:blipFill>
              <a:blip r:embed="rId8"/>
              <a:stretch>
                <a:fillRect/>
              </a:stretch>
            </p:blipFill>
            <p:spPr>
              <a:xfrm>
                <a:off x="8315408" y="1388864"/>
                <a:ext cx="2147042" cy="2631070"/>
              </a:xfrm>
              <a:prstGeom prst="rect">
                <a:avLst/>
              </a:prstGeom>
            </p:spPr>
          </p:pic>
        </mc:Fallback>
      </mc:AlternateContent>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you are finished editing, click the </a:t>
            </a:r>
            <a:r>
              <a:rPr lang="en-US" dirty="0">
                <a:solidFill>
                  <a:srgbClr val="D24726"/>
                </a:solidFill>
                <a:latin typeface="Segoe UI Semibold" panose="020B0702040204020203" pitchFamily="34" charset="0"/>
                <a:cs typeface="Segoe UI Semibold" panose="020B0702040204020203" pitchFamily="34" charset="0"/>
              </a:rPr>
              <a:t>Pan &amp; Zoom </a:t>
            </a:r>
            <a:r>
              <a:rPr lang="en-US" dirty="0">
                <a:solidFill>
                  <a:prstClr val="black">
                    <a:lumMod val="75000"/>
                    <a:lumOff val="25000"/>
                  </a:prstClr>
                </a:solidFill>
                <a:latin typeface="Segoe UI" panose="020B0502040204020203" pitchFamily="34" charset="0"/>
                <a:cs typeface="Segoe UI" panose="020B0502040204020203" pitchFamily="34" charset="0"/>
              </a:rPr>
              <a:t>button again to exit Pan and Zoom mode.</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Now Animate Your 3D Model Using the Morph Transition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descr="Slide thumbnail context menu showing the Duplicate Slide option">
            <a:extLst>
              <a:ext uri="{FF2B5EF4-FFF2-40B4-BE49-F238E27FC236}">
                <a16:creationId xmlns:a16="http://schemas.microsoft.com/office/drawing/2014/main" id="{79219B9A-9991-4B3C-A46B-331267D7B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444" y="1575304"/>
            <a:ext cx="1589393" cy="2044781"/>
          </a:xfrm>
          <a:prstGeom prst="rect">
            <a:avLst/>
          </a:prstGeom>
        </p:spPr>
      </p:pic>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3D Model on the right in some way (rotate, move, or resize),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3" name="Picture 12" descr="Transition tab showing morph transition">
            <a:extLst>
              <a:ext uri="{FF2B5EF4-FFF2-40B4-BE49-F238E27FC236}">
                <a16:creationId xmlns:a16="http://schemas.microsoft.com/office/drawing/2014/main" id="{1700602B-85F7-480F-B244-AE5F12DF1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450" y="3469562"/>
            <a:ext cx="2798443" cy="1344293"/>
          </a:xfrm>
          <a:prstGeom prst="rect">
            <a:avLst/>
          </a:prstGeom>
        </p:spPr>
      </p:pic>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the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parrot morph!</a:t>
            </a:r>
          </a:p>
        </p:txBody>
      </p:sp>
      <p:pic>
        <p:nvPicPr>
          <p:cNvPr id="18" name="Picture 17" descr="Slide Show button">
            <a:extLst>
              <a:ext uri="{FF2B5EF4-FFF2-40B4-BE49-F238E27FC236}">
                <a16:creationId xmlns:a16="http://schemas.microsoft.com/office/drawing/2014/main" id="{B0340C9A-12F9-4BED-859B-790F5A9D5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8598" y="5338362"/>
            <a:ext cx="2419340" cy="1005547"/>
          </a:xfrm>
          <a:prstGeom prst="rect">
            <a:avLst/>
          </a:prstGeom>
        </p:spPr>
      </p:pic>
      <mc:AlternateContent xmlns:mc="http://schemas.openxmlformats.org/markup-compatibility/2006" xmlns:am3d="http://schemas.microsoft.com/office/drawing/2017/model3d">
        <mc:Choice Requires="am3d">
          <p:graphicFrame>
            <p:nvGraphicFramePr>
              <p:cNvPr id="20" name="3D Model 19" descr="3D model of a parrot">
                <a:extLst>
                  <a:ext uri="{FF2B5EF4-FFF2-40B4-BE49-F238E27FC236}">
                    <a16:creationId xmlns:a16="http://schemas.microsoft.com/office/drawing/2014/main" id="{FF4C3D36-ED20-4C8A-85D2-83190D332A90}"/>
                  </a:ext>
                </a:extLst>
              </p:cNvPr>
              <p:cNvGraphicFramePr>
                <a:graphicFrameLocks noChangeAspect="1"/>
              </p:cNvGraphicFramePr>
              <p:nvPr>
                <p:extLst>
                  <p:ext uri="{D42A27DB-BD31-4B8C-83A1-F6EECF244321}">
                    <p14:modId xmlns:p14="http://schemas.microsoft.com/office/powerpoint/2010/main" val="3888539497"/>
                  </p:ext>
                </p:extLst>
              </p:nvPr>
            </p:nvGraphicFramePr>
            <p:xfrm>
              <a:off x="8303318" y="1575304"/>
              <a:ext cx="1552272" cy="4866325"/>
            </p:xfrm>
            <a:graphic>
              <a:graphicData uri="http://schemas.microsoft.com/office/drawing/2017/model3d">
                <am3d:model3d r:embed="rId5">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6"/>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0" name="3D Model 19" descr="3D model of a parrot">
                <a:extLst>
                  <a:ext uri="{FF2B5EF4-FFF2-40B4-BE49-F238E27FC236}">
                    <a16:creationId xmlns:a16="http://schemas.microsoft.com/office/drawing/2014/main" id="{FF4C3D36-ED20-4C8A-85D2-83190D332A90}"/>
                  </a:ext>
                </a:extLst>
              </p:cNvPr>
              <p:cNvPicPr>
                <a:picLocks noGrp="1" noRot="1" noChangeAspect="1" noMove="1" noResize="1" noEditPoints="1" noAdjustHandles="1" noChangeArrowheads="1" noChangeShapeType="1" noCrop="1"/>
              </p:cNvPicPr>
              <p:nvPr/>
            </p:nvPicPr>
            <p:blipFill>
              <a:blip r:embed="rId7"/>
              <a:stretch>
                <a:fillRect/>
              </a:stretch>
            </p:blipFill>
            <p:spPr>
              <a:xfrm>
                <a:off x="8303318" y="1575304"/>
                <a:ext cx="1552272" cy="4866325"/>
              </a:xfrm>
              <a:prstGeom prst="rect">
                <a:avLst/>
              </a:prstGeom>
            </p:spPr>
          </p:pic>
        </mc:Fallback>
      </mc:AlternateContent>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Animate Your 3D Model Using the Animations Tab</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dirty="0">
                <a:solidFill>
                  <a:srgbClr val="D24726"/>
                </a:solidFill>
                <a:latin typeface="Segoe UI Semibold" panose="020B0702040204020203" pitchFamily="34" charset="0"/>
                <a:cs typeface="Segoe UI Semibold" panose="020B0702040204020203" pitchFamily="34" charset="0"/>
              </a:rPr>
              <a:t>Animations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dirty="0">
                <a:solidFill>
                  <a:prstClr val="black">
                    <a:lumMod val="75000"/>
                    <a:lumOff val="25000"/>
                  </a:prstClr>
                </a:solidFill>
              </a:rPr>
              <a:t>.</a:t>
            </a:r>
          </a:p>
        </p:txBody>
      </p:sp>
      <p:grpSp>
        <p:nvGrpSpPr>
          <p:cNvPr id="16" name="Screenshot of Animations Tab" descr="Screenshot of the Animations Tab">
            <a:extLst>
              <a:ext uri="{FF2B5EF4-FFF2-40B4-BE49-F238E27FC236}">
                <a16:creationId xmlns:a16="http://schemas.microsoft.com/office/drawing/2014/main" id="{02117659-583F-4772-9DFA-90FF25281D8F}"/>
              </a:ext>
            </a:extLst>
          </p:cNvPr>
          <p:cNvGrpSpPr/>
          <p:nvPr/>
        </p:nvGrpSpPr>
        <p:grpSpPr>
          <a:xfrm>
            <a:off x="589417" y="2805167"/>
            <a:ext cx="5586779" cy="1653788"/>
            <a:chOff x="589417" y="2843186"/>
            <a:chExt cx="6004050" cy="1777308"/>
          </a:xfrm>
        </p:grpSpPr>
        <p:grpSp>
          <p:nvGrpSpPr>
            <p:cNvPr id="17" name="Group 16">
              <a:extLst>
                <a:ext uri="{FF2B5EF4-FFF2-40B4-BE49-F238E27FC236}">
                  <a16:creationId xmlns:a16="http://schemas.microsoft.com/office/drawing/2014/main" id="{36A8522F-93B2-4065-B8E8-DF09F9F7C876}"/>
                </a:ext>
              </a:extLst>
            </p:cNvPr>
            <p:cNvGrpSpPr/>
            <p:nvPr/>
          </p:nvGrpSpPr>
          <p:grpSpPr>
            <a:xfrm>
              <a:off x="589417" y="2843187"/>
              <a:ext cx="6004050" cy="1777307"/>
              <a:chOff x="589417" y="2843187"/>
              <a:chExt cx="6004050" cy="1777307"/>
            </a:xfrm>
          </p:grpSpPr>
          <p:grpSp>
            <p:nvGrpSpPr>
              <p:cNvPr id="19" name="Group 18">
                <a:extLst>
                  <a:ext uri="{FF2B5EF4-FFF2-40B4-BE49-F238E27FC236}">
                    <a16:creationId xmlns:a16="http://schemas.microsoft.com/office/drawing/2014/main"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a16="http://schemas.microsoft.com/office/drawing/2014/main" id="{3B057055-9189-4D20-A63A-06EFD29C9A9D}"/>
                    </a:ext>
                    <a:ext uri="{C183D7F6-B498-43B3-948B-1728B52AA6E4}">
                      <adec:decorative xmlns:adec="http://schemas.microsoft.com/office/drawing/2017/decorative"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78D8923-44F1-4A00-A9E8-452B168CEB89}"/>
                    </a:ext>
                    <a:ext uri="{C183D7F6-B498-43B3-948B-1728B52AA6E4}">
                      <adec:decorative xmlns:adec="http://schemas.microsoft.com/office/drawing/2017/decorative"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23" name="Rectangle 22">
                  <a:extLst>
                    <a:ext uri="{FF2B5EF4-FFF2-40B4-BE49-F238E27FC236}">
                      <a16:creationId xmlns:a16="http://schemas.microsoft.com/office/drawing/2014/main" id="{5B5A5933-09B4-40BE-A4AD-C96C849C04A9}"/>
                    </a:ext>
                    <a:ext uri="{C183D7F6-B498-43B3-948B-1728B52AA6E4}">
                      <adec:decorative xmlns:adec="http://schemas.microsoft.com/office/drawing/2017/decorative"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pic>
            <p:nvPicPr>
              <p:cNvPr id="20" name="Picture 19">
                <a:extLst>
                  <a:ext uri="{FF2B5EF4-FFF2-40B4-BE49-F238E27FC236}">
                    <a16:creationId xmlns:a16="http://schemas.microsoft.com/office/drawing/2014/main" id="{BC361283-744D-4763-88CC-E297E5B2074B}"/>
                  </a:ext>
                  <a:ext uri="{C183D7F6-B498-43B3-948B-1728B52AA6E4}">
                    <adec:decorative xmlns:adec="http://schemas.microsoft.com/office/drawing/2017/decorative" val="1"/>
                  </a:ext>
                </a:extLst>
              </p:cNvPr>
              <p:cNvPicPr>
                <a:picLocks noChangeAspect="1"/>
              </p:cNvPicPr>
              <p:nvPr/>
            </p:nvPicPr>
            <p:blipFill rotWithShape="1">
              <a:blip r:embed="rId2"/>
              <a:srcRect r="29862" b="12659"/>
              <a:stretch/>
            </p:blipFill>
            <p:spPr>
              <a:xfrm>
                <a:off x="715428" y="3025663"/>
                <a:ext cx="5878039" cy="1516371"/>
              </a:xfrm>
              <a:prstGeom prst="rect">
                <a:avLst/>
              </a:prstGeom>
            </p:spPr>
          </p:pic>
        </p:grpSp>
        <p:sp>
          <p:nvSpPr>
            <p:cNvPr id="18" name="Rectangle 17">
              <a:extLst>
                <a:ext uri="{FF2B5EF4-FFF2-40B4-BE49-F238E27FC236}">
                  <a16:creationId xmlns:a16="http://schemas.microsoft.com/office/drawing/2014/main" id="{60F91554-0A55-4B72-8F4C-E55038A2766C}"/>
                </a:ext>
                <a:ext uri="{C183D7F6-B498-43B3-948B-1728B52AA6E4}">
                  <adec:decorative xmlns:adec="http://schemas.microsoft.com/office/drawing/2017/decorative" val="1"/>
                </a:ext>
              </a:extLst>
            </p:cNvPr>
            <p:cNvSpPr/>
            <p:nvPr/>
          </p:nvSpPr>
          <p:spPr>
            <a:xfrm rot="16200000">
              <a:off x="5086697" y="3112392"/>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dirty="0">
                <a:solidFill>
                  <a:srgbClr val="D24726"/>
                </a:solidFill>
                <a:latin typeface="Segoe UI Semibold" panose="020B0702040204020203" pitchFamily="34" charset="0"/>
                <a:cs typeface="Segoe UI Semibold" panose="020B0702040204020203" pitchFamily="34" charset="0"/>
              </a:rPr>
              <a:t>Arrive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Swing</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Jump</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&amp; Turn</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Leave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dirty="0">
                <a:solidFill>
                  <a:srgbClr val="D24726"/>
                </a:solidFill>
                <a:latin typeface="Segoe UI Semibold" panose="020B0702040204020203" pitchFamily="34" charset="0"/>
                <a:cs typeface="Segoe UI Semibold" panose="020B0702040204020203" pitchFamily="34" charset="0"/>
              </a:rPr>
              <a:t>Fade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Grow/Shrink</a:t>
            </a:r>
            <a:r>
              <a:rPr lang="en-US" dirty="0">
                <a:solidFill>
                  <a:prstClr val="black">
                    <a:lumMod val="75000"/>
                    <a:lumOff val="25000"/>
                  </a:prstClr>
                </a:solidFill>
                <a:latin typeface="Segoe UI" panose="020B0502040204020203" pitchFamily="34" charset="0"/>
                <a:cs typeface="Segoe UI" panose="020B0502040204020203" pitchFamily="34" charset="0"/>
              </a:rPr>
              <a:t>, or one of the many </a:t>
            </a:r>
            <a:r>
              <a:rPr lang="en-US" dirty="0">
                <a:solidFill>
                  <a:srgbClr val="D24726"/>
                </a:solidFill>
                <a:latin typeface="Segoe UI Semibold" panose="020B0702040204020203" pitchFamily="34" charset="0"/>
                <a:cs typeface="Segoe UI Semibold" panose="020B0702040204020203" pitchFamily="34" charset="0"/>
              </a:rPr>
              <a:t>Motion Path </a:t>
            </a:r>
            <a:r>
              <a:rPr lang="en-US" dirty="0">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xmlns:am3d="http://schemas.microsoft.com/office/drawing/2017/model3d">
        <mc:Choice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5"/>
              <a:stretch>
                <a:fillRect/>
              </a:stretch>
            </p:blipFill>
            <p:spPr>
              <a:xfrm>
                <a:off x="8134006" y="1431342"/>
                <a:ext cx="1552272" cy="4866325"/>
              </a:xfrm>
              <a:prstGeom prst="rect">
                <a:avLst/>
              </a:prstGeom>
            </p:spPr>
          </p:pic>
        </mc:Fallback>
      </mc:AlternateContent>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662</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Get Started with 3D</vt:lpstr>
      <vt:lpstr>Bike Showroom Management System</vt:lpstr>
      <vt:lpstr>Introduction</vt:lpstr>
      <vt:lpstr>No 3D Model? No Problem!</vt:lpstr>
      <vt:lpstr>How to Insert a 3D Model from Remix 3D</vt:lpstr>
      <vt:lpstr>Have Your Own 3D Model? You Can Import It!</vt:lpstr>
      <vt:lpstr>Two Ways to Position and Rotate Your 3D Model</vt:lpstr>
      <vt:lpstr>Pan and Zoom</vt:lpstr>
      <vt:lpstr>Now Animate Your 3D Model Using the Morph Transition</vt:lpstr>
      <vt:lpstr>Animate Your 3D Model Using the Animations Tab</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2019-03-27T11:52:13Z</dcterms:created>
  <dcterms:modified xsi:type="dcterms:W3CDTF">2019-03-27T13:16:44Z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