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27432000" cy="18288000"/>
  <p:notesSz cx="6858000" cy="9144000"/>
  <p:defaultTextStyle>
    <a:defPPr>
      <a:defRPr lang="en-US"/>
    </a:defPPr>
    <a:lvl1pPr marL="0" algn="l" defTabSz="2194420" rtl="0" eaLnBrk="1" latinLnBrk="0" hangingPunct="1">
      <a:defRPr sz="4320" kern="1200">
        <a:solidFill>
          <a:schemeClr val="tx1"/>
        </a:solidFill>
        <a:latin typeface="+mn-lt"/>
        <a:ea typeface="+mn-ea"/>
        <a:cs typeface="+mn-cs"/>
      </a:defRPr>
    </a:lvl1pPr>
    <a:lvl2pPr marL="1097210" algn="l" defTabSz="2194420" rtl="0" eaLnBrk="1" latinLnBrk="0" hangingPunct="1">
      <a:defRPr sz="4320" kern="1200">
        <a:solidFill>
          <a:schemeClr val="tx1"/>
        </a:solidFill>
        <a:latin typeface="+mn-lt"/>
        <a:ea typeface="+mn-ea"/>
        <a:cs typeface="+mn-cs"/>
      </a:defRPr>
    </a:lvl2pPr>
    <a:lvl3pPr marL="2194420" algn="l" defTabSz="2194420" rtl="0" eaLnBrk="1" latinLnBrk="0" hangingPunct="1">
      <a:defRPr sz="4320" kern="1200">
        <a:solidFill>
          <a:schemeClr val="tx1"/>
        </a:solidFill>
        <a:latin typeface="+mn-lt"/>
        <a:ea typeface="+mn-ea"/>
        <a:cs typeface="+mn-cs"/>
      </a:defRPr>
    </a:lvl3pPr>
    <a:lvl4pPr marL="3291629" algn="l" defTabSz="2194420" rtl="0" eaLnBrk="1" latinLnBrk="0" hangingPunct="1">
      <a:defRPr sz="4320" kern="1200">
        <a:solidFill>
          <a:schemeClr val="tx1"/>
        </a:solidFill>
        <a:latin typeface="+mn-lt"/>
        <a:ea typeface="+mn-ea"/>
        <a:cs typeface="+mn-cs"/>
      </a:defRPr>
    </a:lvl4pPr>
    <a:lvl5pPr marL="4388839" algn="l" defTabSz="2194420" rtl="0" eaLnBrk="1" latinLnBrk="0" hangingPunct="1">
      <a:defRPr sz="4320" kern="1200">
        <a:solidFill>
          <a:schemeClr val="tx1"/>
        </a:solidFill>
        <a:latin typeface="+mn-lt"/>
        <a:ea typeface="+mn-ea"/>
        <a:cs typeface="+mn-cs"/>
      </a:defRPr>
    </a:lvl5pPr>
    <a:lvl6pPr marL="5486049" algn="l" defTabSz="2194420" rtl="0" eaLnBrk="1" latinLnBrk="0" hangingPunct="1">
      <a:defRPr sz="4320" kern="1200">
        <a:solidFill>
          <a:schemeClr val="tx1"/>
        </a:solidFill>
        <a:latin typeface="+mn-lt"/>
        <a:ea typeface="+mn-ea"/>
        <a:cs typeface="+mn-cs"/>
      </a:defRPr>
    </a:lvl6pPr>
    <a:lvl7pPr marL="6583258" algn="l" defTabSz="2194420" rtl="0" eaLnBrk="1" latinLnBrk="0" hangingPunct="1">
      <a:defRPr sz="4320" kern="1200">
        <a:solidFill>
          <a:schemeClr val="tx1"/>
        </a:solidFill>
        <a:latin typeface="+mn-lt"/>
        <a:ea typeface="+mn-ea"/>
        <a:cs typeface="+mn-cs"/>
      </a:defRPr>
    </a:lvl7pPr>
    <a:lvl8pPr marL="7680469" algn="l" defTabSz="2194420" rtl="0" eaLnBrk="1" latinLnBrk="0" hangingPunct="1">
      <a:defRPr sz="4320" kern="1200">
        <a:solidFill>
          <a:schemeClr val="tx1"/>
        </a:solidFill>
        <a:latin typeface="+mn-lt"/>
        <a:ea typeface="+mn-ea"/>
        <a:cs typeface="+mn-cs"/>
      </a:defRPr>
    </a:lvl8pPr>
    <a:lvl9pPr marL="8777678" algn="l" defTabSz="219442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autoAdjust="0"/>
    <p:restoredTop sz="94660"/>
  </p:normalViewPr>
  <p:slideViewPr>
    <p:cSldViewPr snapToGrid="0">
      <p:cViewPr>
        <p:scale>
          <a:sx n="82" d="100"/>
          <a:sy n="82" d="100"/>
        </p:scale>
        <p:origin x="-5909" y="-1493"/>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Dependence</a:t>
            </a:r>
            <a:r>
              <a:rPr lang="en-US" baseline="0"/>
              <a:t> on Dimentionality</a:t>
            </a:r>
            <a:endParaRPr lang="en-US"/>
          </a:p>
        </c:rich>
      </c:tx>
      <c:layout>
        <c:manualLayout>
          <c:xMode val="edge"/>
          <c:yMode val="edge"/>
          <c:x val="0.239824873856909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Sheet1!$B$14</c:f>
              <c:strCache>
                <c:ptCount val="1"/>
                <c:pt idx="0">
                  <c:v>Training Error</c:v>
                </c:pt>
              </c:strCache>
            </c:strRef>
          </c:tx>
          <c:spPr>
            <a:solidFill>
              <a:schemeClr val="accent1"/>
            </a:solidFill>
            <a:ln>
              <a:noFill/>
            </a:ln>
            <a:effectLst/>
          </c:spPr>
          <c:invertIfNegative val="0"/>
          <c:cat>
            <c:strRef>
              <c:f>Sheet1!$A$15:$A$17</c:f>
              <c:strCache>
                <c:ptCount val="3"/>
                <c:pt idx="0">
                  <c:v>LSA 500</c:v>
                </c:pt>
                <c:pt idx="1">
                  <c:v>LSA 1000</c:v>
                </c:pt>
                <c:pt idx="2">
                  <c:v>LSA 2500</c:v>
                </c:pt>
              </c:strCache>
            </c:strRef>
          </c:cat>
          <c:val>
            <c:numRef>
              <c:f>Sheet1!$B$15:$B$17</c:f>
              <c:numCache>
                <c:formatCode>General</c:formatCode>
                <c:ptCount val="3"/>
                <c:pt idx="0">
                  <c:v>0.16235031856870299</c:v>
                </c:pt>
                <c:pt idx="1">
                  <c:v>0.15746036625608401</c:v>
                </c:pt>
                <c:pt idx="2">
                  <c:v>0.151836790013748</c:v>
                </c:pt>
              </c:numCache>
            </c:numRef>
          </c:val>
          <c:extLst>
            <c:ext xmlns:c16="http://schemas.microsoft.com/office/drawing/2014/chart" uri="{C3380CC4-5D6E-409C-BE32-E72D297353CC}">
              <c16:uniqueId val="{00000000-1E71-4F44-A8E5-A3BBB5A5170E}"/>
            </c:ext>
          </c:extLst>
        </c:ser>
        <c:ser>
          <c:idx val="1"/>
          <c:order val="1"/>
          <c:tx>
            <c:strRef>
              <c:f>Sheet1!$C$14</c:f>
              <c:strCache>
                <c:ptCount val="1"/>
                <c:pt idx="0">
                  <c:v>Cross Validation Error</c:v>
                </c:pt>
              </c:strCache>
            </c:strRef>
          </c:tx>
          <c:spPr>
            <a:solidFill>
              <a:schemeClr val="accent2"/>
            </a:solidFill>
            <a:ln>
              <a:noFill/>
            </a:ln>
            <a:effectLst/>
          </c:spPr>
          <c:invertIfNegative val="0"/>
          <c:cat>
            <c:strRef>
              <c:f>Sheet1!$A$15:$A$17</c:f>
              <c:strCache>
                <c:ptCount val="3"/>
                <c:pt idx="0">
                  <c:v>LSA 500</c:v>
                </c:pt>
                <c:pt idx="1">
                  <c:v>LSA 1000</c:v>
                </c:pt>
                <c:pt idx="2">
                  <c:v>LSA 2500</c:v>
                </c:pt>
              </c:strCache>
            </c:strRef>
          </c:cat>
          <c:val>
            <c:numRef>
              <c:f>Sheet1!$C$15:$C$17</c:f>
              <c:numCache>
                <c:formatCode>General</c:formatCode>
                <c:ptCount val="3"/>
                <c:pt idx="0">
                  <c:v>0.15982613097693199</c:v>
                </c:pt>
                <c:pt idx="1">
                  <c:v>0.15605585794316801</c:v>
                </c:pt>
                <c:pt idx="2">
                  <c:v>0.153333230807984</c:v>
                </c:pt>
              </c:numCache>
            </c:numRef>
          </c:val>
          <c:extLst>
            <c:ext xmlns:c16="http://schemas.microsoft.com/office/drawing/2014/chart" uri="{C3380CC4-5D6E-409C-BE32-E72D297353CC}">
              <c16:uniqueId val="{00000001-1E71-4F44-A8E5-A3BBB5A5170E}"/>
            </c:ext>
          </c:extLst>
        </c:ser>
        <c:dLbls>
          <c:showLegendKey val="0"/>
          <c:showVal val="0"/>
          <c:showCatName val="0"/>
          <c:showSerName val="0"/>
          <c:showPercent val="0"/>
          <c:showBubbleSize val="0"/>
        </c:dLbls>
        <c:gapWidth val="182"/>
        <c:axId val="572566944"/>
        <c:axId val="572567272"/>
      </c:barChart>
      <c:catAx>
        <c:axId val="572566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567272"/>
        <c:crosses val="autoZero"/>
        <c:auto val="1"/>
        <c:lblAlgn val="ctr"/>
        <c:lblOffset val="100"/>
        <c:noMultiLvlLbl val="0"/>
      </c:catAx>
      <c:valAx>
        <c:axId val="572567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r>
                  <a:rPr lang="en-US" baseline="0"/>
                  <a:t> Value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56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Classifier</a:t>
            </a:r>
            <a:r>
              <a:rPr lang="en-US" baseline="0"/>
              <a:t> Comparision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Training Error</c:v>
                </c:pt>
              </c:strCache>
            </c:strRef>
          </c:tx>
          <c:spPr>
            <a:solidFill>
              <a:schemeClr val="accent1"/>
            </a:solidFill>
            <a:ln>
              <a:noFill/>
            </a:ln>
            <a:effectLst/>
          </c:spPr>
          <c:invertIfNegative val="0"/>
          <c:cat>
            <c:strRef>
              <c:f>Sheet1!$A$3:$A$5</c:f>
              <c:strCache>
                <c:ptCount val="3"/>
                <c:pt idx="0">
                  <c:v>ExtraTree Regressor</c:v>
                </c:pt>
                <c:pt idx="1">
                  <c:v>Ridge</c:v>
                </c:pt>
                <c:pt idx="2">
                  <c:v>RandomForestRegressor</c:v>
                </c:pt>
              </c:strCache>
            </c:strRef>
          </c:cat>
          <c:val>
            <c:numRef>
              <c:f>Sheet1!$B$3:$B$5</c:f>
              <c:numCache>
                <c:formatCode>General</c:formatCode>
                <c:ptCount val="3"/>
                <c:pt idx="0">
                  <c:v>5.39716323305197E-2</c:v>
                </c:pt>
                <c:pt idx="1">
                  <c:v>0.173964973603426</c:v>
                </c:pt>
                <c:pt idx="2">
                  <c:v>7.3359651013244806E-2</c:v>
                </c:pt>
              </c:numCache>
            </c:numRef>
          </c:val>
          <c:extLst>
            <c:ext xmlns:c16="http://schemas.microsoft.com/office/drawing/2014/chart" uri="{C3380CC4-5D6E-409C-BE32-E72D297353CC}">
              <c16:uniqueId val="{00000000-074A-480B-8FE7-A1851995E56E}"/>
            </c:ext>
          </c:extLst>
        </c:ser>
        <c:ser>
          <c:idx val="1"/>
          <c:order val="1"/>
          <c:tx>
            <c:strRef>
              <c:f>Sheet1!$C$2</c:f>
              <c:strCache>
                <c:ptCount val="1"/>
                <c:pt idx="0">
                  <c:v>Cross Validation Error</c:v>
                </c:pt>
              </c:strCache>
            </c:strRef>
          </c:tx>
          <c:spPr>
            <a:solidFill>
              <a:schemeClr val="accent2"/>
            </a:solidFill>
            <a:ln>
              <a:noFill/>
            </a:ln>
            <a:effectLst/>
          </c:spPr>
          <c:invertIfNegative val="0"/>
          <c:cat>
            <c:strRef>
              <c:f>Sheet1!$A$3:$A$5</c:f>
              <c:strCache>
                <c:ptCount val="3"/>
                <c:pt idx="0">
                  <c:v>ExtraTree Regressor</c:v>
                </c:pt>
                <c:pt idx="1">
                  <c:v>Ridge</c:v>
                </c:pt>
                <c:pt idx="2">
                  <c:v>RandomForestRegressor</c:v>
                </c:pt>
              </c:strCache>
            </c:strRef>
          </c:cat>
          <c:val>
            <c:numRef>
              <c:f>Sheet1!$C$3:$C$5</c:f>
              <c:numCache>
                <c:formatCode>General</c:formatCode>
                <c:ptCount val="3"/>
                <c:pt idx="0">
                  <c:v>0.17225100153541101</c:v>
                </c:pt>
                <c:pt idx="1">
                  <c:v>0.17080511234526</c:v>
                </c:pt>
                <c:pt idx="2">
                  <c:v>0.174295612945468</c:v>
                </c:pt>
              </c:numCache>
            </c:numRef>
          </c:val>
          <c:extLst>
            <c:ext xmlns:c16="http://schemas.microsoft.com/office/drawing/2014/chart" uri="{C3380CC4-5D6E-409C-BE32-E72D297353CC}">
              <c16:uniqueId val="{00000001-074A-480B-8FE7-A1851995E56E}"/>
            </c:ext>
          </c:extLst>
        </c:ser>
        <c:dLbls>
          <c:showLegendKey val="0"/>
          <c:showVal val="0"/>
          <c:showCatName val="0"/>
          <c:showSerName val="0"/>
          <c:showPercent val="0"/>
          <c:showBubbleSize val="0"/>
        </c:dLbls>
        <c:gapWidth val="219"/>
        <c:overlap val="-27"/>
        <c:axId val="219462952"/>
        <c:axId val="219463280"/>
      </c:barChart>
      <c:catAx>
        <c:axId val="219462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463280"/>
        <c:crosses val="autoZero"/>
        <c:auto val="1"/>
        <c:lblAlgn val="ctr"/>
        <c:lblOffset val="100"/>
        <c:noMultiLvlLbl val="0"/>
      </c:catAx>
      <c:valAx>
        <c:axId val="21946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r>
                  <a:rPr lang="en-US" baseline="0"/>
                  <a:t> Value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462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12/18/2016</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544251" rtl="0" eaLnBrk="1" latinLnBrk="0" hangingPunct="1">
      <a:defRPr sz="714" kern="1200">
        <a:solidFill>
          <a:schemeClr val="tx1"/>
        </a:solidFill>
        <a:latin typeface="+mn-lt"/>
        <a:ea typeface="+mn-ea"/>
        <a:cs typeface="+mn-cs"/>
      </a:defRPr>
    </a:lvl1pPr>
    <a:lvl2pPr marL="272125" algn="l" defTabSz="544251" rtl="0" eaLnBrk="1" latinLnBrk="0" hangingPunct="1">
      <a:defRPr sz="714" kern="1200">
        <a:solidFill>
          <a:schemeClr val="tx1"/>
        </a:solidFill>
        <a:latin typeface="+mn-lt"/>
        <a:ea typeface="+mn-ea"/>
        <a:cs typeface="+mn-cs"/>
      </a:defRPr>
    </a:lvl2pPr>
    <a:lvl3pPr marL="544251" algn="l" defTabSz="544251" rtl="0" eaLnBrk="1" latinLnBrk="0" hangingPunct="1">
      <a:defRPr sz="714" kern="1200">
        <a:solidFill>
          <a:schemeClr val="tx1"/>
        </a:solidFill>
        <a:latin typeface="+mn-lt"/>
        <a:ea typeface="+mn-ea"/>
        <a:cs typeface="+mn-cs"/>
      </a:defRPr>
    </a:lvl3pPr>
    <a:lvl4pPr marL="816376" algn="l" defTabSz="544251" rtl="0" eaLnBrk="1" latinLnBrk="0" hangingPunct="1">
      <a:defRPr sz="714" kern="1200">
        <a:solidFill>
          <a:schemeClr val="tx1"/>
        </a:solidFill>
        <a:latin typeface="+mn-lt"/>
        <a:ea typeface="+mn-ea"/>
        <a:cs typeface="+mn-cs"/>
      </a:defRPr>
    </a:lvl4pPr>
    <a:lvl5pPr marL="1088502" algn="l" defTabSz="544251" rtl="0" eaLnBrk="1" latinLnBrk="0" hangingPunct="1">
      <a:defRPr sz="714" kern="1200">
        <a:solidFill>
          <a:schemeClr val="tx1"/>
        </a:solidFill>
        <a:latin typeface="+mn-lt"/>
        <a:ea typeface="+mn-ea"/>
        <a:cs typeface="+mn-cs"/>
      </a:defRPr>
    </a:lvl5pPr>
    <a:lvl6pPr marL="1360627" algn="l" defTabSz="544251" rtl="0" eaLnBrk="1" latinLnBrk="0" hangingPunct="1">
      <a:defRPr sz="714" kern="1200">
        <a:solidFill>
          <a:schemeClr val="tx1"/>
        </a:solidFill>
        <a:latin typeface="+mn-lt"/>
        <a:ea typeface="+mn-ea"/>
        <a:cs typeface="+mn-cs"/>
      </a:defRPr>
    </a:lvl6pPr>
    <a:lvl7pPr marL="1632753" algn="l" defTabSz="544251" rtl="0" eaLnBrk="1" latinLnBrk="0" hangingPunct="1">
      <a:defRPr sz="714" kern="1200">
        <a:solidFill>
          <a:schemeClr val="tx1"/>
        </a:solidFill>
        <a:latin typeface="+mn-lt"/>
        <a:ea typeface="+mn-ea"/>
        <a:cs typeface="+mn-cs"/>
      </a:defRPr>
    </a:lvl7pPr>
    <a:lvl8pPr marL="1904878" algn="l" defTabSz="544251" rtl="0" eaLnBrk="1" latinLnBrk="0" hangingPunct="1">
      <a:defRPr sz="714" kern="1200">
        <a:solidFill>
          <a:schemeClr val="tx1"/>
        </a:solidFill>
        <a:latin typeface="+mn-lt"/>
        <a:ea typeface="+mn-ea"/>
        <a:cs typeface="+mn-cs"/>
      </a:defRPr>
    </a:lvl8pPr>
    <a:lvl9pPr marL="2177004" algn="l" defTabSz="544251" rtl="0" eaLnBrk="1" latinLnBrk="0" hangingPunct="1">
      <a:defRPr sz="7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000500" y="550333"/>
            <a:ext cx="19431000" cy="1396967"/>
          </a:xfrm>
        </p:spPr>
        <p:txBody>
          <a:bodyPr/>
          <a:lstStyle/>
          <a:p>
            <a:r>
              <a:rPr lang="en-US"/>
              <a:t>Click to edit Master title style</a:t>
            </a:r>
          </a:p>
        </p:txBody>
      </p:sp>
      <p:sp>
        <p:nvSpPr>
          <p:cNvPr id="31" name="Text Placeholder 6"/>
          <p:cNvSpPr>
            <a:spLocks noGrp="1"/>
          </p:cNvSpPr>
          <p:nvPr>
            <p:ph type="body" sz="quarter" idx="36"/>
          </p:nvPr>
        </p:nvSpPr>
        <p:spPr bwMode="auto">
          <a:xfrm>
            <a:off x="4000500" y="1993669"/>
            <a:ext cx="19431000" cy="461665"/>
          </a:xfrm>
        </p:spPr>
        <p:txBody>
          <a:bodyPr>
            <a:noAutofit/>
          </a:bodyPr>
          <a:lstStyle>
            <a:lvl1pPr marL="0" indent="0">
              <a:spcBef>
                <a:spcPts val="0"/>
              </a:spcBef>
              <a:buNone/>
              <a:defRPr sz="1333">
                <a:solidFill>
                  <a:schemeClr val="bg1"/>
                </a:solidFill>
              </a:defRPr>
            </a:lvl1pPr>
            <a:lvl2pPr marL="0" indent="0">
              <a:spcBef>
                <a:spcPts val="0"/>
              </a:spcBef>
              <a:buNone/>
              <a:defRPr sz="1333">
                <a:solidFill>
                  <a:schemeClr val="bg1"/>
                </a:solidFill>
              </a:defRPr>
            </a:lvl2pPr>
            <a:lvl3pPr marL="0" indent="0">
              <a:spcBef>
                <a:spcPts val="0"/>
              </a:spcBef>
              <a:buNone/>
              <a:defRPr sz="1333">
                <a:solidFill>
                  <a:schemeClr val="bg1"/>
                </a:solidFill>
              </a:defRPr>
            </a:lvl3pPr>
            <a:lvl4pPr marL="0" indent="0">
              <a:spcBef>
                <a:spcPts val="0"/>
              </a:spcBef>
              <a:buNone/>
              <a:defRPr sz="1333">
                <a:solidFill>
                  <a:schemeClr val="bg1"/>
                </a:solidFill>
              </a:defRPr>
            </a:lvl4pPr>
            <a:lvl5pPr marL="0" indent="0">
              <a:spcBef>
                <a:spcPts val="0"/>
              </a:spcBef>
              <a:buNone/>
              <a:defRPr sz="1333">
                <a:solidFill>
                  <a:schemeClr val="bg1"/>
                </a:solidFill>
              </a:defRPr>
            </a:lvl5pPr>
            <a:lvl6pPr marL="0" indent="0">
              <a:spcBef>
                <a:spcPts val="0"/>
              </a:spcBef>
              <a:buNone/>
              <a:defRPr sz="1333">
                <a:solidFill>
                  <a:schemeClr val="bg1"/>
                </a:solidFill>
              </a:defRPr>
            </a:lvl6pPr>
            <a:lvl7pPr marL="0" indent="0">
              <a:spcBef>
                <a:spcPts val="0"/>
              </a:spcBef>
              <a:buNone/>
              <a:defRPr sz="1333">
                <a:solidFill>
                  <a:schemeClr val="bg1"/>
                </a:solidFill>
              </a:defRPr>
            </a:lvl7pPr>
            <a:lvl8pPr marL="0" indent="0">
              <a:spcBef>
                <a:spcPts val="0"/>
              </a:spcBef>
              <a:buNone/>
              <a:defRPr sz="1333">
                <a:solidFill>
                  <a:schemeClr val="bg1"/>
                </a:solidFill>
              </a:defRPr>
            </a:lvl8pPr>
            <a:lvl9pPr marL="0" indent="0">
              <a:spcBef>
                <a:spcPts val="0"/>
              </a:spcBef>
              <a:buNone/>
              <a:defRPr sz="1333">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14375" y="3251200"/>
            <a:ext cx="8001000" cy="677333"/>
          </a:xfrm>
          <a:prstGeom prst="round1Rect">
            <a:avLst/>
          </a:prstGeom>
          <a:solidFill>
            <a:schemeClr val="accent2"/>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714375" y="3928533"/>
            <a:ext cx="8001000" cy="3810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714375" y="8351520"/>
            <a:ext cx="8001000" cy="677333"/>
          </a:xfrm>
          <a:prstGeom prst="round1Rect">
            <a:avLst/>
          </a:prstGeom>
          <a:solidFill>
            <a:schemeClr val="accent3"/>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9028853"/>
            <a:ext cx="8001000" cy="5048981"/>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14351000"/>
            <a:ext cx="8001000" cy="677333"/>
          </a:xfrm>
          <a:prstGeom prst="round1Rect">
            <a:avLst/>
          </a:prstGeom>
          <a:solidFill>
            <a:schemeClr val="accent4"/>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15031720"/>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3251200"/>
            <a:ext cx="8001000" cy="677333"/>
          </a:xfrm>
          <a:prstGeom prst="round1Rect">
            <a:avLst/>
          </a:prstGeom>
          <a:solidFill>
            <a:schemeClr val="accent5"/>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3928533"/>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9715500" y="6637867"/>
            <a:ext cx="8001000" cy="3429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9715500" y="13038667"/>
            <a:ext cx="8001000" cy="973667"/>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9715500" y="14351000"/>
            <a:ext cx="8001000" cy="677333"/>
          </a:xfrm>
          <a:prstGeom prst="round1Rect">
            <a:avLst/>
          </a:prstGeom>
          <a:solidFill>
            <a:schemeClr val="accent6"/>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15031720"/>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3251200"/>
            <a:ext cx="8001000" cy="677333"/>
          </a:xfrm>
          <a:prstGeom prst="round1Rect">
            <a:avLst/>
          </a:prstGeom>
          <a:solidFill>
            <a:schemeClr val="accent6"/>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3928533"/>
            <a:ext cx="8001000" cy="4064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8798560"/>
            <a:ext cx="8001000" cy="4064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18688050" y="14351000"/>
            <a:ext cx="8001000" cy="677333"/>
          </a:xfrm>
          <a:prstGeom prst="round1Rect">
            <a:avLst/>
          </a:prstGeom>
          <a:solidFill>
            <a:schemeClr val="accent1"/>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15031720"/>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27432000" y="1418166"/>
            <a:ext cx="7779544"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2400" rIns="152400" rtlCol="0" anchor="t"/>
          <a:lstStyle/>
          <a:p>
            <a:pPr lvl="0">
              <a:spcBef>
                <a:spcPts val="667"/>
              </a:spcBef>
            </a:pPr>
            <a:r>
              <a:rPr sz="5334">
                <a:solidFill>
                  <a:prstClr val="white">
                    <a:lumMod val="50000"/>
                  </a:prstClr>
                </a:solidFill>
                <a:latin typeface="Calibri Light" panose="020F0302020204030204" pitchFamily="34" charset="0"/>
                <a:cs typeface="Calibri" panose="020F0502020204030204" pitchFamily="34" charset="0"/>
              </a:rPr>
              <a:t>Printing:</a:t>
            </a:r>
          </a:p>
          <a:p>
            <a:pPr lvl="0">
              <a:spcBef>
                <a:spcPts val="667"/>
              </a:spcBef>
            </a:pPr>
            <a:r>
              <a:rPr lang="en-US" sz="3667">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7"/>
              </a:spcBef>
            </a:pPr>
            <a:endParaRPr sz="3334">
              <a:solidFill>
                <a:prstClr val="white">
                  <a:lumMod val="50000"/>
                </a:prstClr>
              </a:solidFill>
              <a:latin typeface="Calibri Light" panose="020F0302020204030204" pitchFamily="34" charset="0"/>
              <a:cs typeface="Calibri" panose="020F0502020204030204" pitchFamily="34" charset="0"/>
            </a:endParaRPr>
          </a:p>
          <a:p>
            <a:pPr lvl="0">
              <a:spcBef>
                <a:spcPts val="667"/>
              </a:spcBef>
            </a:pPr>
            <a:r>
              <a:rPr sz="4889">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67"/>
              </a:spcBef>
            </a:pPr>
            <a:r>
              <a:rPr sz="3667">
                <a:solidFill>
                  <a:prstClr val="white">
                    <a:lumMod val="50000"/>
                  </a:prstClr>
                </a:solidFill>
                <a:latin typeface="Calibri Light" panose="020F0302020204030204" pitchFamily="34" charset="0"/>
                <a:cs typeface="Calibri" panose="020F0502020204030204" pitchFamily="34" charset="0"/>
              </a:rPr>
              <a:t>The placeholders in this </a:t>
            </a:r>
            <a:r>
              <a:rPr lang="en-US" sz="3667">
                <a:solidFill>
                  <a:prstClr val="white">
                    <a:lumMod val="50000"/>
                  </a:prstClr>
                </a:solidFill>
                <a:latin typeface="Calibri Light" panose="020F0302020204030204" pitchFamily="34" charset="0"/>
                <a:cs typeface="Calibri" panose="020F0502020204030204" pitchFamily="34" charset="0"/>
              </a:rPr>
              <a:t>poster </a:t>
            </a:r>
            <a:r>
              <a:rPr sz="3667">
                <a:solidFill>
                  <a:prstClr val="white">
                    <a:lumMod val="50000"/>
                  </a:prstClr>
                </a:solidFill>
                <a:latin typeface="Calibri Light" panose="020F0302020204030204" pitchFamily="34" charset="0"/>
                <a:cs typeface="Calibri" panose="020F0502020204030204" pitchFamily="34" charset="0"/>
              </a:rPr>
              <a:t>are formatted for you. </a:t>
            </a:r>
            <a:r>
              <a:rPr lang="en-US" sz="3667">
                <a:solidFill>
                  <a:prstClr val="white">
                    <a:lumMod val="50000"/>
                  </a:prstClr>
                </a:solidFill>
                <a:latin typeface="Calibri Light" panose="020F0302020204030204" pitchFamily="34" charset="0"/>
                <a:cs typeface="Calibri" panose="020F0502020204030204" pitchFamily="34" charset="0"/>
              </a:rPr>
              <a:t>Type</a:t>
            </a:r>
            <a:r>
              <a:rPr lang="en-US" sz="3667" baseline="0">
                <a:solidFill>
                  <a:prstClr val="white">
                    <a:lumMod val="50000"/>
                  </a:prstClr>
                </a:solidFill>
                <a:latin typeface="Calibri Light" panose="020F0302020204030204" pitchFamily="34" charset="0"/>
                <a:cs typeface="Calibri" panose="020F0502020204030204" pitchFamily="34" charset="0"/>
              </a:rPr>
              <a:t> in the placeholders </a:t>
            </a:r>
            <a:r>
              <a:rPr lang="en-US" sz="3667">
                <a:solidFill>
                  <a:prstClr val="white">
                    <a:lumMod val="50000"/>
                  </a:prstClr>
                </a:solidFill>
                <a:latin typeface="Calibri Light" panose="020F0302020204030204" pitchFamily="34" charset="0"/>
                <a:cs typeface="Calibri" panose="020F0502020204030204" pitchFamily="34" charset="0"/>
              </a:rPr>
              <a:t>to add text, or c</a:t>
            </a:r>
            <a:r>
              <a:rPr lang="en-US" sz="3667" baseline="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33"/>
              </a:spcBef>
            </a:pPr>
            <a:r>
              <a:rPr lang="en-US" sz="3667">
                <a:solidFill>
                  <a:prstClr val="white">
                    <a:lumMod val="50000"/>
                  </a:prstClr>
                </a:solidFill>
                <a:latin typeface="Calibri Light" panose="020F0302020204030204" pitchFamily="34" charset="0"/>
                <a:cs typeface="Calibri" panose="020F0502020204030204" pitchFamily="34" charset="0"/>
              </a:rPr>
              <a:t>T</a:t>
            </a:r>
            <a:r>
              <a:rPr sz="3667">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333"/>
              </a:spcBef>
            </a:pPr>
            <a:r>
              <a:rPr sz="3667">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667">
                <a:solidFill>
                  <a:prstClr val="white">
                    <a:lumMod val="50000"/>
                  </a:prstClr>
                </a:solidFill>
                <a:latin typeface="Calibri Light" panose="020F0302020204030204" pitchFamily="34" charset="0"/>
                <a:cs typeface="Calibri" panose="020F0502020204030204" pitchFamily="34" charset="0"/>
              </a:rPr>
              <a:t>content</a:t>
            </a:r>
            <a:r>
              <a:rPr sz="3667">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333"/>
              </a:spcBef>
            </a:pPr>
            <a:r>
              <a:rPr sz="3667">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667">
                <a:solidFill>
                  <a:prstClr val="white">
                    <a:lumMod val="50000"/>
                  </a:prstClr>
                </a:solidFill>
                <a:latin typeface="Calibri Light" panose="020F0302020204030204" pitchFamily="34" charset="0"/>
                <a:cs typeface="Calibri" panose="020F0502020204030204" pitchFamily="34" charset="0"/>
              </a:rPr>
              <a:t>right-</a:t>
            </a:r>
            <a:r>
              <a:rPr sz="3667">
                <a:solidFill>
                  <a:prstClr val="white">
                    <a:lumMod val="50000"/>
                  </a:prstClr>
                </a:solidFill>
                <a:latin typeface="Calibri Light" panose="020F0302020204030204" pitchFamily="34" charset="0"/>
                <a:cs typeface="Calibri" panose="020F0502020204030204" pitchFamily="34" charset="0"/>
              </a:rPr>
              <a:t>click a picture</a:t>
            </a:r>
            <a:r>
              <a:rPr lang="en-US" sz="3667">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667" baseline="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667">
                <a:solidFill>
                  <a:prstClr val="white">
                    <a:lumMod val="50000"/>
                  </a:prstClr>
                </a:solidFill>
                <a:latin typeface="Calibri Light" panose="020F0302020204030204" pitchFamily="34" charset="0"/>
                <a:cs typeface="Calibri" panose="020F0502020204030204" pitchFamily="34" charset="0"/>
              </a:rPr>
              <a:t>esize</a:t>
            </a:r>
            <a:r>
              <a:rPr lang="en-US" sz="3667" baseline="0">
                <a:solidFill>
                  <a:prstClr val="white">
                    <a:lumMod val="50000"/>
                  </a:prstClr>
                </a:solidFill>
                <a:latin typeface="Calibri Light" panose="020F0302020204030204" pitchFamily="34" charset="0"/>
                <a:cs typeface="Calibri" panose="020F0502020204030204" pitchFamily="34" charset="0"/>
              </a:rPr>
              <a:t> by dragging a corner.</a:t>
            </a:r>
            <a:endParaRPr sz="3667">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p15:clr>
            <a:srgbClr val="A4A3A4"/>
          </p15:clr>
        </p15:guide>
        <p15:guide id="2" pos="1155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27432000" cy="279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auto">
          <a:xfrm>
            <a:off x="4000500" y="550333"/>
            <a:ext cx="19431000" cy="139696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000500" y="3344333"/>
            <a:ext cx="19431000" cy="13127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17841499"/>
            <a:ext cx="6172200" cy="254000"/>
          </a:xfrm>
          <a:prstGeom prst="rect">
            <a:avLst/>
          </a:prstGeom>
        </p:spPr>
        <p:txBody>
          <a:bodyPr vert="horz" lIns="91440" tIns="45720" rIns="91440" bIns="45720" rtlCol="0" anchor="ctr"/>
          <a:lstStyle>
            <a:lvl1pPr algn="l">
              <a:defRPr sz="889">
                <a:solidFill>
                  <a:schemeClr val="tx1">
                    <a:tint val="75000"/>
                  </a:schemeClr>
                </a:solidFill>
              </a:defRPr>
            </a:lvl1pPr>
          </a:lstStyle>
          <a:p>
            <a:fld id="{ECAA57DF-1C19-4726-AB84-014692BAD8F5}" type="datetimeFigureOut">
              <a:rPr lang="en-US" smtClean="0"/>
              <a:pPr/>
              <a:t>12/18/2016</a:t>
            </a:fld>
            <a:endParaRPr lang="en-US"/>
          </a:p>
        </p:txBody>
      </p:sp>
      <p:sp>
        <p:nvSpPr>
          <p:cNvPr id="5" name="Footer Placeholder 4"/>
          <p:cNvSpPr>
            <a:spLocks noGrp="1"/>
          </p:cNvSpPr>
          <p:nvPr>
            <p:ph type="ftr" sz="quarter" idx="3"/>
          </p:nvPr>
        </p:nvSpPr>
        <p:spPr>
          <a:xfrm>
            <a:off x="6886575" y="17841499"/>
            <a:ext cx="13658850" cy="254000"/>
          </a:xfrm>
          <a:prstGeom prst="rect">
            <a:avLst/>
          </a:prstGeom>
        </p:spPr>
        <p:txBody>
          <a:bodyPr vert="horz" lIns="91440" tIns="45720" rIns="91440" bIns="45720" rtlCol="0" anchor="ctr"/>
          <a:lstStyle>
            <a:lvl1pPr algn="ctr">
              <a:defRPr sz="88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545425" y="17841499"/>
            <a:ext cx="6172200" cy="254000"/>
          </a:xfrm>
          <a:prstGeom prst="rect">
            <a:avLst/>
          </a:prstGeom>
        </p:spPr>
        <p:txBody>
          <a:bodyPr vert="horz" lIns="91440" tIns="45720" rIns="91440" bIns="45720" rtlCol="0" anchor="ctr"/>
          <a:lstStyle>
            <a:lvl1pPr algn="r">
              <a:defRPr sz="889">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38595" rtl="0" eaLnBrk="1" latinLnBrk="0" hangingPunct="1">
        <a:lnSpc>
          <a:spcPct val="90000"/>
        </a:lnSpc>
        <a:spcBef>
          <a:spcPct val="0"/>
        </a:spcBef>
        <a:buNone/>
        <a:defRPr sz="4889" b="1" kern="1200">
          <a:solidFill>
            <a:schemeClr val="bg1"/>
          </a:solidFill>
          <a:latin typeface="+mj-lt"/>
          <a:ea typeface="+mj-ea"/>
          <a:cs typeface="+mj-cs"/>
        </a:defRPr>
      </a:lvl1pPr>
    </p:titleStyle>
    <p:bodyStyle>
      <a:lvl1pPr marL="254020" indent="-254020" algn="l" defTabSz="2438595" rtl="0" eaLnBrk="1" latinLnBrk="0" hangingPunct="1">
        <a:lnSpc>
          <a:spcPct val="100000"/>
        </a:lnSpc>
        <a:spcBef>
          <a:spcPts val="667"/>
        </a:spcBef>
        <a:buClr>
          <a:schemeClr val="accent2"/>
        </a:buClr>
        <a:buFont typeface="Arial" panose="020B0604020202020204" pitchFamily="34" charset="0"/>
        <a:buChar char="•"/>
        <a:defRPr sz="1556" kern="1200">
          <a:solidFill>
            <a:schemeClr val="tx1"/>
          </a:solidFill>
          <a:latin typeface="+mn-lt"/>
          <a:ea typeface="+mn-ea"/>
          <a:cs typeface="+mn-cs"/>
        </a:defRPr>
      </a:lvl1pPr>
      <a:lvl2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2pPr>
      <a:lvl3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3pPr>
      <a:lvl4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4pPr>
      <a:lvl5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5pPr>
      <a:lvl6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6pPr>
      <a:lvl7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7pPr>
      <a:lvl8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8pPr>
      <a:lvl9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9pPr>
    </p:bodyStyle>
    <p:otherStyle>
      <a:defPPr>
        <a:defRPr lang="en-US"/>
      </a:defPPr>
      <a:lvl1pPr marL="0" algn="l" defTabSz="2438595" rtl="0" eaLnBrk="1" latinLnBrk="0" hangingPunct="1">
        <a:defRPr sz="4800" kern="1200">
          <a:solidFill>
            <a:schemeClr val="tx1"/>
          </a:solidFill>
          <a:latin typeface="+mn-lt"/>
          <a:ea typeface="+mn-ea"/>
          <a:cs typeface="+mn-cs"/>
        </a:defRPr>
      </a:lvl1pPr>
      <a:lvl2pPr marL="1219298" algn="l" defTabSz="2438595" rtl="0" eaLnBrk="1" latinLnBrk="0" hangingPunct="1">
        <a:defRPr sz="4800" kern="1200">
          <a:solidFill>
            <a:schemeClr val="tx1"/>
          </a:solidFill>
          <a:latin typeface="+mn-lt"/>
          <a:ea typeface="+mn-ea"/>
          <a:cs typeface="+mn-cs"/>
        </a:defRPr>
      </a:lvl2pPr>
      <a:lvl3pPr marL="2438595" algn="l" defTabSz="2438595" rtl="0" eaLnBrk="1" latinLnBrk="0" hangingPunct="1">
        <a:defRPr sz="4800" kern="1200">
          <a:solidFill>
            <a:schemeClr val="tx1"/>
          </a:solidFill>
          <a:latin typeface="+mn-lt"/>
          <a:ea typeface="+mn-ea"/>
          <a:cs typeface="+mn-cs"/>
        </a:defRPr>
      </a:lvl3pPr>
      <a:lvl4pPr marL="3657893" algn="l" defTabSz="2438595" rtl="0" eaLnBrk="1" latinLnBrk="0" hangingPunct="1">
        <a:defRPr sz="4800" kern="1200">
          <a:solidFill>
            <a:schemeClr val="tx1"/>
          </a:solidFill>
          <a:latin typeface="+mn-lt"/>
          <a:ea typeface="+mn-ea"/>
          <a:cs typeface="+mn-cs"/>
        </a:defRPr>
      </a:lvl4pPr>
      <a:lvl5pPr marL="4877190" algn="l" defTabSz="2438595" rtl="0" eaLnBrk="1" latinLnBrk="0" hangingPunct="1">
        <a:defRPr sz="4800" kern="1200">
          <a:solidFill>
            <a:schemeClr val="tx1"/>
          </a:solidFill>
          <a:latin typeface="+mn-lt"/>
          <a:ea typeface="+mn-ea"/>
          <a:cs typeface="+mn-cs"/>
        </a:defRPr>
      </a:lvl5pPr>
      <a:lvl6pPr marL="6096488" algn="l" defTabSz="2438595" rtl="0" eaLnBrk="1" latinLnBrk="0" hangingPunct="1">
        <a:defRPr sz="4800" kern="1200">
          <a:solidFill>
            <a:schemeClr val="tx1"/>
          </a:solidFill>
          <a:latin typeface="+mn-lt"/>
          <a:ea typeface="+mn-ea"/>
          <a:cs typeface="+mn-cs"/>
        </a:defRPr>
      </a:lvl6pPr>
      <a:lvl7pPr marL="7315785" algn="l" defTabSz="2438595" rtl="0" eaLnBrk="1" latinLnBrk="0" hangingPunct="1">
        <a:defRPr sz="4800" kern="1200">
          <a:solidFill>
            <a:schemeClr val="tx1"/>
          </a:solidFill>
          <a:latin typeface="+mn-lt"/>
          <a:ea typeface="+mn-ea"/>
          <a:cs typeface="+mn-cs"/>
        </a:defRPr>
      </a:lvl7pPr>
      <a:lvl8pPr marL="8535083" algn="l" defTabSz="2438595" rtl="0" eaLnBrk="1" latinLnBrk="0" hangingPunct="1">
        <a:defRPr sz="4800" kern="1200">
          <a:solidFill>
            <a:schemeClr val="tx1"/>
          </a:solidFill>
          <a:latin typeface="+mn-lt"/>
          <a:ea typeface="+mn-ea"/>
          <a:cs typeface="+mn-cs"/>
        </a:defRPr>
      </a:lvl8pPr>
      <a:lvl9pPr marL="9754380" algn="l" defTabSz="2438595"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60">
          <p15:clr>
            <a:srgbClr val="A4A3A4"/>
          </p15:clr>
        </p15:guide>
        <p15:guide id="2" pos="450">
          <p15:clr>
            <a:srgbClr val="A4A3A4"/>
          </p15:clr>
        </p15:guide>
        <p15:guide id="3" pos="16830">
          <p15:clr>
            <a:srgbClr val="A4A3A4"/>
          </p15:clr>
        </p15:guide>
        <p15:guide id="4" pos="86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51" y="581967"/>
            <a:ext cx="1988850" cy="1642534"/>
          </a:xfrm>
          <a:prstGeom prst="rect">
            <a:avLst/>
          </a:prstGeom>
        </p:spPr>
      </p:pic>
      <p:sp>
        <p:nvSpPr>
          <p:cNvPr id="4" name="Title 3"/>
          <p:cNvSpPr>
            <a:spLocks noGrp="1"/>
          </p:cNvSpPr>
          <p:nvPr>
            <p:ph type="title"/>
          </p:nvPr>
        </p:nvSpPr>
        <p:spPr/>
        <p:txBody>
          <a:bodyPr>
            <a:normAutofit fontScale="90000"/>
          </a:bodyPr>
          <a:lstStyle/>
          <a:p>
            <a:pPr algn="ctr"/>
            <a:r>
              <a:rPr lang="en-US" dirty="0"/>
              <a:t>PARTLY SUNNY WITH A CHANCE OF HASHTAGS</a:t>
            </a:r>
            <a:br>
              <a:rPr lang="en-US" dirty="0"/>
            </a:br>
            <a:r>
              <a:rPr lang="en-US" dirty="0"/>
              <a:t>WEATHER AND SENTIMENT PREDICTIONS BY ANALYSING TWEETS</a:t>
            </a:r>
          </a:p>
        </p:txBody>
      </p:sp>
      <p:sp>
        <p:nvSpPr>
          <p:cNvPr id="23" name="Text Placeholder 22"/>
          <p:cNvSpPr>
            <a:spLocks noGrp="1"/>
          </p:cNvSpPr>
          <p:nvPr>
            <p:ph type="body" sz="quarter" idx="36"/>
          </p:nvPr>
        </p:nvSpPr>
        <p:spPr/>
        <p:txBody>
          <a:bodyPr/>
          <a:lstStyle/>
          <a:p>
            <a:pPr algn="ctr"/>
            <a:r>
              <a:rPr lang="en-US" sz="3200" dirty="0"/>
              <a:t>APOORV AGARVAL	  ASMITA NEGI		NAMITA MHATRE</a:t>
            </a:r>
          </a:p>
          <a:p>
            <a:endParaRPr lang="en-US" dirty="0"/>
          </a:p>
        </p:txBody>
      </p:sp>
      <p:sp>
        <p:nvSpPr>
          <p:cNvPr id="5" name="Text Placeholder 4"/>
          <p:cNvSpPr>
            <a:spLocks noGrp="1"/>
          </p:cNvSpPr>
          <p:nvPr>
            <p:ph type="body" sz="quarter" idx="13"/>
          </p:nvPr>
        </p:nvSpPr>
        <p:spPr/>
        <p:txBody>
          <a:bodyPr/>
          <a:lstStyle/>
          <a:p>
            <a:r>
              <a:rPr lang="en-US" dirty="0"/>
              <a:t>INTRODUCTION</a:t>
            </a:r>
          </a:p>
        </p:txBody>
      </p:sp>
      <p:sp>
        <p:nvSpPr>
          <p:cNvPr id="11" name="Content Placeholder 10"/>
          <p:cNvSpPr>
            <a:spLocks noGrp="1"/>
          </p:cNvSpPr>
          <p:nvPr>
            <p:ph sz="quarter" idx="24"/>
          </p:nvPr>
        </p:nvSpPr>
        <p:spPr>
          <a:xfrm>
            <a:off x="714375" y="3928533"/>
            <a:ext cx="8001000" cy="4419600"/>
          </a:xfrm>
        </p:spPr>
        <p:txBody>
          <a:bodyPr>
            <a:normAutofit/>
          </a:bodyPr>
          <a:lstStyle/>
          <a:p>
            <a:pPr algn="just"/>
            <a:r>
              <a:rPr lang="en-US" dirty="0"/>
              <a:t>There are approximately 200 million active users on Twitter and 400 million tweets are posted on a daily basis. With such a large volume of tweets there is huge potential for gathering information just about anything. </a:t>
            </a:r>
          </a:p>
          <a:p>
            <a:pPr algn="just"/>
            <a:r>
              <a:rPr lang="en-US" dirty="0"/>
              <a:t>This challenge involves analysis of tweets and determining whether it has a positive, negative, or neutral sentiment, whether the weather occurred in the past, present, or future, and what sort of weather the tweet references.</a:t>
            </a:r>
          </a:p>
          <a:p>
            <a:pPr algn="just"/>
            <a:r>
              <a:rPr lang="en-US" dirty="0"/>
              <a:t>Let’s consider a tweet:</a:t>
            </a:r>
          </a:p>
          <a:p>
            <a:pPr lvl="1" algn="just"/>
            <a:r>
              <a:rPr lang="en-US" sz="1560" b="1" dirty="0">
                <a:solidFill>
                  <a:srgbClr val="000000"/>
                </a:solidFill>
                <a:latin typeface="Calibri" charset="0"/>
              </a:rPr>
              <a:t>@mention another storm?  At least we're getting rain.  How bad is this one?</a:t>
            </a:r>
          </a:p>
          <a:p>
            <a:pPr lvl="1" algn="just"/>
            <a:r>
              <a:rPr lang="en-US" sz="1560" dirty="0"/>
              <a:t>This tweet was recorded from location Austin in state Texas.</a:t>
            </a:r>
          </a:p>
          <a:p>
            <a:pPr lvl="1" algn="just"/>
            <a:r>
              <a:rPr lang="en-US" sz="1560" dirty="0"/>
              <a:t>The sentiment S2 got the maximum score of 0.795, thus rating the sentiment on this tweet as negative</a:t>
            </a:r>
          </a:p>
          <a:p>
            <a:pPr lvl="1" algn="just"/>
            <a:r>
              <a:rPr lang="en-US" sz="1560" dirty="0"/>
              <a:t>The value of w1 came out to 1, which means that the tweet is talking about  the weather of the same day.</a:t>
            </a:r>
          </a:p>
          <a:p>
            <a:pPr lvl="1" algn="just"/>
            <a:r>
              <a:rPr lang="en-US" sz="1560" dirty="0"/>
              <a:t>As the keywords are picked from the tweet, the classifier predicted the kind of weather to be “Stormy” and “Rainy”.</a:t>
            </a:r>
          </a:p>
          <a:p>
            <a:pPr lvl="1" algn="just"/>
            <a:endParaRPr lang="en-US" sz="1560" dirty="0"/>
          </a:p>
          <a:p>
            <a:pPr lvl="1" algn="just"/>
            <a:endParaRPr lang="en-US" sz="1560" dirty="0"/>
          </a:p>
          <a:p>
            <a:pPr marL="0" indent="0" algn="just">
              <a:buNone/>
            </a:pPr>
            <a:endParaRPr lang="en-US" dirty="0"/>
          </a:p>
        </p:txBody>
      </p:sp>
      <p:sp>
        <p:nvSpPr>
          <p:cNvPr id="7" name="Text Placeholder 6"/>
          <p:cNvSpPr>
            <a:spLocks noGrp="1"/>
          </p:cNvSpPr>
          <p:nvPr>
            <p:ph type="body" sz="quarter" idx="17"/>
          </p:nvPr>
        </p:nvSpPr>
        <p:spPr>
          <a:xfrm>
            <a:off x="714375" y="8434001"/>
            <a:ext cx="8001000" cy="677333"/>
          </a:xfrm>
        </p:spPr>
        <p:txBody>
          <a:bodyPr/>
          <a:lstStyle/>
          <a:p>
            <a:r>
              <a:rPr lang="en-US" dirty="0"/>
              <a:t>MOTIVATION</a:t>
            </a:r>
          </a:p>
        </p:txBody>
      </p:sp>
      <p:sp>
        <p:nvSpPr>
          <p:cNvPr id="12" name="Content Placeholder 11"/>
          <p:cNvSpPr>
            <a:spLocks noGrp="1"/>
          </p:cNvSpPr>
          <p:nvPr>
            <p:ph sz="quarter" idx="25"/>
          </p:nvPr>
        </p:nvSpPr>
        <p:spPr>
          <a:xfrm>
            <a:off x="714375" y="9143219"/>
            <a:ext cx="8001000" cy="2574874"/>
          </a:xfrm>
        </p:spPr>
        <p:txBody>
          <a:bodyPr/>
          <a:lstStyle/>
          <a:p>
            <a:pPr algn="just"/>
            <a:r>
              <a:rPr lang="en-US" dirty="0"/>
              <a:t>With this huge amount of data available, by applying suitable machine learning techniques it is possible </a:t>
            </a:r>
            <a:r>
              <a:rPr lang="en-US"/>
              <a:t>to putthis </a:t>
            </a:r>
            <a:r>
              <a:rPr lang="en-US" dirty="0"/>
              <a:t>data to use.</a:t>
            </a:r>
          </a:p>
          <a:p>
            <a:pPr algn="just"/>
            <a:r>
              <a:rPr lang="en-US" dirty="0"/>
              <a:t>Using this data, we can predict the sentiments, and the kind of weather for a particular tweet. Also, we have an added feature where the user inputs the location he wants the information about and after an analysis of the output labels of training and testing data, we can give a comprehensive information about the weather of that location.</a:t>
            </a:r>
          </a:p>
          <a:p>
            <a:pPr algn="just"/>
            <a:r>
              <a:rPr lang="en-US" dirty="0"/>
              <a:t>Thus, we will be doing a quantitative analysis and will be giving out a report which states the type of weather in that location for a given time.</a:t>
            </a:r>
          </a:p>
        </p:txBody>
      </p:sp>
      <p:sp>
        <p:nvSpPr>
          <p:cNvPr id="8" name="Text Placeholder 7"/>
          <p:cNvSpPr>
            <a:spLocks noGrp="1"/>
          </p:cNvSpPr>
          <p:nvPr>
            <p:ph type="body" sz="quarter" idx="19"/>
          </p:nvPr>
        </p:nvSpPr>
        <p:spPr>
          <a:xfrm>
            <a:off x="9715500" y="3251200"/>
            <a:ext cx="8001000" cy="677333"/>
          </a:xfrm>
        </p:spPr>
        <p:txBody>
          <a:bodyPr/>
          <a:lstStyle/>
          <a:p>
            <a:r>
              <a:rPr lang="en-US" dirty="0"/>
              <a:t>ALGORITHM AND CLASSIFIERS</a:t>
            </a:r>
          </a:p>
        </p:txBody>
      </p:sp>
      <p:sp>
        <p:nvSpPr>
          <p:cNvPr id="13" name="Content Placeholder 12"/>
          <p:cNvSpPr>
            <a:spLocks noGrp="1"/>
          </p:cNvSpPr>
          <p:nvPr>
            <p:ph sz="quarter" idx="26"/>
          </p:nvPr>
        </p:nvSpPr>
        <p:spPr>
          <a:xfrm>
            <a:off x="9715500" y="3930226"/>
            <a:ext cx="8001000" cy="13755890"/>
          </a:xfrm>
        </p:spPr>
        <p:txBody>
          <a:bodyPr>
            <a:normAutofit lnSpcReduction="10000"/>
          </a:bodyPr>
          <a:lstStyle/>
          <a:p>
            <a:pPr algn="just"/>
            <a:r>
              <a:rPr lang="en-US" dirty="0"/>
              <a:t>This is a multi-label classification problem where we have 24 different types of labels which belong to three different categories:</a:t>
            </a:r>
          </a:p>
          <a:p>
            <a:pPr lvl="1" algn="just"/>
            <a:r>
              <a:rPr lang="en-US" dirty="0"/>
              <a:t>Sentiment of the tweet</a:t>
            </a:r>
          </a:p>
          <a:p>
            <a:pPr lvl="1" algn="just"/>
            <a:r>
              <a:rPr lang="en-US" dirty="0"/>
              <a:t>“when” : the time to which the tweet refers to (past, present, future)</a:t>
            </a:r>
          </a:p>
          <a:p>
            <a:pPr lvl="1" algn="just"/>
            <a:r>
              <a:rPr lang="en-US" dirty="0"/>
              <a:t>Kind of weather the tweet is talking about.</a:t>
            </a:r>
          </a:p>
          <a:p>
            <a:pPr algn="just"/>
            <a:r>
              <a:rPr lang="en-US" dirty="0"/>
              <a:t>While sentiment and when can have only one type of label for a tweet, kind can have many labels assigned to one tweet. </a:t>
            </a:r>
          </a:p>
          <a:p>
            <a:pPr algn="just"/>
            <a:r>
              <a:rPr lang="en-US" dirty="0"/>
              <a:t>Following shows the labels of the three classes:</a:t>
            </a:r>
          </a:p>
          <a:p>
            <a:pPr marL="0" indent="0" algn="just">
              <a:buNone/>
            </a:pPr>
            <a:r>
              <a:rPr lang="en-US" dirty="0"/>
              <a:t>        </a:t>
            </a:r>
            <a:r>
              <a:rPr lang="en-US" b="1" dirty="0"/>
              <a:t>Sentiments:</a:t>
            </a:r>
          </a:p>
          <a:p>
            <a:pPr marL="355629" lvl="1" indent="0" algn="just">
              <a:buNone/>
            </a:pPr>
            <a:r>
              <a:rPr lang="en-US" dirty="0"/>
              <a:t>S1 = "I can't tell”	S2 = "Negative" 	S3 = "Neutral " </a:t>
            </a:r>
          </a:p>
          <a:p>
            <a:pPr marL="355629" lvl="1" indent="0">
              <a:buNone/>
            </a:pPr>
            <a:r>
              <a:rPr lang="en-US" dirty="0"/>
              <a:t>S4 = "Positive" 	S5 = "Tweet not related to weather condition”</a:t>
            </a:r>
            <a:br>
              <a:rPr lang="en-US" dirty="0"/>
            </a:br>
            <a:r>
              <a:rPr lang="en-US" sz="1560" b="1" dirty="0"/>
              <a:t>When:</a:t>
            </a:r>
            <a:endParaRPr lang="en-US" b="1" dirty="0"/>
          </a:p>
          <a:p>
            <a:pPr marL="355629" lvl="1" indent="0" algn="just">
              <a:buNone/>
            </a:pPr>
            <a:r>
              <a:rPr lang="en-US" dirty="0"/>
              <a:t>W1 = "current (same day) weather" 	W2 = "future (forecast)" </a:t>
            </a:r>
          </a:p>
          <a:p>
            <a:pPr marL="355629" lvl="1" indent="0">
              <a:buNone/>
            </a:pPr>
            <a:r>
              <a:rPr lang="en-US" dirty="0"/>
              <a:t>W3 = "I can't tell" 		W4 = "past weather”</a:t>
            </a:r>
            <a:br>
              <a:rPr lang="en-US" dirty="0"/>
            </a:br>
            <a:r>
              <a:rPr lang="en-US" sz="1560" b="1" dirty="0"/>
              <a:t>Kind of weather:</a:t>
            </a:r>
          </a:p>
          <a:p>
            <a:pPr marL="355629" lvl="1" indent="0" algn="just">
              <a:buNone/>
            </a:pPr>
            <a:r>
              <a:rPr lang="en-US" dirty="0"/>
              <a:t>K1 = "clouds" 	K2 = "cold" 	K3 = "dry" </a:t>
            </a:r>
          </a:p>
          <a:p>
            <a:pPr marL="355629" lvl="1" indent="0" algn="just">
              <a:buNone/>
            </a:pPr>
            <a:r>
              <a:rPr lang="en-US" dirty="0"/>
              <a:t>K4 = "hot" 	K5 = "humid" 	K6 = "hurricane" </a:t>
            </a:r>
          </a:p>
          <a:p>
            <a:pPr marL="355629" lvl="1" indent="0" algn="just">
              <a:buNone/>
            </a:pPr>
            <a:r>
              <a:rPr lang="en-US" dirty="0"/>
              <a:t>K7 = "I can't tell" 	K8 = "ice”	K9 = "other" </a:t>
            </a:r>
          </a:p>
          <a:p>
            <a:pPr marL="355629" lvl="1" indent="0" algn="just">
              <a:buNone/>
            </a:pPr>
            <a:r>
              <a:rPr lang="en-US" dirty="0"/>
              <a:t>K10 = "rain" 	K11 = "snow" 	K12 = "storms" </a:t>
            </a:r>
          </a:p>
          <a:p>
            <a:pPr marL="355629" lvl="1" indent="0" algn="just">
              <a:buNone/>
            </a:pPr>
            <a:r>
              <a:rPr lang="en-US" dirty="0"/>
              <a:t>K13 = "sun" 	K14 = "tornado" 	K15 = "wind”</a:t>
            </a:r>
          </a:p>
          <a:p>
            <a:pPr marL="355629" lvl="1" indent="0" algn="just">
              <a:buNone/>
            </a:pPr>
            <a:endParaRPr lang="en-US" dirty="0"/>
          </a:p>
          <a:p>
            <a:pPr algn="just"/>
            <a:r>
              <a:rPr lang="en-US" b="1" dirty="0"/>
              <a:t>Feature Extraction :</a:t>
            </a:r>
            <a:r>
              <a:rPr lang="en-US" dirty="0"/>
              <a:t> TFIDF Vectorizer</a:t>
            </a:r>
          </a:p>
          <a:p>
            <a:pPr lvl="1" algn="just"/>
            <a:r>
              <a:rPr lang="en-US" dirty="0"/>
              <a:t>Using this vectorizer, we extract the features from our training set. We used the following parameters for extraction:</a:t>
            </a:r>
          </a:p>
          <a:p>
            <a:pPr lvl="1" algn="just"/>
            <a:r>
              <a:rPr lang="en-US" dirty="0"/>
              <a:t>10000 maximum features, Unicode accents only, analyzing words only, tokens with word length 3 or more, unigram and bigram baselines, and a snowball tokenizer. We can tune these parameters. </a:t>
            </a:r>
          </a:p>
          <a:p>
            <a:pPr lvl="5" algn="just"/>
            <a:r>
              <a:rPr lang="en-US" dirty="0"/>
              <a:t>Snowball Tokenizer : The language people use in social media gives a lot of weightage to emoticons. Emoticons/Smileys play an important role in  conveying sentiments. When we use stop words or some other type of feature filtration,  as the emoticons are formed using punctuation symbols; these are filtered and are not counted as features. Same happens when we use a unigram model. A smiley  </a:t>
            </a:r>
            <a:r>
              <a:rPr lang="is-IS" b="1" dirty="0">
                <a:sym typeface="Wingdings"/>
              </a:rPr>
              <a:t>: ) </a:t>
            </a:r>
            <a:r>
              <a:rPr lang="is-IS" dirty="0">
                <a:sym typeface="Wingdings"/>
              </a:rPr>
              <a:t>is formed using a colon and a space separated closing brace. In unigram model, these will be accounted for separate features. Thus, we have to consider atleast bigram model to account for emoticons. </a:t>
            </a:r>
            <a:r>
              <a:rPr lang="en-US" dirty="0">
                <a:sym typeface="Wingdings"/>
              </a:rPr>
              <a:t>M</a:t>
            </a:r>
            <a:r>
              <a:rPr lang="is-IS" dirty="0">
                <a:sym typeface="Wingdings"/>
              </a:rPr>
              <a:t>ulti gram configuration not only provide weightage to just unigram but also to the context in which the message is being written. So as we are dealing with tweets which have a huge amount of emoticons, we are using this tokenizer to help us predicts the sentiment in a better way. A snowball tokenizer</a:t>
            </a:r>
            <a:r>
              <a:rPr lang="is-IS" b="1" dirty="0">
                <a:sym typeface="Wingdings"/>
              </a:rPr>
              <a:t> </a:t>
            </a:r>
            <a:r>
              <a:rPr lang="is-IS" dirty="0">
                <a:sym typeface="Wingdings"/>
              </a:rPr>
              <a:t>is supported in 19 languages and it implements different language specific flavours. This tokenizer helps extracting features from emoticons.</a:t>
            </a:r>
            <a:endParaRPr lang="en-US" b="1" dirty="0"/>
          </a:p>
          <a:p>
            <a:pPr algn="just"/>
            <a:r>
              <a:rPr lang="en-US" b="1" dirty="0"/>
              <a:t>Feature Selection : </a:t>
            </a:r>
            <a:r>
              <a:rPr lang="en-US" dirty="0"/>
              <a:t>Multi task Lasso</a:t>
            </a:r>
          </a:p>
          <a:p>
            <a:pPr lvl="1" algn="just"/>
            <a:r>
              <a:rPr lang="en-US" dirty="0"/>
              <a:t>The multi-task lasso allows to fit multiple regression problems jointly enforcing the selected features to be the same across tasks. The multi-task lasso imposes that features that are selected at one time point are select for all time point. This makes feature selection by the Lasso more stable.</a:t>
            </a:r>
            <a:endParaRPr lang="en-US" b="1" dirty="0"/>
          </a:p>
          <a:p>
            <a:pPr algn="just"/>
            <a:r>
              <a:rPr lang="en-US" b="1" dirty="0"/>
              <a:t>Cross Validation :  </a:t>
            </a:r>
          </a:p>
          <a:p>
            <a:pPr lvl="1" algn="just"/>
            <a:r>
              <a:rPr lang="en-US" dirty="0"/>
              <a:t>Cross validation is where we divide the data in a:b, use ‘b’ part for validation and rest for training. We have used 20% of the data for cross validation to improve the accuracy. </a:t>
            </a:r>
          </a:p>
          <a:p>
            <a:pPr algn="just"/>
            <a:r>
              <a:rPr lang="en-US" b="1" dirty="0"/>
              <a:t>Classification : </a:t>
            </a:r>
          </a:p>
          <a:p>
            <a:pPr lvl="1" algn="just"/>
            <a:r>
              <a:rPr lang="en-US" dirty="0"/>
              <a:t>A </a:t>
            </a:r>
            <a:r>
              <a:rPr lang="en-US" b="1" dirty="0"/>
              <a:t>classifier</a:t>
            </a:r>
            <a:r>
              <a:rPr lang="en-US" dirty="0"/>
              <a:t> is a Supervised function where the learned (target) attribute is categorical. It is used after the learning process to classify new records by giving them the best target attribute (prediction). The target attribute can be one of k class membership.</a:t>
            </a:r>
          </a:p>
          <a:p>
            <a:pPr lvl="1" algn="just"/>
            <a:r>
              <a:rPr lang="en-US" b="1" dirty="0"/>
              <a:t>Ridge regression: </a:t>
            </a:r>
            <a:r>
              <a:rPr lang="en-US" dirty="0"/>
              <a:t>This model solves a regression model where the loss function is the linear least squares function and regularization is given by the l2-norm.</a:t>
            </a:r>
            <a:r>
              <a:rPr lang="en-US" b="1" dirty="0"/>
              <a:t> </a:t>
            </a:r>
          </a:p>
          <a:p>
            <a:pPr lvl="1" algn="just"/>
            <a:r>
              <a:rPr lang="en-US" b="1" dirty="0"/>
              <a:t>Random Forrest Regressor: </a:t>
            </a:r>
            <a:r>
              <a:rPr lang="en-US" dirty="0"/>
              <a:t>A random forest is a meta estimator that fits a number of classifying decision trees on various sub-samples of the dataset and use averaging to improve the predictive accuracy and control over-fitting.</a:t>
            </a:r>
            <a:endParaRPr lang="en-US" b="1" dirty="0"/>
          </a:p>
          <a:p>
            <a:pPr lvl="1" algn="just"/>
            <a:r>
              <a:rPr lang="en-US" b="1" dirty="0"/>
              <a:t>Extra Tree Regressor : </a:t>
            </a:r>
            <a:r>
              <a:rPr lang="en-US" dirty="0"/>
              <a:t>This class implements a meta estimator that fits a number of randomized decision trees (a.k.a. extra-trees) on various sub-samples of the dataset and use averaging to improve the predictive accuracy and control over-fitting. It gives a very good accuracy for multi-label classification.</a:t>
            </a:r>
            <a:endParaRPr lang="en-US" b="1" dirty="0"/>
          </a:p>
          <a:p>
            <a:pPr lvl="1" algn="just"/>
            <a:endParaRPr lang="en-US" b="1" dirty="0"/>
          </a:p>
          <a:p>
            <a:pPr lvl="1" algn="just"/>
            <a:endParaRPr lang="en-US" b="1" dirty="0"/>
          </a:p>
        </p:txBody>
      </p:sp>
      <p:sp>
        <p:nvSpPr>
          <p:cNvPr id="9" name="Text Placeholder 8"/>
          <p:cNvSpPr>
            <a:spLocks noGrp="1"/>
          </p:cNvSpPr>
          <p:nvPr>
            <p:ph type="body" sz="quarter" idx="21"/>
          </p:nvPr>
        </p:nvSpPr>
        <p:spPr>
          <a:xfrm>
            <a:off x="714375" y="11718093"/>
            <a:ext cx="8001000" cy="677333"/>
          </a:xfrm>
        </p:spPr>
        <p:txBody>
          <a:bodyPr/>
          <a:lstStyle/>
          <a:p>
            <a:r>
              <a:rPr lang="en-US" dirty="0"/>
              <a:t>EVALUATION SETUP</a:t>
            </a:r>
          </a:p>
        </p:txBody>
      </p:sp>
      <p:sp>
        <p:nvSpPr>
          <p:cNvPr id="14" name="Content Placeholder 13"/>
          <p:cNvSpPr>
            <a:spLocks noGrp="1"/>
          </p:cNvSpPr>
          <p:nvPr>
            <p:ph sz="quarter" idx="27"/>
          </p:nvPr>
        </p:nvSpPr>
        <p:spPr>
          <a:xfrm>
            <a:off x="714375" y="12395426"/>
            <a:ext cx="8001000" cy="5290689"/>
          </a:xfrm>
        </p:spPr>
        <p:txBody>
          <a:bodyPr>
            <a:normAutofit/>
          </a:bodyPr>
          <a:lstStyle/>
          <a:p>
            <a:pPr algn="just"/>
            <a:r>
              <a:rPr lang="en-US" dirty="0"/>
              <a:t>To evaluate the performance of a classifier we can either calculate the accuracy, precision-recall, the running time of the algorithm etc.</a:t>
            </a:r>
          </a:p>
          <a:p>
            <a:pPr algn="just"/>
            <a:r>
              <a:rPr lang="en-US" dirty="0"/>
              <a:t>The Root Mean Squared Error ("RMSE") is used to measure the accuracy for our classifier:</a:t>
            </a:r>
          </a:p>
          <a:p>
            <a:pPr algn="just"/>
            <a:endParaRPr lang="en-US" dirty="0"/>
          </a:p>
          <a:p>
            <a:pPr algn="just"/>
            <a:endParaRPr lang="en-US" dirty="0"/>
          </a:p>
          <a:p>
            <a:pPr algn="just"/>
            <a:endParaRPr lang="en-US" dirty="0"/>
          </a:p>
          <a:p>
            <a:pPr algn="just"/>
            <a:endParaRPr lang="en-US" dirty="0"/>
          </a:p>
          <a:p>
            <a:pPr algn="just"/>
            <a:r>
              <a:rPr lang="en-US" dirty="0"/>
              <a:t>Where:</a:t>
            </a:r>
          </a:p>
          <a:p>
            <a:pPr lvl="1" algn="just"/>
            <a:r>
              <a:rPr lang="en-US" sz="1560" dirty="0"/>
              <a:t>n is 24 times the total number of tweets.</a:t>
            </a:r>
          </a:p>
          <a:p>
            <a:pPr lvl="1" algn="just"/>
            <a:r>
              <a:rPr lang="en-US" sz="1560" dirty="0"/>
              <a:t>p</a:t>
            </a:r>
            <a:r>
              <a:rPr lang="en-US" sz="1560" baseline="-25000" dirty="0"/>
              <a:t>i</a:t>
            </a:r>
            <a:r>
              <a:rPr lang="en-US" sz="1560" dirty="0"/>
              <a:t> is the predicted confidence rating for a given label.</a:t>
            </a:r>
          </a:p>
          <a:p>
            <a:pPr lvl="1" algn="just"/>
            <a:r>
              <a:rPr lang="en-US" sz="1560" dirty="0"/>
              <a:t>a</a:t>
            </a:r>
            <a:r>
              <a:rPr lang="en-US" sz="1560" baseline="-25000" dirty="0"/>
              <a:t>i</a:t>
            </a:r>
            <a:r>
              <a:rPr lang="en-US" sz="1560" dirty="0"/>
              <a:t> is the actual confidence rating for a given label.</a:t>
            </a:r>
          </a:p>
          <a:p>
            <a:pPr algn="just"/>
            <a:r>
              <a:rPr lang="en-US" dirty="0"/>
              <a:t>The RMSE gives the weighted error between the predicted and the actual labels.</a:t>
            </a:r>
          </a:p>
          <a:p>
            <a:pPr algn="just"/>
            <a:r>
              <a:rPr lang="en-US" dirty="0"/>
              <a:t>So, the lower the value of RMSE, better the classification algorithm.</a:t>
            </a:r>
          </a:p>
          <a:p>
            <a:pPr algn="just"/>
            <a:r>
              <a:rPr lang="en-US" dirty="0"/>
              <a:t>In the Kaggle challenge, the winner had an RMSE value of </a:t>
            </a:r>
            <a:r>
              <a:rPr lang="is-IS" dirty="0"/>
              <a:t>0.14314.</a:t>
            </a:r>
          </a:p>
          <a:p>
            <a:pPr algn="just"/>
            <a:r>
              <a:rPr lang="is-IS" dirty="0"/>
              <a:t>Deep learning was used in that model with a combination of classifiers.</a:t>
            </a:r>
          </a:p>
          <a:p>
            <a:pPr algn="just"/>
            <a:endParaRPr lang="en-US" dirty="0"/>
          </a:p>
        </p:txBody>
      </p:sp>
      <p:sp>
        <p:nvSpPr>
          <p:cNvPr id="18" name="Text Placeholder 17"/>
          <p:cNvSpPr>
            <a:spLocks noGrp="1"/>
          </p:cNvSpPr>
          <p:nvPr>
            <p:ph type="body" sz="quarter" idx="31"/>
          </p:nvPr>
        </p:nvSpPr>
        <p:spPr/>
        <p:txBody>
          <a:bodyPr/>
          <a:lstStyle/>
          <a:p>
            <a:r>
              <a:rPr lang="en-US" dirty="0"/>
              <a:t>RESULTS AND ANALYSIS</a:t>
            </a:r>
          </a:p>
        </p:txBody>
      </p:sp>
      <p:sp>
        <p:nvSpPr>
          <p:cNvPr id="21" name="Text Placeholder 20"/>
          <p:cNvSpPr>
            <a:spLocks noGrp="1"/>
          </p:cNvSpPr>
          <p:nvPr>
            <p:ph type="body" sz="quarter" idx="34"/>
          </p:nvPr>
        </p:nvSpPr>
        <p:spPr/>
        <p:txBody>
          <a:bodyPr/>
          <a:lstStyle/>
          <a:p>
            <a:r>
              <a:rPr lang="en-US" dirty="0"/>
              <a:t>conclusions</a:t>
            </a:r>
          </a:p>
        </p:txBody>
      </p:sp>
      <p:sp>
        <p:nvSpPr>
          <p:cNvPr id="22" name="Content Placeholder 21"/>
          <p:cNvSpPr>
            <a:spLocks noGrp="1"/>
          </p:cNvSpPr>
          <p:nvPr>
            <p:ph sz="quarter" idx="35"/>
          </p:nvPr>
        </p:nvSpPr>
        <p:spPr>
          <a:xfrm>
            <a:off x="18688050" y="15031719"/>
            <a:ext cx="8001000" cy="2654395"/>
          </a:xfrm>
        </p:spPr>
        <p:txBody>
          <a:bodyPr>
            <a:normAutofit lnSpcReduction="10000"/>
          </a:bodyPr>
          <a:lstStyle/>
          <a:p>
            <a:pPr algn="just"/>
            <a:r>
              <a:rPr lang="en-US" dirty="0"/>
              <a:t>Different classifiers, feature extractors and selectors were used in  plug and play format to learn their relative efficiency.</a:t>
            </a:r>
          </a:p>
          <a:p>
            <a:pPr algn="just"/>
            <a:r>
              <a:rPr lang="en-US" dirty="0"/>
              <a:t>For a model with multi-class classification and such a high amount of data, the Ridge classifier gave the best performance.</a:t>
            </a:r>
          </a:p>
          <a:p>
            <a:pPr algn="just"/>
            <a:r>
              <a:rPr lang="en-US" dirty="0"/>
              <a:t>Language on social media is not always standard. And the information is many time useless or unreliable. But with proper pre-processing and filtering; and  a suitable machine learning model, we can turn this unrefined data into something very useful such as our weather prediction.</a:t>
            </a:r>
          </a:p>
          <a:p>
            <a:pPr algn="just"/>
            <a:r>
              <a:rPr lang="en-US" dirty="0"/>
              <a:t>Thus, we learnt how to actually apply machine learning in our day-to-day lives to get the best out of something trivial.</a:t>
            </a:r>
          </a:p>
        </p:txBody>
      </p:sp>
      <p:sp>
        <p:nvSpPr>
          <p:cNvPr id="30" name="Text Placeholder 22"/>
          <p:cNvSpPr txBox="1">
            <a:spLocks/>
          </p:cNvSpPr>
          <p:nvPr/>
        </p:nvSpPr>
        <p:spPr bwMode="auto">
          <a:xfrm>
            <a:off x="23838477" y="989269"/>
            <a:ext cx="2850573" cy="827930"/>
          </a:xfrm>
          <a:prstGeom prst="rect">
            <a:avLst/>
          </a:prstGeom>
        </p:spPr>
        <p:txBody>
          <a:bodyPr vert="horz" lIns="91440" tIns="45720" rIns="91440" bIns="45720" rtlCol="0">
            <a:noAutofit/>
          </a:bodyPr>
          <a:lstStyle>
            <a:lvl1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1pPr>
            <a:lvl2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2pPr>
            <a:lvl3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3pPr>
            <a:lvl4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4pPr>
            <a:lvl5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5pPr>
            <a:lvl6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6pPr>
            <a:lvl7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7pPr>
            <a:lvl8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8pPr>
            <a:lvl9pPr marL="0" indent="0" algn="l" defTabSz="2438595" rtl="0" eaLnBrk="1" latinLnBrk="0" hangingPunct="1">
              <a:lnSpc>
                <a:spcPct val="100000"/>
              </a:lnSpc>
              <a:spcBef>
                <a:spcPts val="0"/>
              </a:spcBef>
              <a:buClr>
                <a:schemeClr val="accent2"/>
              </a:buClr>
              <a:buFont typeface="Arial" panose="020B0604020202020204" pitchFamily="34" charset="0"/>
              <a:buNone/>
              <a:defRPr sz="1333" kern="1200">
                <a:solidFill>
                  <a:schemeClr val="bg1"/>
                </a:solidFill>
                <a:latin typeface="+mn-lt"/>
                <a:ea typeface="+mn-ea"/>
                <a:cs typeface="+mn-cs"/>
              </a:defRPr>
            </a:lvl9pPr>
          </a:lstStyle>
          <a:p>
            <a:endParaRPr lang="en-US" dirty="0"/>
          </a:p>
        </p:txBody>
      </p:sp>
      <p:sp>
        <p:nvSpPr>
          <p:cNvPr id="3" name="TextBox 2"/>
          <p:cNvSpPr txBox="1"/>
          <p:nvPr/>
        </p:nvSpPr>
        <p:spPr>
          <a:xfrm>
            <a:off x="24035038" y="1157259"/>
            <a:ext cx="2457450" cy="707886"/>
          </a:xfrm>
          <a:prstGeom prst="rect">
            <a:avLst/>
          </a:prstGeom>
          <a:noFill/>
        </p:spPr>
        <p:txBody>
          <a:bodyPr wrap="square" rtlCol="0">
            <a:spAutoFit/>
          </a:bodyPr>
          <a:lstStyle/>
          <a:p>
            <a:r>
              <a:rPr lang="en-US" sz="4000" b="1" dirty="0">
                <a:solidFill>
                  <a:schemeClr val="bg1"/>
                </a:solidFill>
                <a:latin typeface="+mj-lt"/>
              </a:rPr>
              <a:t>TEAM 39</a:t>
            </a:r>
          </a:p>
        </p:txBody>
      </p:sp>
      <p:pic>
        <p:nvPicPr>
          <p:cNvPr id="33" name="Content Placeholder 32"/>
          <p:cNvPicPr>
            <a:picLocks noGrp="1" noChangeAspect="1"/>
          </p:cNvPicPr>
          <p:nvPr>
            <p:ph sz="quarter" idx="23"/>
          </p:nvPr>
        </p:nvPicPr>
        <p:blipFill>
          <a:blip r:embed="rId3">
            <a:extLst>
              <a:ext uri="{28A0092B-C50C-407E-A947-70E740481C1C}">
                <a14:useLocalDpi xmlns:a14="http://schemas.microsoft.com/office/drawing/2010/main" val="0"/>
              </a:ext>
            </a:extLst>
          </a:blip>
          <a:stretch>
            <a:fillRect/>
          </a:stretch>
        </p:blipFill>
        <p:spPr>
          <a:xfrm>
            <a:off x="2558113" y="13525500"/>
            <a:ext cx="3225800" cy="1130300"/>
          </a:xfrm>
        </p:spPr>
      </p:pic>
      <p:sp>
        <p:nvSpPr>
          <p:cNvPr id="20" name="Content Placeholder 19"/>
          <p:cNvSpPr>
            <a:spLocks noGrp="1"/>
          </p:cNvSpPr>
          <p:nvPr>
            <p:ph sz="quarter" idx="33"/>
          </p:nvPr>
        </p:nvSpPr>
        <p:spPr>
          <a:xfrm>
            <a:off x="18688050" y="3928533"/>
            <a:ext cx="8001000" cy="10419080"/>
          </a:xfrm>
        </p:spPr>
        <p:txBody>
          <a:bodyPr/>
          <a:lstStyle/>
          <a:p>
            <a:pPr algn="just"/>
            <a:r>
              <a:rPr lang="en-US" dirty="0"/>
              <a:t>The best value we obtained for the Root Mean Squared Error is : 0.15998.</a:t>
            </a:r>
          </a:p>
          <a:p>
            <a:pPr algn="just"/>
            <a:r>
              <a:rPr lang="en-US" dirty="0"/>
              <a:t>This best configuration uses a TFIDF vectorizer (10,000 maximum features, unicode accent, 2,9 gram baseline with a character analyzer) with LSA which uses truncatedSVD for reducing the dimensions of the features. It uses a ridge classifier for the multi-class classification.</a:t>
            </a:r>
          </a:p>
          <a:p>
            <a:pPr algn="just"/>
            <a:r>
              <a:rPr lang="en-US" dirty="0"/>
              <a:t>Different feature extraction parameters and different classifiers were used and following graphs show the comparisons.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Following is the demo where we predict the kind and sentiment of an input tweet:</a:t>
            </a:r>
          </a:p>
          <a:p>
            <a:pPr algn="just"/>
            <a:endParaRPr lang="en-US" dirty="0"/>
          </a:p>
          <a:p>
            <a:pPr algn="just"/>
            <a:r>
              <a:rPr lang="en-US" b="1" dirty="0">
                <a:solidFill>
                  <a:schemeClr val="tx2"/>
                </a:solidFill>
              </a:rPr>
              <a:t>TWEET IS</a:t>
            </a:r>
            <a:r>
              <a:rPr lang="en-US" b="1" dirty="0">
                <a:solidFill>
                  <a:srgbClr val="FF0000"/>
                </a:solidFill>
              </a:rPr>
              <a:t>:  </a:t>
            </a:r>
            <a:r>
              <a:rPr lang="en-US" b="1" dirty="0">
                <a:solidFill>
                  <a:schemeClr val="bg1">
                    <a:lumMod val="50000"/>
                  </a:schemeClr>
                </a:solidFill>
              </a:rPr>
              <a:t>SUNSHINE!  It's been so long since </a:t>
            </a:r>
            <a:r>
              <a:rPr lang="en-US" b="1" dirty="0" err="1">
                <a:solidFill>
                  <a:schemeClr val="bg1">
                    <a:lumMod val="50000"/>
                  </a:schemeClr>
                </a:solidFill>
              </a:rPr>
              <a:t>ive</a:t>
            </a:r>
            <a:r>
              <a:rPr lang="en-US" b="1" dirty="0">
                <a:solidFill>
                  <a:schemeClr val="bg1">
                    <a:lumMod val="50000"/>
                  </a:schemeClr>
                </a:solidFill>
              </a:rPr>
              <a:t> seen you. Now if you could be warmer than 38 degrees right now I PROMISE I'll stop complaining</a:t>
            </a:r>
          </a:p>
          <a:p>
            <a:pPr algn="just"/>
            <a:r>
              <a:rPr lang="en-US" b="1" dirty="0">
                <a:solidFill>
                  <a:srgbClr val="FF0000"/>
                </a:solidFill>
              </a:rPr>
              <a:t>‘</a:t>
            </a:r>
            <a:r>
              <a:rPr lang="en-US" b="1" dirty="0">
                <a:solidFill>
                  <a:schemeClr val="tx2"/>
                </a:solidFill>
              </a:rPr>
              <a:t>Sentiment’ prediction:  </a:t>
            </a:r>
            <a:r>
              <a:rPr lang="en-US" b="1" dirty="0">
                <a:solidFill>
                  <a:schemeClr val="bg1">
                    <a:lumMod val="50000"/>
                  </a:schemeClr>
                </a:solidFill>
              </a:rPr>
              <a:t>Positive</a:t>
            </a:r>
          </a:p>
          <a:p>
            <a:pPr algn="just"/>
            <a:r>
              <a:rPr lang="en-US" b="1" dirty="0">
                <a:solidFill>
                  <a:srgbClr val="FF0000"/>
                </a:solidFill>
              </a:rPr>
              <a:t>‘</a:t>
            </a:r>
            <a:r>
              <a:rPr lang="en-US" b="1" dirty="0">
                <a:solidFill>
                  <a:schemeClr val="tx2"/>
                </a:solidFill>
              </a:rPr>
              <a:t>When’ prediction:  </a:t>
            </a:r>
            <a:r>
              <a:rPr lang="en-US" b="1" dirty="0">
                <a:solidFill>
                  <a:schemeClr val="bg1">
                    <a:lumMod val="50000"/>
                  </a:schemeClr>
                </a:solidFill>
              </a:rPr>
              <a:t>current (same day) weather</a:t>
            </a:r>
          </a:p>
          <a:p>
            <a:pPr algn="just"/>
            <a:r>
              <a:rPr lang="en-US" b="1" dirty="0">
                <a:solidFill>
                  <a:srgbClr val="FF0000"/>
                </a:solidFill>
              </a:rPr>
              <a:t>‘</a:t>
            </a:r>
            <a:r>
              <a:rPr lang="en-US" b="1" dirty="0">
                <a:solidFill>
                  <a:schemeClr val="tx2"/>
                </a:solidFill>
              </a:rPr>
              <a:t>Weather’ prediction:   </a:t>
            </a:r>
            <a:r>
              <a:rPr lang="en-US" b="1" dirty="0">
                <a:solidFill>
                  <a:schemeClr val="bg1">
                    <a:lumMod val="50000"/>
                  </a:schemeClr>
                </a:solidFill>
              </a:rPr>
              <a:t>sun</a:t>
            </a:r>
          </a:p>
          <a:p>
            <a:pPr algn="just"/>
            <a:endParaRPr lang="en-US" dirty="0"/>
          </a:p>
          <a:p>
            <a:pPr algn="just"/>
            <a:r>
              <a:rPr lang="en-US" dirty="0"/>
              <a:t>Following is the demo of our model, where we predict the weather for a particular state:</a:t>
            </a:r>
          </a:p>
          <a:p>
            <a:pPr algn="just"/>
            <a:r>
              <a:rPr lang="en-US" b="1" dirty="0">
                <a:solidFill>
                  <a:schemeClr val="tx2"/>
                </a:solidFill>
              </a:rPr>
              <a:t>STATE</a:t>
            </a:r>
            <a:r>
              <a:rPr lang="en-US" b="1" dirty="0"/>
              <a:t> : </a:t>
            </a:r>
            <a:r>
              <a:rPr lang="en-US" b="1" dirty="0">
                <a:solidFill>
                  <a:schemeClr val="bg1">
                    <a:lumMod val="50000"/>
                  </a:schemeClr>
                </a:solidFill>
              </a:rPr>
              <a:t>Chicago</a:t>
            </a:r>
          </a:p>
          <a:p>
            <a:pPr algn="just"/>
            <a:r>
              <a:rPr lang="en-US" b="1" dirty="0">
                <a:solidFill>
                  <a:schemeClr val="tx2"/>
                </a:solidFill>
              </a:rPr>
              <a:t>NUMBER OF TWEETS : </a:t>
            </a:r>
            <a:r>
              <a:rPr lang="en-US" b="1" dirty="0">
                <a:solidFill>
                  <a:schemeClr val="bg1">
                    <a:lumMod val="50000"/>
                  </a:schemeClr>
                </a:solidFill>
              </a:rPr>
              <a:t>500</a:t>
            </a:r>
          </a:p>
          <a:p>
            <a:pPr algn="just"/>
            <a:r>
              <a:rPr lang="en-US" b="1" dirty="0">
                <a:solidFill>
                  <a:schemeClr val="tx2"/>
                </a:solidFill>
              </a:rPr>
              <a:t>‘When’ prediction:  current (same day) weather </a:t>
            </a:r>
            <a:r>
              <a:rPr lang="en-US" b="1" dirty="0">
                <a:solidFill>
                  <a:schemeClr val="tx2"/>
                </a:solidFill>
                <a:sym typeface="Wingdings" panose="05000000000000000000" pitchFamily="2" charset="2"/>
              </a:rPr>
              <a:t> </a:t>
            </a:r>
            <a:r>
              <a:rPr lang="en-US" b="1" dirty="0">
                <a:solidFill>
                  <a:schemeClr val="bg1">
                    <a:lumMod val="50000"/>
                  </a:schemeClr>
                </a:solidFill>
                <a:sym typeface="Wingdings" panose="05000000000000000000" pitchFamily="2" charset="2"/>
              </a:rPr>
              <a:t>Sun</a:t>
            </a:r>
          </a:p>
          <a:p>
            <a:pPr algn="just"/>
            <a:r>
              <a:rPr lang="en-US" b="1" dirty="0">
                <a:solidFill>
                  <a:schemeClr val="tx2"/>
                </a:solidFill>
              </a:rPr>
              <a:t>‘When’ prediction:  past weather </a:t>
            </a:r>
            <a:r>
              <a:rPr lang="en-US" b="1" dirty="0">
                <a:solidFill>
                  <a:schemeClr val="tx2"/>
                </a:solidFill>
                <a:sym typeface="Wingdings" panose="05000000000000000000" pitchFamily="2" charset="2"/>
              </a:rPr>
              <a:t> </a:t>
            </a:r>
            <a:r>
              <a:rPr lang="en-US" b="1" dirty="0">
                <a:solidFill>
                  <a:schemeClr val="bg1">
                    <a:lumMod val="50000"/>
                  </a:schemeClr>
                </a:solidFill>
                <a:sym typeface="Wingdings" panose="05000000000000000000" pitchFamily="2" charset="2"/>
              </a:rPr>
              <a:t>Hot</a:t>
            </a:r>
          </a:p>
          <a:p>
            <a:pPr algn="just"/>
            <a:r>
              <a:rPr lang="en-US" b="1" dirty="0">
                <a:solidFill>
                  <a:schemeClr val="tx2"/>
                </a:solidFill>
              </a:rPr>
              <a:t>‘When’ prediction: future (forecast) weather </a:t>
            </a:r>
            <a:r>
              <a:rPr lang="en-US" b="1" dirty="0">
                <a:solidFill>
                  <a:schemeClr val="tx2"/>
                </a:solidFill>
                <a:sym typeface="Wingdings" panose="05000000000000000000" pitchFamily="2" charset="2"/>
              </a:rPr>
              <a:t> </a:t>
            </a:r>
            <a:r>
              <a:rPr lang="en-US" b="1" dirty="0">
                <a:solidFill>
                  <a:schemeClr val="bg1">
                    <a:lumMod val="50000"/>
                  </a:schemeClr>
                </a:solidFill>
                <a:sym typeface="Wingdings" panose="05000000000000000000" pitchFamily="2" charset="2"/>
              </a:rPr>
              <a:t>Cold</a:t>
            </a:r>
            <a:endParaRPr lang="en-US" dirty="0"/>
          </a:p>
          <a:p>
            <a:pPr algn="just"/>
            <a:endParaRPr lang="en-US" dirty="0"/>
          </a:p>
          <a:p>
            <a:pPr algn="just"/>
            <a:endParaRPr lang="en-US" dirty="0"/>
          </a:p>
          <a:p>
            <a:pPr algn="just"/>
            <a:endParaRPr lang="en-US" dirty="0"/>
          </a:p>
        </p:txBody>
      </p:sp>
      <p:graphicFrame>
        <p:nvGraphicFramePr>
          <p:cNvPr id="24" name="Chart 23"/>
          <p:cNvGraphicFramePr>
            <a:graphicFrameLocks/>
          </p:cNvGraphicFramePr>
          <p:nvPr>
            <p:extLst>
              <p:ext uri="{D42A27DB-BD31-4B8C-83A1-F6EECF244321}">
                <p14:modId xmlns:p14="http://schemas.microsoft.com/office/powerpoint/2010/main" val="1645312705"/>
              </p:ext>
            </p:extLst>
          </p:nvPr>
        </p:nvGraphicFramePr>
        <p:xfrm>
          <a:off x="23047195" y="6247249"/>
          <a:ext cx="3761403"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p:cNvGraphicFramePr>
            <a:graphicFrameLocks/>
          </p:cNvGraphicFramePr>
          <p:nvPr>
            <p:extLst>
              <p:ext uri="{D42A27DB-BD31-4B8C-83A1-F6EECF244321}">
                <p14:modId xmlns:p14="http://schemas.microsoft.com/office/powerpoint/2010/main" val="594521260"/>
              </p:ext>
            </p:extLst>
          </p:nvPr>
        </p:nvGraphicFramePr>
        <p:xfrm>
          <a:off x="18720159" y="6276451"/>
          <a:ext cx="4587709" cy="24670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793</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Wingdings</vt:lpstr>
      <vt:lpstr>Medical Poster</vt:lpstr>
      <vt:lpstr>PARTLY SUNNY WITH A CHANCE OF HASHTAGS WEATHER AND SENTIMENT PREDICTIONS BY ANALYSING TWEETS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2016-12-15T18:30:05Z</dcterms:created>
  <dcterms:modified xsi:type="dcterms:W3CDTF">2016-12-18T23:04:15Z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