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7" r:id="rId7"/>
    <p:sldId id="271" r:id="rId8"/>
    <p:sldId id="270" r:id="rId9"/>
    <p:sldId id="268" r:id="rId10"/>
    <p:sldId id="269" r:id="rId11"/>
    <p:sldId id="266" r:id="rId12"/>
    <p:sldId id="260" r:id="rId13"/>
    <p:sldId id="261" r:id="rId14"/>
    <p:sldId id="262" r:id="rId15"/>
    <p:sldId id="26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4E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52" autoAdjust="0"/>
  </p:normalViewPr>
  <p:slideViewPr>
    <p:cSldViewPr snapToGrid="0">
      <p:cViewPr>
        <p:scale>
          <a:sx n="75" d="100"/>
          <a:sy n="75" d="100"/>
        </p:scale>
        <p:origin x="883"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1F9506-1EAD-40FA-A304-8CD364D6D2A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186792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F9506-1EAD-40FA-A304-8CD364D6D2A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367775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F9506-1EAD-40FA-A304-8CD364D6D2A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186487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1F9506-1EAD-40FA-A304-8CD364D6D2A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3021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1F9506-1EAD-40FA-A304-8CD364D6D2A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204255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1F9506-1EAD-40FA-A304-8CD364D6D2A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410002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1F9506-1EAD-40FA-A304-8CD364D6D2AF}"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4017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1F9506-1EAD-40FA-A304-8CD364D6D2AF}"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168867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1F9506-1EAD-40FA-A304-8CD364D6D2AF}"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555399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1F9506-1EAD-40FA-A304-8CD364D6D2A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299108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1F9506-1EAD-40FA-A304-8CD364D6D2AF}"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3B9D0D-96D9-4AAF-A0E6-0A12B04B3DF4}" type="slidenum">
              <a:rPr lang="en-US" smtClean="0"/>
              <a:t>‹#›</a:t>
            </a:fld>
            <a:endParaRPr lang="en-US"/>
          </a:p>
        </p:txBody>
      </p:sp>
    </p:spTree>
    <p:extLst>
      <p:ext uri="{BB962C8B-B14F-4D97-AF65-F5344CB8AC3E}">
        <p14:creationId xmlns:p14="http://schemas.microsoft.com/office/powerpoint/2010/main" val="229464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F9506-1EAD-40FA-A304-8CD364D6D2AF}"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B9D0D-96D9-4AAF-A0E6-0A12B04B3DF4}" type="slidenum">
              <a:rPr lang="en-US" smtClean="0"/>
              <a:t>‹#›</a:t>
            </a:fld>
            <a:endParaRPr lang="en-US"/>
          </a:p>
        </p:txBody>
      </p:sp>
    </p:spTree>
    <p:extLst>
      <p:ext uri="{BB962C8B-B14F-4D97-AF65-F5344CB8AC3E}">
        <p14:creationId xmlns:p14="http://schemas.microsoft.com/office/powerpoint/2010/main" val="3092407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67056" y="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stretch>
            <a:fillRect/>
          </a:stretch>
        </p:blipFill>
        <p:spPr>
          <a:xfrm>
            <a:off x="530834" y="2803956"/>
            <a:ext cx="10963275" cy="771525"/>
          </a:xfrm>
          <a:prstGeom prst="rect">
            <a:avLst/>
          </a:prstGeom>
        </p:spPr>
      </p:pic>
    </p:spTree>
    <p:extLst>
      <p:ext uri="{BB962C8B-B14F-4D97-AF65-F5344CB8AC3E}">
        <p14:creationId xmlns:p14="http://schemas.microsoft.com/office/powerpoint/2010/main" val="245421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0" y="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C55D6D2E-0B4C-34B3-F3B5-946908B15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1" y="293693"/>
            <a:ext cx="12090399" cy="4156387"/>
          </a:xfrm>
          <a:prstGeom prst="rect">
            <a:avLst/>
          </a:prstGeom>
        </p:spPr>
      </p:pic>
      <p:sp>
        <p:nvSpPr>
          <p:cNvPr id="2" name="Rectangle 1"/>
          <p:cNvSpPr/>
          <p:nvPr/>
        </p:nvSpPr>
        <p:spPr>
          <a:xfrm>
            <a:off x="3131528" y="4980577"/>
            <a:ext cx="6096000" cy="1477328"/>
          </a:xfrm>
          <a:prstGeom prst="rect">
            <a:avLst/>
          </a:prstGeom>
        </p:spPr>
        <p:txBody>
          <a:bodyPr>
            <a:spAutoFit/>
          </a:bodyPr>
          <a:lstStyle/>
          <a:p>
            <a:r>
              <a:rPr lang="en-US" b="1" dirty="0"/>
              <a:t>Key Insights:</a:t>
            </a:r>
            <a:endParaRPr lang="en-US" dirty="0"/>
          </a:p>
          <a:p>
            <a:endParaRPr lang="en-IN" dirty="0"/>
          </a:p>
          <a:p>
            <a:r>
              <a:rPr lang="en-US" b="1" dirty="0"/>
              <a:t>Indian Dishes:</a:t>
            </a:r>
            <a:endParaRPr lang="en-US" dirty="0"/>
          </a:p>
          <a:p>
            <a:r>
              <a:rPr lang="en-US" b="1" dirty="0"/>
              <a:t>Indian Dishes are most popular in all over world. </a:t>
            </a:r>
          </a:p>
          <a:p>
            <a:endParaRPr lang="en-IN" dirty="0"/>
          </a:p>
        </p:txBody>
      </p:sp>
    </p:spTree>
    <p:extLst>
      <p:ext uri="{BB962C8B-B14F-4D97-AF65-F5344CB8AC3E}">
        <p14:creationId xmlns:p14="http://schemas.microsoft.com/office/powerpoint/2010/main" val="106428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6740" y="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3"/>
          <a:stretch>
            <a:fillRect/>
          </a:stretch>
        </p:blipFill>
        <p:spPr>
          <a:xfrm>
            <a:off x="5066552" y="312517"/>
            <a:ext cx="2259431" cy="3958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07" y="869645"/>
            <a:ext cx="11354765" cy="6120002"/>
          </a:xfrm>
          <a:prstGeom prst="rect">
            <a:avLst/>
          </a:prstGeom>
        </p:spPr>
      </p:pic>
    </p:spTree>
    <p:extLst>
      <p:ext uri="{BB962C8B-B14F-4D97-AF65-F5344CB8AC3E}">
        <p14:creationId xmlns:p14="http://schemas.microsoft.com/office/powerpoint/2010/main" val="26698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331304" y="318052"/>
            <a:ext cx="11701670" cy="5909310"/>
          </a:xfrm>
          <a:prstGeom prst="rect">
            <a:avLst/>
          </a:prstGeom>
          <a:noFill/>
        </p:spPr>
        <p:txBody>
          <a:bodyPr wrap="square" rtlCol="0">
            <a:spAutoFit/>
          </a:bodyPr>
          <a:lstStyle/>
          <a:p>
            <a:endParaRPr lang="en-US" b="1" dirty="0" smtClean="0"/>
          </a:p>
          <a:p>
            <a:endParaRPr lang="en-US" b="1" dirty="0" smtClean="0"/>
          </a:p>
          <a:p>
            <a:pPr>
              <a:buFont typeface="+mj-lt"/>
              <a:buAutoNum type="arabicPeriod"/>
            </a:pPr>
            <a:r>
              <a:rPr lang="en-US" b="1" dirty="0" smtClean="0"/>
              <a:t>T</a:t>
            </a:r>
            <a:r>
              <a:rPr lang="en-US" sz="2000" b="1" dirty="0" smtClean="0"/>
              <a:t>able Booking Efficiency</a:t>
            </a:r>
          </a:p>
          <a:p>
            <a:pPr marL="742950" lvl="1" indent="-285750">
              <a:buFont typeface="+mj-lt"/>
              <a:buAutoNum type="arabicPeriod"/>
            </a:pPr>
            <a:r>
              <a:rPr lang="en-US" sz="2000" b="1" dirty="0" smtClean="0"/>
              <a:t>Observation: </a:t>
            </a:r>
            <a:r>
              <a:rPr lang="en-US" b="1" dirty="0" smtClean="0"/>
              <a:t>Only 12% of restaurants offer online table booking.</a:t>
            </a:r>
          </a:p>
          <a:p>
            <a:pPr marL="742950" lvl="1" indent="-285750">
              <a:buFont typeface="+mj-lt"/>
              <a:buAutoNum type="arabicPeriod"/>
            </a:pPr>
            <a:r>
              <a:rPr lang="en-US" sz="2000" b="1" dirty="0" smtClean="0"/>
              <a:t>Recommendation:</a:t>
            </a:r>
          </a:p>
          <a:p>
            <a:pPr marL="1143000" lvl="2" indent="-228600">
              <a:buFont typeface="+mj-lt"/>
              <a:buAutoNum type="arabicPeriod"/>
            </a:pPr>
            <a:r>
              <a:rPr lang="en-US" b="1" dirty="0" smtClean="0"/>
              <a:t>Improve the visibility of table booking options to increase usage and drive upselling opportunities.</a:t>
            </a:r>
          </a:p>
          <a:p>
            <a:pPr marL="1143000" lvl="2" indent="-228600">
              <a:buFont typeface="+mj-lt"/>
              <a:buAutoNum type="arabicPeriod"/>
            </a:pPr>
            <a:r>
              <a:rPr lang="en-US" b="1" dirty="0" smtClean="0"/>
              <a:t>Promote special events, exclusive menus, or loyalty rewards for customers using table bookings.</a:t>
            </a:r>
          </a:p>
          <a:p>
            <a:pPr>
              <a:buFont typeface="+mj-lt"/>
              <a:buAutoNum type="arabicPeriod"/>
            </a:pPr>
            <a:r>
              <a:rPr lang="en-US" sz="2000" b="1" dirty="0" smtClean="0"/>
              <a:t>Online Delivery Optimization</a:t>
            </a:r>
          </a:p>
          <a:p>
            <a:pPr marL="742950" lvl="1" indent="-285750">
              <a:buFont typeface="+mj-lt"/>
              <a:buAutoNum type="arabicPeriod"/>
            </a:pPr>
            <a:r>
              <a:rPr lang="en-US" sz="2000" b="1" dirty="0" smtClean="0"/>
              <a:t>Observation: </a:t>
            </a:r>
            <a:r>
              <a:rPr lang="en-US" b="1" dirty="0" smtClean="0"/>
              <a:t>25% of restaurants have online delivery, which has shown a significant correlation with higher customer engagement.</a:t>
            </a:r>
          </a:p>
          <a:p>
            <a:pPr marL="742950" lvl="1" indent="-285750">
              <a:buFont typeface="+mj-lt"/>
              <a:buAutoNum type="arabicPeriod"/>
            </a:pPr>
            <a:r>
              <a:rPr lang="en-US" sz="2000" b="1" dirty="0" smtClean="0"/>
              <a:t>Recommendation:</a:t>
            </a:r>
          </a:p>
          <a:p>
            <a:pPr marL="1143000" lvl="2" indent="-228600">
              <a:buFont typeface="+mj-lt"/>
              <a:buAutoNum type="arabicPeriod"/>
            </a:pPr>
            <a:r>
              <a:rPr lang="en-US" b="1" dirty="0" smtClean="0"/>
              <a:t>Focus on optimizing delivery operations and reducing delivery times in high-demand areas.</a:t>
            </a:r>
          </a:p>
          <a:p>
            <a:pPr marL="1143000" lvl="2" indent="-228600">
              <a:buFont typeface="+mj-lt"/>
              <a:buAutoNum type="arabicPeriod"/>
            </a:pPr>
            <a:r>
              <a:rPr lang="en-US" b="1" dirty="0" smtClean="0"/>
              <a:t>Expand reach into untapped urban and suburban regions to capture more market share.</a:t>
            </a:r>
          </a:p>
          <a:p>
            <a:pPr marL="1143000" lvl="2" indent="-228600">
              <a:buFont typeface="+mj-lt"/>
              <a:buAutoNum type="arabicPeriod"/>
            </a:pPr>
            <a:r>
              <a:rPr lang="en-US" b="1" dirty="0" smtClean="0"/>
              <a:t>Invest in digital marketing campaigns targeted toward areas with growing online ordering trends.</a:t>
            </a:r>
          </a:p>
          <a:p>
            <a:pPr>
              <a:buFont typeface="+mj-lt"/>
              <a:buAutoNum type="arabicPeriod"/>
            </a:pPr>
            <a:r>
              <a:rPr lang="en-US" sz="2000" b="1" dirty="0" smtClean="0"/>
              <a:t>City and Regional Expansion</a:t>
            </a:r>
          </a:p>
          <a:p>
            <a:pPr marL="742950" lvl="1" indent="-285750">
              <a:buFont typeface="+mj-lt"/>
              <a:buAutoNum type="arabicPeriod"/>
            </a:pPr>
            <a:r>
              <a:rPr lang="en-US" sz="2000" b="1" dirty="0" smtClean="0"/>
              <a:t>Observation: </a:t>
            </a:r>
            <a:r>
              <a:rPr lang="en-US" b="1" dirty="0" smtClean="0"/>
              <a:t>India dominates listings, followed by the US and UK. Emerging markets like the UAE and Australia show growth potential.</a:t>
            </a:r>
          </a:p>
          <a:p>
            <a:pPr marL="742950" lvl="1" indent="-285750">
              <a:buFont typeface="+mj-lt"/>
              <a:buAutoNum type="arabicPeriod"/>
            </a:pPr>
            <a:r>
              <a:rPr lang="en-US" sz="2000" b="1" dirty="0" smtClean="0"/>
              <a:t>Recommendation:</a:t>
            </a:r>
          </a:p>
          <a:p>
            <a:pPr marL="1143000" lvl="2" indent="-228600">
              <a:buFont typeface="+mj-lt"/>
              <a:buAutoNum type="arabicPeriod"/>
            </a:pPr>
            <a:r>
              <a:rPr lang="en-US" b="1" dirty="0" smtClean="0"/>
              <a:t>Strategically expand in cities showing high demand but low saturation, such as emerging markets.</a:t>
            </a:r>
          </a:p>
          <a:p>
            <a:pPr marL="1143000" lvl="2" indent="-228600">
              <a:buFont typeface="+mj-lt"/>
              <a:buAutoNum type="arabicPeriod"/>
            </a:pPr>
            <a:r>
              <a:rPr lang="en-US" b="1" dirty="0" smtClean="0"/>
              <a:t>Launch city-specific promotions tailored to customer demographics and preferences.</a:t>
            </a:r>
            <a:endParaRPr lang="en-US" b="1" dirty="0"/>
          </a:p>
        </p:txBody>
      </p:sp>
      <p:pic>
        <p:nvPicPr>
          <p:cNvPr id="3" name="Picture 2"/>
          <p:cNvPicPr>
            <a:picLocks noChangeAspect="1"/>
          </p:cNvPicPr>
          <p:nvPr/>
        </p:nvPicPr>
        <p:blipFill>
          <a:blip r:embed="rId3"/>
          <a:stretch>
            <a:fillRect/>
          </a:stretch>
        </p:blipFill>
        <p:spPr>
          <a:xfrm>
            <a:off x="3720339" y="115128"/>
            <a:ext cx="4717983" cy="405848"/>
          </a:xfrm>
          <a:prstGeom prst="rect">
            <a:avLst/>
          </a:prstGeom>
        </p:spPr>
      </p:pic>
    </p:spTree>
    <p:extLst>
      <p:ext uri="{BB962C8B-B14F-4D97-AF65-F5344CB8AC3E}">
        <p14:creationId xmlns:p14="http://schemas.microsoft.com/office/powerpoint/2010/main" val="151720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119269" y="1086677"/>
            <a:ext cx="11569148" cy="4154984"/>
          </a:xfrm>
          <a:prstGeom prst="rect">
            <a:avLst/>
          </a:prstGeom>
        </p:spPr>
        <p:txBody>
          <a:bodyPr wrap="square">
            <a:spAutoFit/>
          </a:bodyPr>
          <a:lstStyle/>
          <a:p>
            <a:pPr marL="1143000" lvl="2" indent="-228600">
              <a:buFont typeface="+mj-lt"/>
              <a:buAutoNum type="arabicPeriod"/>
            </a:pPr>
            <a:endParaRPr lang="en-US" b="1" dirty="0" smtClean="0"/>
          </a:p>
          <a:p>
            <a:pPr>
              <a:buFont typeface="+mj-lt"/>
              <a:buAutoNum type="arabicPeriod"/>
            </a:pPr>
            <a:r>
              <a:rPr lang="en-US" sz="2000" b="1" dirty="0" smtClean="0"/>
              <a:t>Pricing and Cost Optimization</a:t>
            </a:r>
          </a:p>
          <a:p>
            <a:pPr marL="742950" lvl="1" indent="-285750">
              <a:buFont typeface="+mj-lt"/>
              <a:buAutoNum type="arabicPeriod"/>
            </a:pPr>
            <a:r>
              <a:rPr lang="en-US" sz="2000" b="1" dirty="0" smtClean="0"/>
              <a:t>Observation: </a:t>
            </a:r>
            <a:r>
              <a:rPr lang="en-US" b="1" dirty="0" smtClean="0"/>
              <a:t>Low-cost restaurants dominate (especially in India), but premium segments in cities like Jakarta show a higher average spend.</a:t>
            </a:r>
          </a:p>
          <a:p>
            <a:pPr marL="742950" lvl="1" indent="-285750">
              <a:buFont typeface="+mj-lt"/>
              <a:buAutoNum type="arabicPeriod"/>
            </a:pPr>
            <a:r>
              <a:rPr lang="en-US" sz="2000" b="1" dirty="0" smtClean="0"/>
              <a:t>Recommendation:</a:t>
            </a:r>
          </a:p>
          <a:p>
            <a:pPr marL="1143000" lvl="2" indent="-228600">
              <a:buFont typeface="+mj-lt"/>
              <a:buAutoNum type="arabicPeriod"/>
            </a:pPr>
            <a:r>
              <a:rPr lang="en-US" b="1" dirty="0" smtClean="0"/>
              <a:t>Introduce region-specific pricing strategies to attract diverse customer segments.</a:t>
            </a:r>
          </a:p>
          <a:p>
            <a:pPr marL="1143000" lvl="2" indent="-228600">
              <a:buFont typeface="+mj-lt"/>
              <a:buAutoNum type="arabicPeriod"/>
            </a:pPr>
            <a:r>
              <a:rPr lang="en-US" b="1" dirty="0" smtClean="0"/>
              <a:t>Leverage menu engineering to maintain profitability in both high-end and low-cost restaurants.</a:t>
            </a:r>
          </a:p>
          <a:p>
            <a:pPr>
              <a:buFont typeface="+mj-lt"/>
              <a:buAutoNum type="arabicPeriod"/>
            </a:pPr>
            <a:r>
              <a:rPr lang="en-US" sz="2000" b="1" dirty="0" smtClean="0"/>
              <a:t>Customer Engagement and Ratings</a:t>
            </a:r>
          </a:p>
          <a:p>
            <a:pPr marL="742950" lvl="1" indent="-285750">
              <a:buFont typeface="+mj-lt"/>
              <a:buAutoNum type="arabicPeriod"/>
            </a:pPr>
            <a:r>
              <a:rPr lang="en-US" sz="2000" b="1" dirty="0" smtClean="0"/>
              <a:t>Observation</a:t>
            </a:r>
            <a:r>
              <a:rPr lang="en-US" b="1" dirty="0" smtClean="0"/>
              <a:t>: Only 1389 out of 9551 restaurants achieve a rating of 4.0 or higher, with the majority in the 2.0–3.5 range.</a:t>
            </a:r>
          </a:p>
          <a:p>
            <a:pPr marL="742950" lvl="1" indent="-285750">
              <a:buFont typeface="+mj-lt"/>
              <a:buAutoNum type="arabicPeriod"/>
            </a:pPr>
            <a:r>
              <a:rPr lang="en-US" sz="2000" b="1" dirty="0" smtClean="0"/>
              <a:t>Recommendation:</a:t>
            </a:r>
          </a:p>
          <a:p>
            <a:pPr marL="1143000" lvl="2" indent="-228600">
              <a:buFont typeface="+mj-lt"/>
              <a:buAutoNum type="arabicPeriod"/>
            </a:pPr>
            <a:r>
              <a:rPr lang="en-US" b="1" dirty="0" smtClean="0"/>
              <a:t>Conduct regular quality assessments to improve service consistency.</a:t>
            </a:r>
          </a:p>
          <a:p>
            <a:pPr marL="1143000" lvl="2" indent="-228600">
              <a:buFont typeface="+mj-lt"/>
              <a:buAutoNum type="arabicPeriod"/>
            </a:pPr>
            <a:r>
              <a:rPr lang="en-US" b="1" dirty="0" smtClean="0"/>
              <a:t>Encourage positive reviews through loyalty programs or post-dining incentives, improving overall visibility and customer trust.</a:t>
            </a:r>
            <a:endParaRPr lang="en-US" b="1" dirty="0"/>
          </a:p>
        </p:txBody>
      </p:sp>
      <p:pic>
        <p:nvPicPr>
          <p:cNvPr id="4" name="Picture 3"/>
          <p:cNvPicPr>
            <a:picLocks noChangeAspect="1"/>
          </p:cNvPicPr>
          <p:nvPr/>
        </p:nvPicPr>
        <p:blipFill>
          <a:blip r:embed="rId3"/>
          <a:stretch>
            <a:fillRect/>
          </a:stretch>
        </p:blipFill>
        <p:spPr>
          <a:xfrm>
            <a:off x="3722882" y="193933"/>
            <a:ext cx="4717983" cy="405848"/>
          </a:xfrm>
          <a:prstGeom prst="rect">
            <a:avLst/>
          </a:prstGeom>
        </p:spPr>
      </p:pic>
    </p:spTree>
    <p:extLst>
      <p:ext uri="{BB962C8B-B14F-4D97-AF65-F5344CB8AC3E}">
        <p14:creationId xmlns:p14="http://schemas.microsoft.com/office/powerpoint/2010/main" val="739304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0" y="-186946"/>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515961" y="834887"/>
            <a:ext cx="11131826" cy="5755422"/>
          </a:xfrm>
          <a:prstGeom prst="rect">
            <a:avLst/>
          </a:prstGeom>
        </p:spPr>
        <p:txBody>
          <a:bodyPr wrap="square">
            <a:spAutoFit/>
          </a:bodyPr>
          <a:lstStyle/>
          <a:p>
            <a:pPr marL="285750" indent="-285750">
              <a:buFont typeface="Wingdings" panose="05000000000000000000" pitchFamily="2" charset="2"/>
              <a:buChar char="Ø"/>
            </a:pPr>
            <a:r>
              <a:rPr lang="en-US" b="1" dirty="0" smtClean="0"/>
              <a:t>The analysis of </a:t>
            </a:r>
            <a:r>
              <a:rPr lang="en-US" b="1" dirty="0" err="1" smtClean="0"/>
              <a:t>Zomato’s</a:t>
            </a:r>
            <a:r>
              <a:rPr lang="en-US" b="1" dirty="0" smtClean="0"/>
              <a:t> restaurant dataset reveals valuable insights into industry trends, customer behavior, and growth opportunities. These findings highlight several strategic considerations:</a:t>
            </a:r>
          </a:p>
          <a:p>
            <a:endParaRPr lang="en-US" b="1" dirty="0" smtClean="0"/>
          </a:p>
          <a:p>
            <a:pPr marL="342900" indent="-342900">
              <a:buFont typeface="Arial" panose="020B0604020202020204" pitchFamily="34" charset="0"/>
              <a:buChar char="•"/>
            </a:pPr>
            <a:r>
              <a:rPr lang="en-US" sz="2000" b="1" dirty="0" smtClean="0"/>
              <a:t>Adapting to Evolving Customer Preferences</a:t>
            </a:r>
            <a:r>
              <a:rPr lang="en-US" b="1" dirty="0" smtClean="0"/>
              <a:t/>
            </a:r>
            <a:br>
              <a:rPr lang="en-US" b="1" dirty="0" smtClean="0"/>
            </a:br>
            <a:r>
              <a:rPr lang="en-US" b="1" dirty="0" smtClean="0"/>
              <a:t>The shift toward online delivery reflects a growing emphasis on convenience in dining experiences, especially in urban markets. While table booking remains relevant for premium or special occasions, prioritizing delivery services is essential to meet the needs of modern consumers.</a:t>
            </a:r>
          </a:p>
          <a:p>
            <a:endParaRPr lang="en-US" b="1" dirty="0" smtClean="0"/>
          </a:p>
          <a:p>
            <a:pPr marL="342900" indent="-342900">
              <a:buFont typeface="Arial" panose="020B0604020202020204" pitchFamily="34" charset="0"/>
              <a:buChar char="•"/>
            </a:pPr>
            <a:r>
              <a:rPr lang="en-US" sz="2000" b="1" dirty="0" smtClean="0"/>
              <a:t>Enhancing Customer Engagement and Performance</a:t>
            </a:r>
            <a:r>
              <a:rPr lang="en-US" b="1" dirty="0" smtClean="0"/>
              <a:t/>
            </a:r>
            <a:br>
              <a:rPr lang="en-US" b="1" dirty="0" smtClean="0"/>
            </a:br>
            <a:r>
              <a:rPr lang="en-US" b="1" dirty="0" smtClean="0"/>
              <a:t>Higher-rated restaurants consistently attract more loyal customers, underscoring the importance of service quality, consistency, and customer satisfaction. Restaurants must actively monitor feedback and ratings to identify areas for improvement and foster positive experiences that drive long-term loyalty.</a:t>
            </a:r>
          </a:p>
          <a:p>
            <a:pPr marL="342900" indent="-342900">
              <a:buFont typeface="Arial" panose="020B0604020202020204" pitchFamily="34" charset="0"/>
              <a:buChar char="•"/>
            </a:pPr>
            <a:r>
              <a:rPr lang="en-US" sz="2000" b="1" dirty="0" smtClean="0"/>
              <a:t>Leveraging Growth Patterns and Economic Trends</a:t>
            </a:r>
            <a:r>
              <a:rPr lang="en-US" b="1" dirty="0" smtClean="0"/>
              <a:t/>
            </a:r>
            <a:br>
              <a:rPr lang="en-US" b="1" dirty="0" smtClean="0"/>
            </a:br>
            <a:r>
              <a:rPr lang="en-US" b="1" dirty="0" smtClean="0"/>
              <a:t>Historical trends in restaurant openings provide valuable insights into favorable economic periods and shifts in dining habits. By understanding these patterns, </a:t>
            </a:r>
            <a:r>
              <a:rPr lang="en-US" b="1" dirty="0" err="1" smtClean="0"/>
              <a:t>Zomato</a:t>
            </a:r>
            <a:r>
              <a:rPr lang="en-US" b="1" dirty="0" smtClean="0"/>
              <a:t> can better anticipate market dynamics and support restaurants in optimizing their opening strategies.</a:t>
            </a:r>
          </a:p>
          <a:p>
            <a:pPr marL="342900" indent="-342900">
              <a:buFont typeface="Arial" panose="020B0604020202020204" pitchFamily="34" charset="0"/>
              <a:buChar char="•"/>
            </a:pPr>
            <a:r>
              <a:rPr lang="en-US" sz="2000" b="1" dirty="0" smtClean="0"/>
              <a:t>Unlocking Growth Potential</a:t>
            </a:r>
            <a:r>
              <a:rPr lang="en-US" b="1" dirty="0" smtClean="0"/>
              <a:t/>
            </a:r>
            <a:br>
              <a:rPr lang="en-US" b="1" dirty="0" smtClean="0"/>
            </a:br>
            <a:r>
              <a:rPr lang="en-US" b="1" dirty="0" smtClean="0"/>
              <a:t>There are significant opportunities for global expansion, particularly in untapped regions with growing consumer demand. By identifying areas with low market saturation and high growth potential, </a:t>
            </a:r>
            <a:r>
              <a:rPr lang="en-US" b="1" dirty="0" err="1" smtClean="0"/>
              <a:t>Zomato</a:t>
            </a:r>
            <a:r>
              <a:rPr lang="en-US" b="1" dirty="0" smtClean="0"/>
              <a:t> and its partners can strategically establish a stronger presence and increase market share</a:t>
            </a:r>
            <a:r>
              <a:rPr lang="en-US" dirty="0" smtClean="0"/>
              <a:t>.</a:t>
            </a:r>
          </a:p>
        </p:txBody>
      </p:sp>
      <p:pic>
        <p:nvPicPr>
          <p:cNvPr id="3" name="Picture 2"/>
          <p:cNvPicPr>
            <a:picLocks noChangeAspect="1"/>
          </p:cNvPicPr>
          <p:nvPr/>
        </p:nvPicPr>
        <p:blipFill>
          <a:blip r:embed="rId3"/>
          <a:stretch>
            <a:fillRect/>
          </a:stretch>
        </p:blipFill>
        <p:spPr>
          <a:xfrm>
            <a:off x="4508557" y="257073"/>
            <a:ext cx="3146634" cy="408212"/>
          </a:xfrm>
          <a:prstGeom prst="rect">
            <a:avLst/>
          </a:prstGeom>
        </p:spPr>
      </p:pic>
    </p:spTree>
    <p:extLst>
      <p:ext uri="{BB962C8B-B14F-4D97-AF65-F5344CB8AC3E}">
        <p14:creationId xmlns:p14="http://schemas.microsoft.com/office/powerpoint/2010/main" val="416655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67056" y="-292963"/>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0" y="1710905"/>
            <a:ext cx="11569148" cy="4031873"/>
          </a:xfrm>
          <a:prstGeom prst="rect">
            <a:avLst/>
          </a:prstGeom>
        </p:spPr>
        <p:txBody>
          <a:bodyPr wrap="square">
            <a:spAutoFit/>
          </a:bodyPr>
          <a:lstStyle/>
          <a:p>
            <a:pPr marL="342900" indent="-342900">
              <a:buFont typeface="Arial" panose="020B0604020202020204" pitchFamily="34" charset="0"/>
              <a:buChar char="•"/>
            </a:pPr>
            <a:r>
              <a:rPr lang="en-US" sz="2000" b="1" dirty="0" smtClean="0"/>
              <a:t>Balancing Pricing with Market Segments</a:t>
            </a:r>
            <a:r>
              <a:rPr lang="en-US" b="1" dirty="0" smtClean="0"/>
              <a:t/>
            </a:r>
            <a:br>
              <a:rPr lang="en-US" b="1" dirty="0" smtClean="0"/>
            </a:br>
            <a:r>
              <a:rPr lang="en-US" b="1" dirty="0" smtClean="0"/>
              <a:t>A diverse pricing strategy is critical to catering to various customer segments. While affordable options dominate in markets like India, premium dining thrives in cities with a preference for luxury experiences. Striking the right balance between affordability and quality will be key to maintaining competitiveness.</a:t>
            </a:r>
          </a:p>
          <a:p>
            <a:pPr marL="342900" indent="-342900">
              <a:buFont typeface="Arial" panose="020B0604020202020204" pitchFamily="34" charset="0"/>
              <a:buChar char="•"/>
            </a:pPr>
            <a:r>
              <a:rPr lang="en-US" sz="2000" b="1" dirty="0" smtClean="0"/>
              <a:t>Flexibility as a Competitive Advantage</a:t>
            </a:r>
            <a:r>
              <a:rPr lang="en-US" b="1" dirty="0" smtClean="0"/>
              <a:t/>
            </a:r>
            <a:br>
              <a:rPr lang="en-US" b="1" dirty="0" smtClean="0"/>
            </a:br>
            <a:r>
              <a:rPr lang="en-US" b="1" dirty="0" smtClean="0"/>
              <a:t>Restaurants offering both dine-in and delivery options are best positioned to capture diverse customer preferences. The ability to adapt to changing consumer needs and offer multiple service channels will be crucial for sustained success in an increasingly dynamic market.</a:t>
            </a:r>
          </a:p>
          <a:p>
            <a:endParaRPr lang="en-US" b="1" dirty="0" smtClean="0"/>
          </a:p>
          <a:p>
            <a:endParaRPr lang="en-US" b="1" dirty="0" smtClean="0"/>
          </a:p>
          <a:p>
            <a:pPr marL="285750" indent="-285750">
              <a:buFont typeface="Wingdings" panose="05000000000000000000" pitchFamily="2" charset="2"/>
              <a:buChar char="Ø"/>
            </a:pPr>
            <a:r>
              <a:rPr lang="en-US" b="1" dirty="0" smtClean="0"/>
              <a:t>In summary, </a:t>
            </a:r>
            <a:r>
              <a:rPr lang="en-US" b="1" dirty="0" err="1" smtClean="0"/>
              <a:t>Zomato’s</a:t>
            </a:r>
            <a:r>
              <a:rPr lang="en-US" b="1" dirty="0" smtClean="0"/>
              <a:t> ability to leverage these insights can help optimize restaurant performance, elevate customer satisfaction, and strategically navigate growth opportunities in a competitive landscape. By focusing on service quality, operational efficiency, and market adaptability, </a:t>
            </a:r>
            <a:r>
              <a:rPr lang="en-US" b="1" dirty="0" err="1" smtClean="0"/>
              <a:t>Zomato</a:t>
            </a:r>
            <a:r>
              <a:rPr lang="en-US" b="1" dirty="0" smtClean="0"/>
              <a:t> and its partners can continue to lead the restaurant industry into the future.</a:t>
            </a:r>
            <a:endParaRPr lang="en-US" b="1" dirty="0"/>
          </a:p>
        </p:txBody>
      </p:sp>
      <p:pic>
        <p:nvPicPr>
          <p:cNvPr id="6" name="Picture 5"/>
          <p:cNvPicPr>
            <a:picLocks noChangeAspect="1"/>
          </p:cNvPicPr>
          <p:nvPr/>
        </p:nvPicPr>
        <p:blipFill>
          <a:blip r:embed="rId3"/>
          <a:stretch>
            <a:fillRect/>
          </a:stretch>
        </p:blipFill>
        <p:spPr>
          <a:xfrm>
            <a:off x="4508557" y="257073"/>
            <a:ext cx="3146634" cy="408212"/>
          </a:xfrm>
          <a:prstGeom prst="rect">
            <a:avLst/>
          </a:prstGeom>
        </p:spPr>
      </p:pic>
    </p:spTree>
    <p:extLst>
      <p:ext uri="{BB962C8B-B14F-4D97-AF65-F5344CB8AC3E}">
        <p14:creationId xmlns:p14="http://schemas.microsoft.com/office/powerpoint/2010/main" val="78466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3"/>
          <a:stretch>
            <a:fillRect/>
          </a:stretch>
        </p:blipFill>
        <p:spPr>
          <a:xfrm>
            <a:off x="3634819" y="2962768"/>
            <a:ext cx="4894110" cy="639497"/>
          </a:xfrm>
          <a:prstGeom prst="rect">
            <a:avLst/>
          </a:prstGeom>
        </p:spPr>
      </p:pic>
    </p:spTree>
    <p:extLst>
      <p:ext uri="{BB962C8B-B14F-4D97-AF65-F5344CB8AC3E}">
        <p14:creationId xmlns:p14="http://schemas.microsoft.com/office/powerpoint/2010/main" val="98109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67056" y="4493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p:cNvPicPr>
            <a:picLocks noChangeAspect="1"/>
          </p:cNvPicPr>
          <p:nvPr/>
        </p:nvPicPr>
        <p:blipFill>
          <a:blip r:embed="rId3"/>
          <a:stretch>
            <a:fillRect/>
          </a:stretch>
        </p:blipFill>
        <p:spPr>
          <a:xfrm>
            <a:off x="1122290" y="2119588"/>
            <a:ext cx="2182469" cy="256761"/>
          </a:xfrm>
          <a:prstGeom prst="rect">
            <a:avLst/>
          </a:prstGeom>
        </p:spPr>
      </p:pic>
      <p:pic>
        <p:nvPicPr>
          <p:cNvPr id="6" name="Picture 5"/>
          <p:cNvPicPr>
            <a:picLocks noChangeAspect="1"/>
          </p:cNvPicPr>
          <p:nvPr/>
        </p:nvPicPr>
        <p:blipFill>
          <a:blip r:embed="rId4"/>
          <a:stretch>
            <a:fillRect/>
          </a:stretch>
        </p:blipFill>
        <p:spPr>
          <a:xfrm>
            <a:off x="1199113" y="2735719"/>
            <a:ext cx="2028825" cy="256761"/>
          </a:xfrm>
          <a:prstGeom prst="rect">
            <a:avLst/>
          </a:prstGeom>
        </p:spPr>
      </p:pic>
      <p:pic>
        <p:nvPicPr>
          <p:cNvPr id="7" name="Picture 6"/>
          <p:cNvPicPr>
            <a:picLocks noChangeAspect="1"/>
          </p:cNvPicPr>
          <p:nvPr/>
        </p:nvPicPr>
        <p:blipFill>
          <a:blip r:embed="rId5"/>
          <a:stretch>
            <a:fillRect/>
          </a:stretch>
        </p:blipFill>
        <p:spPr>
          <a:xfrm>
            <a:off x="1122292" y="3378459"/>
            <a:ext cx="2219037" cy="273113"/>
          </a:xfrm>
          <a:prstGeom prst="rect">
            <a:avLst/>
          </a:prstGeom>
        </p:spPr>
      </p:pic>
      <p:pic>
        <p:nvPicPr>
          <p:cNvPr id="8" name="Picture 7"/>
          <p:cNvPicPr>
            <a:picLocks noChangeAspect="1"/>
          </p:cNvPicPr>
          <p:nvPr/>
        </p:nvPicPr>
        <p:blipFill>
          <a:blip r:embed="rId6"/>
          <a:stretch>
            <a:fillRect/>
          </a:stretch>
        </p:blipFill>
        <p:spPr>
          <a:xfrm>
            <a:off x="1122292" y="4010942"/>
            <a:ext cx="1477952" cy="279298"/>
          </a:xfrm>
          <a:prstGeom prst="rect">
            <a:avLst/>
          </a:prstGeom>
        </p:spPr>
      </p:pic>
      <p:pic>
        <p:nvPicPr>
          <p:cNvPr id="9" name="Picture 8"/>
          <p:cNvPicPr>
            <a:picLocks noChangeAspect="1"/>
          </p:cNvPicPr>
          <p:nvPr/>
        </p:nvPicPr>
        <p:blipFill>
          <a:blip r:embed="rId7"/>
          <a:stretch>
            <a:fillRect/>
          </a:stretch>
        </p:blipFill>
        <p:spPr>
          <a:xfrm>
            <a:off x="1122292" y="4671399"/>
            <a:ext cx="5827526" cy="263391"/>
          </a:xfrm>
          <a:prstGeom prst="rect">
            <a:avLst/>
          </a:prstGeom>
        </p:spPr>
      </p:pic>
      <p:pic>
        <p:nvPicPr>
          <p:cNvPr id="10" name="Picture 9"/>
          <p:cNvPicPr>
            <a:picLocks noChangeAspect="1"/>
          </p:cNvPicPr>
          <p:nvPr/>
        </p:nvPicPr>
        <p:blipFill>
          <a:blip r:embed="rId8"/>
          <a:stretch>
            <a:fillRect/>
          </a:stretch>
        </p:blipFill>
        <p:spPr>
          <a:xfrm>
            <a:off x="4733097" y="584751"/>
            <a:ext cx="2551462" cy="501927"/>
          </a:xfrm>
          <a:prstGeom prst="rect">
            <a:avLst/>
          </a:prstGeom>
        </p:spPr>
      </p:pic>
    </p:spTree>
    <p:extLst>
      <p:ext uri="{BB962C8B-B14F-4D97-AF65-F5344CB8AC3E}">
        <p14:creationId xmlns:p14="http://schemas.microsoft.com/office/powerpoint/2010/main" val="2340375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00539" y="-292963"/>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p:cNvSpPr txBox="1"/>
          <p:nvPr/>
        </p:nvSpPr>
        <p:spPr>
          <a:xfrm>
            <a:off x="424070" y="1205948"/>
            <a:ext cx="11343860"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Welcome to our </a:t>
            </a:r>
            <a:r>
              <a:rPr lang="en-US" b="1" dirty="0" err="1" smtClean="0"/>
              <a:t>Zomato</a:t>
            </a:r>
            <a:r>
              <a:rPr lang="en-US" b="1" dirty="0" smtClean="0"/>
              <a:t> Data Analytics Project presentation, where we'll delve into the world of online food delivery and uncover key insights into </a:t>
            </a:r>
            <a:r>
              <a:rPr lang="en-US" b="1" dirty="0" err="1" smtClean="0"/>
              <a:t>Zomato's</a:t>
            </a:r>
            <a:r>
              <a:rPr lang="en-US" b="1" dirty="0" smtClean="0"/>
              <a:t> performance. As one of the global leaders in the food delivery market, </a:t>
            </a:r>
            <a:r>
              <a:rPr lang="en-US" b="1" dirty="0" err="1" smtClean="0"/>
              <a:t>Zomato's</a:t>
            </a:r>
            <a:r>
              <a:rPr lang="en-US" b="1" dirty="0" smtClean="0"/>
              <a:t> data offers a fascinating case study. Join us as we explore the metrics that matter most and reveal trends, patterns, and opportunities for growth.</a:t>
            </a:r>
            <a:endParaRPr lang="en-US" b="1" dirty="0"/>
          </a:p>
        </p:txBody>
      </p:sp>
      <p:sp>
        <p:nvSpPr>
          <p:cNvPr id="6" name="TextBox 5"/>
          <p:cNvSpPr txBox="1"/>
          <p:nvPr/>
        </p:nvSpPr>
        <p:spPr>
          <a:xfrm>
            <a:off x="424069" y="2915478"/>
            <a:ext cx="1125109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This research leverages the comprehensive </a:t>
            </a:r>
            <a:r>
              <a:rPr lang="en-US" b="1" dirty="0" err="1" smtClean="0"/>
              <a:t>Zomato</a:t>
            </a:r>
            <a:r>
              <a:rPr lang="en-US" b="1" dirty="0" smtClean="0"/>
              <a:t> Restaurants Data, sourced from a leading online platform that enables users to discover top-rated restaurants in their vicinity. The platform facilitates searches based on diverse criteria, including cuisine, estimated cost for two people, reviews, ratings, and user votes, providing a rich dataset for analysis.</a:t>
            </a:r>
            <a:endParaRPr lang="en-US" b="1" dirty="0"/>
          </a:p>
        </p:txBody>
      </p:sp>
      <p:sp>
        <p:nvSpPr>
          <p:cNvPr id="7" name="TextBox 6"/>
          <p:cNvSpPr txBox="1"/>
          <p:nvPr/>
        </p:nvSpPr>
        <p:spPr>
          <a:xfrm>
            <a:off x="424070" y="4598505"/>
            <a:ext cx="11343860" cy="1477328"/>
          </a:xfrm>
          <a:prstGeom prst="rect">
            <a:avLst/>
          </a:prstGeom>
          <a:noFill/>
        </p:spPr>
        <p:txBody>
          <a:bodyPr wrap="square" rtlCol="0">
            <a:spAutoFit/>
          </a:bodyPr>
          <a:lstStyle/>
          <a:p>
            <a:pPr marL="285750" indent="-285750">
              <a:buFont typeface="Arial" panose="020B0604020202020204" pitchFamily="34" charset="0"/>
              <a:buChar char="•"/>
            </a:pPr>
            <a:r>
              <a:rPr lang="en-US" b="1" smtClean="0"/>
              <a:t>The Zomato Restaurants dataset offers a comprehensive overview of restaurants worldwide, featuring essential attributes that cater to the needs of frequent diners. Key metrics include user votes, aggregate ratings, and average cost for two, providing valuable insights for users to make informed decisions about their dining experiences. Furthermore, this data can facilitate the identification of top-rated restaurants and inform constructive reviews, ultimately driving improvements in the culinary industry."</a:t>
            </a:r>
            <a:endParaRPr lang="en-US" b="1" dirty="0"/>
          </a:p>
        </p:txBody>
      </p:sp>
      <p:pic>
        <p:nvPicPr>
          <p:cNvPr id="8" name="Picture 7"/>
          <p:cNvPicPr>
            <a:picLocks noChangeAspect="1"/>
          </p:cNvPicPr>
          <p:nvPr/>
        </p:nvPicPr>
        <p:blipFill>
          <a:blip r:embed="rId3"/>
          <a:stretch>
            <a:fillRect/>
          </a:stretch>
        </p:blipFill>
        <p:spPr>
          <a:xfrm>
            <a:off x="3916017" y="206461"/>
            <a:ext cx="4325944" cy="463494"/>
          </a:xfrm>
          <a:prstGeom prst="rect">
            <a:avLst/>
          </a:prstGeom>
        </p:spPr>
      </p:pic>
    </p:spTree>
    <p:extLst>
      <p:ext uri="{BB962C8B-B14F-4D97-AF65-F5344CB8AC3E}">
        <p14:creationId xmlns:p14="http://schemas.microsoft.com/office/powerpoint/2010/main" val="65182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p:cNvSpPr txBox="1"/>
          <p:nvPr/>
        </p:nvSpPr>
        <p:spPr>
          <a:xfrm>
            <a:off x="251792" y="781878"/>
            <a:ext cx="11555896" cy="683264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 </a:t>
            </a:r>
            <a:r>
              <a:rPr lang="en-US" b="1" dirty="0"/>
              <a:t>C</a:t>
            </a:r>
            <a:r>
              <a:rPr lang="en-US" b="1" dirty="0" smtClean="0"/>
              <a:t>apturing essential details that enable insights into restaurant popularity, customer preferences, and overall business performance.</a:t>
            </a:r>
          </a:p>
          <a:p>
            <a:pPr marL="342900" indent="-342900">
              <a:buFont typeface="Arial" panose="020B0604020202020204" pitchFamily="34" charset="0"/>
              <a:buChar char="•"/>
            </a:pPr>
            <a:r>
              <a:rPr lang="en-IN" sz="2000" b="1" dirty="0" smtClean="0"/>
              <a:t>Key Features of the Dataset</a:t>
            </a:r>
            <a:r>
              <a:rPr lang="en-IN" b="1" dirty="0" smtClean="0"/>
              <a:t>:</a:t>
            </a:r>
          </a:p>
          <a:p>
            <a:pPr marL="342900" indent="-342900">
              <a:buSzPct val="90000"/>
              <a:buFont typeface="Wingdings" panose="05000000000000000000" pitchFamily="2" charset="2"/>
              <a:buChar char="Ø"/>
            </a:pPr>
            <a:r>
              <a:rPr lang="en-US" sz="2000" b="1" dirty="0" smtClean="0"/>
              <a:t>Restaurant Name</a:t>
            </a:r>
            <a:r>
              <a:rPr lang="en-US" b="1" dirty="0" smtClean="0"/>
              <a:t>: The designated title of the restaurant.</a:t>
            </a:r>
          </a:p>
          <a:p>
            <a:pPr marL="342900" indent="-342900">
              <a:buSzPct val="90000"/>
              <a:buFont typeface="Wingdings" panose="05000000000000000000" pitchFamily="2" charset="2"/>
              <a:buChar char="Ø"/>
            </a:pPr>
            <a:r>
              <a:rPr lang="en-US" sz="2000" b="1" dirty="0" smtClean="0"/>
              <a:t>City/Location</a:t>
            </a:r>
            <a:r>
              <a:rPr lang="en-US" b="1" dirty="0" smtClean="0"/>
              <a:t>: The geographical area or address of the restaurant.</a:t>
            </a:r>
          </a:p>
          <a:p>
            <a:pPr marL="342900" indent="-342900">
              <a:buSzPct val="90000"/>
              <a:buFont typeface="Wingdings" panose="05000000000000000000" pitchFamily="2" charset="2"/>
              <a:buChar char="Ø"/>
            </a:pPr>
            <a:r>
              <a:rPr lang="en-US" sz="2000" b="1" dirty="0" smtClean="0"/>
              <a:t>Cuisine</a:t>
            </a:r>
            <a:r>
              <a:rPr lang="en-US" b="1" dirty="0" smtClean="0"/>
              <a:t>: The specific categories of food served at the restaurant, like Italian, Chinese, or Indian.</a:t>
            </a:r>
          </a:p>
          <a:p>
            <a:pPr marL="342900" indent="-342900">
              <a:buSzPct val="90000"/>
              <a:buFont typeface="Wingdings" panose="05000000000000000000" pitchFamily="2" charset="2"/>
              <a:buChar char="Ø"/>
            </a:pPr>
            <a:r>
              <a:rPr lang="en-US" sz="2000" b="1" dirty="0" smtClean="0"/>
              <a:t>Average Cost for Two: </a:t>
            </a:r>
            <a:r>
              <a:rPr lang="en-US" b="1" dirty="0" smtClean="0"/>
              <a:t> </a:t>
            </a:r>
            <a:r>
              <a:rPr lang="en-US" b="1" dirty="0" err="1" smtClean="0"/>
              <a:t>Zomato</a:t>
            </a:r>
            <a:r>
              <a:rPr lang="en-US" b="1" dirty="0" smtClean="0"/>
              <a:t> Restaurants Dataset provides an extensive collection of data on restaurants from cities worldwide typical cost for a meal for two, which provides the overview of the restaurant's pricing approach.</a:t>
            </a:r>
          </a:p>
          <a:p>
            <a:pPr marL="342900" indent="-342900">
              <a:buSzPct val="90000"/>
              <a:buFont typeface="Wingdings" panose="05000000000000000000" pitchFamily="2" charset="2"/>
              <a:buChar char="Ø"/>
            </a:pPr>
            <a:r>
              <a:rPr lang="en-US" sz="2000" b="1" dirty="0" smtClean="0"/>
              <a:t>Aggregate Rating</a:t>
            </a:r>
            <a:r>
              <a:rPr lang="en-US" b="1" dirty="0" smtClean="0"/>
              <a:t>: A weighted average score calculated from customer reviews, offering a comprehensive measure of overall satisfaction and restaurant quality.</a:t>
            </a:r>
          </a:p>
          <a:p>
            <a:pPr marL="342900" indent="-342900">
              <a:buSzPct val="90000"/>
              <a:buFont typeface="Wingdings" panose="05000000000000000000" pitchFamily="2" charset="2"/>
              <a:buChar char="Ø"/>
            </a:pPr>
            <a:r>
              <a:rPr lang="en-US" sz="2000" b="1" dirty="0" smtClean="0"/>
              <a:t>Votes</a:t>
            </a:r>
            <a:r>
              <a:rPr lang="en-US" b="1" dirty="0" smtClean="0"/>
              <a:t>: The total count of customer votes, serving as an indicator of the restaurant's popularity and the extent of customer interaction.</a:t>
            </a:r>
          </a:p>
          <a:p>
            <a:pPr marL="342900" indent="-342900">
              <a:buSzPct val="90000"/>
              <a:buFont typeface="Wingdings" panose="05000000000000000000" pitchFamily="2" charset="2"/>
              <a:buChar char="Ø"/>
            </a:pPr>
            <a:r>
              <a:rPr lang="en-US" sz="2000" b="1" dirty="0" smtClean="0"/>
              <a:t>Reviews</a:t>
            </a:r>
            <a:r>
              <a:rPr lang="en-US" b="1" dirty="0" smtClean="0"/>
              <a:t>: Detailed customer feedback and ratings based on their dining experience, offering insights into the restaurant's quality and service.</a:t>
            </a:r>
          </a:p>
          <a:p>
            <a:pPr>
              <a:buFont typeface="Wingdings" panose="05000000000000000000" pitchFamily="2" charset="2"/>
              <a:buChar char="Ø"/>
            </a:pPr>
            <a:r>
              <a:rPr lang="en-US" sz="2000" b="1" dirty="0" smtClean="0"/>
              <a:t>  Online </a:t>
            </a:r>
            <a:r>
              <a:rPr lang="en-US" sz="2000" b="1" dirty="0"/>
              <a:t>Order Availability</a:t>
            </a:r>
            <a:r>
              <a:rPr lang="en-US" b="1" dirty="0"/>
              <a:t>: Specifies whether the restaurant offers the convenience of placing orders online </a:t>
            </a:r>
            <a:r>
              <a:rPr lang="en-US" b="1" dirty="0" smtClean="0"/>
              <a:t>for </a:t>
            </a:r>
            <a:r>
              <a:rPr lang="en-US" b="1" dirty="0"/>
              <a:t>delivery or takeout.</a:t>
            </a:r>
          </a:p>
          <a:p>
            <a:pPr>
              <a:buFont typeface="Wingdings" panose="05000000000000000000" pitchFamily="2" charset="2"/>
              <a:buChar char="Ø"/>
            </a:pPr>
            <a:r>
              <a:rPr lang="en-US" sz="2000" b="1" dirty="0" smtClean="0"/>
              <a:t>  Table </a:t>
            </a:r>
            <a:r>
              <a:rPr lang="en-US" sz="2000" b="1" dirty="0"/>
              <a:t>Booking </a:t>
            </a:r>
            <a:r>
              <a:rPr lang="en-US" sz="2000" b="1" dirty="0" smtClean="0"/>
              <a:t>Availability</a:t>
            </a:r>
            <a:r>
              <a:rPr lang="en-US" b="1" dirty="0" smtClean="0"/>
              <a:t>: </a:t>
            </a:r>
            <a:r>
              <a:rPr lang="en-US" b="1" dirty="0"/>
              <a:t>Specifies whether the restaurant offers the option for customers to make online reservations for a table in advance.</a:t>
            </a:r>
          </a:p>
          <a:p>
            <a:pPr>
              <a:buFont typeface="Wingdings" panose="05000000000000000000" pitchFamily="2" charset="2"/>
              <a:buChar char="Ø"/>
            </a:pPr>
            <a:r>
              <a:rPr lang="en-US" sz="2000" b="1" dirty="0" smtClean="0"/>
              <a:t>  Restaurant </a:t>
            </a:r>
            <a:r>
              <a:rPr lang="en-US" sz="2000" b="1" dirty="0"/>
              <a:t>Type</a:t>
            </a:r>
            <a:r>
              <a:rPr lang="en-US" b="1" dirty="0"/>
              <a:t>: Classifications like casual dining, fast food, cafes, fine dining, and more.</a:t>
            </a:r>
          </a:p>
          <a:p>
            <a:pPr>
              <a:buFont typeface="Wingdings" panose="05000000000000000000" pitchFamily="2" charset="2"/>
              <a:buChar char="Ø"/>
            </a:pPr>
            <a:r>
              <a:rPr lang="en-US" sz="2000" b="1" dirty="0" smtClean="0"/>
              <a:t>  Country</a:t>
            </a:r>
            <a:r>
              <a:rPr lang="en-US" b="1" dirty="0"/>
              <a:t>: Country where the restaurant is located.</a:t>
            </a:r>
            <a:endParaRPr lang="en-IN" b="1" dirty="0"/>
          </a:p>
          <a:p>
            <a:pPr marL="342900" indent="-342900">
              <a:buSzPct val="90000"/>
              <a:buFont typeface="Wingdings" panose="05000000000000000000" pitchFamily="2" charset="2"/>
              <a:buChar char="Ø"/>
            </a:pPr>
            <a:endParaRPr lang="en-US" b="1" dirty="0" smtClean="0"/>
          </a:p>
          <a:p>
            <a:pPr>
              <a:buSzPct val="90000"/>
            </a:pPr>
            <a:endParaRPr lang="en-US" b="1" dirty="0" smtClean="0"/>
          </a:p>
          <a:p>
            <a:pPr marL="342900" indent="-342900">
              <a:buSzPct val="90000"/>
              <a:buFont typeface="Wingdings" panose="05000000000000000000" pitchFamily="2" charset="2"/>
              <a:buChar char="Ø"/>
            </a:pPr>
            <a:endParaRPr lang="en-IN" b="1" dirty="0"/>
          </a:p>
        </p:txBody>
      </p:sp>
      <p:pic>
        <p:nvPicPr>
          <p:cNvPr id="3" name="Picture 2"/>
          <p:cNvPicPr>
            <a:picLocks noChangeAspect="1"/>
          </p:cNvPicPr>
          <p:nvPr/>
        </p:nvPicPr>
        <p:blipFill>
          <a:blip r:embed="rId3"/>
          <a:stretch>
            <a:fillRect/>
          </a:stretch>
        </p:blipFill>
        <p:spPr>
          <a:xfrm>
            <a:off x="3815140" y="25359"/>
            <a:ext cx="4533468" cy="464971"/>
          </a:xfrm>
          <a:prstGeom prst="rect">
            <a:avLst/>
          </a:prstGeom>
        </p:spPr>
      </p:pic>
    </p:spTree>
    <p:extLst>
      <p:ext uri="{BB962C8B-B14F-4D97-AF65-F5344CB8AC3E}">
        <p14:creationId xmlns:p14="http://schemas.microsoft.com/office/powerpoint/2010/main" val="9934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97654" y="-292964"/>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3"/>
          <a:stretch>
            <a:fillRect/>
          </a:stretch>
        </p:blipFill>
        <p:spPr>
          <a:xfrm>
            <a:off x="4330610" y="203651"/>
            <a:ext cx="3502527" cy="317210"/>
          </a:xfrm>
          <a:prstGeom prst="rect">
            <a:avLst/>
          </a:prstGeom>
        </p:spPr>
      </p:pic>
      <p:sp>
        <p:nvSpPr>
          <p:cNvPr id="3" name="Rectangle 2"/>
          <p:cNvSpPr/>
          <p:nvPr/>
        </p:nvSpPr>
        <p:spPr>
          <a:xfrm>
            <a:off x="0" y="648144"/>
            <a:ext cx="5257721" cy="369332"/>
          </a:xfrm>
          <a:prstGeom prst="rect">
            <a:avLst/>
          </a:prstGeom>
          <a:noFill/>
          <a:ln>
            <a:noFill/>
          </a:ln>
        </p:spPr>
        <p:txBody>
          <a:bodyPr wrap="none">
            <a:spAutoFit/>
          </a:bodyPr>
          <a:lstStyle/>
          <a:p>
            <a:pPr marL="285750" indent="-285750">
              <a:buFont typeface="Arial" panose="020B0604020202020204" pitchFamily="34" charset="0"/>
              <a:buChar char="•"/>
            </a:pPr>
            <a:r>
              <a:rPr lang="en-US" b="1" dirty="0"/>
              <a:t>Number of Restaurants based on Country and City</a:t>
            </a:r>
          </a:p>
        </p:txBody>
      </p:sp>
      <p:sp>
        <p:nvSpPr>
          <p:cNvPr id="4" name="Rectangle 3"/>
          <p:cNvSpPr/>
          <p:nvPr/>
        </p:nvSpPr>
        <p:spPr>
          <a:xfrm>
            <a:off x="246926" y="1144759"/>
            <a:ext cx="5818208" cy="2554545"/>
          </a:xfrm>
          <a:prstGeom prst="rect">
            <a:avLst/>
          </a:prstGeom>
        </p:spPr>
        <p:txBody>
          <a:bodyPr wrap="square">
            <a:spAutoFit/>
          </a:bodyPr>
          <a:lstStyle/>
          <a:p>
            <a:r>
              <a:rPr lang="en-US" sz="1600" b="1" dirty="0" err="1">
                <a:solidFill>
                  <a:srgbClr val="0D0D0D"/>
                </a:solidFill>
                <a:latin typeface="Segoe UI Variable Text" pitchFamily="2" charset="0"/>
              </a:rPr>
              <a:t>Zomato's</a:t>
            </a:r>
            <a:r>
              <a:rPr lang="en-US" sz="1600" b="1" dirty="0">
                <a:solidFill>
                  <a:srgbClr val="0D0D0D"/>
                </a:solidFill>
                <a:latin typeface="Segoe UI Variable Text" pitchFamily="2" charset="0"/>
              </a:rPr>
              <a:t> largest presence is in India, where it </a:t>
            </a:r>
            <a:r>
              <a:rPr lang="en-US" sz="1600" b="1" dirty="0">
                <a:solidFill>
                  <a:srgbClr val="0D0D0D"/>
                </a:solidFill>
              </a:rPr>
              <a:t>dominates</a:t>
            </a:r>
            <a:r>
              <a:rPr lang="en-US" sz="1600" b="1" dirty="0">
                <a:solidFill>
                  <a:srgbClr val="0D0D0D"/>
                </a:solidFill>
                <a:latin typeface="Segoe UI Variable Text" pitchFamily="2" charset="0"/>
              </a:rPr>
              <a:t> the restaurant market. Following this, it has a strong foothold in the United States and the United Kingdom, where it is recognized as a reliable platform for discovering restaurants and enhancing dining experiences.</a:t>
            </a:r>
          </a:p>
          <a:p>
            <a:endParaRPr lang="en-US" sz="1600" b="1" dirty="0">
              <a:solidFill>
                <a:srgbClr val="0D0D0D"/>
              </a:solidFill>
              <a:latin typeface="Segoe UI Variable Text" pitchFamily="2" charset="0"/>
            </a:endParaRPr>
          </a:p>
          <a:p>
            <a:r>
              <a:rPr lang="en-US" sz="1600" b="1" dirty="0">
                <a:solidFill>
                  <a:srgbClr val="0D0D0D"/>
                </a:solidFill>
                <a:latin typeface="Segoe UI Variable Text" pitchFamily="2" charset="0"/>
              </a:rPr>
              <a:t>Emerging markets such as the UAE and Australia demonstrate significant growth potential, with the number of listings steadily increasing, highlighting expanding opportunities in these regions.</a:t>
            </a:r>
            <a:endParaRPr lang="en-US" sz="1600" b="1" dirty="0"/>
          </a:p>
        </p:txBody>
      </p:sp>
      <p:pic>
        <p:nvPicPr>
          <p:cNvPr id="6" name="Picture 5">
            <a:extLst>
              <a:ext uri="{FF2B5EF4-FFF2-40B4-BE49-F238E27FC236}">
                <a16:creationId xmlns:a16="http://schemas.microsoft.com/office/drawing/2014/main" id="{E0D5A9D3-9411-6A3A-8CEC-FBBDD992C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447" y="645288"/>
            <a:ext cx="5661642" cy="3044142"/>
          </a:xfrm>
          <a:prstGeom prst="rect">
            <a:avLst/>
          </a:prstGeom>
        </p:spPr>
      </p:pic>
      <p:pic>
        <p:nvPicPr>
          <p:cNvPr id="7" name="Picture 6">
            <a:extLst>
              <a:ext uri="{FF2B5EF4-FFF2-40B4-BE49-F238E27FC236}">
                <a16:creationId xmlns:a16="http://schemas.microsoft.com/office/drawing/2014/main" id="{EDEE0869-DAA3-97B6-2F26-8C2534983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926" y="3689430"/>
            <a:ext cx="5696732" cy="3045253"/>
          </a:xfrm>
          <a:prstGeom prst="rect">
            <a:avLst/>
          </a:prstGeom>
        </p:spPr>
      </p:pic>
      <p:sp>
        <p:nvSpPr>
          <p:cNvPr id="8" name="Rectangle 7"/>
          <p:cNvSpPr/>
          <p:nvPr/>
        </p:nvSpPr>
        <p:spPr>
          <a:xfrm>
            <a:off x="6081873" y="3780895"/>
            <a:ext cx="5912216" cy="2862322"/>
          </a:xfrm>
          <a:prstGeom prst="rect">
            <a:avLst/>
          </a:prstGeom>
        </p:spPr>
        <p:txBody>
          <a:bodyPr wrap="square">
            <a:spAutoFit/>
          </a:bodyPr>
          <a:lstStyle/>
          <a:p>
            <a:r>
              <a:rPr lang="en-US" sz="1200" b="1" dirty="0"/>
              <a:t/>
            </a:r>
            <a:br>
              <a:rPr lang="en-US" sz="1200" b="1" dirty="0"/>
            </a:br>
            <a:r>
              <a:rPr lang="en-US" sz="1200" b="1" dirty="0"/>
              <a:t>Key Insights:</a:t>
            </a:r>
          </a:p>
          <a:p>
            <a:r>
              <a:rPr lang="en-US" sz="1200" b="1" dirty="0"/>
              <a:t/>
            </a:r>
            <a:br>
              <a:rPr lang="en-US" sz="1200" b="1" dirty="0"/>
            </a:br>
            <a:r>
              <a:rPr lang="en-US" sz="1200" b="1" dirty="0">
                <a:solidFill>
                  <a:srgbClr val="002060"/>
                </a:solidFill>
              </a:rPr>
              <a:t>India</a:t>
            </a:r>
            <a:r>
              <a:rPr lang="en-US" sz="1200" b="1" dirty="0" smtClean="0">
                <a:solidFill>
                  <a:srgbClr val="002060"/>
                </a:solidFill>
              </a:rPr>
              <a:t>:</a:t>
            </a:r>
            <a:r>
              <a:rPr lang="en-US" sz="1200" b="1" dirty="0"/>
              <a:t/>
            </a:r>
            <a:br>
              <a:rPr lang="en-US" sz="1200" b="1" dirty="0"/>
            </a:br>
            <a:r>
              <a:rPr lang="en-US" sz="1200" b="1" dirty="0">
                <a:solidFill>
                  <a:srgbClr val="0D0D0D"/>
                </a:solidFill>
              </a:rPr>
              <a:t>India holds the largest market share for </a:t>
            </a:r>
            <a:r>
              <a:rPr lang="en-US" sz="1200" b="1" dirty="0" err="1">
                <a:solidFill>
                  <a:srgbClr val="0D0D0D"/>
                </a:solidFill>
              </a:rPr>
              <a:t>Zomato</a:t>
            </a:r>
            <a:r>
              <a:rPr lang="en-US" sz="1200" b="1" dirty="0">
                <a:solidFill>
                  <a:srgbClr val="0D0D0D"/>
                </a:solidFill>
              </a:rPr>
              <a:t>, featuring a substantial number of restaurants across key cities such as New Delhi, Gurgaon, and Noida.</a:t>
            </a:r>
            <a:r>
              <a:rPr lang="en-US" sz="1200" b="1" dirty="0"/>
              <a:t/>
            </a:r>
            <a:br>
              <a:rPr lang="en-US" sz="1200" b="1" dirty="0"/>
            </a:br>
            <a:r>
              <a:rPr lang="en-US" sz="1200" b="1" dirty="0">
                <a:solidFill>
                  <a:srgbClr val="0D0D0D"/>
                </a:solidFill>
              </a:rPr>
              <a:t>Total Restaurants: 8,652</a:t>
            </a:r>
            <a:r>
              <a:rPr lang="en-US" sz="1200" b="1" dirty="0"/>
              <a:t/>
            </a:r>
            <a:br>
              <a:rPr lang="en-US" sz="1200" b="1" dirty="0"/>
            </a:br>
            <a:r>
              <a:rPr lang="en-US" sz="1200" b="1" dirty="0">
                <a:solidFill>
                  <a:srgbClr val="002060"/>
                </a:solidFill>
              </a:rPr>
              <a:t>United States</a:t>
            </a:r>
            <a:r>
              <a:rPr lang="en-US" sz="1200" b="1" dirty="0" smtClean="0">
                <a:solidFill>
                  <a:srgbClr val="002060"/>
                </a:solidFill>
              </a:rPr>
              <a:t>:</a:t>
            </a:r>
            <a:r>
              <a:rPr lang="en-US" sz="1200" b="1" dirty="0"/>
              <a:t/>
            </a:r>
            <a:br>
              <a:rPr lang="en-US" sz="1200" b="1" dirty="0"/>
            </a:br>
            <a:r>
              <a:rPr lang="en-US" sz="1200" b="1" dirty="0">
                <a:solidFill>
                  <a:srgbClr val="0D0D0D"/>
                </a:solidFill>
              </a:rPr>
              <a:t>The U.S. is another key market for </a:t>
            </a:r>
            <a:r>
              <a:rPr lang="en-US" sz="1200" b="1" dirty="0" err="1">
                <a:solidFill>
                  <a:srgbClr val="0D0D0D"/>
                </a:solidFill>
              </a:rPr>
              <a:t>Zomato</a:t>
            </a:r>
            <a:r>
              <a:rPr lang="en-US" sz="1200" b="1" dirty="0">
                <a:solidFill>
                  <a:srgbClr val="0D0D0D"/>
                </a:solidFill>
              </a:rPr>
              <a:t>, boasting a wide range of high-end and diverse restaurants, especially in cities like New York, Los Angeles, and Chicago.</a:t>
            </a:r>
            <a:r>
              <a:rPr lang="en-US" sz="1200" b="1" dirty="0"/>
              <a:t/>
            </a:r>
            <a:br>
              <a:rPr lang="en-US" sz="1200" b="1" dirty="0"/>
            </a:br>
            <a:r>
              <a:rPr lang="en-US" sz="1200" b="1" dirty="0">
                <a:solidFill>
                  <a:srgbClr val="0D0D0D"/>
                </a:solidFill>
              </a:rPr>
              <a:t>Total Restaurants: 436.</a:t>
            </a:r>
            <a:r>
              <a:rPr lang="en-US" sz="1200" b="1" dirty="0"/>
              <a:t/>
            </a:r>
            <a:br>
              <a:rPr lang="en-US" sz="1200" b="1" dirty="0"/>
            </a:br>
            <a:r>
              <a:rPr lang="en-US" sz="1200" b="1" dirty="0">
                <a:solidFill>
                  <a:srgbClr val="002060"/>
                </a:solidFill>
              </a:rPr>
              <a:t>United Kingdom</a:t>
            </a:r>
            <a:r>
              <a:rPr lang="en-US" sz="1200" b="1" dirty="0" smtClean="0">
                <a:solidFill>
                  <a:srgbClr val="002060"/>
                </a:solidFill>
              </a:rPr>
              <a:t>:</a:t>
            </a:r>
            <a:r>
              <a:rPr lang="en-US" sz="1200" b="1" dirty="0"/>
              <a:t/>
            </a:r>
            <a:br>
              <a:rPr lang="en-US" sz="1200" b="1" dirty="0"/>
            </a:br>
            <a:r>
              <a:rPr lang="en-US" sz="1200" b="1" dirty="0">
                <a:solidFill>
                  <a:srgbClr val="0D0D0D"/>
                </a:solidFill>
              </a:rPr>
              <a:t>The U.K. market exhibits a strong presence, with a wide array of restaurants in London and other prominent cities.</a:t>
            </a:r>
          </a:p>
          <a:p>
            <a:pPr fontAlgn="base">
              <a:buFont typeface="Arial" panose="020B0604020202020204" pitchFamily="34" charset="0"/>
              <a:buChar char="•"/>
            </a:pPr>
            <a:r>
              <a:rPr lang="en-US" sz="1200" b="1" dirty="0">
                <a:solidFill>
                  <a:srgbClr val="000000"/>
                </a:solidFill>
              </a:rPr>
              <a:t>Total Restaurants: 80</a:t>
            </a:r>
            <a:endParaRPr lang="en-US" sz="1200" b="1" dirty="0">
              <a:solidFill>
                <a:srgbClr val="000000"/>
              </a:solidFill>
            </a:endParaRPr>
          </a:p>
        </p:txBody>
      </p:sp>
    </p:spTree>
    <p:extLst>
      <p:ext uri="{BB962C8B-B14F-4D97-AF65-F5344CB8AC3E}">
        <p14:creationId xmlns:p14="http://schemas.microsoft.com/office/powerpoint/2010/main" val="328149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73083" y="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0" y="0"/>
            <a:ext cx="5740400" cy="1200329"/>
          </a:xfrm>
          <a:prstGeom prst="rect">
            <a:avLst/>
          </a:prstGeom>
        </p:spPr>
        <p:txBody>
          <a:bodyPr wrap="square">
            <a:spAutoFit/>
          </a:bodyPr>
          <a:lstStyle/>
          <a:p>
            <a:pPr marL="285750" indent="-285750">
              <a:buFont typeface="Arial" panose="020B0604020202020204" pitchFamily="34" charset="0"/>
              <a:buChar char="•"/>
            </a:pPr>
            <a:r>
              <a:rPr lang="en-US" b="1" dirty="0">
                <a:latin typeface="Rockwell" panose="02060603020205020403" pitchFamily="18" charset="0"/>
              </a:rPr>
              <a:t>Number of Restaurants opening based on Year, Month, Quarters </a:t>
            </a:r>
            <a:r>
              <a:rPr lang="en-US" b="1" dirty="0"/>
              <a:t/>
            </a:r>
            <a:br>
              <a:rPr lang="en-US" b="1" dirty="0"/>
            </a:br>
            <a:r>
              <a:rPr lang="en-US" b="1" dirty="0"/>
              <a:t/>
            </a:r>
            <a:br>
              <a:rPr lang="en-US" b="1" dirty="0"/>
            </a:br>
            <a:endParaRPr lang="en-US" b="1" dirty="0"/>
          </a:p>
        </p:txBody>
      </p:sp>
      <p:sp>
        <p:nvSpPr>
          <p:cNvPr id="3" name="Rectangle 2"/>
          <p:cNvSpPr/>
          <p:nvPr/>
        </p:nvSpPr>
        <p:spPr>
          <a:xfrm>
            <a:off x="-14126" y="777578"/>
            <a:ext cx="6096000" cy="1569660"/>
          </a:xfrm>
          <a:prstGeom prst="rect">
            <a:avLst/>
          </a:prstGeom>
        </p:spPr>
        <p:txBody>
          <a:bodyPr>
            <a:spAutoFit/>
          </a:bodyPr>
          <a:lstStyle/>
          <a:p>
            <a:pPr marL="285750" indent="-285750">
              <a:buFont typeface="Arial" panose="020B0604020202020204" pitchFamily="34" charset="0"/>
              <a:buChar char="•"/>
            </a:pPr>
            <a:r>
              <a:rPr lang="en-US" sz="1600" b="1" dirty="0">
                <a:solidFill>
                  <a:srgbClr val="0D0D0D"/>
                </a:solidFill>
              </a:rPr>
              <a:t>Both the end of Q1 and Q3 see the highest number of new restaurant openings.</a:t>
            </a:r>
          </a:p>
          <a:p>
            <a:pPr marL="285750" indent="-285750">
              <a:buFont typeface="Arial" panose="020B0604020202020204" pitchFamily="34" charset="0"/>
              <a:buChar char="•"/>
            </a:pPr>
            <a:r>
              <a:rPr lang="en-US" sz="1600" b="1" dirty="0">
                <a:solidFill>
                  <a:srgbClr val="0D0D0D"/>
                </a:solidFill>
              </a:rPr>
              <a:t>The 6.92% decrease in total restaurants between 2011 and 2012 could be attributed to factors like market saturation, economic conditions, or shifts in consumer preferences.</a:t>
            </a:r>
          </a:p>
          <a:p>
            <a:endParaRPr lang="en-IN" sz="1600" b="1" dirty="0"/>
          </a:p>
        </p:txBody>
      </p:sp>
      <p:pic>
        <p:nvPicPr>
          <p:cNvPr id="7" name="Picture 6">
            <a:extLst>
              <a:ext uri="{FF2B5EF4-FFF2-40B4-BE49-F238E27FC236}">
                <a16:creationId xmlns:a16="http://schemas.microsoft.com/office/drawing/2014/main" id="{9572B997-3D73-2B06-0C57-02B98A90D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497" y="88079"/>
            <a:ext cx="4516286" cy="2213461"/>
          </a:xfrm>
          <a:prstGeom prst="rect">
            <a:avLst/>
          </a:prstGeom>
        </p:spPr>
      </p:pic>
      <p:pic>
        <p:nvPicPr>
          <p:cNvPr id="8" name="Picture 7">
            <a:extLst>
              <a:ext uri="{FF2B5EF4-FFF2-40B4-BE49-F238E27FC236}">
                <a16:creationId xmlns:a16="http://schemas.microsoft.com/office/drawing/2014/main" id="{709D5C34-FA93-F080-30D5-744D3B3C66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0937" y="2428509"/>
            <a:ext cx="4516286" cy="2213596"/>
          </a:xfrm>
          <a:prstGeom prst="rect">
            <a:avLst/>
          </a:prstGeom>
        </p:spPr>
      </p:pic>
      <p:pic>
        <p:nvPicPr>
          <p:cNvPr id="9" name="Picture 8">
            <a:extLst>
              <a:ext uri="{FF2B5EF4-FFF2-40B4-BE49-F238E27FC236}">
                <a16:creationId xmlns:a16="http://schemas.microsoft.com/office/drawing/2014/main" id="{7DA9605A-223B-213E-0251-1EE93D99AE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0937" y="4768668"/>
            <a:ext cx="4587406" cy="2205771"/>
          </a:xfrm>
          <a:prstGeom prst="rect">
            <a:avLst/>
          </a:prstGeom>
        </p:spPr>
      </p:pic>
      <p:sp>
        <p:nvSpPr>
          <p:cNvPr id="4" name="Rectangle 3"/>
          <p:cNvSpPr/>
          <p:nvPr/>
        </p:nvSpPr>
        <p:spPr>
          <a:xfrm>
            <a:off x="603651" y="2620578"/>
            <a:ext cx="5648960" cy="3231654"/>
          </a:xfrm>
          <a:prstGeom prst="rect">
            <a:avLst/>
          </a:prstGeom>
        </p:spPr>
        <p:txBody>
          <a:bodyPr wrap="square">
            <a:spAutoFit/>
          </a:bodyPr>
          <a:lstStyle/>
          <a:p>
            <a:pPr marL="171450" indent="-171450">
              <a:buFont typeface="Arial" panose="020B0604020202020204" pitchFamily="34" charset="0"/>
              <a:buChar char="•"/>
            </a:pPr>
            <a:r>
              <a:rPr lang="en-US" sz="1200" b="1" dirty="0">
                <a:solidFill>
                  <a:srgbClr val="002060"/>
                </a:solidFill>
              </a:rPr>
              <a:t>Key Insights</a:t>
            </a:r>
            <a:r>
              <a:rPr lang="en-US" sz="1200" b="1" dirty="0" smtClean="0">
                <a:solidFill>
                  <a:srgbClr val="002060"/>
                </a:solidFill>
              </a:rPr>
              <a:t>:</a:t>
            </a:r>
          </a:p>
          <a:p>
            <a:pPr marL="171450" indent="-171450">
              <a:buFont typeface="Arial" panose="020B0604020202020204" pitchFamily="34" charset="0"/>
              <a:buChar char="•"/>
            </a:pPr>
            <a:r>
              <a:rPr lang="en-US" sz="1200" b="1" dirty="0">
                <a:solidFill>
                  <a:srgbClr val="002060"/>
                </a:solidFill>
              </a:rPr>
              <a:t/>
            </a:r>
            <a:br>
              <a:rPr lang="en-US" sz="1200" b="1" dirty="0">
                <a:solidFill>
                  <a:srgbClr val="002060"/>
                </a:solidFill>
              </a:rPr>
            </a:br>
            <a:r>
              <a:rPr lang="en-US" sz="1200" b="1" dirty="0">
                <a:solidFill>
                  <a:srgbClr val="0D0D0D"/>
                </a:solidFill>
              </a:rPr>
              <a:t>Growth Trend in Most Active Years:</a:t>
            </a:r>
            <a:br>
              <a:rPr lang="en-US" sz="1200" b="1" dirty="0">
                <a:solidFill>
                  <a:srgbClr val="0D0D0D"/>
                </a:solidFill>
              </a:rPr>
            </a:br>
            <a:r>
              <a:rPr lang="en-US" sz="1200" b="1" dirty="0">
                <a:solidFill>
                  <a:srgbClr val="0D0D0D"/>
                </a:solidFill>
              </a:rPr>
              <a:t>The highest number of restaurant openings occurred in 2011 and 2018, with 1,098 and 1,102 new restaurants, respectively</a:t>
            </a:r>
            <a:r>
              <a:rPr lang="en-US" sz="1200" b="1" dirty="0" smtClean="0">
                <a:solidFill>
                  <a:srgbClr val="0D0D0D"/>
                </a:solidFill>
              </a:rPr>
              <a:t>.</a:t>
            </a:r>
          </a:p>
          <a:p>
            <a:pPr marL="171450" indent="-171450">
              <a:buFont typeface="Arial" panose="020B0604020202020204" pitchFamily="34" charset="0"/>
              <a:buChar char="•"/>
            </a:pPr>
            <a:r>
              <a:rPr lang="en-US" sz="1200" b="1" dirty="0">
                <a:solidFill>
                  <a:srgbClr val="0D0D0D"/>
                </a:solidFill>
              </a:rPr>
              <a:t/>
            </a:r>
            <a:br>
              <a:rPr lang="en-US" sz="1200" b="1" dirty="0">
                <a:solidFill>
                  <a:srgbClr val="0D0D0D"/>
                </a:solidFill>
              </a:rPr>
            </a:br>
            <a:r>
              <a:rPr lang="en-US" sz="1200" b="1" dirty="0" smtClean="0">
                <a:solidFill>
                  <a:srgbClr val="0D0D0D"/>
                </a:solidFill>
              </a:rPr>
              <a:t>In </a:t>
            </a:r>
            <a:r>
              <a:rPr lang="en-US" sz="1200" b="1" dirty="0">
                <a:solidFill>
                  <a:srgbClr val="0D0D0D"/>
                </a:solidFill>
              </a:rPr>
              <a:t>2011, </a:t>
            </a:r>
            <a:r>
              <a:rPr lang="en-US" sz="1200" b="1" dirty="0" err="1">
                <a:solidFill>
                  <a:srgbClr val="0D0D0D"/>
                </a:solidFill>
              </a:rPr>
              <a:t>Zomato</a:t>
            </a:r>
            <a:r>
              <a:rPr lang="en-US" sz="1200" b="1" dirty="0">
                <a:solidFill>
                  <a:srgbClr val="0D0D0D"/>
                </a:solidFill>
              </a:rPr>
              <a:t> expanded its operations to cities like Hyderabad, Pune, and Chennai, and also launched its mobile application.</a:t>
            </a:r>
            <a:br>
              <a:rPr lang="en-US" sz="1200" b="1" dirty="0">
                <a:solidFill>
                  <a:srgbClr val="0D0D0D"/>
                </a:solidFill>
              </a:rPr>
            </a:br>
            <a:r>
              <a:rPr lang="en-US" sz="1200" b="1" dirty="0">
                <a:solidFill>
                  <a:srgbClr val="0D0D0D"/>
                </a:solidFill>
              </a:rPr>
              <a:t>Decline in Restaurant Openings in Years</a:t>
            </a:r>
            <a:r>
              <a:rPr lang="en-US" sz="1200" b="1" dirty="0" smtClean="0">
                <a:solidFill>
                  <a:srgbClr val="0D0D0D"/>
                </a:solidFill>
              </a:rPr>
              <a:t>:</a:t>
            </a:r>
          </a:p>
          <a:p>
            <a:pPr marL="171450" indent="-171450">
              <a:buFont typeface="Arial" panose="020B0604020202020204" pitchFamily="34" charset="0"/>
              <a:buChar char="•"/>
            </a:pPr>
            <a:r>
              <a:rPr lang="en-US" sz="1200" b="1" dirty="0">
                <a:solidFill>
                  <a:srgbClr val="0D0D0D"/>
                </a:solidFill>
              </a:rPr>
              <a:t/>
            </a:r>
            <a:br>
              <a:rPr lang="en-US" sz="1200" b="1" dirty="0">
                <a:solidFill>
                  <a:srgbClr val="0D0D0D"/>
                </a:solidFill>
              </a:rPr>
            </a:br>
            <a:r>
              <a:rPr lang="en-US" sz="1200" b="1" dirty="0">
                <a:solidFill>
                  <a:srgbClr val="0D0D0D"/>
                </a:solidFill>
              </a:rPr>
              <a:t>In certain years, such as 2012, 2015, and 2016, there were fewer restaurant openings, likely due to economic downturns and regulatory changes</a:t>
            </a:r>
            <a:r>
              <a:rPr lang="en-US" sz="1200" b="1" dirty="0" smtClean="0">
                <a:solidFill>
                  <a:srgbClr val="0D0D0D"/>
                </a:solidFill>
              </a:rPr>
              <a:t>.</a:t>
            </a:r>
          </a:p>
          <a:p>
            <a:pPr marL="171450" indent="-171450">
              <a:buFont typeface="Arial" panose="020B0604020202020204" pitchFamily="34" charset="0"/>
              <a:buChar char="•"/>
            </a:pPr>
            <a:r>
              <a:rPr lang="en-US" sz="1200" b="1" dirty="0">
                <a:solidFill>
                  <a:srgbClr val="0D0D0D"/>
                </a:solidFill>
              </a:rPr>
              <a:t/>
            </a:r>
            <a:br>
              <a:rPr lang="en-US" sz="1200" b="1" dirty="0">
                <a:solidFill>
                  <a:srgbClr val="0D0D0D"/>
                </a:solidFill>
              </a:rPr>
            </a:br>
            <a:r>
              <a:rPr lang="en-US" sz="1200" b="1" dirty="0">
                <a:solidFill>
                  <a:srgbClr val="0D0D0D"/>
                </a:solidFill>
              </a:rPr>
              <a:t>In 2012, </a:t>
            </a:r>
            <a:r>
              <a:rPr lang="en-US" sz="1200" b="1" dirty="0" err="1">
                <a:solidFill>
                  <a:srgbClr val="0D0D0D"/>
                </a:solidFill>
              </a:rPr>
              <a:t>Zomato</a:t>
            </a:r>
            <a:r>
              <a:rPr lang="en-US" sz="1200" b="1" dirty="0">
                <a:solidFill>
                  <a:srgbClr val="0D0D0D"/>
                </a:solidFill>
              </a:rPr>
              <a:t> expanded globally and began acquiring restaurant listing companies in emerging markets, which could have contributed to a slowdown in local openings</a:t>
            </a:r>
            <a:br>
              <a:rPr lang="en-US" sz="1200" b="1" dirty="0">
                <a:solidFill>
                  <a:srgbClr val="0D0D0D"/>
                </a:solidFill>
              </a:rPr>
            </a:br>
            <a:endParaRPr lang="en-US" sz="1200" b="1" dirty="0"/>
          </a:p>
        </p:txBody>
      </p:sp>
    </p:spTree>
    <p:extLst>
      <p:ext uri="{BB962C8B-B14F-4D97-AF65-F5344CB8AC3E}">
        <p14:creationId xmlns:p14="http://schemas.microsoft.com/office/powerpoint/2010/main" val="346642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83529" y="-146482"/>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2248" y="291515"/>
            <a:ext cx="6096000" cy="369332"/>
          </a:xfrm>
          <a:prstGeom prst="rect">
            <a:avLst/>
          </a:prstGeom>
        </p:spPr>
        <p:txBody>
          <a:bodyPr>
            <a:spAutoFit/>
          </a:bodyPr>
          <a:lstStyle/>
          <a:p>
            <a:pPr marL="285750" indent="-285750">
              <a:buFont typeface="Arial" panose="020B0604020202020204" pitchFamily="34" charset="0"/>
              <a:buChar char="•"/>
            </a:pPr>
            <a:r>
              <a:rPr lang="en-US" b="1" dirty="0">
                <a:ea typeface="Cambria" panose="02040503050406030204" pitchFamily="18" charset="0"/>
              </a:rPr>
              <a:t>Count of Restaurant by </a:t>
            </a:r>
            <a:r>
              <a:rPr lang="en-US" b="1" dirty="0" smtClean="0">
                <a:ea typeface="Cambria" panose="02040503050406030204" pitchFamily="18" charset="0"/>
              </a:rPr>
              <a:t>Average </a:t>
            </a:r>
            <a:r>
              <a:rPr lang="en-US" b="1" dirty="0">
                <a:ea typeface="Cambria" panose="02040503050406030204" pitchFamily="18" charset="0"/>
              </a:rPr>
              <a:t>Rating</a:t>
            </a:r>
            <a:endParaRPr lang="en-IN" b="1" dirty="0">
              <a:ea typeface="Cambria" panose="02040503050406030204" pitchFamily="18" charset="0"/>
            </a:endParaRPr>
          </a:p>
        </p:txBody>
      </p:sp>
      <p:sp>
        <p:nvSpPr>
          <p:cNvPr id="3" name="Rectangle 2"/>
          <p:cNvSpPr/>
          <p:nvPr/>
        </p:nvSpPr>
        <p:spPr>
          <a:xfrm>
            <a:off x="288653" y="729512"/>
            <a:ext cx="1027974" cy="369332"/>
          </a:xfrm>
          <a:prstGeom prst="rect">
            <a:avLst/>
          </a:prstGeom>
        </p:spPr>
        <p:txBody>
          <a:bodyPr wrap="none">
            <a:spAutoFit/>
          </a:bodyPr>
          <a:lstStyle/>
          <a:p>
            <a:r>
              <a:rPr lang="en-US" b="1" dirty="0"/>
              <a:t>Analysis:</a:t>
            </a:r>
            <a:endParaRPr lang="en-US" b="1" dirty="0"/>
          </a:p>
        </p:txBody>
      </p:sp>
      <p:sp>
        <p:nvSpPr>
          <p:cNvPr id="4" name="Rectangle 3"/>
          <p:cNvSpPr/>
          <p:nvPr/>
        </p:nvSpPr>
        <p:spPr>
          <a:xfrm>
            <a:off x="182880" y="1167509"/>
            <a:ext cx="4511040" cy="3046988"/>
          </a:xfrm>
          <a:prstGeom prst="rect">
            <a:avLst/>
          </a:prstGeom>
        </p:spPr>
        <p:txBody>
          <a:bodyPr wrap="square">
            <a:spAutoFit/>
          </a:bodyPr>
          <a:lstStyle/>
          <a:p>
            <a:pPr>
              <a:buFont typeface="Arial" panose="020B0604020202020204" pitchFamily="34" charset="0"/>
              <a:buChar char="•"/>
            </a:pPr>
            <a:r>
              <a:rPr lang="en-US" sz="1600" b="1" dirty="0"/>
              <a:t>The Majority of Restaurants fall into the Well-Rated Restaurants categories(2.0-3.0) reflecting generally positive customer experiences on </a:t>
            </a:r>
            <a:r>
              <a:rPr lang="en-US" sz="1600" b="1" dirty="0" err="1"/>
              <a:t>Zomato</a:t>
            </a:r>
            <a:r>
              <a:rPr lang="en-US" sz="1600" b="1" dirty="0"/>
              <a:t>. </a:t>
            </a:r>
          </a:p>
          <a:p>
            <a:pPr>
              <a:buFont typeface="Arial" panose="020B0604020202020204" pitchFamily="34" charset="0"/>
              <a:buChar char="•"/>
            </a:pPr>
            <a:r>
              <a:rPr lang="en-US" sz="1600" b="1" dirty="0"/>
              <a:t>A smaller percentage of restaurants are highly rated (4-5) suggesting that only selective restaurants consistently exceed customer expectations. </a:t>
            </a:r>
          </a:p>
          <a:p>
            <a:pPr>
              <a:buFont typeface="Arial" panose="020B0604020202020204" pitchFamily="34" charset="0"/>
              <a:buChar char="•"/>
            </a:pPr>
            <a:r>
              <a:rPr lang="en-US" sz="1600" b="1" dirty="0"/>
              <a:t>Low-rated restaurants (below 3.5) represent areas where </a:t>
            </a:r>
            <a:r>
              <a:rPr lang="en-US" sz="1600" b="1" dirty="0" err="1"/>
              <a:t>Zomato</a:t>
            </a:r>
            <a:r>
              <a:rPr lang="en-US" sz="1600" b="1" dirty="0"/>
              <a:t> or the restaurant owners may focus on improvement initiatives to enhance customer satisfaction and reviews.</a:t>
            </a:r>
            <a:endParaRPr lang="en-US" sz="160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191" y="525642"/>
            <a:ext cx="6396369" cy="3237937"/>
          </a:xfrm>
          <a:prstGeom prst="rect">
            <a:avLst/>
          </a:prstGeom>
        </p:spPr>
      </p:pic>
      <p:sp>
        <p:nvSpPr>
          <p:cNvPr id="7" name="Rectangle 6"/>
          <p:cNvSpPr/>
          <p:nvPr/>
        </p:nvSpPr>
        <p:spPr>
          <a:xfrm>
            <a:off x="4958080" y="3997706"/>
            <a:ext cx="1380121" cy="369332"/>
          </a:xfrm>
          <a:prstGeom prst="rect">
            <a:avLst/>
          </a:prstGeom>
        </p:spPr>
        <p:txBody>
          <a:bodyPr wrap="none">
            <a:spAutoFit/>
          </a:bodyPr>
          <a:lstStyle/>
          <a:p>
            <a:pPr lvl="0"/>
            <a:r>
              <a:rPr lang="en-US" b="1" dirty="0"/>
              <a:t>Key Insights:</a:t>
            </a:r>
            <a:endParaRPr lang="en-US" dirty="0"/>
          </a:p>
        </p:txBody>
      </p:sp>
      <p:sp>
        <p:nvSpPr>
          <p:cNvPr id="8" name="Rectangle 7"/>
          <p:cNvSpPr/>
          <p:nvPr/>
        </p:nvSpPr>
        <p:spPr>
          <a:xfrm>
            <a:off x="372047" y="4382605"/>
            <a:ext cx="3226653" cy="338554"/>
          </a:xfrm>
          <a:prstGeom prst="rect">
            <a:avLst/>
          </a:prstGeom>
        </p:spPr>
        <p:txBody>
          <a:bodyPr wrap="none">
            <a:spAutoFit/>
          </a:bodyPr>
          <a:lstStyle/>
          <a:p>
            <a:pPr lvl="0"/>
            <a:r>
              <a:rPr lang="en-US" sz="1600" b="1" dirty="0"/>
              <a:t>Highly Rated Restaurants (4.0 - 5.0):</a:t>
            </a:r>
            <a:endParaRPr lang="en-US" sz="1600" dirty="0"/>
          </a:p>
        </p:txBody>
      </p:sp>
      <p:sp>
        <p:nvSpPr>
          <p:cNvPr id="9" name="Rectangle 8"/>
          <p:cNvSpPr/>
          <p:nvPr/>
        </p:nvSpPr>
        <p:spPr>
          <a:xfrm>
            <a:off x="4366015" y="4371130"/>
            <a:ext cx="3041410" cy="338554"/>
          </a:xfrm>
          <a:prstGeom prst="rect">
            <a:avLst/>
          </a:prstGeom>
        </p:spPr>
        <p:txBody>
          <a:bodyPr wrap="none">
            <a:spAutoFit/>
          </a:bodyPr>
          <a:lstStyle/>
          <a:p>
            <a:pPr lvl="0"/>
            <a:r>
              <a:rPr lang="en-IN" sz="1600" b="1" dirty="0"/>
              <a:t>Well-Rated Restaurants (2.0 -3.0):</a:t>
            </a:r>
            <a:endParaRPr lang="en-US" sz="1600" dirty="0"/>
          </a:p>
        </p:txBody>
      </p:sp>
      <p:sp>
        <p:nvSpPr>
          <p:cNvPr id="11" name="Rectangle 10"/>
          <p:cNvSpPr/>
          <p:nvPr/>
        </p:nvSpPr>
        <p:spPr>
          <a:xfrm>
            <a:off x="8174740" y="4360523"/>
            <a:ext cx="3721083" cy="338554"/>
          </a:xfrm>
          <a:prstGeom prst="rect">
            <a:avLst/>
          </a:prstGeom>
        </p:spPr>
        <p:txBody>
          <a:bodyPr wrap="none">
            <a:spAutoFit/>
          </a:bodyPr>
          <a:lstStyle/>
          <a:p>
            <a:pPr lvl="0"/>
            <a:r>
              <a:rPr lang="en-US" sz="1600" b="1" dirty="0"/>
              <a:t>Moderately Rated Restaurants (3.0 – 4.0):</a:t>
            </a:r>
            <a:endParaRPr lang="en-US" sz="1600" dirty="0"/>
          </a:p>
        </p:txBody>
      </p:sp>
      <p:sp>
        <p:nvSpPr>
          <p:cNvPr id="12" name="Rectangle 11"/>
          <p:cNvSpPr/>
          <p:nvPr/>
        </p:nvSpPr>
        <p:spPr>
          <a:xfrm>
            <a:off x="182880" y="4831768"/>
            <a:ext cx="3868426" cy="2062103"/>
          </a:xfrm>
          <a:prstGeom prst="rect">
            <a:avLst/>
          </a:prstGeom>
        </p:spPr>
        <p:txBody>
          <a:bodyPr wrap="square">
            <a:spAutoFit/>
          </a:bodyPr>
          <a:lstStyle/>
          <a:p>
            <a:pPr lvl="0"/>
            <a:r>
              <a:rPr lang="en-US" sz="1600" dirty="0"/>
              <a:t>These restaurants are typically top-tier establishments with exceptional service, food quality, and customer satisfaction</a:t>
            </a:r>
            <a:r>
              <a:rPr lang="en-US" sz="1600" dirty="0" smtClean="0"/>
              <a:t>.</a:t>
            </a:r>
          </a:p>
          <a:p>
            <a:pPr lvl="0"/>
            <a:endParaRPr lang="en-IN" sz="1600" dirty="0"/>
          </a:p>
          <a:p>
            <a:pPr lvl="0"/>
            <a:r>
              <a:rPr lang="en-US" sz="1600" dirty="0"/>
              <a:t>These restaurants tend to be highly sought after, often fine-dining or niche establishments, and are mostly located in major metropolitan areas.</a:t>
            </a:r>
            <a:endParaRPr lang="en-IN" sz="1600" dirty="0"/>
          </a:p>
        </p:txBody>
      </p:sp>
      <p:sp>
        <p:nvSpPr>
          <p:cNvPr id="13" name="Rectangle 12"/>
          <p:cNvSpPr/>
          <p:nvPr/>
        </p:nvSpPr>
        <p:spPr>
          <a:xfrm>
            <a:off x="3769360" y="4855710"/>
            <a:ext cx="4257040" cy="830997"/>
          </a:xfrm>
          <a:prstGeom prst="rect">
            <a:avLst/>
          </a:prstGeom>
        </p:spPr>
        <p:txBody>
          <a:bodyPr wrap="square">
            <a:spAutoFit/>
          </a:bodyPr>
          <a:lstStyle/>
          <a:p>
            <a:pPr lvl="0"/>
            <a:r>
              <a:rPr lang="en-US" sz="1600" dirty="0"/>
              <a:t>The majority of restaurants fall within this rating range, indicating good overall performance and customer satisfaction</a:t>
            </a:r>
            <a:r>
              <a:rPr lang="en-US" sz="1600" dirty="0" smtClean="0"/>
              <a:t>.</a:t>
            </a:r>
            <a:endParaRPr lang="en-US" sz="1600" dirty="0"/>
          </a:p>
        </p:txBody>
      </p:sp>
      <p:sp>
        <p:nvSpPr>
          <p:cNvPr id="14" name="Rectangle 13"/>
          <p:cNvSpPr/>
          <p:nvPr/>
        </p:nvSpPr>
        <p:spPr>
          <a:xfrm>
            <a:off x="8026400" y="4855710"/>
            <a:ext cx="3962400" cy="1323439"/>
          </a:xfrm>
          <a:prstGeom prst="rect">
            <a:avLst/>
          </a:prstGeom>
        </p:spPr>
        <p:txBody>
          <a:bodyPr wrap="square">
            <a:spAutoFit/>
          </a:bodyPr>
          <a:lstStyle/>
          <a:p>
            <a:pPr lvl="0"/>
            <a:r>
              <a:rPr lang="en-US" sz="1600" dirty="0"/>
              <a:t>Restaurants in this range are satisfactory, offering decent dining experiences, though with potential areas to enhance food quality, service, or ambiance.</a:t>
            </a:r>
          </a:p>
          <a:p>
            <a:pPr lvl="0"/>
            <a:endParaRPr lang="en-US" sz="1600" b="1" dirty="0"/>
          </a:p>
        </p:txBody>
      </p:sp>
    </p:spTree>
    <p:extLst>
      <p:ext uri="{BB962C8B-B14F-4D97-AF65-F5344CB8AC3E}">
        <p14:creationId xmlns:p14="http://schemas.microsoft.com/office/powerpoint/2010/main" val="104271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167056" y="0"/>
            <a:ext cx="12359056" cy="715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p:cNvSpPr/>
          <p:nvPr/>
        </p:nvSpPr>
        <p:spPr>
          <a:xfrm>
            <a:off x="-167056" y="250428"/>
            <a:ext cx="5977790" cy="369332"/>
          </a:xfrm>
          <a:prstGeom prst="rect">
            <a:avLst/>
          </a:prstGeom>
        </p:spPr>
        <p:txBody>
          <a:bodyPr wrap="none">
            <a:spAutoFit/>
          </a:bodyPr>
          <a:lstStyle/>
          <a:p>
            <a:pPr marL="285750" indent="-285750">
              <a:buFont typeface="Arial" panose="020B0604020202020204" pitchFamily="34" charset="0"/>
              <a:buChar char="•"/>
            </a:pPr>
            <a:r>
              <a:rPr lang="en-US" b="1" dirty="0" smtClean="0">
                <a:ea typeface="Cambria" panose="02040503050406030204" pitchFamily="18" charset="0"/>
              </a:rPr>
              <a:t>Sum of total restaurants by bucket cost range </a:t>
            </a:r>
            <a:r>
              <a:rPr lang="en-US" b="1" dirty="0">
                <a:ea typeface="Cambria" panose="02040503050406030204" pitchFamily="18" charset="0"/>
              </a:rPr>
              <a:t>accordingly </a:t>
            </a:r>
            <a:endParaRPr lang="en-IN" b="1" dirty="0">
              <a:ea typeface="Cambria" panose="02040503050406030204" pitchFamily="18" charset="0"/>
            </a:endParaRPr>
          </a:p>
        </p:txBody>
      </p:sp>
      <p:pic>
        <p:nvPicPr>
          <p:cNvPr id="3" name="Picture 2"/>
          <p:cNvPicPr>
            <a:picLocks noChangeAspect="1"/>
          </p:cNvPicPr>
          <p:nvPr/>
        </p:nvPicPr>
        <p:blipFill rotWithShape="1">
          <a:blip r:embed="rId3"/>
          <a:srcRect l="3681" t="3290" b="3555"/>
          <a:stretch/>
        </p:blipFill>
        <p:spPr>
          <a:xfrm>
            <a:off x="6847840" y="1787321"/>
            <a:ext cx="5028294" cy="3576320"/>
          </a:xfrm>
          <a:prstGeom prst="rect">
            <a:avLst/>
          </a:prstGeom>
        </p:spPr>
      </p:pic>
      <p:sp>
        <p:nvSpPr>
          <p:cNvPr id="4" name="Rectangle 3"/>
          <p:cNvSpPr/>
          <p:nvPr/>
        </p:nvSpPr>
        <p:spPr>
          <a:xfrm>
            <a:off x="126093" y="2223254"/>
            <a:ext cx="1027974" cy="369332"/>
          </a:xfrm>
          <a:prstGeom prst="rect">
            <a:avLst/>
          </a:prstGeom>
        </p:spPr>
        <p:txBody>
          <a:bodyPr wrap="none">
            <a:spAutoFit/>
          </a:bodyPr>
          <a:lstStyle/>
          <a:p>
            <a:r>
              <a:rPr lang="en-US" b="1" dirty="0"/>
              <a:t>Analysis:</a:t>
            </a:r>
            <a:endParaRPr lang="en-US" b="1" dirty="0"/>
          </a:p>
        </p:txBody>
      </p:sp>
      <p:sp>
        <p:nvSpPr>
          <p:cNvPr id="6" name="Rectangle 5"/>
          <p:cNvSpPr/>
          <p:nvPr/>
        </p:nvSpPr>
        <p:spPr>
          <a:xfrm>
            <a:off x="126093" y="2625580"/>
            <a:ext cx="6096000" cy="1477328"/>
          </a:xfrm>
          <a:prstGeom prst="rect">
            <a:avLst/>
          </a:prstGeom>
        </p:spPr>
        <p:txBody>
          <a:bodyPr>
            <a:spAutoFit/>
          </a:bodyPr>
          <a:lstStyle/>
          <a:p>
            <a:pPr>
              <a:buFont typeface="Arial" panose="020B0604020202020204" pitchFamily="34" charset="0"/>
              <a:buChar char="•"/>
            </a:pPr>
            <a:r>
              <a:rPr lang="en-US" b="1" dirty="0"/>
              <a:t>Indonesia cities has Most Expensive and Luxury Restaurants.</a:t>
            </a:r>
          </a:p>
          <a:p>
            <a:pPr>
              <a:buFont typeface="Arial" panose="020B0604020202020204" pitchFamily="34" charset="0"/>
              <a:buChar char="•"/>
            </a:pPr>
            <a:r>
              <a:rPr lang="en-US" b="1" dirty="0"/>
              <a:t>Most </a:t>
            </a:r>
            <a:r>
              <a:rPr lang="en-US" b="1" dirty="0" err="1"/>
              <a:t>preferrable</a:t>
            </a:r>
            <a:r>
              <a:rPr lang="en-US" b="1" dirty="0"/>
              <a:t> Price buckets is Low-cost bucket and majorities are from India,  huge number in US, UK </a:t>
            </a:r>
          </a:p>
          <a:p>
            <a:pPr>
              <a:buFont typeface="Arial" panose="020B0604020202020204" pitchFamily="34" charset="0"/>
              <a:buChar char="•"/>
            </a:pPr>
            <a:r>
              <a:rPr lang="en-US" b="1" dirty="0"/>
              <a:t>As there are Huge Number of Restaurants from India and average cost is low Most people prefer Low-cost Restaurants. </a:t>
            </a:r>
            <a:endParaRPr lang="en-US" b="1" dirty="0"/>
          </a:p>
        </p:txBody>
      </p:sp>
    </p:spTree>
    <p:extLst>
      <p:ext uri="{BB962C8B-B14F-4D97-AF65-F5344CB8AC3E}">
        <p14:creationId xmlns:p14="http://schemas.microsoft.com/office/powerpoint/2010/main" val="181334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5691" t="18068"/>
          <a:stretch/>
        </p:blipFill>
        <p:spPr>
          <a:xfrm>
            <a:off x="75066" y="1"/>
            <a:ext cx="12116934"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EE2508F0-5AB1-228C-F57D-5DCBA4823F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505" y="375920"/>
            <a:ext cx="3677335" cy="2591971"/>
          </a:xfrm>
          <a:prstGeom prst="rect">
            <a:avLst/>
          </a:prstGeom>
        </p:spPr>
      </p:pic>
      <p:pic>
        <p:nvPicPr>
          <p:cNvPr id="4" name="Picture 3">
            <a:extLst>
              <a:ext uri="{FF2B5EF4-FFF2-40B4-BE49-F238E27FC236}">
                <a16:creationId xmlns:a16="http://schemas.microsoft.com/office/drawing/2014/main" id="{08D05DAE-E7CB-997E-F859-E6DAC37D41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504" y="3678800"/>
            <a:ext cx="3677335" cy="2569600"/>
          </a:xfrm>
          <a:prstGeom prst="rect">
            <a:avLst/>
          </a:prstGeom>
        </p:spPr>
      </p:pic>
      <p:sp>
        <p:nvSpPr>
          <p:cNvPr id="2" name="Rectangle 1"/>
          <p:cNvSpPr/>
          <p:nvPr/>
        </p:nvSpPr>
        <p:spPr>
          <a:xfrm>
            <a:off x="5201920" y="933241"/>
            <a:ext cx="6096000" cy="1477328"/>
          </a:xfrm>
          <a:prstGeom prst="rect">
            <a:avLst/>
          </a:prstGeom>
        </p:spPr>
        <p:txBody>
          <a:bodyPr>
            <a:spAutoFit/>
          </a:bodyPr>
          <a:lstStyle/>
          <a:p>
            <a:pPr lvl="0"/>
            <a:r>
              <a:rPr lang="en-US" b="1" dirty="0"/>
              <a:t>Has Table Booking</a:t>
            </a:r>
            <a:r>
              <a:rPr lang="en-US" b="1" dirty="0" smtClean="0"/>
              <a:t>:</a:t>
            </a:r>
            <a:r>
              <a:rPr lang="en-US" b="1" dirty="0"/>
              <a:t/>
            </a:r>
            <a:br>
              <a:rPr lang="en-US" b="1" dirty="0"/>
            </a:br>
            <a:r>
              <a:rPr lang="en-US" b="1" dirty="0" smtClean="0"/>
              <a:t> </a:t>
            </a:r>
            <a:r>
              <a:rPr lang="en-US" b="1" dirty="0"/>
              <a:t>Total % Restaurants has  No Table Booking: 87.88%</a:t>
            </a:r>
            <a:endParaRPr lang="en-US" dirty="0"/>
          </a:p>
          <a:p>
            <a:pPr lvl="0"/>
            <a:r>
              <a:rPr lang="en-US" b="1" dirty="0"/>
              <a:t>Total % Restaurants has Table Booking : 12.12%</a:t>
            </a:r>
            <a:endParaRPr lang="en-US" dirty="0"/>
          </a:p>
          <a:p>
            <a:endParaRPr lang="en-US" dirty="0"/>
          </a:p>
          <a:p>
            <a:endParaRPr lang="en-IN" dirty="0"/>
          </a:p>
        </p:txBody>
      </p:sp>
      <p:sp>
        <p:nvSpPr>
          <p:cNvPr id="6" name="Rectangle 5"/>
          <p:cNvSpPr/>
          <p:nvPr/>
        </p:nvSpPr>
        <p:spPr>
          <a:xfrm>
            <a:off x="5334000" y="4174197"/>
            <a:ext cx="6096000" cy="1200329"/>
          </a:xfrm>
          <a:prstGeom prst="rect">
            <a:avLst/>
          </a:prstGeom>
        </p:spPr>
        <p:txBody>
          <a:bodyPr>
            <a:spAutoFit/>
          </a:bodyPr>
          <a:lstStyle/>
          <a:p>
            <a:r>
              <a:rPr lang="en-US" b="1" dirty="0"/>
              <a:t>Has Online Delivery :</a:t>
            </a:r>
            <a:endParaRPr lang="en-US" dirty="0"/>
          </a:p>
          <a:p>
            <a:pPr lvl="0"/>
            <a:r>
              <a:rPr lang="en-US" b="1" dirty="0"/>
              <a:t>Total % Restaurants has No Online Delivery: 74.34%</a:t>
            </a:r>
            <a:endParaRPr lang="en-US" dirty="0"/>
          </a:p>
          <a:p>
            <a:pPr lvl="0"/>
            <a:r>
              <a:rPr lang="en-US" b="1" dirty="0"/>
              <a:t>Total % Restaurants has Online Delivery: 25.66%</a:t>
            </a:r>
            <a:endParaRPr lang="en-US" dirty="0"/>
          </a:p>
          <a:p>
            <a:endParaRPr lang="en-IN" dirty="0"/>
          </a:p>
        </p:txBody>
      </p:sp>
    </p:spTree>
    <p:extLst>
      <p:ext uri="{BB962C8B-B14F-4D97-AF65-F5344CB8AC3E}">
        <p14:creationId xmlns:p14="http://schemas.microsoft.com/office/powerpoint/2010/main" val="194972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1801</Words>
  <Application>Microsoft Office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Rockwell</vt:lpstr>
      <vt:lpstr>Segoe UI Variable Text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91934</dc:creator>
  <cp:lastModifiedBy>91934</cp:lastModifiedBy>
  <cp:revision>18</cp:revision>
  <dcterms:created xsi:type="dcterms:W3CDTF">2024-12-17T09:41:40Z</dcterms:created>
  <dcterms:modified xsi:type="dcterms:W3CDTF">2024-12-17T19:59:17Z</dcterms:modified>
</cp:coreProperties>
</file>