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9" r:id="rId3"/>
    <p:sldId id="260" r:id="rId4"/>
    <p:sldId id="261" r:id="rId5"/>
    <p:sldId id="262" r:id="rId6"/>
    <p:sldId id="263" r:id="rId7"/>
    <p:sldId id="265" r:id="rId8"/>
    <p:sldId id="267" r:id="rId9"/>
    <p:sldId id="268" r:id="rId10"/>
    <p:sldId id="271" r:id="rId11"/>
    <p:sldId id="270" r:id="rId12"/>
    <p:sldId id="272" r:id="rId13"/>
    <p:sldId id="28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5C67795-2AC7-41C8-B9BA-72D265BA3E7A}">
          <p14:sldIdLst>
            <p14:sldId id="256"/>
            <p14:sldId id="259"/>
            <p14:sldId id="260"/>
            <p14:sldId id="261"/>
            <p14:sldId id="262"/>
            <p14:sldId id="263"/>
            <p14:sldId id="265"/>
            <p14:sldId id="267"/>
            <p14:sldId id="268"/>
            <p14:sldId id="271"/>
            <p14:sldId id="270"/>
            <p14:sldId id="272"/>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81" d="100"/>
          <a:sy n="81" d="100"/>
        </p:scale>
        <p:origin x="50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C18029-E4D7-4921-A6B6-11620A6C086A}" type="datetimeFigureOut">
              <a:rPr lang="en-IN" smtClean="0"/>
              <a:t>30-09-2024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0017A-C15A-4E77-9EFD-5C3E5C108330}" type="slidenum">
              <a:rPr lang="en-IN" smtClean="0"/>
              <a:t>‹#›</a:t>
            </a:fld>
            <a:endParaRPr lang="en-IN"/>
          </a:p>
        </p:txBody>
      </p:sp>
    </p:spTree>
    <p:extLst>
      <p:ext uri="{BB962C8B-B14F-4D97-AF65-F5344CB8AC3E}">
        <p14:creationId xmlns:p14="http://schemas.microsoft.com/office/powerpoint/2010/main" val="661148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7E8317-A8FA-45E3-8411-029A64C5DCDF}" type="datetimeFigureOut">
              <a:rPr lang="en-IN" smtClean="0"/>
              <a:t>30-09-2024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158368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7E8317-A8FA-45E3-8411-029A64C5DCDF}"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1592821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E8317-A8FA-45E3-8411-029A64C5DCDF}"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336968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E8317-A8FA-45E3-8411-029A64C5DCDF}"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3847318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E8317-A8FA-45E3-8411-029A64C5DCDF}"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833672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E8317-A8FA-45E3-8411-029A64C5DCDF}"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877172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E8317-A8FA-45E3-8411-029A64C5DCDF}"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375694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E8317-A8FA-45E3-8411-029A64C5DCDF}"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1122144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E8317-A8FA-45E3-8411-029A64C5DCDF}"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2553396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E8317-A8FA-45E3-8411-029A64C5DCDF}"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140471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7E8317-A8FA-45E3-8411-029A64C5DCDF}"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146252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7E8317-A8FA-45E3-8411-029A64C5DCDF}"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6886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7E8317-A8FA-45E3-8411-029A64C5DCDF}"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4076433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7E8317-A8FA-45E3-8411-029A64C5DCDF}"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1847958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E8317-A8FA-45E3-8411-029A64C5DCDF}" type="datetimeFigureOut">
              <a:rPr lang="en-IN" smtClean="0"/>
              <a:t>30-09-2024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4153183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7E8317-A8FA-45E3-8411-029A64C5DCDF}"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138385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7E8317-A8FA-45E3-8411-029A64C5DCDF}"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277038-0559-4260-A2EC-381EC0A34B5F}" type="slidenum">
              <a:rPr lang="en-IN" smtClean="0"/>
              <a:t>‹#›</a:t>
            </a:fld>
            <a:endParaRPr lang="en-IN"/>
          </a:p>
        </p:txBody>
      </p:sp>
    </p:spTree>
    <p:extLst>
      <p:ext uri="{BB962C8B-B14F-4D97-AF65-F5344CB8AC3E}">
        <p14:creationId xmlns:p14="http://schemas.microsoft.com/office/powerpoint/2010/main" val="153623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7E8317-A8FA-45E3-8411-029A64C5DCDF}" type="datetimeFigureOut">
              <a:rPr lang="en-IN" smtClean="0"/>
              <a:t>30-09-2024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277038-0559-4260-A2EC-381EC0A34B5F}" type="slidenum">
              <a:rPr lang="en-IN" smtClean="0"/>
              <a:t>‹#›</a:t>
            </a:fld>
            <a:endParaRPr lang="en-IN"/>
          </a:p>
        </p:txBody>
      </p:sp>
    </p:spTree>
    <p:extLst>
      <p:ext uri="{BB962C8B-B14F-4D97-AF65-F5344CB8AC3E}">
        <p14:creationId xmlns:p14="http://schemas.microsoft.com/office/powerpoint/2010/main" val="24803269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1A19-BB26-3110-25A6-6B1655ECF0C9}"/>
              </a:ext>
            </a:extLst>
          </p:cNvPr>
          <p:cNvSpPr>
            <a:spLocks noGrp="1"/>
          </p:cNvSpPr>
          <p:nvPr>
            <p:ph type="ctrTitle"/>
          </p:nvPr>
        </p:nvSpPr>
        <p:spPr>
          <a:xfrm>
            <a:off x="2928401" y="405352"/>
            <a:ext cx="8574622" cy="4147794"/>
          </a:xfrm>
        </p:spPr>
        <p:txBody>
          <a:bodyPr>
            <a:normAutofit fontScale="90000"/>
          </a:bodyPr>
          <a:lstStyle/>
          <a:p>
            <a:r>
              <a:rPr lang="en-US" dirty="0">
                <a:latin typeface="Arial" panose="020B0604020202020204" pitchFamily="34" charset="0"/>
                <a:cs typeface="Arial" panose="020B0604020202020204" pitchFamily="34" charset="0"/>
              </a:rPr>
              <a:t>Empowering Student Engagement with AI Chatbot Technology</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1712E00-9DCB-43C6-C968-78977A22EBBA}"/>
              </a:ext>
            </a:extLst>
          </p:cNvPr>
          <p:cNvSpPr>
            <a:spLocks noGrp="1"/>
          </p:cNvSpPr>
          <p:nvPr>
            <p:ph type="subTitle" idx="1"/>
          </p:nvPr>
        </p:nvSpPr>
        <p:spPr>
          <a:xfrm>
            <a:off x="3883843" y="3714161"/>
            <a:ext cx="7619179" cy="1670640"/>
          </a:xfrm>
        </p:spPr>
        <p:txBody>
          <a:bodyPr>
            <a:noAutofit/>
          </a:bodyPr>
          <a:lstStyle/>
          <a:p>
            <a:r>
              <a:rPr lang="en-IN" sz="2400" b="1" dirty="0">
                <a:latin typeface="Arial" panose="020B0604020202020204" pitchFamily="34" charset="0"/>
                <a:cs typeface="Arial" panose="020B0604020202020204" pitchFamily="34" charset="0"/>
              </a:rPr>
              <a:t>by </a:t>
            </a:r>
          </a:p>
          <a:p>
            <a:r>
              <a:rPr lang="en-IN" sz="2400" b="1" dirty="0">
                <a:latin typeface="Arial" panose="020B0604020202020204" pitchFamily="34" charset="0"/>
                <a:cs typeface="Arial" panose="020B0604020202020204" pitchFamily="34" charset="0"/>
              </a:rPr>
              <a:t>ASMIT PATHI</a:t>
            </a:r>
          </a:p>
          <a:p>
            <a:r>
              <a:rPr lang="en-IN" sz="2400" b="1" dirty="0">
                <a:latin typeface="Arial" panose="020B0604020202020204" pitchFamily="34" charset="0"/>
                <a:cs typeface="Arial" panose="020B0604020202020204" pitchFamily="34" charset="0"/>
              </a:rPr>
              <a:t>21BRS1538</a:t>
            </a:r>
          </a:p>
        </p:txBody>
      </p:sp>
    </p:spTree>
    <p:extLst>
      <p:ext uri="{BB962C8B-B14F-4D97-AF65-F5344CB8AC3E}">
        <p14:creationId xmlns:p14="http://schemas.microsoft.com/office/powerpoint/2010/main" val="3704200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33DF-5772-5315-7AA0-84D4D6AA4FB5}"/>
              </a:ext>
            </a:extLst>
          </p:cNvPr>
          <p:cNvSpPr>
            <a:spLocks noGrp="1"/>
          </p:cNvSpPr>
          <p:nvPr>
            <p:ph type="title"/>
          </p:nvPr>
        </p:nvSpPr>
        <p:spPr>
          <a:xfrm>
            <a:off x="1484311" y="377072"/>
            <a:ext cx="10018713" cy="1102935"/>
          </a:xfrm>
        </p:spPr>
        <p:txBody>
          <a:bodyPr/>
          <a:lstStyle/>
          <a:p>
            <a:r>
              <a:rPr lang="en-IN" sz="4000" b="1" dirty="0">
                <a:latin typeface="Arial" panose="020B0604020202020204" pitchFamily="34" charset="0"/>
                <a:cs typeface="Arial" panose="020B0604020202020204" pitchFamily="34" charset="0"/>
              </a:rPr>
              <a:t>PROJECT 2: SELF-LEARNING CHATBOT</a:t>
            </a:r>
            <a:endParaRPr lang="en-IN" dirty="0"/>
          </a:p>
        </p:txBody>
      </p:sp>
      <p:pic>
        <p:nvPicPr>
          <p:cNvPr id="6" name="Content Placeholder 5">
            <a:extLst>
              <a:ext uri="{FF2B5EF4-FFF2-40B4-BE49-F238E27FC236}">
                <a16:creationId xmlns:a16="http://schemas.microsoft.com/office/drawing/2014/main" id="{6E38517B-E29E-70A7-EFE4-603288818662}"/>
              </a:ext>
            </a:extLst>
          </p:cNvPr>
          <p:cNvPicPr>
            <a:picLocks noGrp="1" noChangeAspect="1"/>
          </p:cNvPicPr>
          <p:nvPr>
            <p:ph sz="half" idx="2"/>
          </p:nvPr>
        </p:nvPicPr>
        <p:blipFill>
          <a:blip r:embed="rId2"/>
          <a:stretch>
            <a:fillRect/>
          </a:stretch>
        </p:blipFill>
        <p:spPr>
          <a:xfrm>
            <a:off x="6368541" y="1660278"/>
            <a:ext cx="5645949" cy="4363450"/>
          </a:xfrm>
          <a:prstGeom prst="rect">
            <a:avLst/>
          </a:prstGeom>
        </p:spPr>
      </p:pic>
      <p:pic>
        <p:nvPicPr>
          <p:cNvPr id="8" name="Picture 7">
            <a:extLst>
              <a:ext uri="{FF2B5EF4-FFF2-40B4-BE49-F238E27FC236}">
                <a16:creationId xmlns:a16="http://schemas.microsoft.com/office/drawing/2014/main" id="{52BC6CE3-D13B-9405-CF36-981E4898BEAF}"/>
              </a:ext>
            </a:extLst>
          </p:cNvPr>
          <p:cNvPicPr>
            <a:picLocks noChangeAspect="1"/>
          </p:cNvPicPr>
          <p:nvPr/>
        </p:nvPicPr>
        <p:blipFill>
          <a:blip r:embed="rId3"/>
          <a:stretch>
            <a:fillRect/>
          </a:stretch>
        </p:blipFill>
        <p:spPr>
          <a:xfrm>
            <a:off x="589643" y="1660278"/>
            <a:ext cx="5658409" cy="4363450"/>
          </a:xfrm>
          <a:prstGeom prst="rect">
            <a:avLst/>
          </a:prstGeom>
        </p:spPr>
      </p:pic>
    </p:spTree>
    <p:extLst>
      <p:ext uri="{BB962C8B-B14F-4D97-AF65-F5344CB8AC3E}">
        <p14:creationId xmlns:p14="http://schemas.microsoft.com/office/powerpoint/2010/main" val="405813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733C90-6BBA-B84F-9B40-3E9F63B9B542}"/>
              </a:ext>
            </a:extLst>
          </p:cNvPr>
          <p:cNvPicPr>
            <a:picLocks noChangeAspect="1"/>
          </p:cNvPicPr>
          <p:nvPr/>
        </p:nvPicPr>
        <p:blipFill>
          <a:blip r:embed="rId2"/>
          <a:stretch>
            <a:fillRect/>
          </a:stretch>
        </p:blipFill>
        <p:spPr>
          <a:xfrm>
            <a:off x="2290713" y="605693"/>
            <a:ext cx="8512404" cy="5646613"/>
          </a:xfrm>
          <a:prstGeom prst="rect">
            <a:avLst/>
          </a:prstGeom>
        </p:spPr>
      </p:pic>
    </p:spTree>
    <p:extLst>
      <p:ext uri="{BB962C8B-B14F-4D97-AF65-F5344CB8AC3E}">
        <p14:creationId xmlns:p14="http://schemas.microsoft.com/office/powerpoint/2010/main" val="4209012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22FA-0C28-4A2E-AB18-18976C929DF7}"/>
              </a:ext>
            </a:extLst>
          </p:cNvPr>
          <p:cNvSpPr>
            <a:spLocks noGrp="1"/>
          </p:cNvSpPr>
          <p:nvPr>
            <p:ph type="title"/>
          </p:nvPr>
        </p:nvSpPr>
        <p:spPr>
          <a:xfrm>
            <a:off x="1484311" y="150830"/>
            <a:ext cx="10018713" cy="1609190"/>
          </a:xfrm>
        </p:spPr>
        <p:txBody>
          <a:bodyPr>
            <a:normAutofit/>
          </a:bodyPr>
          <a:lstStyle/>
          <a:p>
            <a:r>
              <a:rPr lang="en-IN" sz="3600" b="1" dirty="0">
                <a:latin typeface="Arial" panose="020B0604020202020204" pitchFamily="34" charset="0"/>
                <a:cs typeface="Arial" panose="020B0604020202020204" pitchFamily="34" charset="0"/>
              </a:rPr>
              <a:t>OUTPUT (GOOGLE COLAB)</a:t>
            </a:r>
          </a:p>
        </p:txBody>
      </p:sp>
      <p:pic>
        <p:nvPicPr>
          <p:cNvPr id="7" name="Content Placeholder 6">
            <a:extLst>
              <a:ext uri="{FF2B5EF4-FFF2-40B4-BE49-F238E27FC236}">
                <a16:creationId xmlns:a16="http://schemas.microsoft.com/office/drawing/2014/main" id="{16460690-F9C8-D98A-FC11-B32F32572E7A}"/>
              </a:ext>
            </a:extLst>
          </p:cNvPr>
          <p:cNvPicPr>
            <a:picLocks noGrp="1" noChangeAspect="1"/>
          </p:cNvPicPr>
          <p:nvPr>
            <p:ph idx="1"/>
          </p:nvPr>
        </p:nvPicPr>
        <p:blipFill>
          <a:blip r:embed="rId2"/>
          <a:stretch>
            <a:fillRect/>
          </a:stretch>
        </p:blipFill>
        <p:spPr>
          <a:xfrm>
            <a:off x="1407246" y="1760020"/>
            <a:ext cx="10095778" cy="4065745"/>
          </a:xfrm>
        </p:spPr>
      </p:pic>
    </p:spTree>
    <p:extLst>
      <p:ext uri="{BB962C8B-B14F-4D97-AF65-F5344CB8AC3E}">
        <p14:creationId xmlns:p14="http://schemas.microsoft.com/office/powerpoint/2010/main" val="106391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910901-AFA0-CC64-43CA-EA3FDCFDC27E}"/>
              </a:ext>
            </a:extLst>
          </p:cNvPr>
          <p:cNvSpPr/>
          <p:nvPr/>
        </p:nvSpPr>
        <p:spPr>
          <a:xfrm>
            <a:off x="2463800" y="2875002"/>
            <a:ext cx="7264400" cy="1107996"/>
          </a:xfrm>
          <a:prstGeom prst="rect">
            <a:avLst/>
          </a:prstGeom>
          <a:noFill/>
        </p:spPr>
        <p:txBody>
          <a:bodyPr wrap="square" lIns="91440" tIns="45720" rIns="91440" bIns="45720">
            <a:spAutoFit/>
          </a:bodyPr>
          <a:lstStyle/>
          <a:p>
            <a:pPr algn="ctr"/>
            <a:r>
              <a:rPr lang="en-US" sz="66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128462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E87C3-9E04-8E0E-4E97-A4E3B3A5563F}"/>
              </a:ext>
            </a:extLst>
          </p:cNvPr>
          <p:cNvSpPr>
            <a:spLocks noGrp="1"/>
          </p:cNvSpPr>
          <p:nvPr>
            <p:ph idx="1"/>
          </p:nvPr>
        </p:nvSpPr>
        <p:spPr>
          <a:xfrm>
            <a:off x="5262033" y="274319"/>
            <a:ext cx="6240990" cy="6324443"/>
          </a:xfrm>
        </p:spPr>
        <p:txBody>
          <a:bodyPr>
            <a:normAutofit/>
          </a:bodyPr>
          <a:lstStyle/>
          <a:p>
            <a:pPr marL="0" indent="0" rtl="0">
              <a:spcBef>
                <a:spcPts val="0"/>
              </a:spcBef>
              <a:spcAft>
                <a:spcPts val="0"/>
              </a:spcAft>
              <a:buNone/>
            </a:pPr>
            <a:br>
              <a:rPr lang="en-US" sz="1800" b="0" dirty="0">
                <a:effectLst/>
                <a:latin typeface="Arial" panose="020B0604020202020204" pitchFamily="34" charset="0"/>
                <a:cs typeface="Arial" panose="020B0604020202020204" pitchFamily="34" charset="0"/>
              </a:rPr>
            </a:br>
            <a:r>
              <a:rPr lang="en-US" sz="1800" b="1" i="0" u="none" strike="noStrike" dirty="0">
                <a:solidFill>
                  <a:srgbClr val="000000"/>
                </a:solidFill>
                <a:effectLst/>
                <a:latin typeface="Arial" panose="020B0604020202020204" pitchFamily="34" charset="0"/>
                <a:cs typeface="Arial" panose="020B0604020202020204" pitchFamily="34" charset="0"/>
              </a:rPr>
              <a:t>What is chatbot?</a:t>
            </a:r>
            <a:endParaRPr lang="en-US" sz="1800" b="0" dirty="0">
              <a:effectLst/>
              <a:latin typeface="Arial" panose="020B0604020202020204" pitchFamily="34" charset="0"/>
              <a:cs typeface="Arial" panose="020B0604020202020204" pitchFamily="34" charset="0"/>
            </a:endParaRP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A chatbot is a software application used to conduct online conversation via text or text-to-speech instead of direct contact with a live human agent. </a:t>
            </a:r>
          </a:p>
          <a:p>
            <a:pPr>
              <a:lnSpc>
                <a:spcPct val="107000"/>
              </a:lnSpc>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The first chatbot was created by Eliza in 1966.</a:t>
            </a:r>
          </a:p>
          <a:p>
            <a:pPr>
              <a:lnSpc>
                <a:spcPct val="107000"/>
              </a:lnSpc>
              <a:spcAft>
                <a:spcPts val="800"/>
              </a:spcAft>
            </a:pPr>
            <a:r>
              <a:rPr lang="en-IN" sz="1800" b="0" kern="100" dirty="0">
                <a:latin typeface="Arial" panose="020B0604020202020204" pitchFamily="34" charset="0"/>
                <a:ea typeface="Calibri" panose="020F0502020204030204" pitchFamily="34" charset="0"/>
                <a:cs typeface="Arial" panose="020B0604020202020204" pitchFamily="34" charset="0"/>
              </a:rPr>
              <a:t>A</a:t>
            </a:r>
            <a:r>
              <a:rPr lang="en-IN" sz="1800" kern="100" dirty="0">
                <a:latin typeface="Arial" panose="020B0604020202020204" pitchFamily="34" charset="0"/>
                <a:ea typeface="Calibri" panose="020F0502020204030204" pitchFamily="34" charset="0"/>
                <a:cs typeface="Arial" panose="020B0604020202020204" pitchFamily="34" charset="0"/>
              </a:rPr>
              <a:t>I’s efficiency is measured using Turing test. </a:t>
            </a:r>
            <a:endParaRPr lang="en-US" sz="1800" b="1" dirty="0">
              <a:solidFill>
                <a:srgbClr val="000000"/>
              </a:solidFill>
              <a:latin typeface="Arial" panose="020B0604020202020204" pitchFamily="34" charset="0"/>
              <a:cs typeface="Arial" panose="020B0604020202020204" pitchFamily="34" charset="0"/>
            </a:endParaRPr>
          </a:p>
          <a:p>
            <a:pPr marL="0" indent="0">
              <a:lnSpc>
                <a:spcPct val="107000"/>
              </a:lnSpc>
              <a:spcAft>
                <a:spcPts val="800"/>
              </a:spcAft>
              <a:buNone/>
            </a:pPr>
            <a:endParaRPr lang="en-US" sz="1800" b="1" i="0" u="none" strike="noStrike" dirty="0">
              <a:solidFill>
                <a:srgbClr val="000000"/>
              </a:solidFill>
              <a:effectLst/>
              <a:latin typeface="Arial" panose="020B0604020202020204" pitchFamily="34" charset="0"/>
              <a:cs typeface="Arial" panose="020B0604020202020204" pitchFamily="34" charset="0"/>
            </a:endParaRPr>
          </a:p>
          <a:p>
            <a:pPr marL="0" indent="0">
              <a:lnSpc>
                <a:spcPct val="107000"/>
              </a:lnSpc>
              <a:spcAft>
                <a:spcPts val="800"/>
              </a:spcAft>
              <a:buNone/>
            </a:pPr>
            <a:r>
              <a:rPr lang="en-US" sz="1800" b="1" i="0" u="none" strike="noStrike" dirty="0">
                <a:solidFill>
                  <a:srgbClr val="000000"/>
                </a:solidFill>
                <a:effectLst/>
                <a:latin typeface="Arial" panose="020B0604020202020204" pitchFamily="34" charset="0"/>
                <a:cs typeface="Arial" panose="020B0604020202020204" pitchFamily="34" charset="0"/>
              </a:rPr>
              <a:t>Benefits:</a:t>
            </a:r>
          </a:p>
          <a:p>
            <a:pPr>
              <a:lnSpc>
                <a:spcPct val="107000"/>
              </a:lnSpc>
              <a:spcAft>
                <a:spcPts val="800"/>
              </a:spcAft>
            </a:pPr>
            <a:r>
              <a:rPr lang="en-US" sz="1800" b="0" dirty="0">
                <a:effectLst/>
                <a:latin typeface="Arial" panose="020B0604020202020204" pitchFamily="34" charset="0"/>
                <a:cs typeface="Arial" panose="020B0604020202020204" pitchFamily="34" charset="0"/>
              </a:rPr>
              <a:t>24/7 Availability</a:t>
            </a:r>
          </a:p>
          <a:p>
            <a:pPr>
              <a:lnSpc>
                <a:spcPct val="107000"/>
              </a:lnSpc>
              <a:spcAft>
                <a:spcPts val="800"/>
              </a:spcAft>
            </a:pPr>
            <a:r>
              <a:rPr lang="en-US" sz="1800" b="0" dirty="0">
                <a:effectLst/>
                <a:latin typeface="Arial" panose="020B0604020202020204" pitchFamily="34" charset="0"/>
                <a:cs typeface="Arial" panose="020B0604020202020204" pitchFamily="34" charset="0"/>
              </a:rPr>
              <a:t>Faster Responses</a:t>
            </a:r>
          </a:p>
          <a:p>
            <a:pPr>
              <a:lnSpc>
                <a:spcPct val="107000"/>
              </a:lnSpc>
              <a:spcAft>
                <a:spcPts val="800"/>
              </a:spcAft>
            </a:pPr>
            <a:r>
              <a:rPr lang="en-US" sz="1800" b="0" dirty="0">
                <a:effectLst/>
                <a:latin typeface="Arial" panose="020B0604020202020204" pitchFamily="34" charset="0"/>
                <a:cs typeface="Arial" panose="020B0604020202020204" pitchFamily="34" charset="0"/>
              </a:rPr>
              <a:t>Cost Savings</a:t>
            </a:r>
          </a:p>
          <a:p>
            <a:pPr>
              <a:lnSpc>
                <a:spcPct val="107000"/>
              </a:lnSpc>
              <a:spcAft>
                <a:spcPts val="800"/>
              </a:spcAft>
            </a:pPr>
            <a:r>
              <a:rPr lang="en-US" sz="1800" b="0" dirty="0">
                <a:effectLst/>
                <a:latin typeface="Arial" panose="020B0604020202020204" pitchFamily="34" charset="0"/>
                <a:cs typeface="Arial" panose="020B0604020202020204" pitchFamily="34" charset="0"/>
              </a:rPr>
              <a:t>Improved Customer Satisfaction</a:t>
            </a:r>
          </a:p>
          <a:p>
            <a:pPr>
              <a:lnSpc>
                <a:spcPct val="107000"/>
              </a:lnSpc>
              <a:spcAft>
                <a:spcPts val="800"/>
              </a:spcAft>
            </a:pPr>
            <a:r>
              <a:rPr lang="en-US" sz="1800" b="0" dirty="0">
                <a:effectLst/>
                <a:latin typeface="Arial" panose="020B0604020202020204" pitchFamily="34" charset="0"/>
                <a:cs typeface="Arial" panose="020B0604020202020204" pitchFamily="34" charset="0"/>
              </a:rPr>
              <a:t>Increased Sales &amp; Leads</a:t>
            </a:r>
          </a:p>
          <a:p>
            <a:pPr>
              <a:lnSpc>
                <a:spcPct val="107000"/>
              </a:lnSpc>
              <a:spcAft>
                <a:spcPts val="800"/>
              </a:spcAft>
            </a:pPr>
            <a:r>
              <a:rPr lang="en-US" sz="1800" b="0" dirty="0">
                <a:effectLst/>
                <a:latin typeface="Arial" panose="020B0604020202020204" pitchFamily="34" charset="0"/>
                <a:cs typeface="Arial" panose="020B0604020202020204" pitchFamily="34" charset="0"/>
              </a:rPr>
              <a:t>Data Collection &amp; Insights</a:t>
            </a:r>
          </a:p>
          <a:p>
            <a:pPr marL="0" indent="0" rtl="0">
              <a:spcBef>
                <a:spcPts val="0"/>
              </a:spcBef>
              <a:spcAft>
                <a:spcPts val="0"/>
              </a:spcAft>
              <a:buNone/>
            </a:pPr>
            <a:endParaRPr lang="en-US" sz="1800" b="0" i="0" u="none" strike="noStrike" dirty="0">
              <a:solidFill>
                <a:srgbClr val="000000"/>
              </a:solidFill>
              <a:effectLst/>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BFDBE26-6D1F-57D4-8788-09558ACD34FE}"/>
              </a:ext>
            </a:extLst>
          </p:cNvPr>
          <p:cNvSpPr>
            <a:spLocks noGrp="1"/>
          </p:cNvSpPr>
          <p:nvPr>
            <p:ph type="body" sz="half" idx="2"/>
          </p:nvPr>
        </p:nvSpPr>
        <p:spPr>
          <a:xfrm>
            <a:off x="1427751" y="1644977"/>
            <a:ext cx="3549121" cy="3601039"/>
          </a:xfrm>
        </p:spPr>
        <p:txBody>
          <a:bodyPr>
            <a:normAutofit/>
          </a:bodyPr>
          <a:lstStyle/>
          <a:p>
            <a:r>
              <a:rPr lang="en-US" sz="3200" b="1" dirty="0">
                <a:latin typeface="Arial" panose="020B0604020202020204" pitchFamily="34" charset="0"/>
                <a:cs typeface="Arial" panose="020B0604020202020204" pitchFamily="34" charset="0"/>
              </a:rPr>
              <a:t>Empowering Student Engagement with AI Chatbot Technology</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341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F88B-2D91-9D1D-339A-D0B5DEB8356F}"/>
              </a:ext>
            </a:extLst>
          </p:cNvPr>
          <p:cNvSpPr>
            <a:spLocks noGrp="1"/>
          </p:cNvSpPr>
          <p:nvPr>
            <p:ph type="title"/>
          </p:nvPr>
        </p:nvSpPr>
        <p:spPr>
          <a:xfrm>
            <a:off x="1484311" y="923826"/>
            <a:ext cx="10018713" cy="1018095"/>
          </a:xfrm>
        </p:spPr>
        <p:txBody>
          <a:bodyPr>
            <a:normAutofit/>
          </a:bodyPr>
          <a:lstStyle/>
          <a:p>
            <a:pPr rtl="0">
              <a:spcBef>
                <a:spcPts val="0"/>
              </a:spcBef>
              <a:spcAft>
                <a:spcPts val="0"/>
              </a:spcAft>
            </a:pPr>
            <a:r>
              <a:rPr lang="en-IN" sz="3600" b="1" i="0" u="none" strike="noStrike" dirty="0">
                <a:solidFill>
                  <a:srgbClr val="000000"/>
                </a:solidFill>
                <a:effectLst/>
                <a:latin typeface="Arial" panose="020B0604020202020204" pitchFamily="34" charset="0"/>
              </a:rPr>
              <a:t>Brief on </a:t>
            </a:r>
            <a:r>
              <a:rPr lang="en-IN" sz="3600" b="1" i="0" u="none" strike="noStrike" dirty="0" err="1">
                <a:solidFill>
                  <a:srgbClr val="000000"/>
                </a:solidFill>
                <a:effectLst/>
                <a:latin typeface="Arial" panose="020B0604020202020204" pitchFamily="34" charset="0"/>
              </a:rPr>
              <a:t>ChatBots</a:t>
            </a:r>
            <a:endParaRPr lang="en-IN" sz="3600" dirty="0"/>
          </a:p>
        </p:txBody>
      </p:sp>
      <p:sp>
        <p:nvSpPr>
          <p:cNvPr id="3" name="Content Placeholder 2">
            <a:extLst>
              <a:ext uri="{FF2B5EF4-FFF2-40B4-BE49-F238E27FC236}">
                <a16:creationId xmlns:a16="http://schemas.microsoft.com/office/drawing/2014/main" id="{EE5291D9-10C1-8E89-1F52-F2A20620A476}"/>
              </a:ext>
            </a:extLst>
          </p:cNvPr>
          <p:cNvSpPr>
            <a:spLocks noGrp="1"/>
          </p:cNvSpPr>
          <p:nvPr>
            <p:ph idx="1"/>
          </p:nvPr>
        </p:nvSpPr>
        <p:spPr>
          <a:xfrm>
            <a:off x="1828800" y="1838228"/>
            <a:ext cx="9674223" cy="4333972"/>
          </a:xfrm>
        </p:spPr>
        <p:txBody>
          <a:bodyPr>
            <a:norm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cs typeface="Arial" panose="020B0604020202020204" pitchFamily="34" charset="0"/>
              </a:rPr>
              <a:t>A chatbot (originally chatterbot) is a software application or web interface that is designed to mimic human conversation through text or voice interactions. Modern chatbots are typically online and use generative artificial intelligence systems that are capable of maintaining a conversation with a user in natural language and simulating the way a human would behave as a conversational partner. Such chatbots often use deep learning and natural language processing, but simpler chatbots have existed for decades.</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cs typeface="Arial" panose="020B0604020202020204" pitchFamily="34" charset="0"/>
              </a:rPr>
              <a:t>In 1950, Alan Turing's famous article "Computing Machinery and Intelligence" was published which proposed what is now called the Turing test as a criterion of intelligence.</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cs typeface="Arial" panose="020B0604020202020204" pitchFamily="34" charset="0"/>
              </a:rPr>
              <a:t> The notoriety of Turing's proposed test stimulated great interest in Joseph </a:t>
            </a:r>
            <a:r>
              <a:rPr lang="en-US" sz="1800" b="0" i="0" u="none" strike="noStrike" dirty="0" err="1">
                <a:solidFill>
                  <a:srgbClr val="000000"/>
                </a:solidFill>
                <a:effectLst/>
                <a:latin typeface="Arial" panose="020B0604020202020204" pitchFamily="34" charset="0"/>
                <a:cs typeface="Arial" panose="020B0604020202020204" pitchFamily="34" charset="0"/>
              </a:rPr>
              <a:t>Weizenbaum's</a:t>
            </a:r>
            <a:r>
              <a:rPr lang="en-US" sz="1800" b="0" i="0" u="none" strike="noStrike" dirty="0">
                <a:solidFill>
                  <a:srgbClr val="000000"/>
                </a:solidFill>
                <a:effectLst/>
                <a:latin typeface="Arial" panose="020B0604020202020204" pitchFamily="34" charset="0"/>
                <a:cs typeface="Arial" panose="020B0604020202020204" pitchFamily="34" charset="0"/>
              </a:rPr>
              <a:t> program ELIZA was published in 1966</a:t>
            </a: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615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816B-4D31-9F8B-F4D8-5D9E1E4A9C53}"/>
              </a:ext>
            </a:extLst>
          </p:cNvPr>
          <p:cNvSpPr>
            <a:spLocks noGrp="1"/>
          </p:cNvSpPr>
          <p:nvPr>
            <p:ph type="title"/>
          </p:nvPr>
        </p:nvSpPr>
        <p:spPr>
          <a:xfrm>
            <a:off x="1484311" y="273377"/>
            <a:ext cx="10018713" cy="1084084"/>
          </a:xfrm>
        </p:spPr>
        <p:txBody>
          <a:bodyPr>
            <a:normAutofit/>
          </a:bodyPr>
          <a:lstStyle/>
          <a:p>
            <a:pPr rtl="0">
              <a:spcBef>
                <a:spcPts val="0"/>
              </a:spcBef>
              <a:spcAft>
                <a:spcPts val="0"/>
              </a:spcAft>
            </a:pPr>
            <a:r>
              <a:rPr lang="en-IN" sz="3600" b="1" i="0" u="none" strike="noStrike" dirty="0">
                <a:solidFill>
                  <a:srgbClr val="000000"/>
                </a:solidFill>
                <a:effectLst/>
                <a:latin typeface="Arial" panose="020B0604020202020204" pitchFamily="34" charset="0"/>
              </a:rPr>
              <a:t>Need f</a:t>
            </a:r>
            <a:r>
              <a:rPr lang="en-IN" sz="3600" b="1" dirty="0">
                <a:solidFill>
                  <a:srgbClr val="000000"/>
                </a:solidFill>
                <a:latin typeface="Arial" panose="020B0604020202020204" pitchFamily="34" charset="0"/>
              </a:rPr>
              <a:t>or</a:t>
            </a:r>
            <a:r>
              <a:rPr lang="en-IN" sz="3600" b="1" i="0" u="none" strike="noStrike" dirty="0">
                <a:solidFill>
                  <a:srgbClr val="000000"/>
                </a:solidFill>
                <a:effectLst/>
                <a:latin typeface="Arial" panose="020B0604020202020204" pitchFamily="34" charset="0"/>
              </a:rPr>
              <a:t> Chatbots</a:t>
            </a:r>
            <a:endParaRPr lang="en-IN" sz="3600" dirty="0"/>
          </a:p>
        </p:txBody>
      </p:sp>
      <p:sp>
        <p:nvSpPr>
          <p:cNvPr id="3" name="Content Placeholder 2">
            <a:extLst>
              <a:ext uri="{FF2B5EF4-FFF2-40B4-BE49-F238E27FC236}">
                <a16:creationId xmlns:a16="http://schemas.microsoft.com/office/drawing/2014/main" id="{EB362489-D4DA-D77B-CC9D-34DED183E972}"/>
              </a:ext>
            </a:extLst>
          </p:cNvPr>
          <p:cNvSpPr>
            <a:spLocks noGrp="1"/>
          </p:cNvSpPr>
          <p:nvPr>
            <p:ph idx="1"/>
          </p:nvPr>
        </p:nvSpPr>
        <p:spPr>
          <a:xfrm>
            <a:off x="1484310" y="1491614"/>
            <a:ext cx="10018713" cy="2175414"/>
          </a:xfrm>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24/7 availability: Customers can get answers to their questions or resolve simple issues anytime, day or night. This is especially helpful for businesses that operate globally or have customers in different time zones.</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Increased efficiency: Chatbots can automate many tasks that would otherwise be performed by human employees. This can save businesses time and money.</a:t>
            </a:r>
          </a:p>
          <a:p>
            <a:pPr marL="0" indent="0">
              <a:buNone/>
            </a:pPr>
            <a:endParaRPr lang="en-IN" dirty="0"/>
          </a:p>
        </p:txBody>
      </p:sp>
      <p:pic>
        <p:nvPicPr>
          <p:cNvPr id="5" name="Picture 4">
            <a:extLst>
              <a:ext uri="{FF2B5EF4-FFF2-40B4-BE49-F238E27FC236}">
                <a16:creationId xmlns:a16="http://schemas.microsoft.com/office/drawing/2014/main" id="{61BD82B3-ED87-DE88-D8E6-2E3CD94AA347}"/>
              </a:ext>
            </a:extLst>
          </p:cNvPr>
          <p:cNvPicPr>
            <a:picLocks noChangeAspect="1"/>
          </p:cNvPicPr>
          <p:nvPr/>
        </p:nvPicPr>
        <p:blipFill>
          <a:blip r:embed="rId2"/>
          <a:stretch>
            <a:fillRect/>
          </a:stretch>
        </p:blipFill>
        <p:spPr>
          <a:xfrm>
            <a:off x="2095888" y="3667028"/>
            <a:ext cx="8611802" cy="1838582"/>
          </a:xfrm>
          <a:prstGeom prst="rect">
            <a:avLst/>
          </a:prstGeom>
        </p:spPr>
      </p:pic>
    </p:spTree>
    <p:extLst>
      <p:ext uri="{BB962C8B-B14F-4D97-AF65-F5344CB8AC3E}">
        <p14:creationId xmlns:p14="http://schemas.microsoft.com/office/powerpoint/2010/main" val="3997149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7B4CA-E154-A3CA-3059-7D0A13BF87FB}"/>
              </a:ext>
            </a:extLst>
          </p:cNvPr>
          <p:cNvSpPr>
            <a:spLocks noGrp="1"/>
          </p:cNvSpPr>
          <p:nvPr>
            <p:ph type="title"/>
          </p:nvPr>
        </p:nvSpPr>
        <p:spPr>
          <a:xfrm>
            <a:off x="1484311" y="329938"/>
            <a:ext cx="10018713" cy="1310327"/>
          </a:xfrm>
        </p:spPr>
        <p:txBody>
          <a:bodyPr>
            <a:normAutofit/>
          </a:bodyPr>
          <a:lstStyle/>
          <a:p>
            <a:pPr rtl="0">
              <a:spcBef>
                <a:spcPts val="0"/>
              </a:spcBef>
              <a:spcAft>
                <a:spcPts val="0"/>
              </a:spcAft>
            </a:pPr>
            <a:r>
              <a:rPr lang="en-IN" sz="3600" b="1" i="0" u="none" strike="noStrike" dirty="0">
                <a:solidFill>
                  <a:srgbClr val="000000"/>
                </a:solidFill>
                <a:effectLst/>
                <a:latin typeface="Arial" panose="020B0604020202020204" pitchFamily="34" charset="0"/>
              </a:rPr>
              <a:t>Types of Chatbots:</a:t>
            </a:r>
            <a:endParaRPr lang="en-IN" sz="3600" dirty="0"/>
          </a:p>
        </p:txBody>
      </p:sp>
      <p:sp>
        <p:nvSpPr>
          <p:cNvPr id="3" name="Content Placeholder 2">
            <a:extLst>
              <a:ext uri="{FF2B5EF4-FFF2-40B4-BE49-F238E27FC236}">
                <a16:creationId xmlns:a16="http://schemas.microsoft.com/office/drawing/2014/main" id="{69A62E0E-5F1D-0A1B-D515-08922221CB3F}"/>
              </a:ext>
            </a:extLst>
          </p:cNvPr>
          <p:cNvSpPr>
            <a:spLocks noGrp="1"/>
          </p:cNvSpPr>
          <p:nvPr>
            <p:ph idx="1"/>
          </p:nvPr>
        </p:nvSpPr>
        <p:spPr>
          <a:xfrm>
            <a:off x="1649691" y="1376314"/>
            <a:ext cx="9853332" cy="4751110"/>
          </a:xfrm>
        </p:spPr>
        <p:txBody>
          <a:bodyPr/>
          <a:lstStyle/>
          <a:p>
            <a:pPr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Menu-driven chatbots</a:t>
            </a:r>
            <a:r>
              <a:rPr lang="en-US" sz="1800" b="0" i="0" u="none" strike="noStrike" dirty="0">
                <a:solidFill>
                  <a:srgbClr val="000000"/>
                </a:solidFill>
                <a:effectLst/>
                <a:latin typeface="Arial" panose="020B0604020202020204" pitchFamily="34" charset="0"/>
              </a:rPr>
              <a:t>:  These are the simplest type of chatbot. They use a series of menus or buttons to guide the user through a conversation. Menu-driven chatbots are a good option for tasks that can be easily broken down into a series of steps, such as ordering food or scheduling an appointment. </a:t>
            </a:r>
            <a:endParaRPr lang="en-US" sz="1800" b="1"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Keyword recognition chatbots</a:t>
            </a:r>
            <a:r>
              <a:rPr lang="en-US" sz="1800" b="0" i="0" u="none" strike="noStrike" dirty="0">
                <a:solidFill>
                  <a:srgbClr val="000000"/>
                </a:solidFill>
                <a:effectLst/>
                <a:latin typeface="Arial" panose="020B0604020202020204" pitchFamily="34" charset="0"/>
              </a:rPr>
              <a:t>:  These chatbots use keywords to understand what the user is asking. If the user's query matches a keyword in the chatbot's database, the chatbot will provide a predefined response. Keyword recognition chatbots are a good option for answering frequently asked questions (FAQs). </a:t>
            </a:r>
            <a:endParaRPr lang="en-US" sz="1800" b="1"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Voice chatbots:</a:t>
            </a:r>
            <a:r>
              <a:rPr lang="en-US" sz="1800" b="0" i="0" u="none" strike="noStrike" dirty="0">
                <a:solidFill>
                  <a:srgbClr val="000000"/>
                </a:solidFill>
                <a:effectLst/>
                <a:latin typeface="Arial" panose="020B0604020202020204" pitchFamily="34" charset="0"/>
              </a:rPr>
              <a:t>  These chatbots can interact with users through voice commands. Voice chatbots are a good option for hands-free interaction, such as when a user is driving or cooking.  Voice assistants like Siri, Alexa, and Google Assistant are all examples of voice chatbots. </a:t>
            </a:r>
          </a:p>
          <a:p>
            <a:pPr rtl="0" fontAlgn="base">
              <a:spcBef>
                <a:spcPts val="1000"/>
              </a:spcBef>
              <a:spcAft>
                <a:spcPts val="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Some other </a:t>
            </a:r>
            <a:r>
              <a:rPr lang="en-US" sz="1800" b="1" dirty="0">
                <a:solidFill>
                  <a:srgbClr val="000000"/>
                </a:solidFill>
                <a:latin typeface="Arial" panose="020B0604020202020204" pitchFamily="34" charset="0"/>
              </a:rPr>
              <a:t>types: </a:t>
            </a:r>
            <a:r>
              <a:rPr lang="en-US" sz="1800" i="0" u="none" strike="noStrike" dirty="0">
                <a:solidFill>
                  <a:srgbClr val="000000"/>
                </a:solidFill>
                <a:effectLst/>
                <a:latin typeface="Arial" panose="020B0604020202020204" pitchFamily="34" charset="0"/>
              </a:rPr>
              <a:t>Simple chatbots, smart chatbots, hybrid chatbots, social messaging chatbots</a:t>
            </a:r>
          </a:p>
        </p:txBody>
      </p:sp>
    </p:spTree>
    <p:extLst>
      <p:ext uri="{BB962C8B-B14F-4D97-AF65-F5344CB8AC3E}">
        <p14:creationId xmlns:p14="http://schemas.microsoft.com/office/powerpoint/2010/main" val="44974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DF81-07A8-5A2D-EE02-825D860E7DD0}"/>
              </a:ext>
            </a:extLst>
          </p:cNvPr>
          <p:cNvSpPr>
            <a:spLocks noGrp="1"/>
          </p:cNvSpPr>
          <p:nvPr>
            <p:ph type="title"/>
          </p:nvPr>
        </p:nvSpPr>
        <p:spPr>
          <a:xfrm>
            <a:off x="1866506" y="245098"/>
            <a:ext cx="9827945" cy="764492"/>
          </a:xfrm>
        </p:spPr>
        <p:txBody>
          <a:bodyPr>
            <a:normAutofit/>
          </a:bodyPr>
          <a:lstStyle/>
          <a:p>
            <a:r>
              <a:rPr lang="en-IN" sz="3400" b="1" dirty="0">
                <a:latin typeface="Arial" panose="020B0604020202020204" pitchFamily="34" charset="0"/>
                <a:cs typeface="Arial" panose="020B0604020202020204" pitchFamily="34" charset="0"/>
              </a:rPr>
              <a:t>RULE-BASED VS SELF-LEARNING CHATBOTS</a:t>
            </a:r>
          </a:p>
        </p:txBody>
      </p:sp>
      <p:pic>
        <p:nvPicPr>
          <p:cNvPr id="9" name="Picture 8">
            <a:extLst>
              <a:ext uri="{FF2B5EF4-FFF2-40B4-BE49-F238E27FC236}">
                <a16:creationId xmlns:a16="http://schemas.microsoft.com/office/drawing/2014/main" id="{79C5EC0B-D4F9-0CCF-CFAF-D466BA617E3C}"/>
              </a:ext>
            </a:extLst>
          </p:cNvPr>
          <p:cNvPicPr>
            <a:picLocks noChangeAspect="1"/>
          </p:cNvPicPr>
          <p:nvPr/>
        </p:nvPicPr>
        <p:blipFill>
          <a:blip r:embed="rId2"/>
          <a:stretch>
            <a:fillRect/>
          </a:stretch>
        </p:blipFill>
        <p:spPr>
          <a:xfrm>
            <a:off x="2551246" y="1009590"/>
            <a:ext cx="9143205" cy="5749429"/>
          </a:xfrm>
          <a:prstGeom prst="rect">
            <a:avLst/>
          </a:prstGeom>
        </p:spPr>
      </p:pic>
    </p:spTree>
    <p:extLst>
      <p:ext uri="{BB962C8B-B14F-4D97-AF65-F5344CB8AC3E}">
        <p14:creationId xmlns:p14="http://schemas.microsoft.com/office/powerpoint/2010/main" val="1964264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88732-2D3E-C698-A532-9098FF87A789}"/>
              </a:ext>
            </a:extLst>
          </p:cNvPr>
          <p:cNvSpPr>
            <a:spLocks noGrp="1"/>
          </p:cNvSpPr>
          <p:nvPr>
            <p:ph type="title"/>
          </p:nvPr>
        </p:nvSpPr>
        <p:spPr>
          <a:xfrm>
            <a:off x="1484311" y="160257"/>
            <a:ext cx="10018713" cy="1225484"/>
          </a:xfrm>
        </p:spPr>
        <p:txBody>
          <a:bodyPr>
            <a:normAutofit/>
          </a:bodyPr>
          <a:lstStyle/>
          <a:p>
            <a:r>
              <a:rPr lang="en-IN" sz="3600" b="1" dirty="0">
                <a:latin typeface="Arial" panose="020B0604020202020204" pitchFamily="34" charset="0"/>
                <a:cs typeface="Arial" panose="020B0604020202020204" pitchFamily="34" charset="0"/>
              </a:rPr>
              <a:t>PROJECT 1: RULEBOT</a:t>
            </a:r>
          </a:p>
        </p:txBody>
      </p:sp>
      <p:pic>
        <p:nvPicPr>
          <p:cNvPr id="6" name="Content Placeholder 5">
            <a:extLst>
              <a:ext uri="{FF2B5EF4-FFF2-40B4-BE49-F238E27FC236}">
                <a16:creationId xmlns:a16="http://schemas.microsoft.com/office/drawing/2014/main" id="{092E6C64-D47A-0F29-FE2F-BF421B0EE33A}"/>
              </a:ext>
            </a:extLst>
          </p:cNvPr>
          <p:cNvPicPr>
            <a:picLocks noGrp="1" noChangeAspect="1"/>
          </p:cNvPicPr>
          <p:nvPr>
            <p:ph sz="half" idx="1"/>
          </p:nvPr>
        </p:nvPicPr>
        <p:blipFill>
          <a:blip r:embed="rId2"/>
          <a:stretch>
            <a:fillRect/>
          </a:stretch>
        </p:blipFill>
        <p:spPr>
          <a:xfrm>
            <a:off x="1235666" y="1689696"/>
            <a:ext cx="5287682" cy="3975814"/>
          </a:xfrm>
        </p:spPr>
      </p:pic>
      <p:pic>
        <p:nvPicPr>
          <p:cNvPr id="8" name="Content Placeholder 7">
            <a:extLst>
              <a:ext uri="{FF2B5EF4-FFF2-40B4-BE49-F238E27FC236}">
                <a16:creationId xmlns:a16="http://schemas.microsoft.com/office/drawing/2014/main" id="{17A9CC06-9B46-6504-AD36-DFBE906D53F0}"/>
              </a:ext>
            </a:extLst>
          </p:cNvPr>
          <p:cNvPicPr>
            <a:picLocks noGrp="1" noChangeAspect="1"/>
          </p:cNvPicPr>
          <p:nvPr>
            <p:ph sz="half" idx="2"/>
          </p:nvPr>
        </p:nvPicPr>
        <p:blipFill>
          <a:blip r:embed="rId3"/>
          <a:stretch>
            <a:fillRect/>
          </a:stretch>
        </p:blipFill>
        <p:spPr>
          <a:xfrm>
            <a:off x="6607174" y="1984655"/>
            <a:ext cx="5449708" cy="3002630"/>
          </a:xfrm>
        </p:spPr>
      </p:pic>
    </p:spTree>
    <p:extLst>
      <p:ext uri="{BB962C8B-B14F-4D97-AF65-F5344CB8AC3E}">
        <p14:creationId xmlns:p14="http://schemas.microsoft.com/office/powerpoint/2010/main" val="1940642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BA899A-C614-BFB7-8213-170C02252F15}"/>
              </a:ext>
            </a:extLst>
          </p:cNvPr>
          <p:cNvPicPr>
            <a:picLocks noGrp="1" noChangeAspect="1"/>
          </p:cNvPicPr>
          <p:nvPr>
            <p:ph sz="half" idx="1"/>
          </p:nvPr>
        </p:nvPicPr>
        <p:blipFill>
          <a:blip r:embed="rId2"/>
          <a:stretch>
            <a:fillRect/>
          </a:stretch>
        </p:blipFill>
        <p:spPr>
          <a:xfrm>
            <a:off x="534877" y="150829"/>
            <a:ext cx="5928539" cy="3652838"/>
          </a:xfrm>
          <a:prstGeom prst="rect">
            <a:avLst/>
          </a:prstGeom>
        </p:spPr>
      </p:pic>
      <p:pic>
        <p:nvPicPr>
          <p:cNvPr id="6" name="Content Placeholder 5">
            <a:extLst>
              <a:ext uri="{FF2B5EF4-FFF2-40B4-BE49-F238E27FC236}">
                <a16:creationId xmlns:a16="http://schemas.microsoft.com/office/drawing/2014/main" id="{B40DFF89-9E21-19DC-F2BB-E8B2664E17D4}"/>
              </a:ext>
            </a:extLst>
          </p:cNvPr>
          <p:cNvPicPr>
            <a:picLocks noGrp="1" noChangeAspect="1"/>
          </p:cNvPicPr>
          <p:nvPr>
            <p:ph sz="half" idx="2"/>
          </p:nvPr>
        </p:nvPicPr>
        <p:blipFill>
          <a:blip r:embed="rId3"/>
          <a:stretch>
            <a:fillRect/>
          </a:stretch>
        </p:blipFill>
        <p:spPr>
          <a:xfrm>
            <a:off x="5686634" y="3897935"/>
            <a:ext cx="6228073" cy="2809236"/>
          </a:xfrm>
          <a:prstGeom prst="rect">
            <a:avLst/>
          </a:prstGeom>
        </p:spPr>
      </p:pic>
    </p:spTree>
    <p:extLst>
      <p:ext uri="{BB962C8B-B14F-4D97-AF65-F5344CB8AC3E}">
        <p14:creationId xmlns:p14="http://schemas.microsoft.com/office/powerpoint/2010/main" val="170686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E09E-3D15-2783-6366-FC07F08877C2}"/>
              </a:ext>
            </a:extLst>
          </p:cNvPr>
          <p:cNvSpPr>
            <a:spLocks noGrp="1"/>
          </p:cNvSpPr>
          <p:nvPr>
            <p:ph type="title"/>
          </p:nvPr>
        </p:nvSpPr>
        <p:spPr>
          <a:xfrm>
            <a:off x="1484311" y="226244"/>
            <a:ext cx="10018713" cy="1093509"/>
          </a:xfrm>
        </p:spPr>
        <p:txBody>
          <a:bodyPr>
            <a:normAutofit/>
          </a:bodyPr>
          <a:lstStyle/>
          <a:p>
            <a:r>
              <a:rPr lang="en-IN" sz="3600" b="1" dirty="0">
                <a:latin typeface="Arial" panose="020B0604020202020204" pitchFamily="34" charset="0"/>
                <a:cs typeface="Arial" panose="020B0604020202020204" pitchFamily="34" charset="0"/>
              </a:rPr>
              <a:t>OUTPUT (VS CODE)</a:t>
            </a:r>
          </a:p>
        </p:txBody>
      </p:sp>
      <p:pic>
        <p:nvPicPr>
          <p:cNvPr id="4" name="Content Placeholder 3">
            <a:extLst>
              <a:ext uri="{FF2B5EF4-FFF2-40B4-BE49-F238E27FC236}">
                <a16:creationId xmlns:a16="http://schemas.microsoft.com/office/drawing/2014/main" id="{DD2CB823-10D1-9173-F88D-B768ED177B38}"/>
              </a:ext>
            </a:extLst>
          </p:cNvPr>
          <p:cNvPicPr>
            <a:picLocks noGrp="1" noChangeAspect="1"/>
          </p:cNvPicPr>
          <p:nvPr>
            <p:ph idx="1"/>
          </p:nvPr>
        </p:nvPicPr>
        <p:blipFill>
          <a:blip r:embed="rId2"/>
          <a:stretch>
            <a:fillRect/>
          </a:stretch>
        </p:blipFill>
        <p:spPr>
          <a:xfrm>
            <a:off x="2175476" y="1414020"/>
            <a:ext cx="8636382" cy="4628561"/>
          </a:xfrm>
          <a:prstGeom prst="rect">
            <a:avLst/>
          </a:prstGeom>
        </p:spPr>
      </p:pic>
    </p:spTree>
    <p:extLst>
      <p:ext uri="{BB962C8B-B14F-4D97-AF65-F5344CB8AC3E}">
        <p14:creationId xmlns:p14="http://schemas.microsoft.com/office/powerpoint/2010/main" val="2652163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205</TotalTime>
  <Words>489</Words>
  <Application>Microsoft Office PowerPoint</Application>
  <PresentationFormat>Widescreen</PresentationFormat>
  <Paragraphs>35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Corbel</vt:lpstr>
      <vt:lpstr>Parallax</vt:lpstr>
      <vt:lpstr>Empowering Student Engagement with AI Chatbot Technology  </vt:lpstr>
      <vt:lpstr>PowerPoint Presentation</vt:lpstr>
      <vt:lpstr>Brief on ChatBots</vt:lpstr>
      <vt:lpstr>Need for Chatbots</vt:lpstr>
      <vt:lpstr>Types of Chatbots:</vt:lpstr>
      <vt:lpstr>RULE-BASED VS SELF-LEARNING CHATBOTS</vt:lpstr>
      <vt:lpstr>PROJECT 1: RULEBOT</vt:lpstr>
      <vt:lpstr>PowerPoint Presentation</vt:lpstr>
      <vt:lpstr>OUTPUT (VS CODE)</vt:lpstr>
      <vt:lpstr>PROJECT 2: SELF-LEARNING CHATBOT</vt:lpstr>
      <vt:lpstr>PowerPoint Presentation</vt:lpstr>
      <vt:lpstr>OUTPUT (GOOGLE COLAB)</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Student Engagement with AI Chatbot Technology  </dc:title>
  <dc:creator>Asmit Pathi</dc:creator>
  <cp:lastModifiedBy>Asmit Pathi</cp:lastModifiedBy>
  <cp:revision>14</cp:revision>
  <dcterms:created xsi:type="dcterms:W3CDTF">2024-04-18T05:42:05Z</dcterms:created>
  <dcterms:modified xsi:type="dcterms:W3CDTF">2024-09-30T16:06:45Z</dcterms:modified>
</cp:coreProperties>
</file>