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2" r:id="rId5"/>
    <p:sldId id="273" r:id="rId6"/>
    <p:sldId id="274" r:id="rId7"/>
    <p:sldId id="258" r:id="rId8"/>
    <p:sldId id="275" r:id="rId9"/>
    <p:sldId id="276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35280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none"/>
        </p:style>
        <p:txBody>
          <a:bodyPr tIns="0" bIns="0">
            <a:normAutofit/>
          </a:bodyPr>
          <a:lstStyle>
            <a:lvl1pPr algn="l">
              <a:defRPr sz="40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Phase Analysis Data </a:t>
            </a:r>
            <a:r>
              <a:rPr lang="en-US" dirty="0" smtClean="0"/>
              <a:t>S</a:t>
            </a:r>
            <a:r>
              <a:rPr lang="en-US" dirty="0" smtClean="0"/>
              <a:t>et </a:t>
            </a:r>
            <a:r>
              <a:rPr lang="en-US" dirty="0" smtClean="0"/>
              <a:t>C</a:t>
            </a:r>
            <a:r>
              <a:rPr lang="en-US" dirty="0" smtClean="0"/>
              <a:t>reation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Alain Smits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2209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Macros to facilitate the phase creation.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Makes phase creation programs more legible and the logic easier to understand (self-documenting code)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" y="1295400"/>
            <a:ext cx="1752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 anchorCtr="0"/>
          <a:lstStyle/>
          <a:p>
            <a:pPr algn="ctr"/>
            <a:r>
              <a:rPr lang="en-US" dirty="0" smtClean="0"/>
              <a:t>Collect Dates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990600" y="1600200"/>
            <a:ext cx="2057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smtClean="0"/>
              <a:t>%PHINIT</a:t>
            </a:r>
            <a:br>
              <a:rPr lang="en-US" b="1" dirty="0" smtClean="0"/>
            </a:br>
            <a:r>
              <a:rPr lang="en-US" b="1" dirty="0" smtClean="0"/>
              <a:t>%PHDATE</a:t>
            </a:r>
            <a:br>
              <a:rPr lang="en-US" b="1" dirty="0" smtClean="0"/>
            </a:br>
            <a:r>
              <a:rPr lang="en-US" b="1" dirty="0" smtClean="0"/>
              <a:t>%PHPERIOD</a:t>
            </a:r>
            <a:br>
              <a:rPr lang="en-US" b="1" dirty="0" smtClean="0"/>
            </a:br>
            <a:r>
              <a:rPr lang="en-US" b="1" dirty="0" smtClean="0"/>
              <a:t>%PHFLAG</a:t>
            </a:r>
            <a:endParaRPr lang="en-US" b="1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3352800" y="2667000"/>
            <a:ext cx="1752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 anchorCtr="0"/>
          <a:lstStyle/>
          <a:p>
            <a:pPr algn="ctr"/>
            <a:r>
              <a:rPr lang="en-US" dirty="0" smtClean="0"/>
              <a:t>Phase Logic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810000" y="2971800"/>
            <a:ext cx="2057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smtClean="0"/>
              <a:t>Data Step with phase logic c.f. SAP</a:t>
            </a:r>
            <a:endParaRPr lang="en-US" b="1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6172200" y="4038600"/>
            <a:ext cx="1752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 anchorCtr="0"/>
          <a:lstStyle/>
          <a:p>
            <a:pPr algn="ctr"/>
            <a:r>
              <a:rPr lang="en-US" dirty="0" smtClean="0"/>
              <a:t>Assemble Data</a:t>
            </a: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629400" y="4343400"/>
            <a:ext cx="2057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smtClean="0"/>
              <a:t>%PHCREATE</a:t>
            </a:r>
            <a:br>
              <a:rPr lang="en-US" b="1" dirty="0" smtClean="0"/>
            </a:br>
            <a:r>
              <a:rPr lang="en-US" b="1" dirty="0" smtClean="0"/>
              <a:t>%PHDEFINE</a:t>
            </a:r>
            <a:endParaRPr lang="en-US" b="1" dirty="0" smtClean="0"/>
          </a:p>
        </p:txBody>
      </p:sp>
      <p:cxnSp>
        <p:nvCxnSpPr>
          <p:cNvPr id="24" name="Shape 23"/>
          <p:cNvCxnSpPr>
            <a:stCxn id="12" idx="2"/>
          </p:cNvCxnSpPr>
          <p:nvPr/>
        </p:nvCxnSpPr>
        <p:spPr>
          <a:xfrm rot="16200000" flipH="1">
            <a:off x="2228850" y="2609850"/>
            <a:ext cx="304800" cy="1943100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/>
          <p:nvPr/>
        </p:nvCxnSpPr>
        <p:spPr>
          <a:xfrm rot="16200000" flipH="1">
            <a:off x="5048250" y="3981450"/>
            <a:ext cx="304800" cy="1943100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of 3 – Date and Flag Collection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81200" y="1447800"/>
            <a:ext cx="1752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 anchorCtr="0"/>
          <a:lstStyle/>
          <a:p>
            <a:pPr algn="ctr"/>
            <a:r>
              <a:rPr lang="en-US" dirty="0" smtClean="0"/>
              <a:t>%PHINIT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438400" y="1752600"/>
            <a:ext cx="2057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Prepares a data set to collect all dates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00600" y="1447800"/>
            <a:ext cx="1752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 anchorCtr="0"/>
          <a:lstStyle/>
          <a:p>
            <a:pPr algn="ctr"/>
            <a:r>
              <a:rPr lang="en-US" dirty="0" smtClean="0"/>
              <a:t>%PHDATE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257800" y="1752600"/>
            <a:ext cx="2057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Adds a single date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981200" y="3810000"/>
            <a:ext cx="1752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 anchorCtr="0"/>
          <a:lstStyle/>
          <a:p>
            <a:pPr algn="ctr"/>
            <a:r>
              <a:rPr lang="en-US" dirty="0" smtClean="0"/>
              <a:t>%PHPERIOD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438400" y="4114800"/>
            <a:ext cx="2057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Adds a date range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00600" y="3810000"/>
            <a:ext cx="1752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 anchorCtr="0"/>
          <a:lstStyle/>
          <a:p>
            <a:pPr algn="ctr"/>
            <a:r>
              <a:rPr lang="en-US" dirty="0" smtClean="0"/>
              <a:t>%PHFLAG</a:t>
            </a: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5257800" y="4114800"/>
            <a:ext cx="2057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Adds a flag to the data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of 3 - Apply Phase Logic per SAP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133600" y="2362200"/>
            <a:ext cx="1752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 anchorCtr="0"/>
          <a:lstStyle/>
          <a:p>
            <a:pPr algn="ctr"/>
            <a:r>
              <a:rPr lang="en-US" dirty="0" smtClean="0"/>
              <a:t>Data Step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590800" y="2667000"/>
            <a:ext cx="2057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Determine phase start dates based on collected dates. Horizontal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of 3 – Assemble PhaseAD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2362200"/>
            <a:ext cx="1752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 anchorCtr="0"/>
          <a:lstStyle/>
          <a:p>
            <a:pPr algn="ctr"/>
            <a:r>
              <a:rPr lang="en-US" dirty="0" smtClean="0"/>
              <a:t>%PHCREATE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09800" y="2667000"/>
            <a:ext cx="2057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Prepares the phase data set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2362200"/>
            <a:ext cx="1752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 anchorCtr="0"/>
          <a:lstStyle/>
          <a:p>
            <a:pPr algn="ctr"/>
            <a:r>
              <a:rPr lang="en-US" dirty="0" smtClean="0"/>
              <a:t>%PHDEFINE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029200" y="2667000"/>
            <a:ext cx="2057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Adds a phase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Collecting Dates</a:t>
            </a:r>
            <a:endParaRPr lang="en-US" dirty="0"/>
          </a:p>
        </p:txBody>
      </p:sp>
      <p:sp>
        <p:nvSpPr>
          <p:cNvPr id="499" name="Text Box 15"/>
          <p:cNvSpPr txBox="1">
            <a:spLocks noChangeArrowheads="1"/>
          </p:cNvSpPr>
          <p:nvPr/>
        </p:nvSpPr>
        <p:spPr bwMode="auto">
          <a:xfrm>
            <a:off x="517525" y="1312307"/>
            <a:ext cx="6559809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noProof="1" smtClean="0">
                <a:solidFill>
                  <a:schemeClr val="bg1">
                    <a:lumMod val="50000"/>
                  </a:schemeClr>
                </a:solidFill>
                <a:latin typeface="SAS Monospace" pitchFamily="49" charset="0"/>
              </a:rPr>
              <a:t>*** Set data set to collect all necessary dates;</a:t>
            </a:r>
            <a:endParaRPr lang="en-US" sz="1000" noProof="1">
              <a:solidFill>
                <a:schemeClr val="bg1">
                  <a:lumMod val="50000"/>
                </a:schemeClr>
              </a:solidFill>
              <a:latin typeface="SAS Monospace" pitchFamily="49" charset="0"/>
            </a:endParaRPr>
          </a:p>
          <a:p>
            <a:r>
              <a:rPr lang="en-US" sz="1000" noProof="1">
                <a:latin typeface="SAS Monospace" pitchFamily="49" charset="0"/>
              </a:rPr>
              <a:t>    </a:t>
            </a:r>
            <a:r>
              <a:rPr lang="en-US" sz="1000" b="1" noProof="1">
                <a:latin typeface="SAS Monospace" pitchFamily="49" charset="0"/>
              </a:rPr>
              <a:t>%phInit</a:t>
            </a:r>
            <a:r>
              <a:rPr lang="en-US" sz="1000" noProof="1">
                <a:latin typeface="SAS Monospace" pitchFamily="49" charset="0"/>
              </a:rPr>
              <a:t>(outds=</a:t>
            </a:r>
            <a:r>
              <a:rPr lang="en-US" sz="1000" b="1" noProof="1">
                <a:solidFill>
                  <a:srgbClr val="C00000"/>
                </a:solidFill>
                <a:latin typeface="SAS Monospace" pitchFamily="49" charset="0"/>
              </a:rPr>
              <a:t>allData010</a:t>
            </a:r>
            <a:r>
              <a:rPr lang="en-US" sz="1000" noProof="1">
                <a:latin typeface="SAS Monospace" pitchFamily="49" charset="0"/>
              </a:rPr>
              <a:t>);</a:t>
            </a:r>
          </a:p>
          <a:p>
            <a:r>
              <a:rPr lang="en-US" sz="1000" noProof="1" smtClean="0">
                <a:solidFill>
                  <a:schemeClr val="bg1">
                    <a:lumMod val="50000"/>
                  </a:schemeClr>
                </a:solidFill>
                <a:latin typeface="SAS Monospace" pitchFamily="49" charset="0"/>
              </a:rPr>
              <a:t>*** Add the TMC114 treatment period (start and end date) to the data set;</a:t>
            </a:r>
          </a:p>
          <a:p>
            <a:r>
              <a:rPr lang="en-US" sz="1000" noProof="1">
                <a:latin typeface="SAS Monospace" pitchFamily="49" charset="0"/>
              </a:rPr>
              <a:t>    </a:t>
            </a:r>
            <a:r>
              <a:rPr lang="en-US" sz="1000" b="1" noProof="1">
                <a:latin typeface="SAS Monospace" pitchFamily="49" charset="0"/>
              </a:rPr>
              <a:t>%phPeriod</a:t>
            </a:r>
            <a:r>
              <a:rPr lang="en-US" sz="1000" noProof="1">
                <a:latin typeface="SAS Monospace" pitchFamily="49" charset="0"/>
              </a:rPr>
              <a:t>(inds          = sds.ex,</a:t>
            </a:r>
          </a:p>
          <a:p>
            <a:r>
              <a:rPr lang="en-US" sz="1000" noProof="1">
                <a:latin typeface="SAS Monospace" pitchFamily="49" charset="0"/>
              </a:rPr>
              <a:t>              selection     = extrt='TMC114' and exdostxt ne '0',</a:t>
            </a:r>
          </a:p>
          <a:p>
            <a:r>
              <a:rPr lang="en-US" sz="1000" noProof="1">
                <a:latin typeface="SAS Monospace" pitchFamily="49" charset="0"/>
              </a:rPr>
              <a:t>              inStartDate   = exstdtc,</a:t>
            </a:r>
          </a:p>
          <a:p>
            <a:r>
              <a:rPr lang="en-US" sz="1000" noProof="1">
                <a:latin typeface="SAS Monospace" pitchFamily="49" charset="0"/>
              </a:rPr>
              <a:t>              inEndDate     = exendtc,</a:t>
            </a:r>
          </a:p>
          <a:p>
            <a:r>
              <a:rPr lang="en-US" sz="1000" noProof="1">
                <a:latin typeface="SAS Monospace" pitchFamily="49" charset="0"/>
              </a:rPr>
              <a:t>              outStartDate  = startDRV,</a:t>
            </a:r>
          </a:p>
          <a:p>
            <a:r>
              <a:rPr lang="en-US" sz="1000" noProof="1">
                <a:latin typeface="SAS Monospace" pitchFamily="49" charset="0"/>
              </a:rPr>
              <a:t>              outEndDate    = endDRV);</a:t>
            </a:r>
          </a:p>
          <a:p>
            <a:r>
              <a:rPr lang="en-US" sz="1000" noProof="1" smtClean="0">
                <a:solidFill>
                  <a:schemeClr val="bg1">
                    <a:lumMod val="50000"/>
                  </a:schemeClr>
                </a:solidFill>
                <a:latin typeface="SAS Monospace" pitchFamily="49" charset="0"/>
              </a:rPr>
              <a:t>*** Add the LPV treatment period (start and end date) to the data set;</a:t>
            </a:r>
          </a:p>
          <a:p>
            <a:r>
              <a:rPr lang="en-US" sz="1000" noProof="1">
                <a:latin typeface="SAS Monospace" pitchFamily="49" charset="0"/>
              </a:rPr>
              <a:t>    </a:t>
            </a:r>
            <a:r>
              <a:rPr lang="en-US" sz="1000" b="1" noProof="1">
                <a:latin typeface="SAS Monospace" pitchFamily="49" charset="0"/>
              </a:rPr>
              <a:t>%phPeriod</a:t>
            </a:r>
            <a:r>
              <a:rPr lang="en-US" sz="1000" noProof="1">
                <a:latin typeface="SAS Monospace" pitchFamily="49" charset="0"/>
              </a:rPr>
              <a:t>(inds          = sds.ex,</a:t>
            </a:r>
          </a:p>
          <a:p>
            <a:r>
              <a:rPr lang="en-US" sz="1000" noProof="1">
                <a:latin typeface="SAS Monospace" pitchFamily="49" charset="0"/>
              </a:rPr>
              <a:t>              selection     = extrt='LPV/RTV' and exdostxt ne '0',</a:t>
            </a:r>
          </a:p>
          <a:p>
            <a:r>
              <a:rPr lang="en-US" sz="1000" noProof="1">
                <a:latin typeface="SAS Monospace" pitchFamily="49" charset="0"/>
              </a:rPr>
              <a:t>              inStartDate   = exstdtc,</a:t>
            </a:r>
          </a:p>
          <a:p>
            <a:r>
              <a:rPr lang="en-US" sz="1000" noProof="1">
                <a:latin typeface="SAS Monospace" pitchFamily="49" charset="0"/>
              </a:rPr>
              <a:t>              inEndDate     = exendtc,</a:t>
            </a:r>
          </a:p>
          <a:p>
            <a:r>
              <a:rPr lang="en-US" sz="1000" noProof="1">
                <a:latin typeface="SAS Monospace" pitchFamily="49" charset="0"/>
              </a:rPr>
              <a:t>              outStartDate  = startLPV,</a:t>
            </a:r>
          </a:p>
          <a:p>
            <a:r>
              <a:rPr lang="en-US" sz="1000" noProof="1">
                <a:latin typeface="SAS Monospace" pitchFamily="49" charset="0"/>
              </a:rPr>
              <a:t>              outEndDate    = endLPV);</a:t>
            </a:r>
          </a:p>
          <a:p>
            <a:r>
              <a:rPr lang="en-US" sz="1000" noProof="1" smtClean="0">
                <a:solidFill>
                  <a:schemeClr val="bg1">
                    <a:lumMod val="50000"/>
                  </a:schemeClr>
                </a:solidFill>
                <a:latin typeface="SAS Monospace" pitchFamily="49" charset="0"/>
              </a:rPr>
              <a:t>*** Add the informed consent date to the data set;</a:t>
            </a:r>
          </a:p>
          <a:p>
            <a:r>
              <a:rPr lang="en-US" sz="1000" noProof="1">
                <a:latin typeface="SAS Monospace" pitchFamily="49" charset="0"/>
              </a:rPr>
              <a:t>    </a:t>
            </a:r>
            <a:r>
              <a:rPr lang="en-US" sz="1000" b="1" noProof="1">
                <a:latin typeface="SAS Monospace" pitchFamily="49" charset="0"/>
              </a:rPr>
              <a:t>%phDate</a:t>
            </a:r>
            <a:r>
              <a:rPr lang="en-US" sz="1000" noProof="1">
                <a:latin typeface="SAS Monospace" pitchFamily="49" charset="0"/>
              </a:rPr>
              <a:t>(inds    = sds.ds(where=(dsdecod='SUBJECT SIGNED INFORMED CONSENT ON')),</a:t>
            </a:r>
          </a:p>
          <a:p>
            <a:r>
              <a:rPr lang="en-US" sz="1000" noProof="1">
                <a:latin typeface="SAS Monospace" pitchFamily="49" charset="0"/>
              </a:rPr>
              <a:t>            inDate  = dsstdtc,</a:t>
            </a:r>
          </a:p>
          <a:p>
            <a:r>
              <a:rPr lang="en-US" sz="1000" noProof="1">
                <a:latin typeface="SAS Monospace" pitchFamily="49" charset="0"/>
              </a:rPr>
              <a:t>            outDate = informedConsent);</a:t>
            </a:r>
          </a:p>
          <a:p>
            <a:r>
              <a:rPr lang="en-US" sz="1000" noProof="1" smtClean="0">
                <a:solidFill>
                  <a:schemeClr val="bg1">
                    <a:lumMod val="50000"/>
                  </a:schemeClr>
                </a:solidFill>
                <a:latin typeface="SAS Monospace" pitchFamily="49" charset="0"/>
              </a:rPr>
              <a:t>*** Add the screening visit date to the data set;</a:t>
            </a:r>
          </a:p>
          <a:p>
            <a:r>
              <a:rPr lang="en-US" sz="1000" noProof="1">
                <a:latin typeface="SAS Monospace" pitchFamily="49" charset="0"/>
              </a:rPr>
              <a:t>    </a:t>
            </a:r>
            <a:r>
              <a:rPr lang="en-US" sz="1000" b="1" noProof="1">
                <a:latin typeface="SAS Monospace" pitchFamily="49" charset="0"/>
              </a:rPr>
              <a:t>%phDate</a:t>
            </a:r>
            <a:r>
              <a:rPr lang="en-US" sz="1000" noProof="1">
                <a:latin typeface="SAS Monospace" pitchFamily="49" charset="0"/>
              </a:rPr>
              <a:t>(inds    = sds.sv(where=(visit=:'SCREENING - WEEK -4')),</a:t>
            </a:r>
          </a:p>
          <a:p>
            <a:r>
              <a:rPr lang="en-US" sz="1000" noProof="1">
                <a:latin typeface="SAS Monospace" pitchFamily="49" charset="0"/>
              </a:rPr>
              <a:t>            inDate  = svstdtc,</a:t>
            </a:r>
          </a:p>
          <a:p>
            <a:r>
              <a:rPr lang="en-US" sz="1000" noProof="1">
                <a:latin typeface="SAS Monospace" pitchFamily="49" charset="0"/>
              </a:rPr>
              <a:t>            outDate = </a:t>
            </a:r>
            <a:r>
              <a:rPr lang="en-US" sz="1000" noProof="1">
                <a:latin typeface="SAS Monospace" pitchFamily="49" charset="0"/>
              </a:rPr>
              <a:t>screeningVisit</a:t>
            </a:r>
            <a:r>
              <a:rPr lang="en-US" sz="1000" noProof="1" smtClean="0">
                <a:latin typeface="SAS Monospace" pitchFamily="49" charset="0"/>
              </a:rPr>
              <a:t>);</a:t>
            </a:r>
            <a:endParaRPr lang="en-US" sz="1000" noProof="1">
              <a:latin typeface="SAS Monospace" pitchFamily="49" charset="0"/>
            </a:endParaRPr>
          </a:p>
          <a:p>
            <a:r>
              <a:rPr lang="en-US" sz="1000" noProof="1" smtClean="0">
                <a:solidFill>
                  <a:schemeClr val="bg1">
                    <a:lumMod val="50000"/>
                  </a:schemeClr>
                </a:solidFill>
                <a:latin typeface="SAS Monospace" pitchFamily="49" charset="0"/>
              </a:rPr>
              <a:t>*** Add a flag indicating extension visits to the data set;    </a:t>
            </a:r>
          </a:p>
          <a:p>
            <a:r>
              <a:rPr lang="en-US" sz="1000" noProof="1">
                <a:latin typeface="SAS Monospace" pitchFamily="49" charset="0"/>
              </a:rPr>
              <a:t>    </a:t>
            </a:r>
            <a:r>
              <a:rPr lang="en-US" sz="1000" b="1" noProof="1">
                <a:latin typeface="SAS Monospace" pitchFamily="49" charset="0"/>
              </a:rPr>
              <a:t>%phFlag</a:t>
            </a:r>
            <a:r>
              <a:rPr lang="en-US" sz="1000" noProof="1">
                <a:latin typeface="SAS Monospace" pitchFamily="49" charset="0"/>
              </a:rPr>
              <a:t>(inds      = sds.sv,</a:t>
            </a:r>
          </a:p>
          <a:p>
            <a:r>
              <a:rPr lang="en-US" sz="1000" noProof="1">
                <a:latin typeface="SAS Monospace" pitchFamily="49" charset="0"/>
              </a:rPr>
              <a:t>            criterium = visit = 'EXTENSION VISIT',</a:t>
            </a:r>
          </a:p>
          <a:p>
            <a:r>
              <a:rPr lang="en-US" sz="1000" noProof="1">
                <a:latin typeface="SAS Monospace" pitchFamily="49" charset="0"/>
              </a:rPr>
              <a:t>            flag      = flagExtension);</a:t>
            </a:r>
          </a:p>
          <a:p>
            <a:r>
              <a:rPr lang="en-US" sz="1000" noProof="1">
                <a:latin typeface="SAS Monospace" pitchFamily="49" charset="0"/>
              </a:rPr>
              <a:t>   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Phase algorithm per SAP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17525" y="1355725"/>
            <a:ext cx="788035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noProof="1" smtClean="0">
                <a:solidFill>
                  <a:schemeClr val="bg1">
                    <a:lumMod val="50000"/>
                  </a:schemeClr>
                </a:solidFill>
                <a:latin typeface="SAS Monospace" pitchFamily="49" charset="0"/>
              </a:rPr>
              <a:t>*** in this step the start dates for each phase are determined;</a:t>
            </a:r>
            <a:endParaRPr lang="en-US" sz="1000" dirty="0">
              <a:latin typeface="SAS Monospace" pitchFamily="49" charset="0"/>
            </a:endParaRPr>
          </a:p>
          <a:p>
            <a:r>
              <a:rPr lang="en-US" sz="1000" dirty="0" smtClean="0">
                <a:latin typeface="SAS Monospace" pitchFamily="49" charset="0"/>
              </a:rPr>
              <a:t>    </a:t>
            </a:r>
            <a:r>
              <a:rPr lang="en-US" sz="1000" dirty="0">
                <a:latin typeface="SAS Monospace" pitchFamily="49" charset="0"/>
              </a:rPr>
              <a:t>data </a:t>
            </a:r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  <a:latin typeface="SAS Monospace" pitchFamily="49" charset="0"/>
              </a:rPr>
              <a:t>allData</a:t>
            </a:r>
            <a:r>
              <a:rPr lang="en-US" sz="1000" dirty="0">
                <a:latin typeface="SAS Monospace" pitchFamily="49" charset="0"/>
              </a:rPr>
              <a:t>;</a:t>
            </a:r>
          </a:p>
          <a:p>
            <a:r>
              <a:rPr lang="en-US" sz="1000" dirty="0">
                <a:latin typeface="SAS Monospace" pitchFamily="49" charset="0"/>
              </a:rPr>
              <a:t>       set </a:t>
            </a:r>
            <a:r>
              <a:rPr lang="en-US" sz="1000" b="1" dirty="0">
                <a:solidFill>
                  <a:srgbClr val="C00000"/>
                </a:solidFill>
                <a:latin typeface="SAS Monospace" pitchFamily="49" charset="0"/>
              </a:rPr>
              <a:t>allData010</a:t>
            </a:r>
            <a:r>
              <a:rPr lang="en-US" sz="1000" dirty="0">
                <a:latin typeface="SAS Monospace" pitchFamily="49" charset="0"/>
              </a:rPr>
              <a:t>;</a:t>
            </a:r>
          </a:p>
          <a:p>
            <a:r>
              <a:rPr lang="en-US" sz="1000" dirty="0">
                <a:latin typeface="SAS Monospace" pitchFamily="49" charset="0"/>
              </a:rPr>
              <a:t>       where (</a:t>
            </a:r>
            <a:r>
              <a:rPr lang="en-US" sz="1000" dirty="0" err="1">
                <a:latin typeface="SAS Monospace" pitchFamily="49" charset="0"/>
              </a:rPr>
              <a:t>startLPV</a:t>
            </a:r>
            <a:r>
              <a:rPr lang="en-US" sz="1000" dirty="0">
                <a:latin typeface="SAS Monospace" pitchFamily="49" charset="0"/>
              </a:rPr>
              <a:t> or </a:t>
            </a:r>
            <a:r>
              <a:rPr lang="en-US" sz="1000" dirty="0" err="1">
                <a:latin typeface="SAS Monospace" pitchFamily="49" charset="0"/>
              </a:rPr>
              <a:t>startDRV</a:t>
            </a:r>
            <a:r>
              <a:rPr lang="en-US" sz="1000" dirty="0">
                <a:latin typeface="SAS Monospace" pitchFamily="49" charset="0"/>
              </a:rPr>
              <a:t>);</a:t>
            </a:r>
          </a:p>
          <a:p>
            <a:r>
              <a:rPr lang="en-US" sz="1000" dirty="0">
                <a:latin typeface="SAS Monospace" pitchFamily="49" charset="0"/>
              </a:rPr>
              <a:t>       </a:t>
            </a:r>
            <a:r>
              <a:rPr lang="en-US" sz="1000" b="1" dirty="0">
                <a:latin typeface="SAS Monospace" pitchFamily="49" charset="0"/>
              </a:rPr>
              <a:t>termination</a:t>
            </a:r>
            <a:r>
              <a:rPr lang="en-US" sz="1000" dirty="0">
                <a:latin typeface="SAS Monospace" pitchFamily="49" charset="0"/>
              </a:rPr>
              <a:t>=coalesce(</a:t>
            </a:r>
            <a:r>
              <a:rPr lang="en-US" sz="1000" dirty="0" err="1">
                <a:latin typeface="SAS Monospace" pitchFamily="49" charset="0"/>
              </a:rPr>
              <a:t>lastContact,trialTermination</a:t>
            </a:r>
            <a:r>
              <a:rPr lang="en-US" sz="1000" dirty="0">
                <a:latin typeface="SAS Monospace" pitchFamily="49" charset="0"/>
              </a:rPr>
              <a:t>);</a:t>
            </a:r>
          </a:p>
          <a:p>
            <a:r>
              <a:rPr lang="en-US" sz="1000" dirty="0">
                <a:latin typeface="SAS Monospace" pitchFamily="49" charset="0"/>
              </a:rPr>
              <a:t>       if not termination then </a:t>
            </a:r>
            <a:r>
              <a:rPr lang="en-US" sz="1000" b="1" dirty="0">
                <a:latin typeface="SAS Monospace" pitchFamily="49" charset="0"/>
              </a:rPr>
              <a:t>termination</a:t>
            </a:r>
            <a:r>
              <a:rPr lang="en-US" sz="1000" dirty="0">
                <a:latin typeface="SAS Monospace" pitchFamily="49" charset="0"/>
              </a:rPr>
              <a:t>="&amp;</a:t>
            </a:r>
            <a:r>
              <a:rPr lang="en-US" sz="1000" dirty="0" err="1">
                <a:latin typeface="SAS Monospace" pitchFamily="49" charset="0"/>
              </a:rPr>
              <a:t>cutoffDate"d</a:t>
            </a:r>
            <a:r>
              <a:rPr lang="en-US" sz="1000" dirty="0">
                <a:latin typeface="SAS Monospace" pitchFamily="49" charset="0"/>
              </a:rPr>
              <a:t>;</a:t>
            </a:r>
          </a:p>
          <a:p>
            <a:r>
              <a:rPr lang="en-US" sz="1000" dirty="0">
                <a:latin typeface="SAS Monospace" pitchFamily="49" charset="0"/>
              </a:rPr>
              <a:t>       </a:t>
            </a:r>
            <a:r>
              <a:rPr lang="en-US" sz="1000" b="1" dirty="0">
                <a:latin typeface="SAS Monospace" pitchFamily="49" charset="0"/>
              </a:rPr>
              <a:t>screening</a:t>
            </a:r>
            <a:r>
              <a:rPr lang="en-US" sz="1000" dirty="0">
                <a:latin typeface="SAS Monospace" pitchFamily="49" charset="0"/>
              </a:rPr>
              <a:t> = min(</a:t>
            </a:r>
            <a:r>
              <a:rPr lang="en-US" sz="1000" dirty="0" err="1">
                <a:latin typeface="SAS Monospace" pitchFamily="49" charset="0"/>
              </a:rPr>
              <a:t>informedConsent</a:t>
            </a:r>
            <a:r>
              <a:rPr lang="en-US" sz="1000" dirty="0">
                <a:latin typeface="SAS Monospace" pitchFamily="49" charset="0"/>
              </a:rPr>
              <a:t>, </a:t>
            </a:r>
            <a:r>
              <a:rPr lang="en-US" sz="1000" dirty="0" err="1">
                <a:latin typeface="SAS Monospace" pitchFamily="49" charset="0"/>
              </a:rPr>
              <a:t>screeningVisit</a:t>
            </a:r>
            <a:r>
              <a:rPr lang="en-US" sz="1000" dirty="0">
                <a:latin typeface="SAS Monospace" pitchFamily="49" charset="0"/>
              </a:rPr>
              <a:t>);</a:t>
            </a:r>
          </a:p>
          <a:p>
            <a:r>
              <a:rPr lang="en-US" sz="1000" dirty="0">
                <a:latin typeface="SAS Monospace" pitchFamily="49" charset="0"/>
              </a:rPr>
              <a:t>       </a:t>
            </a:r>
            <a:r>
              <a:rPr lang="en-US" sz="1000" b="1" dirty="0">
                <a:latin typeface="SAS Monospace" pitchFamily="49" charset="0"/>
              </a:rPr>
              <a:t>treatment</a:t>
            </a:r>
            <a:r>
              <a:rPr lang="en-US" sz="1000" dirty="0">
                <a:latin typeface="SAS Monospace" pitchFamily="49" charset="0"/>
              </a:rPr>
              <a:t> = min(</a:t>
            </a:r>
            <a:r>
              <a:rPr lang="en-US" sz="1000" dirty="0" err="1">
                <a:latin typeface="SAS Monospace" pitchFamily="49" charset="0"/>
              </a:rPr>
              <a:t>startDRV</a:t>
            </a:r>
            <a:r>
              <a:rPr lang="en-US" sz="1000" dirty="0">
                <a:latin typeface="SAS Monospace" pitchFamily="49" charset="0"/>
              </a:rPr>
              <a:t>, </a:t>
            </a:r>
            <a:r>
              <a:rPr lang="en-US" sz="1000" dirty="0" err="1">
                <a:latin typeface="SAS Monospace" pitchFamily="49" charset="0"/>
              </a:rPr>
              <a:t>startLPV</a:t>
            </a:r>
            <a:r>
              <a:rPr lang="en-US" sz="1000" dirty="0">
                <a:latin typeface="SAS Monospace" pitchFamily="49" charset="0"/>
              </a:rPr>
              <a:t>);</a:t>
            </a:r>
          </a:p>
          <a:p>
            <a:r>
              <a:rPr lang="en-US" sz="1000" dirty="0">
                <a:latin typeface="SAS Monospace" pitchFamily="49" charset="0"/>
              </a:rPr>
              <a:t>       </a:t>
            </a:r>
            <a:r>
              <a:rPr lang="en-US" sz="1000" b="1" dirty="0">
                <a:latin typeface="SAS Monospace" pitchFamily="49" charset="0"/>
              </a:rPr>
              <a:t>extension</a:t>
            </a:r>
            <a:r>
              <a:rPr lang="en-US" sz="1000" dirty="0">
                <a:latin typeface="SAS Monospace" pitchFamily="49" charset="0"/>
              </a:rPr>
              <a:t> = </a:t>
            </a:r>
            <a:r>
              <a:rPr lang="en-US" sz="1000" dirty="0" err="1">
                <a:latin typeface="SAS Monospace" pitchFamily="49" charset="0"/>
              </a:rPr>
              <a:t>ifn</a:t>
            </a:r>
            <a:r>
              <a:rPr lang="en-US" sz="1000" dirty="0">
                <a:latin typeface="SAS Monospace" pitchFamily="49" charset="0"/>
              </a:rPr>
              <a:t>(</a:t>
            </a:r>
            <a:r>
              <a:rPr lang="en-US" sz="1000" dirty="0" err="1">
                <a:latin typeface="SAS Monospace" pitchFamily="49" charset="0"/>
              </a:rPr>
              <a:t>flagExtension</a:t>
            </a:r>
            <a:r>
              <a:rPr lang="en-US" sz="1000" dirty="0">
                <a:latin typeface="SAS Monospace" pitchFamily="49" charset="0"/>
              </a:rPr>
              <a:t>, w96Visit+1,.);</a:t>
            </a:r>
          </a:p>
          <a:p>
            <a:r>
              <a:rPr lang="en-US" sz="1000" dirty="0">
                <a:latin typeface="SAS Monospace" pitchFamily="49" charset="0"/>
              </a:rPr>
              <a:t>       </a:t>
            </a:r>
            <a:r>
              <a:rPr lang="en-US" sz="1000" b="1" dirty="0">
                <a:latin typeface="SAS Monospace" pitchFamily="49" charset="0"/>
              </a:rPr>
              <a:t>rollover</a:t>
            </a:r>
            <a:r>
              <a:rPr lang="en-US" sz="1000" dirty="0">
                <a:latin typeface="SAS Monospace" pitchFamily="49" charset="0"/>
              </a:rPr>
              <a:t>  = </a:t>
            </a:r>
            <a:r>
              <a:rPr lang="en-US" sz="1000" dirty="0" err="1">
                <a:latin typeface="SAS Monospace" pitchFamily="49" charset="0"/>
              </a:rPr>
              <a:t>ifn</a:t>
            </a:r>
            <a:r>
              <a:rPr lang="en-US" sz="1000" dirty="0">
                <a:latin typeface="SAS Monospace" pitchFamily="49" charset="0"/>
              </a:rPr>
              <a:t>(</a:t>
            </a:r>
            <a:r>
              <a:rPr lang="en-US" sz="1000" dirty="0" err="1">
                <a:latin typeface="SAS Monospace" pitchFamily="49" charset="0"/>
              </a:rPr>
              <a:t>flagRollover</a:t>
            </a:r>
            <a:r>
              <a:rPr lang="en-US" sz="1000" dirty="0">
                <a:latin typeface="SAS Monospace" pitchFamily="49" charset="0"/>
              </a:rPr>
              <a:t>, </a:t>
            </a:r>
            <a:r>
              <a:rPr lang="en-US" sz="1000" dirty="0" err="1">
                <a:latin typeface="SAS Monospace" pitchFamily="49" charset="0"/>
              </a:rPr>
              <a:t>ifn</a:t>
            </a:r>
            <a:r>
              <a:rPr lang="en-US" sz="1000" dirty="0">
                <a:latin typeface="SAS Monospace" pitchFamily="49" charset="0"/>
              </a:rPr>
              <a:t>(</a:t>
            </a:r>
            <a:r>
              <a:rPr lang="en-US" sz="1000" dirty="0" err="1">
                <a:latin typeface="SAS Monospace" pitchFamily="49" charset="0"/>
              </a:rPr>
              <a:t>startLPV</a:t>
            </a:r>
            <a:r>
              <a:rPr lang="en-US" sz="1000" dirty="0">
                <a:latin typeface="SAS Monospace" pitchFamily="49" charset="0"/>
              </a:rPr>
              <a:t>, </a:t>
            </a:r>
            <a:r>
              <a:rPr lang="en-US" sz="1000" dirty="0" err="1">
                <a:latin typeface="SAS Monospace" pitchFamily="49" charset="0"/>
              </a:rPr>
              <a:t>startDRV</a:t>
            </a:r>
            <a:r>
              <a:rPr lang="en-US" sz="1000" dirty="0">
                <a:latin typeface="SAS Monospace" pitchFamily="49" charset="0"/>
              </a:rPr>
              <a:t>, </a:t>
            </a:r>
            <a:r>
              <a:rPr lang="en-US" sz="1000" dirty="0" err="1">
                <a:latin typeface="SAS Monospace" pitchFamily="49" charset="0"/>
              </a:rPr>
              <a:t>rolloverBaseline</a:t>
            </a:r>
            <a:r>
              <a:rPr lang="en-US" sz="1000" dirty="0">
                <a:latin typeface="SAS Monospace" pitchFamily="49" charset="0"/>
              </a:rPr>
              <a:t>),.);</a:t>
            </a:r>
          </a:p>
          <a:p>
            <a:r>
              <a:rPr lang="en-US" sz="1000" dirty="0">
                <a:latin typeface="SAS Monospace" pitchFamily="49" charset="0"/>
              </a:rPr>
              <a:t>       select;</a:t>
            </a:r>
          </a:p>
          <a:p>
            <a:r>
              <a:rPr lang="en-US" sz="1000" dirty="0">
                <a:latin typeface="SAS Monospace" pitchFamily="49" charset="0"/>
              </a:rPr>
              <a:t>          when(</a:t>
            </a:r>
            <a:r>
              <a:rPr lang="en-US" sz="1000" dirty="0" err="1">
                <a:latin typeface="SAS Monospace" pitchFamily="49" charset="0"/>
              </a:rPr>
              <a:t>flagExtension</a:t>
            </a:r>
            <a:r>
              <a:rPr lang="en-US" sz="1000" dirty="0">
                <a:latin typeface="SAS Monospace" pitchFamily="49" charset="0"/>
              </a:rPr>
              <a:t>)           </a:t>
            </a:r>
            <a:r>
              <a:rPr lang="en-US" sz="1000" b="1" dirty="0" err="1">
                <a:latin typeface="SAS Monospace" pitchFamily="49" charset="0"/>
              </a:rPr>
              <a:t>followup</a:t>
            </a:r>
            <a:r>
              <a:rPr lang="en-US" sz="1000" dirty="0">
                <a:latin typeface="SAS Monospace" pitchFamily="49" charset="0"/>
              </a:rPr>
              <a:t>=</a:t>
            </a:r>
            <a:r>
              <a:rPr lang="en-US" sz="1000" dirty="0" err="1">
                <a:latin typeface="SAS Monospace" pitchFamily="49" charset="0"/>
              </a:rPr>
              <a:t>ifn</a:t>
            </a:r>
            <a:r>
              <a:rPr lang="en-US" sz="1000" dirty="0">
                <a:latin typeface="SAS Monospace" pitchFamily="49" charset="0"/>
              </a:rPr>
              <a:t>(</a:t>
            </a:r>
            <a:r>
              <a:rPr lang="en-US" sz="1000" dirty="0" err="1">
                <a:latin typeface="SAS Monospace" pitchFamily="49" charset="0"/>
              </a:rPr>
              <a:t>flagTreatmentWithdrawal</a:t>
            </a:r>
            <a:r>
              <a:rPr lang="en-US" sz="1000" dirty="0">
                <a:latin typeface="SAS Monospace" pitchFamily="49" charset="0"/>
              </a:rPr>
              <a:t>, </a:t>
            </a:r>
          </a:p>
          <a:p>
            <a:r>
              <a:rPr lang="en-US" sz="1000" dirty="0">
                <a:latin typeface="SAS Monospace" pitchFamily="49" charset="0"/>
              </a:rPr>
              <a:t>                                                     coalesce(endDRV+3, treatmentWithdrawal+3),.);</a:t>
            </a:r>
          </a:p>
          <a:p>
            <a:r>
              <a:rPr lang="en-US" sz="1000" dirty="0">
                <a:latin typeface="SAS Monospace" pitchFamily="49" charset="0"/>
              </a:rPr>
              <a:t>          when(</a:t>
            </a:r>
            <a:r>
              <a:rPr lang="en-US" sz="1000" dirty="0" err="1">
                <a:latin typeface="SAS Monospace" pitchFamily="49" charset="0"/>
              </a:rPr>
              <a:t>flagRollover</a:t>
            </a:r>
            <a:r>
              <a:rPr lang="en-US" sz="1000" dirty="0">
                <a:latin typeface="SAS Monospace" pitchFamily="49" charset="0"/>
              </a:rPr>
              <a:t>)            </a:t>
            </a:r>
            <a:r>
              <a:rPr lang="en-US" sz="1000" b="1" dirty="0" err="1">
                <a:latin typeface="SAS Monospace" pitchFamily="49" charset="0"/>
              </a:rPr>
              <a:t>followup</a:t>
            </a:r>
            <a:r>
              <a:rPr lang="en-US" sz="1000" dirty="0">
                <a:latin typeface="SAS Monospace" pitchFamily="49" charset="0"/>
              </a:rPr>
              <a:t>=</a:t>
            </a:r>
            <a:r>
              <a:rPr lang="en-US" sz="1000" dirty="0" err="1">
                <a:latin typeface="SAS Monospace" pitchFamily="49" charset="0"/>
              </a:rPr>
              <a:t>ifn</a:t>
            </a:r>
            <a:r>
              <a:rPr lang="en-US" sz="1000" dirty="0">
                <a:latin typeface="SAS Monospace" pitchFamily="49" charset="0"/>
              </a:rPr>
              <a:t>(</a:t>
            </a:r>
            <a:r>
              <a:rPr lang="en-US" sz="1000" dirty="0" err="1">
                <a:latin typeface="SAS Monospace" pitchFamily="49" charset="0"/>
              </a:rPr>
              <a:t>flagRolloverWithdrawal</a:t>
            </a:r>
            <a:r>
              <a:rPr lang="en-US" sz="1000" dirty="0">
                <a:latin typeface="SAS Monospace" pitchFamily="49" charset="0"/>
              </a:rPr>
              <a:t>, </a:t>
            </a:r>
          </a:p>
          <a:p>
            <a:r>
              <a:rPr lang="en-US" sz="1000" dirty="0">
                <a:latin typeface="SAS Monospace" pitchFamily="49" charset="0"/>
              </a:rPr>
              <a:t>                                                     coalesce(endDRV+3, rolloverWithdrawal+3),.);</a:t>
            </a:r>
          </a:p>
          <a:p>
            <a:r>
              <a:rPr lang="en-US" sz="1000" dirty="0">
                <a:latin typeface="SAS Monospace" pitchFamily="49" charset="0"/>
              </a:rPr>
              <a:t>          when(</a:t>
            </a:r>
            <a:r>
              <a:rPr lang="en-US" sz="1000" dirty="0" err="1">
                <a:latin typeface="SAS Monospace" pitchFamily="49" charset="0"/>
              </a:rPr>
              <a:t>flagCompleted</a:t>
            </a:r>
            <a:r>
              <a:rPr lang="en-US" sz="1000" dirty="0">
                <a:latin typeface="SAS Monospace" pitchFamily="49" charset="0"/>
              </a:rPr>
              <a:t>)           </a:t>
            </a:r>
            <a:r>
              <a:rPr lang="en-US" sz="1000" b="1" dirty="0" err="1">
                <a:latin typeface="SAS Monospace" pitchFamily="49" charset="0"/>
              </a:rPr>
              <a:t>followup</a:t>
            </a:r>
            <a:r>
              <a:rPr lang="en-US" sz="1000" dirty="0">
                <a:latin typeface="SAS Monospace" pitchFamily="49" charset="0"/>
              </a:rPr>
              <a:t>=coalesce(w96Visit+3, endDRV+3, endLPV+3);</a:t>
            </a:r>
          </a:p>
          <a:p>
            <a:r>
              <a:rPr lang="en-US" sz="1000" dirty="0">
                <a:latin typeface="SAS Monospace" pitchFamily="49" charset="0"/>
              </a:rPr>
              <a:t>          when(flagWeek96)              </a:t>
            </a:r>
            <a:r>
              <a:rPr lang="en-US" sz="1000" b="1" dirty="0" err="1">
                <a:latin typeface="SAS Monospace" pitchFamily="49" charset="0"/>
              </a:rPr>
              <a:t>followup</a:t>
            </a:r>
            <a:r>
              <a:rPr lang="en-US" sz="1000" dirty="0">
                <a:latin typeface="SAS Monospace" pitchFamily="49" charset="0"/>
              </a:rPr>
              <a:t>=coalesce(w96Visit+3, endDRV+3, endLPV+3);</a:t>
            </a:r>
          </a:p>
          <a:p>
            <a:r>
              <a:rPr lang="en-US" sz="1000" dirty="0">
                <a:latin typeface="SAS Monospace" pitchFamily="49" charset="0"/>
              </a:rPr>
              <a:t>          when(</a:t>
            </a:r>
            <a:r>
              <a:rPr lang="en-US" sz="1000" dirty="0" err="1">
                <a:latin typeface="SAS Monospace" pitchFamily="49" charset="0"/>
              </a:rPr>
              <a:t>flagTreatmentWithdrawal</a:t>
            </a:r>
            <a:r>
              <a:rPr lang="en-US" sz="1000" dirty="0">
                <a:latin typeface="SAS Monospace" pitchFamily="49" charset="0"/>
              </a:rPr>
              <a:t>) </a:t>
            </a:r>
            <a:r>
              <a:rPr lang="en-US" sz="1000" b="1" dirty="0" err="1">
                <a:latin typeface="SAS Monospace" pitchFamily="49" charset="0"/>
              </a:rPr>
              <a:t>followup</a:t>
            </a:r>
            <a:r>
              <a:rPr lang="en-US" sz="1000" dirty="0">
                <a:latin typeface="SAS Monospace" pitchFamily="49" charset="0"/>
              </a:rPr>
              <a:t>=coalesce(endDRV+3, endLPV+3, treatmentWithdrawal+3);</a:t>
            </a:r>
          </a:p>
          <a:p>
            <a:r>
              <a:rPr lang="en-US" sz="1000" dirty="0">
                <a:latin typeface="SAS Monospace" pitchFamily="49" charset="0"/>
              </a:rPr>
              <a:t>          when(</a:t>
            </a:r>
            <a:r>
              <a:rPr lang="en-US" sz="1000" dirty="0" err="1">
                <a:latin typeface="SAS Monospace" pitchFamily="49" charset="0"/>
              </a:rPr>
              <a:t>flagOngoing</a:t>
            </a:r>
            <a:r>
              <a:rPr lang="en-US" sz="1000" dirty="0">
                <a:latin typeface="SAS Monospace" pitchFamily="49" charset="0"/>
              </a:rPr>
              <a:t>)             </a:t>
            </a:r>
            <a:r>
              <a:rPr lang="en-US" sz="1000" b="1" dirty="0" err="1">
                <a:latin typeface="SAS Monospace" pitchFamily="49" charset="0"/>
              </a:rPr>
              <a:t>followup</a:t>
            </a:r>
            <a:r>
              <a:rPr lang="en-US" sz="1000" dirty="0">
                <a:latin typeface="SAS Monospace" pitchFamily="49" charset="0"/>
              </a:rPr>
              <a:t>=.;</a:t>
            </a:r>
          </a:p>
          <a:p>
            <a:r>
              <a:rPr lang="en-US" sz="1000" dirty="0">
                <a:latin typeface="SAS Monospace" pitchFamily="49" charset="0"/>
              </a:rPr>
              <a:t>       end;</a:t>
            </a:r>
          </a:p>
          <a:p>
            <a:r>
              <a:rPr lang="en-US" sz="1000" dirty="0">
                <a:latin typeface="SAS Monospace" pitchFamily="49" charset="0"/>
              </a:rPr>
              <a:t>       format termination screening treatment extension rollover </a:t>
            </a:r>
            <a:r>
              <a:rPr lang="en-US" sz="1000" dirty="0" err="1">
                <a:latin typeface="SAS Monospace" pitchFamily="49" charset="0"/>
              </a:rPr>
              <a:t>followup</a:t>
            </a:r>
            <a:r>
              <a:rPr lang="en-US" sz="1000" dirty="0">
                <a:latin typeface="SAS Monospace" pitchFamily="49" charset="0"/>
              </a:rPr>
              <a:t> yymmdd10.;</a:t>
            </a:r>
          </a:p>
          <a:p>
            <a:r>
              <a:rPr lang="en-US" sz="1000" dirty="0">
                <a:latin typeface="SAS Monospace" pitchFamily="49" charset="0"/>
              </a:rPr>
              <a:t>    run;</a:t>
            </a:r>
          </a:p>
          <a:p>
            <a:endParaRPr lang="en-US" sz="1000" dirty="0">
              <a:latin typeface="SAS Monospac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Assembling PHASEAD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37160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SAS Monospace" pitchFamily="49" charset="0"/>
              </a:rPr>
              <a:t>*** Set-up data set with termination date;</a:t>
            </a:r>
          </a:p>
          <a:p>
            <a:r>
              <a:rPr lang="en-US" sz="1000" dirty="0" smtClean="0">
                <a:latin typeface="SAS Monospace" pitchFamily="49" charset="0"/>
              </a:rPr>
              <a:t>    %</a:t>
            </a:r>
            <a:r>
              <a:rPr lang="en-US" sz="1000" dirty="0" err="1" smtClean="0">
                <a:latin typeface="SAS Monospace" pitchFamily="49" charset="0"/>
              </a:rPr>
              <a:t>phCreate</a:t>
            </a:r>
            <a:r>
              <a:rPr lang="en-US" sz="1000" dirty="0" smtClean="0">
                <a:latin typeface="SAS Monospace" pitchFamily="49" charset="0"/>
              </a:rPr>
              <a:t>(</a:t>
            </a:r>
            <a:r>
              <a:rPr lang="en-US" sz="1000" dirty="0" err="1" smtClean="0">
                <a:latin typeface="SAS Monospace" pitchFamily="49" charset="0"/>
              </a:rPr>
              <a:t>inds</a:t>
            </a:r>
            <a:r>
              <a:rPr lang="en-US" sz="1000" dirty="0" smtClean="0">
                <a:latin typeface="SAS Monospace" pitchFamily="49" charset="0"/>
              </a:rPr>
              <a:t>        =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SAS Monospace" pitchFamily="49" charset="0"/>
              </a:rPr>
              <a:t>allData</a:t>
            </a:r>
            <a:r>
              <a:rPr lang="en-US" sz="1000" dirty="0" smtClean="0">
                <a:latin typeface="SAS Monospace" pitchFamily="49" charset="0"/>
              </a:rPr>
              <a:t>,</a:t>
            </a:r>
          </a:p>
          <a:p>
            <a:r>
              <a:rPr lang="en-US" sz="1000" dirty="0" smtClean="0">
                <a:latin typeface="SAS Monospace" pitchFamily="49" charset="0"/>
              </a:rPr>
              <a:t>              termination = termination,</a:t>
            </a:r>
          </a:p>
          <a:p>
            <a:r>
              <a:rPr lang="en-US" sz="1000" dirty="0" smtClean="0">
                <a:latin typeface="SAS Monospace" pitchFamily="49" charset="0"/>
              </a:rPr>
              <a:t>              </a:t>
            </a:r>
            <a:r>
              <a:rPr lang="en-US" sz="1000" dirty="0" err="1" smtClean="0">
                <a:latin typeface="SAS Monospace" pitchFamily="49" charset="0"/>
              </a:rPr>
              <a:t>outds</a:t>
            </a:r>
            <a:r>
              <a:rPr lang="en-US" sz="1000" dirty="0" smtClean="0">
                <a:latin typeface="SAS Monospace" pitchFamily="49" charset="0"/>
              </a:rPr>
              <a:t>       = </a:t>
            </a:r>
            <a:r>
              <a:rPr lang="en-US" sz="1000" dirty="0" err="1" smtClean="0">
                <a:latin typeface="SAS Monospace" pitchFamily="49" charset="0"/>
              </a:rPr>
              <a:t>phasead</a:t>
            </a:r>
            <a:r>
              <a:rPr lang="en-US" sz="1000" dirty="0" smtClean="0">
                <a:latin typeface="SAS Monospace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SAS Monospace" pitchFamily="49" charset="0"/>
              </a:rPr>
              <a:t>*** Add Screening phase;</a:t>
            </a:r>
          </a:p>
          <a:p>
            <a:r>
              <a:rPr lang="en-US" sz="1000" dirty="0" smtClean="0">
                <a:latin typeface="SAS Monospace" pitchFamily="49" charset="0"/>
              </a:rPr>
              <a:t>    </a:t>
            </a:r>
            <a:r>
              <a:rPr lang="en-US" sz="1000" dirty="0" smtClean="0">
                <a:latin typeface="SAS Monospace" pitchFamily="49" charset="0"/>
              </a:rPr>
              <a:t>%</a:t>
            </a:r>
            <a:r>
              <a:rPr lang="en-US" sz="1000" dirty="0" err="1" smtClean="0">
                <a:latin typeface="SAS Monospace" pitchFamily="49" charset="0"/>
              </a:rPr>
              <a:t>phDefine</a:t>
            </a:r>
            <a:r>
              <a:rPr lang="en-US" sz="1000" dirty="0" smtClean="0">
                <a:latin typeface="SAS Monospace" pitchFamily="49" charset="0"/>
              </a:rPr>
              <a:t>(</a:t>
            </a:r>
            <a:r>
              <a:rPr lang="en-US" sz="1000" dirty="0" err="1" smtClean="0">
                <a:latin typeface="SAS Monospace" pitchFamily="49" charset="0"/>
              </a:rPr>
              <a:t>phaseName</a:t>
            </a:r>
            <a:r>
              <a:rPr lang="en-US" sz="1000" dirty="0" smtClean="0">
                <a:latin typeface="SAS Monospace" pitchFamily="49" charset="0"/>
              </a:rPr>
              <a:t> = SCREENING,</a:t>
            </a:r>
          </a:p>
          <a:p>
            <a:r>
              <a:rPr lang="en-US" sz="1000" dirty="0" smtClean="0">
                <a:latin typeface="SAS Monospace" pitchFamily="49" charset="0"/>
              </a:rPr>
              <a:t>              </a:t>
            </a:r>
            <a:r>
              <a:rPr lang="en-US" sz="1000" dirty="0" err="1" smtClean="0">
                <a:latin typeface="SAS Monospace" pitchFamily="49" charset="0"/>
              </a:rPr>
              <a:t>phasenum</a:t>
            </a:r>
            <a:r>
              <a:rPr lang="en-US" sz="1000" dirty="0" smtClean="0">
                <a:latin typeface="SAS Monospace" pitchFamily="49" charset="0"/>
              </a:rPr>
              <a:t>  = 0,</a:t>
            </a:r>
          </a:p>
          <a:p>
            <a:r>
              <a:rPr lang="en-US" sz="1000" dirty="0" smtClean="0">
                <a:latin typeface="SAS Monospace" pitchFamily="49" charset="0"/>
              </a:rPr>
              <a:t>              </a:t>
            </a:r>
            <a:r>
              <a:rPr lang="en-US" sz="1000" dirty="0" err="1" smtClean="0">
                <a:latin typeface="SAS Monospace" pitchFamily="49" charset="0"/>
              </a:rPr>
              <a:t>startDate</a:t>
            </a:r>
            <a:r>
              <a:rPr lang="en-US" sz="1000" dirty="0" smtClean="0">
                <a:latin typeface="SAS Monospace" pitchFamily="49" charset="0"/>
              </a:rPr>
              <a:t> = </a:t>
            </a:r>
            <a:r>
              <a:rPr lang="en-US" sz="1000" b="1" dirty="0" smtClean="0">
                <a:latin typeface="SAS Monospace" pitchFamily="49" charset="0"/>
              </a:rPr>
              <a:t>screening</a:t>
            </a:r>
            <a:r>
              <a:rPr lang="en-US" sz="1000" dirty="0" smtClean="0">
                <a:latin typeface="SAS Monospace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SAS Monospace" pitchFamily="49" charset="0"/>
              </a:rPr>
              <a:t>*** Add Treatment Phase;</a:t>
            </a:r>
          </a:p>
          <a:p>
            <a:r>
              <a:rPr lang="en-US" sz="1000" dirty="0" smtClean="0">
                <a:latin typeface="SAS Monospace" pitchFamily="49" charset="0"/>
              </a:rPr>
              <a:t>    %</a:t>
            </a:r>
            <a:r>
              <a:rPr lang="en-US" sz="1000" dirty="0" err="1" smtClean="0">
                <a:latin typeface="SAS Monospace" pitchFamily="49" charset="0"/>
              </a:rPr>
              <a:t>phDefine</a:t>
            </a:r>
            <a:r>
              <a:rPr lang="en-US" sz="1000" dirty="0" smtClean="0">
                <a:latin typeface="SAS Monospace" pitchFamily="49" charset="0"/>
              </a:rPr>
              <a:t>(</a:t>
            </a:r>
            <a:r>
              <a:rPr lang="en-US" sz="1000" dirty="0" err="1" smtClean="0">
                <a:latin typeface="SAS Monospace" pitchFamily="49" charset="0"/>
              </a:rPr>
              <a:t>phaseName</a:t>
            </a:r>
            <a:r>
              <a:rPr lang="en-US" sz="1000" dirty="0" smtClean="0">
                <a:latin typeface="SAS Monospace" pitchFamily="49" charset="0"/>
              </a:rPr>
              <a:t> = TREATMENT,</a:t>
            </a:r>
          </a:p>
          <a:p>
            <a:r>
              <a:rPr lang="en-US" sz="1000" dirty="0" smtClean="0">
                <a:latin typeface="SAS Monospace" pitchFamily="49" charset="0"/>
              </a:rPr>
              <a:t>              </a:t>
            </a:r>
            <a:r>
              <a:rPr lang="en-US" sz="1000" dirty="0" err="1" smtClean="0">
                <a:latin typeface="SAS Monospace" pitchFamily="49" charset="0"/>
              </a:rPr>
              <a:t>phasenum</a:t>
            </a:r>
            <a:r>
              <a:rPr lang="en-US" sz="1000" dirty="0" smtClean="0">
                <a:latin typeface="SAS Monospace" pitchFamily="49" charset="0"/>
              </a:rPr>
              <a:t>  = 1.1,</a:t>
            </a:r>
          </a:p>
          <a:p>
            <a:r>
              <a:rPr lang="en-US" sz="1000" dirty="0" smtClean="0">
                <a:latin typeface="SAS Monospace" pitchFamily="49" charset="0"/>
              </a:rPr>
              <a:t>              </a:t>
            </a:r>
            <a:r>
              <a:rPr lang="en-US" sz="1000" dirty="0" err="1" smtClean="0">
                <a:latin typeface="SAS Monospace" pitchFamily="49" charset="0"/>
              </a:rPr>
              <a:t>startDate</a:t>
            </a:r>
            <a:r>
              <a:rPr lang="en-US" sz="1000" dirty="0" smtClean="0">
                <a:latin typeface="SAS Monospace" pitchFamily="49" charset="0"/>
              </a:rPr>
              <a:t> = </a:t>
            </a:r>
            <a:r>
              <a:rPr lang="en-US" sz="1000" b="1" dirty="0" smtClean="0">
                <a:latin typeface="SAS Monospace" pitchFamily="49" charset="0"/>
              </a:rPr>
              <a:t>treatment</a:t>
            </a:r>
            <a:r>
              <a:rPr lang="en-US" sz="1000" dirty="0" smtClean="0">
                <a:latin typeface="SAS Monospace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SAS Monospace" pitchFamily="49" charset="0"/>
              </a:rPr>
              <a:t>*** Add Extension Phase;</a:t>
            </a:r>
          </a:p>
          <a:p>
            <a:r>
              <a:rPr lang="en-US" sz="1000" dirty="0" smtClean="0">
                <a:latin typeface="SAS Monospace" pitchFamily="49" charset="0"/>
              </a:rPr>
              <a:t>    %</a:t>
            </a:r>
            <a:r>
              <a:rPr lang="en-US" sz="1000" dirty="0" err="1" smtClean="0">
                <a:latin typeface="SAS Monospace" pitchFamily="49" charset="0"/>
              </a:rPr>
              <a:t>phDefine</a:t>
            </a:r>
            <a:r>
              <a:rPr lang="en-US" sz="1000" dirty="0" smtClean="0">
                <a:latin typeface="SAS Monospace" pitchFamily="49" charset="0"/>
              </a:rPr>
              <a:t>(</a:t>
            </a:r>
            <a:r>
              <a:rPr lang="en-US" sz="1000" dirty="0" err="1" smtClean="0">
                <a:latin typeface="SAS Monospace" pitchFamily="49" charset="0"/>
              </a:rPr>
              <a:t>phaseName</a:t>
            </a:r>
            <a:r>
              <a:rPr lang="en-US" sz="1000" dirty="0" smtClean="0">
                <a:latin typeface="SAS Monospace" pitchFamily="49" charset="0"/>
              </a:rPr>
              <a:t> = EXTENSION,</a:t>
            </a:r>
          </a:p>
          <a:p>
            <a:r>
              <a:rPr lang="en-US" sz="1000" dirty="0" smtClean="0">
                <a:latin typeface="SAS Monospace" pitchFamily="49" charset="0"/>
              </a:rPr>
              <a:t>              </a:t>
            </a:r>
            <a:r>
              <a:rPr lang="en-US" sz="1000" dirty="0" err="1" smtClean="0">
                <a:latin typeface="SAS Monospace" pitchFamily="49" charset="0"/>
              </a:rPr>
              <a:t>phasenum</a:t>
            </a:r>
            <a:r>
              <a:rPr lang="en-US" sz="1000" dirty="0" smtClean="0">
                <a:latin typeface="SAS Monospace" pitchFamily="49" charset="0"/>
              </a:rPr>
              <a:t>  = 1.2,</a:t>
            </a:r>
          </a:p>
          <a:p>
            <a:r>
              <a:rPr lang="en-US" sz="1000" dirty="0" smtClean="0">
                <a:latin typeface="SAS Monospace" pitchFamily="49" charset="0"/>
              </a:rPr>
              <a:t>              </a:t>
            </a:r>
            <a:r>
              <a:rPr lang="en-US" sz="1000" dirty="0" err="1" smtClean="0">
                <a:latin typeface="SAS Monospace" pitchFamily="49" charset="0"/>
              </a:rPr>
              <a:t>startDate</a:t>
            </a:r>
            <a:r>
              <a:rPr lang="en-US" sz="1000" dirty="0" smtClean="0">
                <a:latin typeface="SAS Monospace" pitchFamily="49" charset="0"/>
              </a:rPr>
              <a:t> = </a:t>
            </a:r>
            <a:r>
              <a:rPr lang="en-US" sz="1000" b="1" dirty="0" smtClean="0">
                <a:latin typeface="SAS Monospace" pitchFamily="49" charset="0"/>
              </a:rPr>
              <a:t>extension</a:t>
            </a:r>
            <a:r>
              <a:rPr lang="en-US" sz="1000" dirty="0" smtClean="0">
                <a:latin typeface="SAS Monospace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SAS Monospace" pitchFamily="49" charset="0"/>
              </a:rPr>
              <a:t>*** Add Roll-Over Phase;</a:t>
            </a:r>
          </a:p>
          <a:p>
            <a:r>
              <a:rPr lang="en-US" sz="1000" dirty="0" smtClean="0">
                <a:latin typeface="SAS Monospace" pitchFamily="49" charset="0"/>
              </a:rPr>
              <a:t>    %</a:t>
            </a:r>
            <a:r>
              <a:rPr lang="en-US" sz="1000" dirty="0" err="1" smtClean="0">
                <a:latin typeface="SAS Monospace" pitchFamily="49" charset="0"/>
              </a:rPr>
              <a:t>phDefine</a:t>
            </a:r>
            <a:r>
              <a:rPr lang="en-US" sz="1000" dirty="0" smtClean="0">
                <a:latin typeface="SAS Monospace" pitchFamily="49" charset="0"/>
              </a:rPr>
              <a:t>(</a:t>
            </a:r>
            <a:r>
              <a:rPr lang="en-US" sz="1000" dirty="0" err="1" smtClean="0">
                <a:latin typeface="SAS Monospace" pitchFamily="49" charset="0"/>
              </a:rPr>
              <a:t>phaseName</a:t>
            </a:r>
            <a:r>
              <a:rPr lang="en-US" sz="1000" dirty="0" smtClean="0">
                <a:latin typeface="SAS Monospace" pitchFamily="49" charset="0"/>
              </a:rPr>
              <a:t> = ROLLOVER,</a:t>
            </a:r>
          </a:p>
          <a:p>
            <a:r>
              <a:rPr lang="en-US" sz="1000" dirty="0" smtClean="0">
                <a:latin typeface="SAS Monospace" pitchFamily="49" charset="0"/>
              </a:rPr>
              <a:t>              </a:t>
            </a:r>
            <a:r>
              <a:rPr lang="en-US" sz="1000" dirty="0" err="1" smtClean="0">
                <a:latin typeface="SAS Monospace" pitchFamily="49" charset="0"/>
              </a:rPr>
              <a:t>phasenum</a:t>
            </a:r>
            <a:r>
              <a:rPr lang="en-US" sz="1000" dirty="0" smtClean="0">
                <a:latin typeface="SAS Monospace" pitchFamily="49" charset="0"/>
              </a:rPr>
              <a:t>  = 2,</a:t>
            </a:r>
          </a:p>
          <a:p>
            <a:r>
              <a:rPr lang="en-US" sz="1000" dirty="0" smtClean="0">
                <a:latin typeface="SAS Monospace" pitchFamily="49" charset="0"/>
              </a:rPr>
              <a:t>              </a:t>
            </a:r>
            <a:r>
              <a:rPr lang="en-US" sz="1000" dirty="0" err="1" smtClean="0">
                <a:latin typeface="SAS Monospace" pitchFamily="49" charset="0"/>
              </a:rPr>
              <a:t>startDate</a:t>
            </a:r>
            <a:r>
              <a:rPr lang="en-US" sz="1000" dirty="0" smtClean="0">
                <a:latin typeface="SAS Monospace" pitchFamily="49" charset="0"/>
              </a:rPr>
              <a:t> = </a:t>
            </a:r>
            <a:r>
              <a:rPr lang="en-US" sz="1000" b="1" dirty="0" smtClean="0">
                <a:latin typeface="SAS Monospace" pitchFamily="49" charset="0"/>
              </a:rPr>
              <a:t>rollover</a:t>
            </a:r>
            <a:r>
              <a:rPr lang="en-US" sz="1000" dirty="0" smtClean="0">
                <a:latin typeface="SAS Monospace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SAS Monospace" pitchFamily="49" charset="0"/>
              </a:rPr>
              <a:t>*** Add Follow-Up phase;</a:t>
            </a:r>
          </a:p>
          <a:p>
            <a:r>
              <a:rPr lang="en-US" sz="1000" dirty="0" smtClean="0">
                <a:latin typeface="SAS Monospace" pitchFamily="49" charset="0"/>
              </a:rPr>
              <a:t>    %</a:t>
            </a:r>
            <a:r>
              <a:rPr lang="en-US" sz="1000" dirty="0" err="1" smtClean="0">
                <a:latin typeface="SAS Monospace" pitchFamily="49" charset="0"/>
              </a:rPr>
              <a:t>phDefine</a:t>
            </a:r>
            <a:r>
              <a:rPr lang="en-US" sz="1000" dirty="0" smtClean="0">
                <a:latin typeface="SAS Monospace" pitchFamily="49" charset="0"/>
              </a:rPr>
              <a:t>(</a:t>
            </a:r>
            <a:r>
              <a:rPr lang="en-US" sz="1000" dirty="0" err="1" smtClean="0">
                <a:latin typeface="SAS Monospace" pitchFamily="49" charset="0"/>
              </a:rPr>
              <a:t>phaseName</a:t>
            </a:r>
            <a:r>
              <a:rPr lang="en-US" sz="1000" dirty="0" smtClean="0">
                <a:latin typeface="SAS Monospace" pitchFamily="49" charset="0"/>
              </a:rPr>
              <a:t> = FOLLOW-UP,</a:t>
            </a:r>
          </a:p>
          <a:p>
            <a:r>
              <a:rPr lang="en-US" sz="1000" dirty="0" smtClean="0">
                <a:latin typeface="SAS Monospace" pitchFamily="49" charset="0"/>
              </a:rPr>
              <a:t>              </a:t>
            </a:r>
            <a:r>
              <a:rPr lang="en-US" sz="1000" dirty="0" err="1" smtClean="0">
                <a:latin typeface="SAS Monospace" pitchFamily="49" charset="0"/>
              </a:rPr>
              <a:t>phasenum</a:t>
            </a:r>
            <a:r>
              <a:rPr lang="en-US" sz="1000" dirty="0" smtClean="0">
                <a:latin typeface="SAS Monospace" pitchFamily="49" charset="0"/>
              </a:rPr>
              <a:t>  = 3,</a:t>
            </a:r>
          </a:p>
          <a:p>
            <a:r>
              <a:rPr lang="en-US" sz="1000" dirty="0" smtClean="0">
                <a:latin typeface="SAS Monospace" pitchFamily="49" charset="0"/>
              </a:rPr>
              <a:t>              </a:t>
            </a:r>
            <a:r>
              <a:rPr lang="en-US" sz="1000" dirty="0" err="1" smtClean="0">
                <a:latin typeface="SAS Monospace" pitchFamily="49" charset="0"/>
              </a:rPr>
              <a:t>startDate</a:t>
            </a:r>
            <a:r>
              <a:rPr lang="en-US" sz="1000" dirty="0" smtClean="0">
                <a:latin typeface="SAS Monospace" pitchFamily="49" charset="0"/>
              </a:rPr>
              <a:t> = </a:t>
            </a:r>
            <a:r>
              <a:rPr lang="en-US" sz="1000" b="1" dirty="0" err="1" smtClean="0">
                <a:latin typeface="SAS Monospace" pitchFamily="49" charset="0"/>
              </a:rPr>
              <a:t>followup</a:t>
            </a:r>
            <a:r>
              <a:rPr lang="en-US" sz="1000" dirty="0" smtClean="0">
                <a:latin typeface="SAS Monospace" pitchFamily="49" charset="0"/>
              </a:rPr>
              <a:t>);</a:t>
            </a:r>
            <a:endParaRPr lang="en-US" sz="1000" dirty="0">
              <a:latin typeface="SAS Monospac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1344</TotalTime>
  <Words>649</Words>
  <Application>Microsoft Office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Phase Analysis Data Set Creation</vt:lpstr>
      <vt:lpstr>Overview</vt:lpstr>
      <vt:lpstr>System Overview</vt:lpstr>
      <vt:lpstr>Step 1 of 3 – Date and Flag Collection</vt:lpstr>
      <vt:lpstr>Step 2 of 3 - Apply Phase Logic per SAP</vt:lpstr>
      <vt:lpstr>Step 3 of 3 – Assemble PhaseAD</vt:lpstr>
      <vt:lpstr>Example – Collecting Dates</vt:lpstr>
      <vt:lpstr>Example – Phase algorithm per SAP</vt:lpstr>
      <vt:lpstr>Example – Assembling PHASEAD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Intext System</dc:title>
  <dc:creator/>
  <cp:lastModifiedBy>asmits</cp:lastModifiedBy>
  <cp:revision>111</cp:revision>
  <dcterms:created xsi:type="dcterms:W3CDTF">2006-08-16T00:00:00Z</dcterms:created>
  <dcterms:modified xsi:type="dcterms:W3CDTF">2010-01-13T08:53:46Z</dcterms:modified>
</cp:coreProperties>
</file>