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5"/>
  </p:notesMasterIdLst>
  <p:sldIdLst>
    <p:sldId id="256" r:id="rId2"/>
    <p:sldId id="257" r:id="rId3"/>
    <p:sldId id="258" r:id="rId4"/>
    <p:sldId id="260" r:id="rId5"/>
    <p:sldId id="259" r:id="rId6"/>
    <p:sldId id="261" r:id="rId7"/>
    <p:sldId id="262" r:id="rId8"/>
    <p:sldId id="266" r:id="rId9"/>
    <p:sldId id="264" r:id="rId10"/>
    <p:sldId id="263" r:id="rId11"/>
    <p:sldId id="265" r:id="rId12"/>
    <p:sldId id="267" r:id="rId13"/>
    <p:sldId id="268" r:id="rId14"/>
    <p:sldId id="269" r:id="rId15"/>
    <p:sldId id="270" r:id="rId16"/>
    <p:sldId id="271" r:id="rId17"/>
    <p:sldId id="272" r:id="rId18"/>
    <p:sldId id="273" r:id="rId19"/>
    <p:sldId id="274" r:id="rId20"/>
    <p:sldId id="276" r:id="rId21"/>
    <p:sldId id="278" r:id="rId22"/>
    <p:sldId id="279" r:id="rId23"/>
    <p:sldId id="275" r:id="rId24"/>
    <p:sldId id="277" r:id="rId25"/>
    <p:sldId id="280" r:id="rId26"/>
    <p:sldId id="281" r:id="rId27"/>
    <p:sldId id="282" r:id="rId28"/>
    <p:sldId id="283" r:id="rId29"/>
    <p:sldId id="284" r:id="rId30"/>
    <p:sldId id="285" r:id="rId31"/>
    <p:sldId id="286" r:id="rId32"/>
    <p:sldId id="308" r:id="rId33"/>
    <p:sldId id="287" r:id="rId34"/>
    <p:sldId id="288" r:id="rId35"/>
    <p:sldId id="289" r:id="rId36"/>
    <p:sldId id="290" r:id="rId37"/>
    <p:sldId id="291" r:id="rId38"/>
    <p:sldId id="294" r:id="rId39"/>
    <p:sldId id="292" r:id="rId40"/>
    <p:sldId id="298" r:id="rId41"/>
    <p:sldId id="293"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
  <c:chart>
    <c:plotArea>
      <c:layout/>
      <c:barChart>
        <c:barDir val="col"/>
        <c:grouping val="clustered"/>
        <c:ser>
          <c:idx val="0"/>
          <c:order val="0"/>
          <c:tx>
            <c:strRef>
              <c:f>Sheet1!$B$1</c:f>
              <c:strCache>
                <c:ptCount val="1"/>
                <c:pt idx="0">
                  <c:v>Proposed Algorithm</c:v>
                </c:pt>
              </c:strCache>
            </c:strRef>
          </c:tx>
          <c:dLbls>
            <c:dLbl>
              <c:idx val="0"/>
              <c:layout/>
              <c:tx>
                <c:rich>
                  <a:bodyPr/>
                  <a:lstStyle/>
                  <a:p>
                    <a:r>
                      <a:rPr lang="en-US" smtClean="0"/>
                      <a:t>85.4%</a:t>
                    </a:r>
                    <a:endParaRPr lang="en-US"/>
                  </a:p>
                </c:rich>
              </c:tx>
              <c:showVal val="1"/>
            </c:dLbl>
            <c:dLbl>
              <c:idx val="1"/>
              <c:layout/>
              <c:tx>
                <c:rich>
                  <a:bodyPr/>
                  <a:lstStyle/>
                  <a:p>
                    <a:r>
                      <a:rPr lang="en-US" smtClean="0"/>
                      <a:t>86.9%</a:t>
                    </a:r>
                    <a:endParaRPr lang="en-US"/>
                  </a:p>
                </c:rich>
              </c:tx>
              <c:showVal val="1"/>
            </c:dLbl>
            <c:showVal val="1"/>
          </c:dLbls>
          <c:cat>
            <c:strRef>
              <c:f>Sheet1!$A$2:$A$3</c:f>
              <c:strCache>
                <c:ptCount val="2"/>
                <c:pt idx="0">
                  <c:v>All Alpha</c:v>
                </c:pt>
                <c:pt idx="1">
                  <c:v>All Beta</c:v>
                </c:pt>
              </c:strCache>
            </c:strRef>
          </c:cat>
          <c:val>
            <c:numRef>
              <c:f>Sheet1!$B$2:$B$3</c:f>
              <c:numCache>
                <c:formatCode>General</c:formatCode>
                <c:ptCount val="2"/>
                <c:pt idx="0">
                  <c:v>85.4</c:v>
                </c:pt>
                <c:pt idx="1">
                  <c:v>86.9</c:v>
                </c:pt>
              </c:numCache>
            </c:numRef>
          </c:val>
        </c:ser>
        <c:ser>
          <c:idx val="1"/>
          <c:order val="1"/>
          <c:tx>
            <c:strRef>
              <c:f>Sheet1!$C$1</c:f>
              <c:strCache>
                <c:ptCount val="1"/>
                <c:pt idx="0">
                  <c:v>Gaci et al.</c:v>
                </c:pt>
              </c:strCache>
            </c:strRef>
          </c:tx>
          <c:dLbls>
            <c:dLbl>
              <c:idx val="0"/>
              <c:layout/>
              <c:tx>
                <c:rich>
                  <a:bodyPr/>
                  <a:lstStyle/>
                  <a:p>
                    <a:r>
                      <a:rPr lang="en-US" smtClean="0"/>
                      <a:t>81.9%</a:t>
                    </a:r>
                    <a:endParaRPr lang="en-US"/>
                  </a:p>
                </c:rich>
              </c:tx>
              <c:showVal val="1"/>
            </c:dLbl>
            <c:dLbl>
              <c:idx val="1"/>
              <c:layout/>
              <c:tx>
                <c:rich>
                  <a:bodyPr/>
                  <a:lstStyle/>
                  <a:p>
                    <a:r>
                      <a:rPr lang="en-US" smtClean="0"/>
                      <a:t>83.7%</a:t>
                    </a:r>
                    <a:endParaRPr lang="en-US"/>
                  </a:p>
                </c:rich>
              </c:tx>
              <c:showVal val="1"/>
            </c:dLbl>
            <c:showVal val="1"/>
          </c:dLbls>
          <c:cat>
            <c:strRef>
              <c:f>Sheet1!$A$2:$A$3</c:f>
              <c:strCache>
                <c:ptCount val="2"/>
                <c:pt idx="0">
                  <c:v>All Alpha</c:v>
                </c:pt>
                <c:pt idx="1">
                  <c:v>All Beta</c:v>
                </c:pt>
              </c:strCache>
            </c:strRef>
          </c:cat>
          <c:val>
            <c:numRef>
              <c:f>Sheet1!$C$2:$C$3</c:f>
              <c:numCache>
                <c:formatCode>General</c:formatCode>
                <c:ptCount val="2"/>
                <c:pt idx="0">
                  <c:v>81.900000000000006</c:v>
                </c:pt>
                <c:pt idx="1">
                  <c:v>83.7</c:v>
                </c:pt>
              </c:numCache>
            </c:numRef>
          </c:val>
        </c:ser>
        <c:axId val="70206208"/>
        <c:axId val="70207744"/>
      </c:barChart>
      <c:catAx>
        <c:axId val="70206208"/>
        <c:scaling>
          <c:orientation val="minMax"/>
        </c:scaling>
        <c:axPos val="b"/>
        <c:tickLblPos val="nextTo"/>
        <c:crossAx val="70207744"/>
        <c:crosses val="autoZero"/>
        <c:auto val="1"/>
        <c:lblAlgn val="ctr"/>
        <c:lblOffset val="100"/>
      </c:catAx>
      <c:valAx>
        <c:axId val="70207744"/>
        <c:scaling>
          <c:orientation val="minMax"/>
        </c:scaling>
        <c:axPos val="l"/>
        <c:majorGridlines/>
        <c:numFmt formatCode="General" sourceLinked="1"/>
        <c:tickLblPos val="nextTo"/>
        <c:crossAx val="70206208"/>
        <c:crosses val="autoZero"/>
        <c:crossBetween val="between"/>
      </c:valAx>
    </c:plotArea>
    <c:legend>
      <c:legendPos val="r"/>
      <c:layout/>
    </c:legend>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
  <c:chart>
    <c:plotArea>
      <c:layout/>
      <c:barChart>
        <c:barDir val="col"/>
        <c:grouping val="clustered"/>
        <c:ser>
          <c:idx val="0"/>
          <c:order val="0"/>
          <c:tx>
            <c:strRef>
              <c:f>Sheet1!$B$1</c:f>
              <c:strCache>
                <c:ptCount val="1"/>
                <c:pt idx="0">
                  <c:v>Proposed Algorithm</c:v>
                </c:pt>
              </c:strCache>
            </c:strRef>
          </c:tx>
          <c:dLbls>
            <c:dLbl>
              <c:idx val="0"/>
              <c:layout/>
              <c:tx>
                <c:rich>
                  <a:bodyPr/>
                  <a:lstStyle/>
                  <a:p>
                    <a:r>
                      <a:rPr lang="en-US" smtClean="0"/>
                      <a:t>91.1%</a:t>
                    </a:r>
                    <a:endParaRPr lang="en-US"/>
                  </a:p>
                </c:rich>
              </c:tx>
              <c:showVal val="1"/>
            </c:dLbl>
            <c:dLbl>
              <c:idx val="1"/>
              <c:layout/>
              <c:tx>
                <c:rich>
                  <a:bodyPr/>
                  <a:lstStyle/>
                  <a:p>
                    <a:r>
                      <a:rPr lang="en-US" smtClean="0"/>
                      <a:t>93.4%</a:t>
                    </a:r>
                    <a:endParaRPr lang="en-US"/>
                  </a:p>
                </c:rich>
              </c:tx>
              <c:showVal val="1"/>
            </c:dLbl>
            <c:showVal val="1"/>
          </c:dLbls>
          <c:cat>
            <c:strRef>
              <c:f>Sheet1!$A$2:$A$3</c:f>
              <c:strCache>
                <c:ptCount val="2"/>
                <c:pt idx="0">
                  <c:v>All Alpha</c:v>
                </c:pt>
                <c:pt idx="1">
                  <c:v>All Beta</c:v>
                </c:pt>
              </c:strCache>
            </c:strRef>
          </c:cat>
          <c:val>
            <c:numRef>
              <c:f>Sheet1!$B$2:$B$3</c:f>
              <c:numCache>
                <c:formatCode>General</c:formatCode>
                <c:ptCount val="2"/>
                <c:pt idx="0">
                  <c:v>91.1</c:v>
                </c:pt>
                <c:pt idx="1">
                  <c:v>93.4</c:v>
                </c:pt>
              </c:numCache>
            </c:numRef>
          </c:val>
        </c:ser>
        <c:ser>
          <c:idx val="1"/>
          <c:order val="1"/>
          <c:tx>
            <c:strRef>
              <c:f>Sheet1!$C$1</c:f>
              <c:strCache>
                <c:ptCount val="1"/>
                <c:pt idx="0">
                  <c:v>Gaci et al.</c:v>
                </c:pt>
              </c:strCache>
            </c:strRef>
          </c:tx>
          <c:dLbls>
            <c:dLbl>
              <c:idx val="0"/>
              <c:layout/>
              <c:tx>
                <c:rich>
                  <a:bodyPr/>
                  <a:lstStyle/>
                  <a:p>
                    <a:r>
                      <a:rPr lang="en-US" smtClean="0"/>
                      <a:t>88.9%</a:t>
                    </a:r>
                    <a:endParaRPr lang="en-US" dirty="0"/>
                  </a:p>
                </c:rich>
              </c:tx>
              <c:showVal val="1"/>
            </c:dLbl>
            <c:dLbl>
              <c:idx val="1"/>
              <c:layout/>
              <c:tx>
                <c:rich>
                  <a:bodyPr/>
                  <a:lstStyle/>
                  <a:p>
                    <a:r>
                      <a:rPr lang="en-US" smtClean="0"/>
                      <a:t>92.1%</a:t>
                    </a:r>
                    <a:endParaRPr lang="en-US"/>
                  </a:p>
                </c:rich>
              </c:tx>
              <c:showVal val="1"/>
            </c:dLbl>
            <c:showVal val="1"/>
          </c:dLbls>
          <c:cat>
            <c:strRef>
              <c:f>Sheet1!$A$2:$A$3</c:f>
              <c:strCache>
                <c:ptCount val="2"/>
                <c:pt idx="0">
                  <c:v>All Alpha</c:v>
                </c:pt>
                <c:pt idx="1">
                  <c:v>All Beta</c:v>
                </c:pt>
              </c:strCache>
            </c:strRef>
          </c:cat>
          <c:val>
            <c:numRef>
              <c:f>Sheet1!$C$2:$C$3</c:f>
              <c:numCache>
                <c:formatCode>General</c:formatCode>
                <c:ptCount val="2"/>
                <c:pt idx="0">
                  <c:v>88.9</c:v>
                </c:pt>
                <c:pt idx="1">
                  <c:v>92.1</c:v>
                </c:pt>
              </c:numCache>
            </c:numRef>
          </c:val>
        </c:ser>
        <c:axId val="85271296"/>
        <c:axId val="85272832"/>
      </c:barChart>
      <c:catAx>
        <c:axId val="85271296"/>
        <c:scaling>
          <c:orientation val="minMax"/>
        </c:scaling>
        <c:axPos val="b"/>
        <c:tickLblPos val="nextTo"/>
        <c:crossAx val="85272832"/>
        <c:crosses val="autoZero"/>
        <c:auto val="1"/>
        <c:lblAlgn val="ctr"/>
        <c:lblOffset val="100"/>
      </c:catAx>
      <c:valAx>
        <c:axId val="85272832"/>
        <c:scaling>
          <c:orientation val="minMax"/>
        </c:scaling>
        <c:axPos val="l"/>
        <c:majorGridlines/>
        <c:numFmt formatCode="General" sourceLinked="1"/>
        <c:tickLblPos val="nextTo"/>
        <c:crossAx val="85271296"/>
        <c:crosses val="autoZero"/>
        <c:crossBetween val="between"/>
      </c:valAx>
    </c:plotArea>
    <c:legend>
      <c:legendPos val="r"/>
      <c:layout/>
    </c:legend>
    <c:plotVisOnly val="1"/>
  </c:chart>
  <c:txPr>
    <a:bodyPr/>
    <a:lstStyle/>
    <a:p>
      <a:pPr>
        <a:defRPr sz="1800"/>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9.9418471128608923E-2"/>
          <c:y val="5.410162401574805E-2"/>
          <c:w val="0.5683262795275591"/>
          <c:h val="0.80572367125984279"/>
        </c:manualLayout>
      </c:layout>
      <c:barChart>
        <c:barDir val="col"/>
        <c:grouping val="clustered"/>
        <c:ser>
          <c:idx val="0"/>
          <c:order val="0"/>
          <c:tx>
            <c:strRef>
              <c:f>Sheet1!$B$1</c:f>
              <c:strCache>
                <c:ptCount val="1"/>
                <c:pt idx="0">
                  <c:v>Propose Algorithm</c:v>
                </c:pt>
              </c:strCache>
            </c:strRef>
          </c:tx>
          <c:cat>
            <c:strRef>
              <c:f>Sheet1!$A$2:$A$5</c:f>
              <c:strCache>
                <c:ptCount val="4"/>
                <c:pt idx="0">
                  <c:v>1-25</c:v>
                </c:pt>
                <c:pt idx="1">
                  <c:v>26-50</c:v>
                </c:pt>
                <c:pt idx="2">
                  <c:v>51-75</c:v>
                </c:pt>
                <c:pt idx="3">
                  <c:v>76-100</c:v>
                </c:pt>
              </c:strCache>
            </c:strRef>
          </c:cat>
          <c:val>
            <c:numRef>
              <c:f>Sheet1!$B$2:$B$5</c:f>
              <c:numCache>
                <c:formatCode>General</c:formatCode>
                <c:ptCount val="4"/>
                <c:pt idx="0">
                  <c:v>10</c:v>
                </c:pt>
                <c:pt idx="1">
                  <c:v>19</c:v>
                </c:pt>
                <c:pt idx="2">
                  <c:v>25</c:v>
                </c:pt>
                <c:pt idx="3">
                  <c:v>83</c:v>
                </c:pt>
              </c:numCache>
            </c:numRef>
          </c:val>
        </c:ser>
        <c:ser>
          <c:idx val="1"/>
          <c:order val="1"/>
          <c:tx>
            <c:strRef>
              <c:f>Sheet1!$C$1</c:f>
              <c:strCache>
                <c:ptCount val="1"/>
                <c:pt idx="0">
                  <c:v>Gaci et al.</c:v>
                </c:pt>
              </c:strCache>
            </c:strRef>
          </c:tx>
          <c:cat>
            <c:strRef>
              <c:f>Sheet1!$A$2:$A$5</c:f>
              <c:strCache>
                <c:ptCount val="4"/>
                <c:pt idx="0">
                  <c:v>1-25</c:v>
                </c:pt>
                <c:pt idx="1">
                  <c:v>26-50</c:v>
                </c:pt>
                <c:pt idx="2">
                  <c:v>51-75</c:v>
                </c:pt>
                <c:pt idx="3">
                  <c:v>76-100</c:v>
                </c:pt>
              </c:strCache>
            </c:strRef>
          </c:cat>
          <c:val>
            <c:numRef>
              <c:f>Sheet1!$C$2:$C$5</c:f>
              <c:numCache>
                <c:formatCode>General</c:formatCode>
                <c:ptCount val="4"/>
                <c:pt idx="0">
                  <c:v>10</c:v>
                </c:pt>
                <c:pt idx="1">
                  <c:v>20</c:v>
                </c:pt>
                <c:pt idx="2">
                  <c:v>24</c:v>
                </c:pt>
                <c:pt idx="3">
                  <c:v>79</c:v>
                </c:pt>
              </c:numCache>
            </c:numRef>
          </c:val>
        </c:ser>
        <c:axId val="84925056"/>
        <c:axId val="85365120"/>
      </c:barChart>
      <c:catAx>
        <c:axId val="84925056"/>
        <c:scaling>
          <c:orientation val="minMax"/>
        </c:scaling>
        <c:axPos val="b"/>
        <c:tickLblPos val="nextTo"/>
        <c:crossAx val="85365120"/>
        <c:crosses val="autoZero"/>
        <c:auto val="1"/>
        <c:lblAlgn val="ctr"/>
        <c:lblOffset val="100"/>
      </c:catAx>
      <c:valAx>
        <c:axId val="85365120"/>
        <c:scaling>
          <c:orientation val="minMax"/>
        </c:scaling>
        <c:axPos val="l"/>
        <c:majorGridlines/>
        <c:numFmt formatCode="General" sourceLinked="1"/>
        <c:tickLblPos val="nextTo"/>
        <c:crossAx val="84925056"/>
        <c:crosses val="autoZero"/>
        <c:crossBetween val="between"/>
      </c:valAx>
    </c:plotArea>
    <c:legend>
      <c:legendPos val="r"/>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9.9418471128608923E-2"/>
          <c:y val="5.4101624015748098E-2"/>
          <c:w val="0.5683262795275591"/>
          <c:h val="0.80572367125984301"/>
        </c:manualLayout>
      </c:layout>
      <c:barChart>
        <c:barDir val="col"/>
        <c:grouping val="clustered"/>
        <c:ser>
          <c:idx val="0"/>
          <c:order val="0"/>
          <c:tx>
            <c:strRef>
              <c:f>Sheet1!$B$1</c:f>
              <c:strCache>
                <c:ptCount val="1"/>
                <c:pt idx="0">
                  <c:v>Propose Algorithm</c:v>
                </c:pt>
              </c:strCache>
            </c:strRef>
          </c:tx>
          <c:cat>
            <c:strRef>
              <c:f>Sheet1!$A$2:$A$5</c:f>
              <c:strCache>
                <c:ptCount val="4"/>
                <c:pt idx="0">
                  <c:v>1-25</c:v>
                </c:pt>
                <c:pt idx="1">
                  <c:v>26-50</c:v>
                </c:pt>
                <c:pt idx="2">
                  <c:v>51-75</c:v>
                </c:pt>
                <c:pt idx="3">
                  <c:v>76-100</c:v>
                </c:pt>
              </c:strCache>
            </c:strRef>
          </c:cat>
          <c:val>
            <c:numRef>
              <c:f>Sheet1!$B$2:$B$5</c:f>
              <c:numCache>
                <c:formatCode>General</c:formatCode>
                <c:ptCount val="4"/>
                <c:pt idx="0">
                  <c:v>11</c:v>
                </c:pt>
                <c:pt idx="1">
                  <c:v>20</c:v>
                </c:pt>
                <c:pt idx="2">
                  <c:v>18</c:v>
                </c:pt>
                <c:pt idx="3">
                  <c:v>79</c:v>
                </c:pt>
              </c:numCache>
            </c:numRef>
          </c:val>
        </c:ser>
        <c:ser>
          <c:idx val="1"/>
          <c:order val="1"/>
          <c:tx>
            <c:strRef>
              <c:f>Sheet1!$C$1</c:f>
              <c:strCache>
                <c:ptCount val="1"/>
                <c:pt idx="0">
                  <c:v>Gaci et al.</c:v>
                </c:pt>
              </c:strCache>
            </c:strRef>
          </c:tx>
          <c:cat>
            <c:strRef>
              <c:f>Sheet1!$A$2:$A$5</c:f>
              <c:strCache>
                <c:ptCount val="4"/>
                <c:pt idx="0">
                  <c:v>1-25</c:v>
                </c:pt>
                <c:pt idx="1">
                  <c:v>26-50</c:v>
                </c:pt>
                <c:pt idx="2">
                  <c:v>51-75</c:v>
                </c:pt>
                <c:pt idx="3">
                  <c:v>76-100</c:v>
                </c:pt>
              </c:strCache>
            </c:strRef>
          </c:cat>
          <c:val>
            <c:numRef>
              <c:f>Sheet1!$C$2:$C$5</c:f>
              <c:numCache>
                <c:formatCode>General</c:formatCode>
                <c:ptCount val="4"/>
                <c:pt idx="0">
                  <c:v>12</c:v>
                </c:pt>
                <c:pt idx="1">
                  <c:v>19</c:v>
                </c:pt>
                <c:pt idx="2">
                  <c:v>20</c:v>
                </c:pt>
                <c:pt idx="3">
                  <c:v>76</c:v>
                </c:pt>
              </c:numCache>
            </c:numRef>
          </c:val>
        </c:ser>
        <c:axId val="88070400"/>
        <c:axId val="94142464"/>
      </c:barChart>
      <c:catAx>
        <c:axId val="88070400"/>
        <c:scaling>
          <c:orientation val="minMax"/>
        </c:scaling>
        <c:axPos val="b"/>
        <c:tickLblPos val="nextTo"/>
        <c:crossAx val="94142464"/>
        <c:crosses val="autoZero"/>
        <c:auto val="1"/>
        <c:lblAlgn val="ctr"/>
        <c:lblOffset val="100"/>
      </c:catAx>
      <c:valAx>
        <c:axId val="94142464"/>
        <c:scaling>
          <c:orientation val="minMax"/>
        </c:scaling>
        <c:axPos val="l"/>
        <c:majorGridlines/>
        <c:numFmt formatCode="General" sourceLinked="1"/>
        <c:tickLblPos val="nextTo"/>
        <c:crossAx val="88070400"/>
        <c:crosses val="autoZero"/>
        <c:crossBetween val="between"/>
      </c:valAx>
    </c:plotArea>
    <c:legend>
      <c:legendPos val="r"/>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drawing1.xml><?xml version="1.0" encoding="utf-8"?>
<c:userShapes xmlns:c="http://schemas.openxmlformats.org/drawingml/2006/chart">
  <cdr:relSizeAnchor xmlns:cdr="http://schemas.openxmlformats.org/drawingml/2006/chartDrawing">
    <cdr:from>
      <cdr:x>0.72043</cdr:x>
      <cdr:y>0.16667</cdr:y>
    </cdr:from>
    <cdr:to>
      <cdr:x>0.97849</cdr:x>
      <cdr:y>0.28333</cdr:y>
    </cdr:to>
    <cdr:sp macro="" textlink="">
      <cdr:nvSpPr>
        <cdr:cNvPr id="2" name="TextBox 1"/>
        <cdr:cNvSpPr txBox="1"/>
      </cdr:nvSpPr>
      <cdr:spPr>
        <a:xfrm xmlns:a="http://schemas.openxmlformats.org/drawingml/2006/main">
          <a:off x="5105400" y="762000"/>
          <a:ext cx="1828800" cy="533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0.68817</cdr:x>
      <cdr:y>0.11667</cdr:y>
    </cdr:from>
    <cdr:to>
      <cdr:x>0.95699</cdr:x>
      <cdr:y>0.21667</cdr:y>
    </cdr:to>
    <cdr:sp macro="" textlink="">
      <cdr:nvSpPr>
        <cdr:cNvPr id="3" name="TextBox 2"/>
        <cdr:cNvSpPr txBox="1"/>
      </cdr:nvSpPr>
      <cdr:spPr>
        <a:xfrm xmlns:a="http://schemas.openxmlformats.org/drawingml/2006/main">
          <a:off x="4876800" y="533400"/>
          <a:ext cx="1905000" cy="4572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800" dirty="0" smtClean="0"/>
            <a:t>Number of Population 1 - 15</a:t>
          </a:r>
          <a:endParaRPr lang="en-US" sz="1800" dirty="0"/>
        </a:p>
      </cdr:txBody>
    </cdr:sp>
  </cdr:relSizeAnchor>
</c:userShapes>
</file>

<file path=ppt/drawings/drawing2.xml><?xml version="1.0" encoding="utf-8"?>
<c:userShapes xmlns:c="http://schemas.openxmlformats.org/drawingml/2006/chart">
  <cdr:relSizeAnchor xmlns:cdr="http://schemas.openxmlformats.org/drawingml/2006/chartDrawing">
    <cdr:from>
      <cdr:x>0.72043</cdr:x>
      <cdr:y>0.16667</cdr:y>
    </cdr:from>
    <cdr:to>
      <cdr:x>0.97849</cdr:x>
      <cdr:y>0.28333</cdr:y>
    </cdr:to>
    <cdr:sp macro="" textlink="">
      <cdr:nvSpPr>
        <cdr:cNvPr id="2" name="TextBox 1"/>
        <cdr:cNvSpPr txBox="1"/>
      </cdr:nvSpPr>
      <cdr:spPr>
        <a:xfrm xmlns:a="http://schemas.openxmlformats.org/drawingml/2006/main">
          <a:off x="5105400" y="762000"/>
          <a:ext cx="1828800" cy="533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0.68817</cdr:x>
      <cdr:y>0.11667</cdr:y>
    </cdr:from>
    <cdr:to>
      <cdr:x>0.95699</cdr:x>
      <cdr:y>0.21667</cdr:y>
    </cdr:to>
    <cdr:sp macro="" textlink="">
      <cdr:nvSpPr>
        <cdr:cNvPr id="3" name="TextBox 2"/>
        <cdr:cNvSpPr txBox="1"/>
      </cdr:nvSpPr>
      <cdr:spPr>
        <a:xfrm xmlns:a="http://schemas.openxmlformats.org/drawingml/2006/main">
          <a:off x="4876800" y="533400"/>
          <a:ext cx="1905000" cy="4572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800" dirty="0" smtClean="0"/>
            <a:t>Number of Population &gt;15</a:t>
          </a:r>
          <a:endParaRPr 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98C3A-CD04-4386-8C2D-BEE83C2F08F5}" type="datetimeFigureOut">
              <a:rPr lang="en-US" smtClean="0"/>
              <a:pPr/>
              <a:t>11/16/2013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E91C5-E499-42A4-B7CB-1EDB0539F8A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11/16/2013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048000"/>
          </a:xfrm>
        </p:spPr>
        <p:txBody>
          <a:bodyPr>
            <a:normAutofit fontScale="70000" lnSpcReduction="20000"/>
          </a:bodyPr>
          <a:lstStyle/>
          <a:p>
            <a:r>
              <a:rPr lang="en-US" dirty="0" smtClean="0"/>
              <a:t>Presented By</a:t>
            </a:r>
          </a:p>
          <a:p>
            <a:r>
              <a:rPr lang="en-US" dirty="0" err="1" smtClean="0"/>
              <a:t>Md</a:t>
            </a:r>
            <a:r>
              <a:rPr lang="en-US" dirty="0" smtClean="0"/>
              <a:t> </a:t>
            </a:r>
            <a:r>
              <a:rPr lang="en-US" dirty="0" err="1" smtClean="0"/>
              <a:t>Shiplu</a:t>
            </a:r>
            <a:r>
              <a:rPr lang="en-US" dirty="0" smtClean="0"/>
              <a:t> </a:t>
            </a:r>
            <a:r>
              <a:rPr lang="en-US" dirty="0" err="1" smtClean="0"/>
              <a:t>Hawlader</a:t>
            </a:r>
            <a:endParaRPr lang="en-US" dirty="0" smtClean="0"/>
          </a:p>
          <a:p>
            <a:r>
              <a:rPr lang="en-US" dirty="0" smtClean="0"/>
              <a:t>Roll: 1718 </a:t>
            </a:r>
          </a:p>
          <a:p>
            <a:r>
              <a:rPr lang="en-US" dirty="0" smtClean="0"/>
              <a:t>Session:2010-11</a:t>
            </a:r>
          </a:p>
          <a:p>
            <a:endParaRPr lang="en-US" dirty="0" smtClean="0"/>
          </a:p>
          <a:p>
            <a:r>
              <a:rPr lang="en-US" dirty="0" smtClean="0"/>
              <a:t>Supervised By</a:t>
            </a:r>
          </a:p>
          <a:p>
            <a:r>
              <a:rPr lang="en-US" dirty="0" smtClean="0"/>
              <a:t>Dr. </a:t>
            </a:r>
            <a:r>
              <a:rPr lang="en-US" dirty="0" err="1" smtClean="0"/>
              <a:t>Saifuddin</a:t>
            </a:r>
            <a:r>
              <a:rPr lang="en-US" dirty="0" smtClean="0"/>
              <a:t> Md. </a:t>
            </a:r>
            <a:r>
              <a:rPr lang="en-US" dirty="0" err="1" smtClean="0"/>
              <a:t>Tareeq</a:t>
            </a:r>
            <a:endParaRPr lang="en-US" dirty="0" smtClean="0"/>
          </a:p>
          <a:p>
            <a:r>
              <a:rPr lang="en-US" dirty="0" smtClean="0"/>
              <a:t>Associate Professor,</a:t>
            </a:r>
          </a:p>
          <a:p>
            <a:r>
              <a:rPr lang="en-US" dirty="0" smtClean="0"/>
              <a:t>Department of Computer Science &amp; Engineering,</a:t>
            </a:r>
          </a:p>
          <a:p>
            <a:r>
              <a:rPr lang="en-US" dirty="0" smtClean="0"/>
              <a:t>University of Dhaka</a:t>
            </a:r>
          </a:p>
          <a:p>
            <a:endParaRPr lang="en-US" dirty="0" smtClean="0"/>
          </a:p>
        </p:txBody>
      </p:sp>
      <p:sp>
        <p:nvSpPr>
          <p:cNvPr id="2" name="Title 1"/>
          <p:cNvSpPr>
            <a:spLocks noGrp="1"/>
          </p:cNvSpPr>
          <p:nvPr>
            <p:ph type="ctrTitle"/>
          </p:nvPr>
        </p:nvSpPr>
        <p:spPr/>
        <p:txBody>
          <a:bodyPr>
            <a:normAutofit fontScale="90000"/>
          </a:bodyPr>
          <a:lstStyle/>
          <a:p>
            <a:r>
              <a:rPr lang="en-US" dirty="0" smtClean="0"/>
              <a:t>Amino Acid Interaction Network Prediction using Multi-objective Evolutionary Algorithm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Primary Structure</a:t>
            </a:r>
            <a:endParaRPr lang="en-US" dirty="0"/>
          </a:p>
        </p:txBody>
      </p:sp>
      <p:sp>
        <p:nvSpPr>
          <p:cNvPr id="3" name="Content Placeholder 2"/>
          <p:cNvSpPr>
            <a:spLocks noGrp="1"/>
          </p:cNvSpPr>
          <p:nvPr>
            <p:ph sz="quarter" idx="1"/>
          </p:nvPr>
        </p:nvSpPr>
        <p:spPr/>
        <p:txBody>
          <a:bodyPr/>
          <a:lstStyle/>
          <a:p>
            <a:r>
              <a:rPr lang="en-US" dirty="0" smtClean="0"/>
              <a:t>Sequence of Amino Acids</a:t>
            </a:r>
          </a:p>
          <a:p>
            <a:r>
              <a:rPr lang="en-US" dirty="0" smtClean="0"/>
              <a:t>A peptide bonded chain</a:t>
            </a:r>
            <a:endParaRPr lang="en-US" dirty="0"/>
          </a:p>
        </p:txBody>
      </p:sp>
      <p:pic>
        <p:nvPicPr>
          <p:cNvPr id="6" name="Picture 7"/>
          <p:cNvPicPr>
            <a:picLocks noChangeAspect="1" noChangeArrowheads="1"/>
          </p:cNvPicPr>
          <p:nvPr/>
        </p:nvPicPr>
        <p:blipFill>
          <a:blip r:embed="rId2" cstate="print"/>
          <a:srcRect/>
          <a:stretch>
            <a:fillRect/>
          </a:stretch>
        </p:blipFill>
        <p:spPr bwMode="auto">
          <a:xfrm>
            <a:off x="1219200" y="3124200"/>
            <a:ext cx="1905000" cy="1636713"/>
          </a:xfrm>
          <a:prstGeom prst="rect">
            <a:avLst/>
          </a:prstGeom>
          <a:noFill/>
          <a:ln w="9525">
            <a:noFill/>
            <a:miter lim="800000"/>
            <a:headEnd/>
            <a:tailEnd/>
          </a:ln>
        </p:spPr>
      </p:pic>
      <p:sp>
        <p:nvSpPr>
          <p:cNvPr id="7" name="TextBox 6"/>
          <p:cNvSpPr txBox="1"/>
          <p:nvPr/>
        </p:nvSpPr>
        <p:spPr>
          <a:xfrm>
            <a:off x="1447800" y="5791200"/>
            <a:ext cx="6858000" cy="830997"/>
          </a:xfrm>
          <a:prstGeom prst="rect">
            <a:avLst/>
          </a:prstGeom>
          <a:noFill/>
        </p:spPr>
        <p:txBody>
          <a:bodyPr wrap="square" rtlCol="0">
            <a:spAutoFit/>
          </a:bodyPr>
          <a:lstStyle/>
          <a:p>
            <a:r>
              <a:rPr lang="en-US" sz="2400" b="1" dirty="0" smtClean="0"/>
              <a:t>Figure 2:  (a) Amino Acid Structure (b) amino acid chain in polypeptide bond</a:t>
            </a:r>
            <a:endParaRPr lang="en-US" sz="2400" b="1" dirty="0"/>
          </a:p>
        </p:txBody>
      </p:sp>
      <p:pic>
        <p:nvPicPr>
          <p:cNvPr id="8" name="Picture 7" descr="Protein_Primary_Structure.jpg"/>
          <p:cNvPicPr>
            <a:picLocks noChangeAspect="1"/>
          </p:cNvPicPr>
          <p:nvPr/>
        </p:nvPicPr>
        <p:blipFill>
          <a:blip r:embed="rId3"/>
          <a:stretch>
            <a:fillRect/>
          </a:stretch>
        </p:blipFill>
        <p:spPr>
          <a:xfrm>
            <a:off x="5181600" y="1524000"/>
            <a:ext cx="2819400" cy="3810000"/>
          </a:xfrm>
          <a:prstGeom prst="rect">
            <a:avLst/>
          </a:prstGeom>
        </p:spPr>
      </p:pic>
      <p:sp>
        <p:nvSpPr>
          <p:cNvPr id="9" name="TextBox 8"/>
          <p:cNvSpPr txBox="1"/>
          <p:nvPr/>
        </p:nvSpPr>
        <p:spPr>
          <a:xfrm>
            <a:off x="2133600" y="4876800"/>
            <a:ext cx="413896" cy="369332"/>
          </a:xfrm>
          <a:prstGeom prst="rect">
            <a:avLst/>
          </a:prstGeom>
          <a:noFill/>
        </p:spPr>
        <p:txBody>
          <a:bodyPr wrap="none" rtlCol="0">
            <a:spAutoFit/>
          </a:bodyPr>
          <a:lstStyle/>
          <a:p>
            <a:r>
              <a:rPr lang="en-US" dirty="0" smtClean="0"/>
              <a:t>(a)</a:t>
            </a:r>
          </a:p>
        </p:txBody>
      </p:sp>
      <p:sp>
        <p:nvSpPr>
          <p:cNvPr id="10" name="TextBox 9"/>
          <p:cNvSpPr txBox="1"/>
          <p:nvPr/>
        </p:nvSpPr>
        <p:spPr>
          <a:xfrm>
            <a:off x="6324600" y="5181600"/>
            <a:ext cx="431528" cy="369332"/>
          </a:xfrm>
          <a:prstGeom prst="rect">
            <a:avLst/>
          </a:prstGeom>
          <a:noFill/>
        </p:spPr>
        <p:txBody>
          <a:bodyPr wrap="none" rtlCol="0">
            <a:spAutoFit/>
          </a:bodyPr>
          <a:lstStyle/>
          <a:p>
            <a:r>
              <a:rPr lang="en-US" dirty="0" smtClean="0"/>
              <a:t>(b)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868362"/>
          </a:xfrm>
        </p:spPr>
        <p:txBody>
          <a:bodyPr>
            <a:normAutofit fontScale="90000"/>
          </a:bodyPr>
          <a:lstStyle/>
          <a:p>
            <a:r>
              <a:rPr lang="en-US" dirty="0" smtClean="0"/>
              <a:t>The 20 Amino Acids Found in Protein</a:t>
            </a:r>
            <a:endParaRPr lang="en-US" dirty="0"/>
          </a:p>
        </p:txBody>
      </p:sp>
      <p:sp>
        <p:nvSpPr>
          <p:cNvPr id="3" name="Content Placeholder 2"/>
          <p:cNvSpPr>
            <a:spLocks noGrp="1"/>
          </p:cNvSpPr>
          <p:nvPr>
            <p:ph sz="quarter"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62000" y="990600"/>
            <a:ext cx="3798888" cy="2932113"/>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5053013" y="990600"/>
            <a:ext cx="2860675" cy="2895600"/>
          </a:xfrm>
          <a:prstGeom prst="rect">
            <a:avLst/>
          </a:prstGeom>
          <a:noFill/>
          <a:ln w="9525">
            <a:noFill/>
            <a:miter lim="800000"/>
            <a:headEnd/>
            <a:tailEnd/>
          </a:ln>
        </p:spPr>
      </p:pic>
      <p:pic>
        <p:nvPicPr>
          <p:cNvPr id="6" name="Picture 9"/>
          <p:cNvPicPr>
            <a:picLocks noChangeAspect="1" noChangeArrowheads="1"/>
          </p:cNvPicPr>
          <p:nvPr/>
        </p:nvPicPr>
        <p:blipFill>
          <a:blip r:embed="rId4" cstate="print"/>
          <a:srcRect/>
          <a:stretch>
            <a:fillRect/>
          </a:stretch>
        </p:blipFill>
        <p:spPr bwMode="auto">
          <a:xfrm>
            <a:off x="228600" y="4191000"/>
            <a:ext cx="2895600" cy="2147888"/>
          </a:xfrm>
          <a:prstGeom prst="rect">
            <a:avLst/>
          </a:prstGeom>
          <a:noFill/>
          <a:ln w="9525">
            <a:noFill/>
            <a:miter lim="800000"/>
            <a:headEnd/>
            <a:tailEnd/>
          </a:ln>
        </p:spPr>
      </p:pic>
      <p:pic>
        <p:nvPicPr>
          <p:cNvPr id="7" name="Picture 10"/>
          <p:cNvPicPr>
            <a:picLocks noChangeAspect="1" noChangeArrowheads="1"/>
          </p:cNvPicPr>
          <p:nvPr/>
        </p:nvPicPr>
        <p:blipFill>
          <a:blip r:embed="rId5" cstate="print"/>
          <a:srcRect/>
          <a:stretch>
            <a:fillRect/>
          </a:stretch>
        </p:blipFill>
        <p:spPr bwMode="auto">
          <a:xfrm>
            <a:off x="6172200" y="4267200"/>
            <a:ext cx="2743200" cy="2224088"/>
          </a:xfrm>
          <a:prstGeom prst="rect">
            <a:avLst/>
          </a:prstGeom>
          <a:noFill/>
          <a:ln w="9525">
            <a:noFill/>
            <a:miter lim="800000"/>
            <a:headEnd/>
            <a:tailEnd/>
          </a:ln>
        </p:spPr>
      </p:pic>
      <p:pic>
        <p:nvPicPr>
          <p:cNvPr id="8" name="Picture 11"/>
          <p:cNvPicPr>
            <a:picLocks noChangeAspect="1" noChangeArrowheads="1"/>
          </p:cNvPicPr>
          <p:nvPr/>
        </p:nvPicPr>
        <p:blipFill>
          <a:blip r:embed="rId6" cstate="print"/>
          <a:srcRect/>
          <a:stretch>
            <a:fillRect/>
          </a:stretch>
        </p:blipFill>
        <p:spPr bwMode="auto">
          <a:xfrm>
            <a:off x="3276600" y="4244975"/>
            <a:ext cx="2743200" cy="1789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Secondary Structure (1/3)</a:t>
            </a:r>
            <a:endParaRPr lang="en-US" dirty="0"/>
          </a:p>
        </p:txBody>
      </p:sp>
      <p:sp>
        <p:nvSpPr>
          <p:cNvPr id="3" name="Content Placeholder 2"/>
          <p:cNvSpPr>
            <a:spLocks noGrp="1"/>
          </p:cNvSpPr>
          <p:nvPr>
            <p:ph sz="quarter" idx="1"/>
          </p:nvPr>
        </p:nvSpPr>
        <p:spPr/>
        <p:txBody>
          <a:bodyPr/>
          <a:lstStyle/>
          <a:p>
            <a:r>
              <a:rPr lang="en-US" dirty="0" smtClean="0"/>
              <a:t>Secondary structures are 3D state of primary structures</a:t>
            </a:r>
          </a:p>
          <a:p>
            <a:r>
              <a:rPr lang="en-US" dirty="0" smtClean="0"/>
              <a:t>Non-adjacent atomic acids may be connected by hydrogen bond</a:t>
            </a:r>
          </a:p>
          <a:p>
            <a:r>
              <a:rPr lang="en-US" dirty="0" smtClean="0"/>
              <a:t>Torsion Angles between amino acids defines secondary structure of protein</a:t>
            </a:r>
          </a:p>
          <a:p>
            <a:r>
              <a:rPr lang="en-US" dirty="0" smtClean="0"/>
              <a:t>Two most important secondary structure </a:t>
            </a:r>
          </a:p>
          <a:p>
            <a:pPr lvl="1"/>
            <a:r>
              <a:rPr lang="en-US" dirty="0" smtClean="0"/>
              <a:t>Alpha Helix</a:t>
            </a:r>
          </a:p>
          <a:p>
            <a:pPr lvl="1"/>
            <a:r>
              <a:rPr lang="en-US" dirty="0" smtClean="0"/>
              <a:t>Beta Sheet</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Secondary Structure (2/3)</a:t>
            </a:r>
            <a:endParaRPr lang="en-US" dirty="0"/>
          </a:p>
        </p:txBody>
      </p:sp>
      <p:pic>
        <p:nvPicPr>
          <p:cNvPr id="4" name="Content Placeholder 3" descr="alpha_helix.png"/>
          <p:cNvPicPr>
            <a:picLocks noGrp="1" noChangeAspect="1"/>
          </p:cNvPicPr>
          <p:nvPr>
            <p:ph sz="quarter" idx="1"/>
          </p:nvPr>
        </p:nvPicPr>
        <p:blipFill>
          <a:blip r:embed="rId2"/>
          <a:stretch>
            <a:fillRect/>
          </a:stretch>
        </p:blipFill>
        <p:spPr>
          <a:xfrm>
            <a:off x="1447799" y="1447800"/>
            <a:ext cx="6400801" cy="3962400"/>
          </a:xfrm>
        </p:spPr>
      </p:pic>
      <p:sp>
        <p:nvSpPr>
          <p:cNvPr id="5" name="TextBox 4"/>
          <p:cNvSpPr txBox="1"/>
          <p:nvPr/>
        </p:nvSpPr>
        <p:spPr>
          <a:xfrm>
            <a:off x="2895600" y="5943600"/>
            <a:ext cx="4495800" cy="461665"/>
          </a:xfrm>
          <a:prstGeom prst="rect">
            <a:avLst/>
          </a:prstGeom>
          <a:noFill/>
        </p:spPr>
        <p:txBody>
          <a:bodyPr wrap="square" rtlCol="0">
            <a:spAutoFit/>
          </a:bodyPr>
          <a:lstStyle/>
          <a:p>
            <a:r>
              <a:rPr lang="en-US" sz="2400" b="1" dirty="0" smtClean="0"/>
              <a:t>Figure 3: Alpha Helix</a:t>
            </a:r>
            <a:endParaRPr lang="en-US"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Secondary Structure (3/3)</a:t>
            </a:r>
            <a:endParaRPr lang="en-US" dirty="0"/>
          </a:p>
        </p:txBody>
      </p:sp>
      <p:pic>
        <p:nvPicPr>
          <p:cNvPr id="4" name="Content Placeholder 3" descr="beta_sheet.png"/>
          <p:cNvPicPr>
            <a:picLocks noGrp="1" noChangeAspect="1"/>
          </p:cNvPicPr>
          <p:nvPr>
            <p:ph sz="quarter" idx="1"/>
          </p:nvPr>
        </p:nvPicPr>
        <p:blipFill>
          <a:blip r:embed="rId2"/>
          <a:stretch>
            <a:fillRect/>
          </a:stretch>
        </p:blipFill>
        <p:spPr>
          <a:xfrm>
            <a:off x="762000" y="1524000"/>
            <a:ext cx="7772400" cy="3707423"/>
          </a:xfrm>
        </p:spPr>
      </p:pic>
      <p:sp>
        <p:nvSpPr>
          <p:cNvPr id="5" name="TextBox 4"/>
          <p:cNvSpPr txBox="1"/>
          <p:nvPr/>
        </p:nvSpPr>
        <p:spPr>
          <a:xfrm>
            <a:off x="2438400" y="5562600"/>
            <a:ext cx="4495800" cy="461665"/>
          </a:xfrm>
          <a:prstGeom prst="rect">
            <a:avLst/>
          </a:prstGeom>
          <a:noFill/>
        </p:spPr>
        <p:txBody>
          <a:bodyPr wrap="square" rtlCol="0">
            <a:spAutoFit/>
          </a:bodyPr>
          <a:lstStyle/>
          <a:p>
            <a:r>
              <a:rPr lang="en-US" sz="2400" b="1" dirty="0" smtClean="0"/>
              <a:t>Figure 4:  Beta Sheet</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Torsion Angles (1/3)</a:t>
            </a:r>
            <a:endParaRPr lang="en-US" dirty="0"/>
          </a:p>
        </p:txBody>
      </p:sp>
      <p:sp>
        <p:nvSpPr>
          <p:cNvPr id="3" name="Content Placeholder 2"/>
          <p:cNvSpPr>
            <a:spLocks noGrp="1"/>
          </p:cNvSpPr>
          <p:nvPr>
            <p:ph sz="quarter" idx="1"/>
          </p:nvPr>
        </p:nvSpPr>
        <p:spPr/>
        <p:txBody>
          <a:bodyPr/>
          <a:lstStyle/>
          <a:p>
            <a:r>
              <a:rPr lang="en-US" dirty="0" smtClean="0"/>
              <a:t>Defines the rotation of the polypeptide chain around the two bonds on both sides of the C</a:t>
            </a:r>
            <a:r>
              <a:rPr lang="el-GR" sz="2000" dirty="0" smtClean="0">
                <a:latin typeface="Times New Roman"/>
                <a:cs typeface="Times New Roman"/>
              </a:rPr>
              <a:t>α</a:t>
            </a:r>
            <a:r>
              <a:rPr lang="en-US" dirty="0" smtClean="0">
                <a:latin typeface="Times New Roman"/>
                <a:cs typeface="Times New Roman"/>
              </a:rPr>
              <a:t> </a:t>
            </a:r>
            <a:r>
              <a:rPr lang="en-US" dirty="0" smtClean="0">
                <a:cs typeface="Times New Roman"/>
              </a:rPr>
              <a:t>atom</a:t>
            </a:r>
          </a:p>
          <a:p>
            <a:r>
              <a:rPr lang="en-US" dirty="0" smtClean="0">
                <a:cs typeface="Times New Roman"/>
              </a:rPr>
              <a:t>Provides the flexibility required for the polypeptide backbone to adopt certain structure</a:t>
            </a:r>
          </a:p>
          <a:p>
            <a:r>
              <a:rPr lang="en-US" dirty="0" smtClean="0">
                <a:cs typeface="Times New Roman"/>
              </a:rPr>
              <a:t>Also called </a:t>
            </a:r>
            <a:r>
              <a:rPr lang="en-US" dirty="0" err="1" smtClean="0">
                <a:cs typeface="Times New Roman"/>
              </a:rPr>
              <a:t>Ramachandran</a:t>
            </a:r>
            <a:r>
              <a:rPr lang="en-US" dirty="0" smtClean="0">
                <a:cs typeface="Times New Roman"/>
              </a:rPr>
              <a:t> angles</a:t>
            </a:r>
          </a:p>
          <a:p>
            <a:r>
              <a:rPr lang="en-US" dirty="0" smtClean="0">
                <a:cs typeface="Times New Roman"/>
              </a:rPr>
              <a:t>Two torsion angles</a:t>
            </a:r>
          </a:p>
          <a:p>
            <a:pPr lvl="1"/>
            <a:r>
              <a:rPr lang="en-US" dirty="0" smtClean="0">
                <a:cs typeface="Times New Roman"/>
              </a:rPr>
              <a:t>Phi (</a:t>
            </a:r>
            <a:r>
              <a:rPr lang="el-GR" dirty="0" smtClean="0">
                <a:latin typeface="Times New Roman"/>
                <a:cs typeface="Times New Roman"/>
              </a:rPr>
              <a:t>φ</a:t>
            </a:r>
            <a:r>
              <a:rPr lang="en-US" dirty="0" smtClean="0">
                <a:cs typeface="Times New Roman"/>
              </a:rPr>
              <a:t>) angle - </a:t>
            </a:r>
            <a:r>
              <a:rPr lang="en-US" dirty="0" smtClean="0"/>
              <a:t>between Nitrogen and alpha Carbon (N-C</a:t>
            </a:r>
            <a:r>
              <a:rPr lang="el-GR" sz="1800" dirty="0" smtClean="0">
                <a:latin typeface="Times New Roman"/>
                <a:cs typeface="Times New Roman"/>
              </a:rPr>
              <a:t>α</a:t>
            </a:r>
            <a:r>
              <a:rPr lang="en-US" dirty="0" smtClean="0">
                <a:cs typeface="Times New Roman"/>
              </a:rPr>
              <a:t>) in amino acid chain</a:t>
            </a:r>
          </a:p>
          <a:p>
            <a:pPr lvl="1"/>
            <a:r>
              <a:rPr lang="en-US" dirty="0" smtClean="0">
                <a:cs typeface="Times New Roman"/>
              </a:rPr>
              <a:t>Psi (</a:t>
            </a:r>
            <a:r>
              <a:rPr lang="el-GR" dirty="0" smtClean="0">
                <a:latin typeface="Times New Roman"/>
                <a:cs typeface="Times New Roman"/>
              </a:rPr>
              <a:t>ψ</a:t>
            </a:r>
            <a:r>
              <a:rPr lang="en-US" dirty="0" smtClean="0">
                <a:cs typeface="Times New Roman"/>
              </a:rPr>
              <a:t>) angle – </a:t>
            </a:r>
            <a:r>
              <a:rPr lang="en-US" dirty="0" smtClean="0"/>
              <a:t>between alpha Carbon and Carbon (C</a:t>
            </a:r>
            <a:r>
              <a:rPr lang="el-GR" sz="2000" dirty="0" smtClean="0">
                <a:latin typeface="Times New Roman"/>
                <a:cs typeface="Times New Roman"/>
              </a:rPr>
              <a:t>α</a:t>
            </a:r>
            <a:r>
              <a:rPr lang="en-US" dirty="0" smtClean="0">
                <a:latin typeface="Times New Roman"/>
                <a:cs typeface="Times New Roman"/>
              </a:rPr>
              <a:t> </a:t>
            </a:r>
            <a:r>
              <a:rPr lang="en-US" dirty="0" smtClean="0">
                <a:cs typeface="Times New Roman"/>
              </a:rPr>
              <a:t>- C) in amino acid chain</a:t>
            </a:r>
          </a:p>
          <a:p>
            <a:pPr lvl="1"/>
            <a:endParaRPr lang="en-US" dirty="0" smtClean="0">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Torsion Angles (2/3)</a:t>
            </a:r>
            <a:endParaRPr lang="en-US" dirty="0"/>
          </a:p>
        </p:txBody>
      </p:sp>
      <p:pic>
        <p:nvPicPr>
          <p:cNvPr id="4" name="Content Placeholder 3" descr="torsion_angle.png"/>
          <p:cNvPicPr>
            <a:picLocks noGrp="1" noChangeAspect="1"/>
          </p:cNvPicPr>
          <p:nvPr>
            <p:ph sz="quarter" idx="1"/>
          </p:nvPr>
        </p:nvPicPr>
        <p:blipFill>
          <a:blip r:embed="rId2"/>
          <a:stretch>
            <a:fillRect/>
          </a:stretch>
        </p:blipFill>
        <p:spPr>
          <a:xfrm>
            <a:off x="2438401" y="1480823"/>
            <a:ext cx="4953000" cy="4081777"/>
          </a:xfrm>
        </p:spPr>
      </p:pic>
      <p:sp>
        <p:nvSpPr>
          <p:cNvPr id="5" name="TextBox 4"/>
          <p:cNvSpPr txBox="1"/>
          <p:nvPr/>
        </p:nvSpPr>
        <p:spPr>
          <a:xfrm>
            <a:off x="1066800" y="5791200"/>
            <a:ext cx="7696200" cy="400110"/>
          </a:xfrm>
          <a:prstGeom prst="rect">
            <a:avLst/>
          </a:prstGeom>
          <a:noFill/>
        </p:spPr>
        <p:txBody>
          <a:bodyPr wrap="square" rtlCol="0">
            <a:spAutoFit/>
          </a:bodyPr>
          <a:lstStyle/>
          <a:p>
            <a:r>
              <a:rPr lang="en-US" sz="2000" b="1" dirty="0" smtClean="0"/>
              <a:t>Figure 5:  Part of polypeptide chain marking with Phi and Psi angles</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Torsion Angle (3/3)</a:t>
            </a:r>
            <a:endParaRPr lang="en-US" dirty="0"/>
          </a:p>
        </p:txBody>
      </p:sp>
      <p:sp>
        <p:nvSpPr>
          <p:cNvPr id="3" name="Content Placeholder 2"/>
          <p:cNvSpPr>
            <a:spLocks noGrp="1"/>
          </p:cNvSpPr>
          <p:nvPr>
            <p:ph sz="quarter" idx="1"/>
          </p:nvPr>
        </p:nvSpPr>
        <p:spPr/>
        <p:txBody>
          <a:bodyPr/>
          <a:lstStyle/>
          <a:p>
            <a:r>
              <a:rPr lang="en-US" dirty="0" err="1" smtClean="0"/>
              <a:t>Ramachandran</a:t>
            </a:r>
            <a:r>
              <a:rPr lang="en-US" dirty="0" smtClean="0"/>
              <a:t> Plot</a:t>
            </a:r>
          </a:p>
          <a:p>
            <a:endParaRPr lang="en-US" dirty="0"/>
          </a:p>
        </p:txBody>
      </p:sp>
      <p:pic>
        <p:nvPicPr>
          <p:cNvPr id="4" name="Picture 3" descr="ramachndra.jpg"/>
          <p:cNvPicPr>
            <a:picLocks noChangeAspect="1"/>
          </p:cNvPicPr>
          <p:nvPr/>
        </p:nvPicPr>
        <p:blipFill>
          <a:blip r:embed="rId2"/>
          <a:stretch>
            <a:fillRect/>
          </a:stretch>
        </p:blipFill>
        <p:spPr>
          <a:xfrm>
            <a:off x="3886200" y="2438400"/>
            <a:ext cx="2598568" cy="2676525"/>
          </a:xfrm>
          <a:prstGeom prst="rect">
            <a:avLst/>
          </a:prstGeom>
        </p:spPr>
      </p:pic>
      <p:sp>
        <p:nvSpPr>
          <p:cNvPr id="5" name="TextBox 4"/>
          <p:cNvSpPr txBox="1"/>
          <p:nvPr/>
        </p:nvSpPr>
        <p:spPr>
          <a:xfrm>
            <a:off x="2286000" y="5410200"/>
            <a:ext cx="5105400" cy="400110"/>
          </a:xfrm>
          <a:prstGeom prst="rect">
            <a:avLst/>
          </a:prstGeom>
          <a:noFill/>
        </p:spPr>
        <p:txBody>
          <a:bodyPr wrap="square" rtlCol="0">
            <a:spAutoFit/>
          </a:bodyPr>
          <a:lstStyle/>
          <a:p>
            <a:r>
              <a:rPr lang="en-US" sz="2000" b="1" dirty="0" smtClean="0"/>
              <a:t>Figure 6: </a:t>
            </a:r>
            <a:r>
              <a:rPr lang="en-US" sz="2000" b="1" dirty="0" err="1" smtClean="0"/>
              <a:t>Ramachandra</a:t>
            </a:r>
            <a:r>
              <a:rPr lang="en-US" sz="2000" b="1" dirty="0" smtClean="0"/>
              <a:t> Plot for protein 1E7I</a:t>
            </a:r>
            <a:endParaRPr lang="en-US" sz="2000" b="1" dirty="0"/>
          </a:p>
        </p:txBody>
      </p:sp>
      <p:sp>
        <p:nvSpPr>
          <p:cNvPr id="6" name="TextBox 5"/>
          <p:cNvSpPr txBox="1"/>
          <p:nvPr/>
        </p:nvSpPr>
        <p:spPr>
          <a:xfrm>
            <a:off x="1981200" y="3429000"/>
            <a:ext cx="1600200" cy="369332"/>
          </a:xfrm>
          <a:prstGeom prst="rect">
            <a:avLst/>
          </a:prstGeom>
          <a:noFill/>
        </p:spPr>
        <p:txBody>
          <a:bodyPr wrap="square" rtlCol="0">
            <a:spAutoFit/>
          </a:bodyPr>
          <a:lstStyle/>
          <a:p>
            <a:r>
              <a:rPr lang="en-US" dirty="0" smtClean="0"/>
              <a:t>Alpha Region</a:t>
            </a:r>
            <a:endParaRPr lang="en-US" dirty="0"/>
          </a:p>
        </p:txBody>
      </p:sp>
      <p:cxnSp>
        <p:nvCxnSpPr>
          <p:cNvPr id="8" name="Straight Arrow Connector 7"/>
          <p:cNvCxnSpPr/>
          <p:nvPr/>
        </p:nvCxnSpPr>
        <p:spPr>
          <a:xfrm>
            <a:off x="3276600" y="36576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7400" y="2514600"/>
            <a:ext cx="1600200" cy="369332"/>
          </a:xfrm>
          <a:prstGeom prst="rect">
            <a:avLst/>
          </a:prstGeom>
          <a:noFill/>
        </p:spPr>
        <p:txBody>
          <a:bodyPr wrap="square" rtlCol="0">
            <a:spAutoFit/>
          </a:bodyPr>
          <a:lstStyle/>
          <a:p>
            <a:r>
              <a:rPr lang="en-US" dirty="0" smtClean="0"/>
              <a:t>Beta Region</a:t>
            </a:r>
            <a:endParaRPr lang="en-US" dirty="0"/>
          </a:p>
        </p:txBody>
      </p:sp>
      <p:cxnSp>
        <p:nvCxnSpPr>
          <p:cNvPr id="11" name="Straight Arrow Connector 10"/>
          <p:cNvCxnSpPr/>
          <p:nvPr/>
        </p:nvCxnSpPr>
        <p:spPr>
          <a:xfrm>
            <a:off x="3352800" y="27432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Tertiary Structure (1/2)</a:t>
            </a:r>
            <a:endParaRPr lang="en-US" dirty="0"/>
          </a:p>
        </p:txBody>
      </p:sp>
      <p:sp>
        <p:nvSpPr>
          <p:cNvPr id="3" name="Content Placeholder 2"/>
          <p:cNvSpPr>
            <a:spLocks noGrp="1"/>
          </p:cNvSpPr>
          <p:nvPr>
            <p:ph sz="quarter" idx="1"/>
          </p:nvPr>
        </p:nvSpPr>
        <p:spPr/>
        <p:txBody>
          <a:bodyPr/>
          <a:lstStyle/>
          <a:p>
            <a:r>
              <a:rPr lang="en-US" dirty="0" smtClean="0"/>
              <a:t>Two or more secondary structure folded together to produce tertiary structure</a:t>
            </a:r>
          </a:p>
          <a:p>
            <a:r>
              <a:rPr lang="en-US" dirty="0" smtClean="0"/>
              <a:t>Each of the secondary structure inside a tertiary structure are called Secondary Structure Element (SSE)</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Tertiary Structure (2/2)</a:t>
            </a:r>
            <a:endParaRPr lang="en-US" dirty="0"/>
          </a:p>
        </p:txBody>
      </p:sp>
      <p:pic>
        <p:nvPicPr>
          <p:cNvPr id="4" name="Content Placeholder 3" descr="haemoglobin.jpg"/>
          <p:cNvPicPr>
            <a:picLocks noGrp="1" noChangeAspect="1"/>
          </p:cNvPicPr>
          <p:nvPr>
            <p:ph sz="quarter" idx="1"/>
          </p:nvPr>
        </p:nvPicPr>
        <p:blipFill>
          <a:blip r:embed="rId2" cstate="print"/>
          <a:stretch>
            <a:fillRect/>
          </a:stretch>
        </p:blipFill>
        <p:spPr>
          <a:xfrm>
            <a:off x="2209800" y="1676400"/>
            <a:ext cx="4724400" cy="4038600"/>
          </a:xfrm>
        </p:spPr>
      </p:pic>
      <p:sp>
        <p:nvSpPr>
          <p:cNvPr id="5" name="TextBox 4"/>
          <p:cNvSpPr txBox="1"/>
          <p:nvPr/>
        </p:nvSpPr>
        <p:spPr>
          <a:xfrm>
            <a:off x="2209800" y="5772090"/>
            <a:ext cx="5410200" cy="400110"/>
          </a:xfrm>
          <a:prstGeom prst="rect">
            <a:avLst/>
          </a:prstGeom>
          <a:noFill/>
        </p:spPr>
        <p:txBody>
          <a:bodyPr wrap="square" rtlCol="0">
            <a:spAutoFit/>
          </a:bodyPr>
          <a:lstStyle/>
          <a:p>
            <a:r>
              <a:rPr lang="en-US" sz="2000" b="1" dirty="0" smtClean="0"/>
              <a:t>Figure 7: Tertiary Structure of </a:t>
            </a:r>
            <a:r>
              <a:rPr lang="en-US" sz="2000" b="1" dirty="0" err="1" smtClean="0"/>
              <a:t>Haemoglobin</a:t>
            </a:r>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Motivation</a:t>
            </a:r>
          </a:p>
          <a:p>
            <a:r>
              <a:rPr lang="en-US" dirty="0" smtClean="0"/>
              <a:t>Objective</a:t>
            </a:r>
          </a:p>
          <a:p>
            <a:r>
              <a:rPr lang="en-US" dirty="0" smtClean="0"/>
              <a:t>Background Knowledge</a:t>
            </a:r>
          </a:p>
          <a:p>
            <a:r>
              <a:rPr lang="en-US" dirty="0" smtClean="0"/>
              <a:t>Problem Formulation</a:t>
            </a:r>
          </a:p>
          <a:p>
            <a:r>
              <a:rPr lang="en-US" dirty="0" smtClean="0"/>
              <a:t>Proposed Algorithm</a:t>
            </a:r>
          </a:p>
          <a:p>
            <a:r>
              <a:rPr lang="en-US" dirty="0" smtClean="0"/>
              <a:t>Performance Analysis</a:t>
            </a:r>
          </a:p>
          <a:p>
            <a:r>
              <a:rPr lang="en-US" dirty="0" smtClean="0"/>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 (1/5)</a:t>
            </a:r>
            <a:endParaRPr lang="en-US" dirty="0"/>
          </a:p>
        </p:txBody>
      </p:sp>
      <p:sp>
        <p:nvSpPr>
          <p:cNvPr id="3" name="Content Placeholder 2"/>
          <p:cNvSpPr>
            <a:spLocks noGrp="1"/>
          </p:cNvSpPr>
          <p:nvPr>
            <p:ph sz="quarter" idx="1"/>
          </p:nvPr>
        </p:nvSpPr>
        <p:spPr/>
        <p:txBody>
          <a:bodyPr/>
          <a:lstStyle/>
          <a:p>
            <a:r>
              <a:rPr lang="en-US" dirty="0" smtClean="0"/>
              <a:t>We can define the tertiary structure of the amino acid as a network of amino acid atoms</a:t>
            </a:r>
          </a:p>
          <a:p>
            <a:r>
              <a:rPr lang="en-US" dirty="0" smtClean="0"/>
              <a:t>Vertices represent the amino acid atom and edges represent interaction between amino acids or bond between them</a:t>
            </a:r>
          </a:p>
          <a:p>
            <a:r>
              <a:rPr lang="en-US" dirty="0" smtClean="0"/>
              <a:t>But can we distinguish between networks of different proteins structure?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 (2/5)</a:t>
            </a:r>
            <a:endParaRPr lang="en-US" dirty="0"/>
          </a:p>
        </p:txBody>
      </p:sp>
      <p:sp>
        <p:nvSpPr>
          <p:cNvPr id="3" name="Content Placeholder 2"/>
          <p:cNvSpPr>
            <a:spLocks noGrp="1"/>
          </p:cNvSpPr>
          <p:nvPr>
            <p:ph sz="quarter" idx="1"/>
          </p:nvPr>
        </p:nvSpPr>
        <p:spPr/>
        <p:txBody>
          <a:bodyPr>
            <a:normAutofit fontScale="92500"/>
          </a:bodyPr>
          <a:lstStyle/>
          <a:p>
            <a:r>
              <a:rPr lang="en-US" dirty="0" smtClean="0"/>
              <a:t>Random Graph Model</a:t>
            </a:r>
            <a:br>
              <a:rPr lang="en-US" dirty="0" smtClean="0"/>
            </a:br>
            <a:endParaRPr lang="en-US" dirty="0" smtClean="0"/>
          </a:p>
          <a:p>
            <a:endParaRPr lang="en-US" dirty="0" smtClean="0"/>
          </a:p>
          <a:p>
            <a:pPr>
              <a:buNone/>
            </a:pPr>
            <a:endParaRPr lang="en-US" dirty="0" smtClean="0"/>
          </a:p>
          <a:p>
            <a:endParaRPr lang="en-US" dirty="0" smtClean="0"/>
          </a:p>
          <a:p>
            <a:r>
              <a:rPr lang="en-US" dirty="0" smtClean="0"/>
              <a:t>Scale-Free Network</a:t>
            </a:r>
          </a:p>
          <a:p>
            <a:endParaRPr lang="en-US" dirty="0" smtClean="0"/>
          </a:p>
          <a:p>
            <a:endParaRPr lang="en-US" dirty="0" smtClean="0"/>
          </a:p>
          <a:p>
            <a:pPr>
              <a:buNone/>
            </a:pPr>
            <a:endParaRPr lang="en-US" dirty="0" smtClean="0"/>
          </a:p>
          <a:p>
            <a:pPr>
              <a:buNone/>
            </a:pPr>
            <a:r>
              <a:rPr lang="en-US" dirty="0" smtClean="0"/>
              <a:t>Where, </a:t>
            </a:r>
            <a:r>
              <a:rPr lang="en-US" dirty="0" err="1" smtClean="0"/>
              <a:t>P</a:t>
            </a:r>
            <a:r>
              <a:rPr lang="en-US" sz="2400" dirty="0" err="1" smtClean="0"/>
              <a:t>k</a:t>
            </a:r>
            <a:r>
              <a:rPr lang="en-US" sz="2400" dirty="0" smtClean="0"/>
              <a:t> is the probability that a vertex is connected to k other vertices</a:t>
            </a:r>
            <a:endParaRPr lang="en-US" dirty="0" smtClean="0"/>
          </a:p>
          <a:p>
            <a:endParaRPr lang="en-US" dirty="0" smtClean="0"/>
          </a:p>
          <a:p>
            <a:endParaRPr lang="en-US" dirty="0"/>
          </a:p>
        </p:txBody>
      </p:sp>
      <p:pic>
        <p:nvPicPr>
          <p:cNvPr id="7" name="Picture 6" descr="random_model.jpg"/>
          <p:cNvPicPr>
            <a:picLocks noChangeAspect="1"/>
          </p:cNvPicPr>
          <p:nvPr/>
        </p:nvPicPr>
        <p:blipFill>
          <a:blip r:embed="rId2"/>
          <a:stretch>
            <a:fillRect/>
          </a:stretch>
        </p:blipFill>
        <p:spPr>
          <a:xfrm>
            <a:off x="1676400" y="2286000"/>
            <a:ext cx="5562600" cy="800100"/>
          </a:xfrm>
          <a:prstGeom prst="rect">
            <a:avLst/>
          </a:prstGeom>
        </p:spPr>
      </p:pic>
      <p:pic>
        <p:nvPicPr>
          <p:cNvPr id="8" name="Picture 7" descr="scale-free.jpg"/>
          <p:cNvPicPr>
            <a:picLocks noChangeAspect="1"/>
          </p:cNvPicPr>
          <p:nvPr/>
        </p:nvPicPr>
        <p:blipFill>
          <a:blip r:embed="rId3"/>
          <a:stretch>
            <a:fillRect/>
          </a:stretch>
        </p:blipFill>
        <p:spPr>
          <a:xfrm>
            <a:off x="1752600" y="4371975"/>
            <a:ext cx="4533900" cy="9620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 (3/5)</a:t>
            </a:r>
            <a:endParaRPr lang="en-US" dirty="0"/>
          </a:p>
        </p:txBody>
      </p:sp>
      <p:sp>
        <p:nvSpPr>
          <p:cNvPr id="3" name="Content Placeholder 2"/>
          <p:cNvSpPr>
            <a:spLocks noGrp="1"/>
          </p:cNvSpPr>
          <p:nvPr>
            <p:ph sz="quarter" idx="1"/>
          </p:nvPr>
        </p:nvSpPr>
        <p:spPr/>
        <p:txBody>
          <a:bodyPr/>
          <a:lstStyle/>
          <a:p>
            <a:r>
              <a:rPr lang="en-US" dirty="0" smtClean="0"/>
              <a:t>Topological Measurement</a:t>
            </a:r>
            <a:br>
              <a:rPr lang="en-US" dirty="0" smtClean="0"/>
            </a:br>
            <a:r>
              <a:rPr lang="en-US" sz="2400" dirty="0" smtClean="0"/>
              <a:t>D = Diameter, </a:t>
            </a:r>
            <a:r>
              <a:rPr lang="en-US" sz="2400" dirty="0" err="1" smtClean="0"/>
              <a:t>dG</a:t>
            </a:r>
            <a:r>
              <a:rPr lang="en-US" sz="2400" dirty="0" smtClean="0"/>
              <a:t> = mean distance, ∂(G) = average density and  z = Average mean degree</a:t>
            </a:r>
            <a:endParaRPr lang="en-US" dirty="0" smtClean="0"/>
          </a:p>
          <a:p>
            <a:endParaRPr lang="en-US" dirty="0"/>
          </a:p>
        </p:txBody>
      </p:sp>
      <p:graphicFrame>
        <p:nvGraphicFramePr>
          <p:cNvPr id="4" name="Table 3"/>
          <p:cNvGraphicFramePr>
            <a:graphicFrameLocks noGrp="1"/>
          </p:cNvGraphicFramePr>
          <p:nvPr/>
        </p:nvGraphicFramePr>
        <p:xfrm>
          <a:off x="990600" y="2656840"/>
          <a:ext cx="7391399" cy="3134360"/>
        </p:xfrm>
        <a:graphic>
          <a:graphicData uri="http://schemas.openxmlformats.org/drawingml/2006/table">
            <a:tbl>
              <a:tblPr firstRow="1" bandRow="1">
                <a:tableStyleId>{5C22544A-7EE6-4342-B048-85BDC9FD1C3A}</a:tableStyleId>
              </a:tblPr>
              <a:tblGrid>
                <a:gridCol w="1478280"/>
                <a:gridCol w="1112520"/>
                <a:gridCol w="1012508"/>
                <a:gridCol w="816292"/>
                <a:gridCol w="859971"/>
                <a:gridCol w="1055914"/>
                <a:gridCol w="1055914"/>
              </a:tblGrid>
              <a:tr h="370840">
                <a:tc>
                  <a:txBody>
                    <a:bodyPr/>
                    <a:lstStyle/>
                    <a:p>
                      <a:pPr algn="ctr"/>
                      <a:r>
                        <a:rPr lang="en-US" dirty="0" smtClean="0"/>
                        <a:t>Protein Family Name</a:t>
                      </a:r>
                      <a:endParaRPr lang="en-US" dirty="0"/>
                    </a:p>
                  </a:txBody>
                  <a:tcPr/>
                </a:tc>
                <a:tc>
                  <a:txBody>
                    <a:bodyPr/>
                    <a:lstStyle/>
                    <a:p>
                      <a:pPr algn="ctr"/>
                      <a:r>
                        <a:rPr lang="en-US" dirty="0" smtClean="0"/>
                        <a:t>Class</a:t>
                      </a:r>
                      <a:endParaRPr lang="en-US" dirty="0"/>
                    </a:p>
                  </a:txBody>
                  <a:tcPr/>
                </a:tc>
                <a:tc>
                  <a:txBody>
                    <a:bodyPr/>
                    <a:lstStyle/>
                    <a:p>
                      <a:pPr algn="ctr"/>
                      <a:r>
                        <a:rPr lang="en-US" dirty="0" smtClean="0"/>
                        <a:t>No.</a:t>
                      </a:r>
                      <a:r>
                        <a:rPr lang="en-US" baseline="0" dirty="0" smtClean="0"/>
                        <a:t> of Proteins</a:t>
                      </a:r>
                      <a:endParaRPr lang="en-US" dirty="0"/>
                    </a:p>
                  </a:txBody>
                  <a:tcPr/>
                </a:tc>
                <a:tc>
                  <a:txBody>
                    <a:bodyPr/>
                    <a:lstStyle/>
                    <a:p>
                      <a:pPr algn="ctr"/>
                      <a:r>
                        <a:rPr lang="en-US" dirty="0" smtClean="0"/>
                        <a:t>D (Å)</a:t>
                      </a:r>
                      <a:endParaRPr lang="en-US" dirty="0"/>
                    </a:p>
                  </a:txBody>
                  <a:tcPr/>
                </a:tc>
                <a:tc>
                  <a:txBody>
                    <a:bodyPr/>
                    <a:lstStyle/>
                    <a:p>
                      <a:pPr algn="ctr"/>
                      <a:r>
                        <a:rPr lang="en-US" dirty="0" err="1" smtClean="0"/>
                        <a:t>d</a:t>
                      </a:r>
                      <a:r>
                        <a:rPr lang="en-US" sz="1400" dirty="0" err="1" smtClean="0"/>
                        <a:t>G</a:t>
                      </a:r>
                      <a:r>
                        <a:rPr lang="en-US" sz="1400" dirty="0" smtClean="0"/>
                        <a:t> </a:t>
                      </a:r>
                      <a:endParaRPr lang="en-US" dirty="0"/>
                    </a:p>
                  </a:txBody>
                  <a:tcPr/>
                </a:tc>
                <a:tc>
                  <a:txBody>
                    <a:bodyPr/>
                    <a:lstStyle/>
                    <a:p>
                      <a:pPr algn="ctr"/>
                      <a:r>
                        <a:rPr lang="en-US" dirty="0" smtClean="0"/>
                        <a:t>∂(G)</a:t>
                      </a:r>
                      <a:endParaRPr lang="en-US" dirty="0"/>
                    </a:p>
                  </a:txBody>
                  <a:tcPr/>
                </a:tc>
                <a:tc>
                  <a:txBody>
                    <a:bodyPr/>
                    <a:lstStyle/>
                    <a:p>
                      <a:pPr algn="ctr"/>
                      <a:r>
                        <a:rPr lang="en-US" dirty="0" smtClean="0"/>
                        <a:t>Z</a:t>
                      </a:r>
                      <a:endParaRPr lang="en-US" dirty="0"/>
                    </a:p>
                  </a:txBody>
                  <a:tcPr/>
                </a:tc>
              </a:tr>
              <a:tr h="370840">
                <a:tc>
                  <a:txBody>
                    <a:bodyPr/>
                    <a:lstStyle/>
                    <a:p>
                      <a:r>
                        <a:rPr lang="en-US" dirty="0" err="1" smtClean="0"/>
                        <a:t>RossmanFold</a:t>
                      </a:r>
                      <a:endParaRPr lang="en-US" dirty="0"/>
                    </a:p>
                  </a:txBody>
                  <a:tcPr/>
                </a:tc>
                <a:tc>
                  <a:txBody>
                    <a:bodyPr/>
                    <a:lstStyle/>
                    <a:p>
                      <a:r>
                        <a:rPr lang="el-GR" dirty="0" smtClean="0">
                          <a:latin typeface="Times New Roman"/>
                          <a:cs typeface="Times New Roman"/>
                        </a:rPr>
                        <a:t>α</a:t>
                      </a:r>
                      <a:r>
                        <a:rPr lang="en-US" dirty="0" smtClean="0">
                          <a:latin typeface="Times New Roman"/>
                          <a:cs typeface="Times New Roman"/>
                        </a:rPr>
                        <a:t> </a:t>
                      </a:r>
                      <a:r>
                        <a:rPr lang="el-GR" dirty="0" smtClean="0">
                          <a:latin typeface="Times New Roman"/>
                          <a:cs typeface="Times New Roman"/>
                        </a:rPr>
                        <a:t>β</a:t>
                      </a:r>
                      <a:endParaRPr lang="en-US" dirty="0"/>
                    </a:p>
                  </a:txBody>
                  <a:tcPr/>
                </a:tc>
                <a:tc>
                  <a:txBody>
                    <a:bodyPr/>
                    <a:lstStyle/>
                    <a:p>
                      <a:r>
                        <a:rPr lang="en-US" dirty="0" smtClean="0"/>
                        <a:t>2576</a:t>
                      </a:r>
                      <a:endParaRPr lang="en-US" dirty="0"/>
                    </a:p>
                  </a:txBody>
                  <a:tcPr/>
                </a:tc>
                <a:tc>
                  <a:txBody>
                    <a:bodyPr/>
                    <a:lstStyle/>
                    <a:p>
                      <a:r>
                        <a:rPr kumimoji="0" lang="en-US" sz="1800" kern="1200" baseline="0" dirty="0" smtClean="0">
                          <a:solidFill>
                            <a:schemeClr val="dk1"/>
                          </a:solidFill>
                          <a:latin typeface="+mn-lt"/>
                          <a:ea typeface="+mn-ea"/>
                          <a:cs typeface="+mn-cs"/>
                        </a:rPr>
                        <a:t>18.84</a:t>
                      </a:r>
                      <a:endParaRPr lang="en-US" dirty="0"/>
                    </a:p>
                  </a:txBody>
                  <a:tcPr/>
                </a:tc>
                <a:tc>
                  <a:txBody>
                    <a:bodyPr/>
                    <a:lstStyle/>
                    <a:p>
                      <a:r>
                        <a:rPr kumimoji="0" lang="en-US" sz="1800" kern="1200" baseline="0" dirty="0" smtClean="0">
                          <a:solidFill>
                            <a:schemeClr val="dk1"/>
                          </a:solidFill>
                          <a:latin typeface="+mn-lt"/>
                          <a:ea typeface="+mn-ea"/>
                          <a:cs typeface="+mn-cs"/>
                        </a:rPr>
                        <a:t>7.26</a:t>
                      </a:r>
                      <a:endParaRPr lang="en-US" dirty="0"/>
                    </a:p>
                  </a:txBody>
                  <a:tcPr/>
                </a:tc>
                <a:tc>
                  <a:txBody>
                    <a:bodyPr/>
                    <a:lstStyle/>
                    <a:p>
                      <a:r>
                        <a:rPr kumimoji="0" lang="en-US" sz="1800" kern="1200" baseline="0" dirty="0" smtClean="0">
                          <a:solidFill>
                            <a:schemeClr val="dk1"/>
                          </a:solidFill>
                          <a:latin typeface="+mn-lt"/>
                          <a:ea typeface="+mn-ea"/>
                          <a:cs typeface="+mn-cs"/>
                        </a:rPr>
                        <a:t>0.033</a:t>
                      </a:r>
                      <a:endParaRPr lang="en-US" dirty="0"/>
                    </a:p>
                  </a:txBody>
                  <a:tcPr/>
                </a:tc>
                <a:tc>
                  <a:txBody>
                    <a:bodyPr/>
                    <a:lstStyle/>
                    <a:p>
                      <a:r>
                        <a:rPr kumimoji="0" lang="en-US" sz="1800" kern="1200" baseline="0" dirty="0" smtClean="0">
                          <a:solidFill>
                            <a:schemeClr val="dk1"/>
                          </a:solidFill>
                          <a:latin typeface="+mn-lt"/>
                          <a:ea typeface="+mn-ea"/>
                          <a:cs typeface="+mn-cs"/>
                        </a:rPr>
                        <a:t>7.2</a:t>
                      </a:r>
                      <a:endParaRPr lang="en-US" dirty="0"/>
                    </a:p>
                  </a:txBody>
                  <a:tcPr/>
                </a:tc>
              </a:tr>
              <a:tr h="370840">
                <a:tc>
                  <a:txBody>
                    <a:bodyPr/>
                    <a:lstStyle/>
                    <a:p>
                      <a:r>
                        <a:rPr lang="en-US" dirty="0" smtClean="0"/>
                        <a:t>Tim Barrel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latin typeface="Times New Roman"/>
                          <a:cs typeface="Times New Roman"/>
                        </a:rPr>
                        <a:t>α</a:t>
                      </a:r>
                      <a:r>
                        <a:rPr lang="en-US" dirty="0" smtClean="0">
                          <a:latin typeface="Times New Roman"/>
                          <a:cs typeface="Times New Roman"/>
                        </a:rPr>
                        <a:t> </a:t>
                      </a:r>
                      <a:r>
                        <a:rPr lang="el-GR" dirty="0" smtClean="0">
                          <a:latin typeface="Times New Roman"/>
                          <a:cs typeface="Times New Roman"/>
                        </a:rPr>
                        <a:t>β</a:t>
                      </a:r>
                      <a:endParaRPr lang="en-US" dirty="0" smtClean="0"/>
                    </a:p>
                  </a:txBody>
                  <a:tcPr/>
                </a:tc>
                <a:tc>
                  <a:txBody>
                    <a:bodyPr/>
                    <a:lstStyle/>
                    <a:p>
                      <a:r>
                        <a:rPr kumimoji="0" lang="en-US" sz="1800" kern="1200" baseline="0" dirty="0" smtClean="0">
                          <a:solidFill>
                            <a:schemeClr val="dk1"/>
                          </a:solidFill>
                          <a:latin typeface="+mn-lt"/>
                          <a:ea typeface="+mn-ea"/>
                          <a:cs typeface="+mn-cs"/>
                        </a:rPr>
                        <a:t>1051</a:t>
                      </a:r>
                      <a:endParaRPr lang="en-US" dirty="0"/>
                    </a:p>
                  </a:txBody>
                  <a:tcPr/>
                </a:tc>
                <a:tc>
                  <a:txBody>
                    <a:bodyPr/>
                    <a:lstStyle/>
                    <a:p>
                      <a:r>
                        <a:rPr kumimoji="0" lang="en-US" sz="1800" kern="1200" baseline="0" dirty="0" smtClean="0">
                          <a:solidFill>
                            <a:schemeClr val="dk1"/>
                          </a:solidFill>
                          <a:latin typeface="+mn-lt"/>
                          <a:ea typeface="+mn-ea"/>
                          <a:cs typeface="+mn-cs"/>
                        </a:rPr>
                        <a:t>19.83</a:t>
                      </a:r>
                      <a:endParaRPr lang="en-US" dirty="0"/>
                    </a:p>
                  </a:txBody>
                  <a:tcPr/>
                </a:tc>
                <a:tc>
                  <a:txBody>
                    <a:bodyPr/>
                    <a:lstStyle/>
                    <a:p>
                      <a:r>
                        <a:rPr kumimoji="0" lang="en-US" sz="1800" kern="1200" baseline="0" dirty="0" smtClean="0">
                          <a:solidFill>
                            <a:schemeClr val="dk1"/>
                          </a:solidFill>
                          <a:latin typeface="+mn-lt"/>
                          <a:ea typeface="+mn-ea"/>
                          <a:cs typeface="+mn-cs"/>
                        </a:rPr>
                        <a:t>7.79</a:t>
                      </a:r>
                      <a:endParaRPr lang="en-US" dirty="0"/>
                    </a:p>
                  </a:txBody>
                  <a:tcPr/>
                </a:tc>
                <a:tc>
                  <a:txBody>
                    <a:bodyPr/>
                    <a:lstStyle/>
                    <a:p>
                      <a:r>
                        <a:rPr kumimoji="0" lang="en-US" sz="1800" kern="1200" baseline="0" dirty="0" smtClean="0">
                          <a:solidFill>
                            <a:schemeClr val="dk1"/>
                          </a:solidFill>
                          <a:latin typeface="+mn-lt"/>
                          <a:ea typeface="+mn-ea"/>
                          <a:cs typeface="+mn-cs"/>
                        </a:rPr>
                        <a:t>0.03</a:t>
                      </a:r>
                      <a:endParaRPr lang="en-US" dirty="0"/>
                    </a:p>
                  </a:txBody>
                  <a:tcPr/>
                </a:tc>
                <a:tc>
                  <a:txBody>
                    <a:bodyPr/>
                    <a:lstStyle/>
                    <a:p>
                      <a:r>
                        <a:rPr kumimoji="0" lang="en-US" sz="1800" kern="1200" baseline="0" dirty="0" smtClean="0">
                          <a:solidFill>
                            <a:schemeClr val="dk1"/>
                          </a:solidFill>
                          <a:latin typeface="+mn-lt"/>
                          <a:ea typeface="+mn-ea"/>
                          <a:cs typeface="+mn-cs"/>
                        </a:rPr>
                        <a:t>7.12</a:t>
                      </a:r>
                      <a:endParaRPr lang="en-US" dirty="0"/>
                    </a:p>
                  </a:txBody>
                  <a:tcPr/>
                </a:tc>
              </a:tr>
              <a:tr h="370840">
                <a:tc>
                  <a:txBody>
                    <a:bodyPr/>
                    <a:lstStyle/>
                    <a:p>
                      <a:r>
                        <a:rPr lang="en-US" dirty="0" err="1" smtClean="0"/>
                        <a:t>Lysozome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a:cs typeface="Times New Roman"/>
                        </a:rPr>
                        <a:t>Mainly </a:t>
                      </a:r>
                      <a:r>
                        <a:rPr lang="el-GR" dirty="0" smtClean="0">
                          <a:latin typeface="Times New Roman"/>
                          <a:cs typeface="Times New Roman"/>
                        </a:rPr>
                        <a:t>α</a:t>
                      </a:r>
                      <a:endParaRPr lang="en-US" dirty="0" smtClean="0"/>
                    </a:p>
                  </a:txBody>
                  <a:tcPr/>
                </a:tc>
                <a:tc>
                  <a:txBody>
                    <a:bodyPr/>
                    <a:lstStyle/>
                    <a:p>
                      <a:r>
                        <a:rPr kumimoji="0" lang="en-US" sz="1800" kern="1200" baseline="0" dirty="0" smtClean="0">
                          <a:solidFill>
                            <a:schemeClr val="dk1"/>
                          </a:solidFill>
                          <a:latin typeface="+mn-lt"/>
                          <a:ea typeface="+mn-ea"/>
                          <a:cs typeface="+mn-cs"/>
                        </a:rPr>
                        <a:t>871</a:t>
                      </a:r>
                      <a:endParaRPr lang="en-US" dirty="0"/>
                    </a:p>
                  </a:txBody>
                  <a:tcPr/>
                </a:tc>
                <a:tc>
                  <a:txBody>
                    <a:bodyPr/>
                    <a:lstStyle/>
                    <a:p>
                      <a:r>
                        <a:rPr kumimoji="0" lang="en-US" sz="1800" kern="1200" baseline="0" dirty="0" smtClean="0">
                          <a:solidFill>
                            <a:schemeClr val="dk1"/>
                          </a:solidFill>
                          <a:latin typeface="+mn-lt"/>
                          <a:ea typeface="+mn-ea"/>
                          <a:cs typeface="+mn-cs"/>
                        </a:rPr>
                        <a:t>12.81</a:t>
                      </a:r>
                      <a:endParaRPr lang="en-US" dirty="0"/>
                    </a:p>
                  </a:txBody>
                  <a:tcPr/>
                </a:tc>
                <a:tc>
                  <a:txBody>
                    <a:bodyPr/>
                    <a:lstStyle/>
                    <a:p>
                      <a:r>
                        <a:rPr kumimoji="0" lang="en-US" sz="1800" kern="1200" baseline="0" dirty="0" smtClean="0">
                          <a:solidFill>
                            <a:schemeClr val="dk1"/>
                          </a:solidFill>
                          <a:latin typeface="+mn-lt"/>
                          <a:ea typeface="+mn-ea"/>
                          <a:cs typeface="+mn-cs"/>
                        </a:rPr>
                        <a:t>4.99</a:t>
                      </a:r>
                      <a:endParaRPr lang="en-US" dirty="0"/>
                    </a:p>
                  </a:txBody>
                  <a:tcPr/>
                </a:tc>
                <a:tc>
                  <a:txBody>
                    <a:bodyPr/>
                    <a:lstStyle/>
                    <a:p>
                      <a:r>
                        <a:rPr kumimoji="0" lang="en-US" sz="1800" kern="1200" baseline="0" dirty="0" smtClean="0">
                          <a:solidFill>
                            <a:schemeClr val="dk1"/>
                          </a:solidFill>
                          <a:latin typeface="+mn-lt"/>
                          <a:ea typeface="+mn-ea"/>
                          <a:cs typeface="+mn-cs"/>
                        </a:rPr>
                        <a:t>0.038</a:t>
                      </a:r>
                      <a:endParaRPr lang="en-US" dirty="0"/>
                    </a:p>
                  </a:txBody>
                  <a:tcPr/>
                </a:tc>
                <a:tc>
                  <a:txBody>
                    <a:bodyPr/>
                    <a:lstStyle/>
                    <a:p>
                      <a:r>
                        <a:rPr kumimoji="0" lang="en-US" sz="1800" kern="1200" baseline="0" dirty="0" smtClean="0">
                          <a:solidFill>
                            <a:schemeClr val="dk1"/>
                          </a:solidFill>
                          <a:latin typeface="+mn-lt"/>
                          <a:ea typeface="+mn-ea"/>
                          <a:cs typeface="+mn-cs"/>
                        </a:rPr>
                        <a:t>6.82</a:t>
                      </a:r>
                      <a:endParaRPr lang="en-US" dirty="0"/>
                    </a:p>
                  </a:txBody>
                  <a:tcPr/>
                </a:tc>
              </a:tr>
              <a:tr h="370840">
                <a:tc>
                  <a:txBody>
                    <a:bodyPr/>
                    <a:lstStyle/>
                    <a:p>
                      <a:r>
                        <a:rPr kumimoji="0" lang="en-US" sz="1800" kern="1200" baseline="0" dirty="0" err="1" smtClean="0">
                          <a:solidFill>
                            <a:schemeClr val="dk1"/>
                          </a:solidFill>
                          <a:latin typeface="+mn-lt"/>
                          <a:ea typeface="+mn-ea"/>
                          <a:cs typeface="+mn-cs"/>
                        </a:rPr>
                        <a:t>Globin</a:t>
                      </a:r>
                      <a:r>
                        <a:rPr kumimoji="0" lang="en-US" sz="1800" kern="1200" baseline="0" dirty="0" smtClean="0">
                          <a:solidFill>
                            <a:schemeClr val="dk1"/>
                          </a:solidFill>
                          <a:latin typeface="+mn-lt"/>
                          <a:ea typeface="+mn-ea"/>
                          <a:cs typeface="+mn-cs"/>
                        </a:rPr>
                        <a:t>-like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All </a:t>
                      </a:r>
                      <a:r>
                        <a:rPr lang="el-GR" dirty="0" smtClean="0">
                          <a:latin typeface="Times New Roman"/>
                          <a:cs typeface="Times New Roman"/>
                        </a:rPr>
                        <a:t>α</a:t>
                      </a:r>
                      <a:endParaRPr lang="en-US" dirty="0" smtClean="0"/>
                    </a:p>
                  </a:txBody>
                  <a:tcPr/>
                </a:tc>
                <a:tc>
                  <a:txBody>
                    <a:bodyPr/>
                    <a:lstStyle/>
                    <a:p>
                      <a:r>
                        <a:rPr kumimoji="0" lang="en-US" sz="1800" kern="1200" baseline="0" dirty="0" smtClean="0">
                          <a:solidFill>
                            <a:schemeClr val="dk1"/>
                          </a:solidFill>
                          <a:latin typeface="+mn-lt"/>
                          <a:ea typeface="+mn-ea"/>
                          <a:cs typeface="+mn-cs"/>
                        </a:rPr>
                        <a:t>733</a:t>
                      </a:r>
                      <a:endParaRPr lang="en-US" dirty="0"/>
                    </a:p>
                  </a:txBody>
                  <a:tcPr/>
                </a:tc>
                <a:tc>
                  <a:txBody>
                    <a:bodyPr/>
                    <a:lstStyle/>
                    <a:p>
                      <a:r>
                        <a:rPr kumimoji="0" lang="en-US" sz="1800" kern="1200" baseline="0" dirty="0" smtClean="0">
                          <a:solidFill>
                            <a:schemeClr val="dk1"/>
                          </a:solidFill>
                          <a:latin typeface="+mn-lt"/>
                          <a:ea typeface="+mn-ea"/>
                          <a:cs typeface="+mn-cs"/>
                        </a:rPr>
                        <a:t>15.65</a:t>
                      </a:r>
                      <a:endParaRPr lang="en-US" dirty="0"/>
                    </a:p>
                  </a:txBody>
                  <a:tcPr/>
                </a:tc>
                <a:tc>
                  <a:txBody>
                    <a:bodyPr/>
                    <a:lstStyle/>
                    <a:p>
                      <a:r>
                        <a:rPr kumimoji="0" lang="en-US" sz="1800" kern="1200" baseline="0" dirty="0" smtClean="0">
                          <a:solidFill>
                            <a:schemeClr val="dk1"/>
                          </a:solidFill>
                          <a:latin typeface="+mn-lt"/>
                          <a:ea typeface="+mn-ea"/>
                          <a:cs typeface="+mn-cs"/>
                        </a:rPr>
                        <a:t>6.64</a:t>
                      </a:r>
                      <a:endParaRPr lang="en-US" dirty="0"/>
                    </a:p>
                  </a:txBody>
                  <a:tcPr/>
                </a:tc>
                <a:tc>
                  <a:txBody>
                    <a:bodyPr/>
                    <a:lstStyle/>
                    <a:p>
                      <a:r>
                        <a:rPr kumimoji="0" lang="en-US" sz="1800" kern="1200" baseline="0" dirty="0" smtClean="0">
                          <a:solidFill>
                            <a:schemeClr val="dk1"/>
                          </a:solidFill>
                          <a:latin typeface="+mn-lt"/>
                          <a:ea typeface="+mn-ea"/>
                          <a:cs typeface="+mn-cs"/>
                        </a:rPr>
                        <a:t>0.034</a:t>
                      </a:r>
                      <a:endParaRPr lang="en-US" dirty="0"/>
                    </a:p>
                  </a:txBody>
                  <a:tcPr/>
                </a:tc>
                <a:tc>
                  <a:txBody>
                    <a:bodyPr/>
                    <a:lstStyle/>
                    <a:p>
                      <a:r>
                        <a:rPr kumimoji="0" lang="en-US" sz="1800" kern="1200" baseline="0" dirty="0" smtClean="0">
                          <a:solidFill>
                            <a:schemeClr val="dk1"/>
                          </a:solidFill>
                          <a:latin typeface="+mn-lt"/>
                          <a:ea typeface="+mn-ea"/>
                          <a:cs typeface="+mn-cs"/>
                        </a:rPr>
                        <a:t>7.69</a:t>
                      </a:r>
                      <a:endParaRPr lang="en-US" dirty="0"/>
                    </a:p>
                  </a:txBody>
                  <a:tcPr/>
                </a:tc>
              </a:tr>
              <a:tr h="370840">
                <a:tc>
                  <a:txBody>
                    <a:bodyPr/>
                    <a:lstStyle/>
                    <a:p>
                      <a:r>
                        <a:rPr kumimoji="0" lang="en-US" sz="1800" kern="1200" baseline="0" dirty="0" smtClean="0">
                          <a:solidFill>
                            <a:schemeClr val="dk1"/>
                          </a:solidFill>
                          <a:latin typeface="+mn-lt"/>
                          <a:ea typeface="+mn-ea"/>
                          <a:cs typeface="+mn-cs"/>
                        </a:rPr>
                        <a:t>TIM  </a:t>
                      </a:r>
                      <a:r>
                        <a:rPr lang="el-GR" dirty="0" smtClean="0">
                          <a:latin typeface="Times New Roman"/>
                          <a:cs typeface="Times New Roman"/>
                        </a:rPr>
                        <a:t>β</a:t>
                      </a:r>
                      <a:r>
                        <a:rPr kumimoji="0" lang="en-US" sz="1800" kern="1200" baseline="0" dirty="0" smtClean="0">
                          <a:solidFill>
                            <a:schemeClr val="dk1"/>
                          </a:solidFill>
                          <a:latin typeface="+mn-lt"/>
                          <a:ea typeface="+mn-ea"/>
                          <a:cs typeface="+mn-cs"/>
                        </a:rPr>
                        <a:t>/ </a:t>
                      </a:r>
                      <a:r>
                        <a:rPr lang="el-GR" dirty="0" smtClean="0">
                          <a:latin typeface="Times New Roman"/>
                          <a:cs typeface="Times New Roman"/>
                        </a:rPr>
                        <a:t>α</a:t>
                      </a:r>
                      <a:r>
                        <a:rPr kumimoji="0" lang="en-US" sz="1800" kern="1200" baseline="0" dirty="0" smtClean="0">
                          <a:solidFill>
                            <a:schemeClr val="dk1"/>
                          </a:solidFill>
                          <a:latin typeface="+mn-lt"/>
                          <a:ea typeface="+mn-ea"/>
                          <a:cs typeface="+mn-cs"/>
                        </a:rPr>
                        <a:t> -barrel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latin typeface="Times New Roman"/>
                          <a:cs typeface="Times New Roman"/>
                        </a:rPr>
                        <a:t>α</a:t>
                      </a:r>
                      <a:r>
                        <a:rPr lang="en-US" dirty="0" smtClean="0">
                          <a:latin typeface="Times New Roman"/>
                          <a:cs typeface="Times New Roman"/>
                        </a:rPr>
                        <a:t> / </a:t>
                      </a:r>
                      <a:r>
                        <a:rPr lang="el-GR" dirty="0" smtClean="0">
                          <a:latin typeface="Times New Roman"/>
                          <a:cs typeface="Times New Roman"/>
                        </a:rPr>
                        <a:t>β</a:t>
                      </a:r>
                      <a:endParaRPr lang="en-US" dirty="0" smtClean="0"/>
                    </a:p>
                    <a:p>
                      <a:endParaRPr lang="en-US" dirty="0"/>
                    </a:p>
                  </a:txBody>
                  <a:tcPr/>
                </a:tc>
                <a:tc>
                  <a:txBody>
                    <a:bodyPr/>
                    <a:lstStyle/>
                    <a:p>
                      <a:r>
                        <a:rPr kumimoji="0" lang="en-US" sz="1800" kern="1200" baseline="0" dirty="0" smtClean="0">
                          <a:solidFill>
                            <a:schemeClr val="dk1"/>
                          </a:solidFill>
                          <a:latin typeface="+mn-lt"/>
                          <a:ea typeface="+mn-ea"/>
                          <a:cs typeface="+mn-cs"/>
                        </a:rPr>
                        <a:t>896</a:t>
                      </a:r>
                      <a:endParaRPr lang="en-US" dirty="0"/>
                    </a:p>
                  </a:txBody>
                  <a:tcPr/>
                </a:tc>
                <a:tc>
                  <a:txBody>
                    <a:bodyPr/>
                    <a:lstStyle/>
                    <a:p>
                      <a:r>
                        <a:rPr kumimoji="0" lang="en-US" sz="1800" kern="1200" baseline="0" dirty="0" smtClean="0">
                          <a:solidFill>
                            <a:schemeClr val="dk1"/>
                          </a:solidFill>
                          <a:latin typeface="+mn-lt"/>
                          <a:ea typeface="+mn-ea"/>
                          <a:cs typeface="+mn-cs"/>
                        </a:rPr>
                        <a:t>20.09</a:t>
                      </a:r>
                      <a:endParaRPr lang="en-US" dirty="0"/>
                    </a:p>
                  </a:txBody>
                  <a:tcPr/>
                </a:tc>
                <a:tc>
                  <a:txBody>
                    <a:bodyPr/>
                    <a:lstStyle/>
                    <a:p>
                      <a:r>
                        <a:rPr kumimoji="0" lang="en-US" sz="1800" kern="1200" baseline="0" dirty="0" smtClean="0">
                          <a:solidFill>
                            <a:schemeClr val="dk1"/>
                          </a:solidFill>
                          <a:latin typeface="+mn-lt"/>
                          <a:ea typeface="+mn-ea"/>
                          <a:cs typeface="+mn-cs"/>
                        </a:rPr>
                        <a:t>7.86</a:t>
                      </a:r>
                      <a:endParaRPr lang="en-US" dirty="0"/>
                    </a:p>
                  </a:txBody>
                  <a:tcPr/>
                </a:tc>
                <a:tc>
                  <a:txBody>
                    <a:bodyPr/>
                    <a:lstStyle/>
                    <a:p>
                      <a:r>
                        <a:rPr kumimoji="0" lang="en-US" sz="1800" kern="1200" baseline="0" dirty="0" smtClean="0">
                          <a:solidFill>
                            <a:schemeClr val="dk1"/>
                          </a:solidFill>
                          <a:latin typeface="+mn-lt"/>
                          <a:ea typeface="+mn-ea"/>
                          <a:cs typeface="+mn-cs"/>
                        </a:rPr>
                        <a:t>0.029</a:t>
                      </a:r>
                      <a:endParaRPr lang="en-US" dirty="0"/>
                    </a:p>
                  </a:txBody>
                  <a:tcPr/>
                </a:tc>
                <a:tc>
                  <a:txBody>
                    <a:bodyPr/>
                    <a:lstStyle/>
                    <a:p>
                      <a:r>
                        <a:rPr kumimoji="0" lang="en-US" sz="1800" kern="1200" baseline="0" dirty="0" smtClean="0">
                          <a:solidFill>
                            <a:schemeClr val="dk1"/>
                          </a:solidFill>
                          <a:latin typeface="+mn-lt"/>
                          <a:ea typeface="+mn-ea"/>
                          <a:cs typeface="+mn-cs"/>
                        </a:rPr>
                        <a:t>7.15</a:t>
                      </a:r>
                      <a:endParaRPr lang="en-US" dirty="0"/>
                    </a:p>
                  </a:txBody>
                  <a:tcPr/>
                </a:tc>
              </a:tr>
              <a:tr h="370840">
                <a:tc>
                  <a:txBody>
                    <a:bodyPr/>
                    <a:lstStyle/>
                    <a:p>
                      <a:r>
                        <a:rPr kumimoji="0" lang="en-US" sz="1800" kern="1200" baseline="0" dirty="0" err="1" smtClean="0">
                          <a:solidFill>
                            <a:schemeClr val="dk1"/>
                          </a:solidFill>
                          <a:latin typeface="+mn-lt"/>
                          <a:ea typeface="+mn-ea"/>
                          <a:cs typeface="+mn-cs"/>
                        </a:rPr>
                        <a:t>Lysozyme</a:t>
                      </a:r>
                      <a:r>
                        <a:rPr kumimoji="0" lang="en-US" sz="1800" kern="1200" baseline="0" dirty="0" smtClean="0">
                          <a:solidFill>
                            <a:schemeClr val="dk1"/>
                          </a:solidFill>
                          <a:latin typeface="+mn-lt"/>
                          <a:ea typeface="+mn-ea"/>
                          <a:cs typeface="+mn-cs"/>
                        </a:rPr>
                        <a:t>-like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latin typeface="Times New Roman"/>
                          <a:cs typeface="Times New Roman"/>
                        </a:rPr>
                        <a:t>α</a:t>
                      </a:r>
                      <a:r>
                        <a:rPr lang="en-US" dirty="0" smtClean="0">
                          <a:latin typeface="Times New Roman"/>
                          <a:cs typeface="Times New Roman"/>
                        </a:rPr>
                        <a:t> +</a:t>
                      </a:r>
                      <a:r>
                        <a:rPr lang="en-US" baseline="0" dirty="0" smtClean="0">
                          <a:latin typeface="Times New Roman"/>
                          <a:cs typeface="Times New Roman"/>
                        </a:rPr>
                        <a:t> </a:t>
                      </a:r>
                      <a:r>
                        <a:rPr lang="el-GR" dirty="0" smtClean="0">
                          <a:latin typeface="Times New Roman"/>
                          <a:cs typeface="Times New Roman"/>
                        </a:rPr>
                        <a:t>β</a:t>
                      </a:r>
                    </a:p>
                  </a:txBody>
                  <a:tcPr/>
                </a:tc>
                <a:tc>
                  <a:txBody>
                    <a:bodyPr/>
                    <a:lstStyle/>
                    <a:p>
                      <a:r>
                        <a:rPr kumimoji="0" lang="en-US" sz="1800" kern="1200" baseline="0" dirty="0" smtClean="0">
                          <a:solidFill>
                            <a:schemeClr val="dk1"/>
                          </a:solidFill>
                          <a:latin typeface="+mn-lt"/>
                          <a:ea typeface="+mn-ea"/>
                          <a:cs typeface="+mn-cs"/>
                        </a:rPr>
                        <a:t>819</a:t>
                      </a:r>
                      <a:endParaRPr lang="en-US" dirty="0"/>
                    </a:p>
                  </a:txBody>
                  <a:tcPr/>
                </a:tc>
                <a:tc>
                  <a:txBody>
                    <a:bodyPr/>
                    <a:lstStyle/>
                    <a:p>
                      <a:r>
                        <a:rPr kumimoji="0" lang="en-US" sz="1800" kern="1200" baseline="0" dirty="0" smtClean="0">
                          <a:solidFill>
                            <a:schemeClr val="dk1"/>
                          </a:solidFill>
                          <a:latin typeface="+mn-lt"/>
                          <a:ea typeface="+mn-ea"/>
                          <a:cs typeface="+mn-cs"/>
                        </a:rPr>
                        <a:t>12.85</a:t>
                      </a:r>
                      <a:endParaRPr lang="en-US" dirty="0"/>
                    </a:p>
                  </a:txBody>
                  <a:tcPr/>
                </a:tc>
                <a:tc>
                  <a:txBody>
                    <a:bodyPr/>
                    <a:lstStyle/>
                    <a:p>
                      <a:r>
                        <a:rPr kumimoji="0" lang="en-US" sz="1800" kern="1200" baseline="0" dirty="0" smtClean="0">
                          <a:solidFill>
                            <a:schemeClr val="dk1"/>
                          </a:solidFill>
                          <a:latin typeface="+mn-lt"/>
                          <a:ea typeface="+mn-ea"/>
                          <a:cs typeface="+mn-cs"/>
                        </a:rPr>
                        <a:t>5.03</a:t>
                      </a:r>
                      <a:endParaRPr lang="en-US" dirty="0"/>
                    </a:p>
                  </a:txBody>
                  <a:tcPr/>
                </a:tc>
                <a:tc>
                  <a:txBody>
                    <a:bodyPr/>
                    <a:lstStyle/>
                    <a:p>
                      <a:r>
                        <a:rPr kumimoji="0" lang="en-US" sz="1800" kern="1200" baseline="0" dirty="0" smtClean="0">
                          <a:solidFill>
                            <a:schemeClr val="dk1"/>
                          </a:solidFill>
                          <a:latin typeface="+mn-lt"/>
                          <a:ea typeface="+mn-ea"/>
                          <a:cs typeface="+mn-cs"/>
                        </a:rPr>
                        <a:t>0.042</a:t>
                      </a:r>
                      <a:endParaRPr lang="en-US" dirty="0"/>
                    </a:p>
                  </a:txBody>
                  <a:tcPr/>
                </a:tc>
                <a:tc>
                  <a:txBody>
                    <a:bodyPr/>
                    <a:lstStyle/>
                    <a:p>
                      <a:r>
                        <a:rPr kumimoji="0" lang="en-US" sz="1800" kern="1200" baseline="0" dirty="0" smtClean="0">
                          <a:solidFill>
                            <a:schemeClr val="dk1"/>
                          </a:solidFill>
                          <a:latin typeface="+mn-lt"/>
                          <a:ea typeface="+mn-ea"/>
                          <a:cs typeface="+mn-cs"/>
                        </a:rPr>
                        <a:t>6.81</a:t>
                      </a:r>
                      <a:endParaRPr lang="en-US" dirty="0"/>
                    </a:p>
                  </a:txBody>
                  <a:tcPr/>
                </a:tc>
              </a:tr>
            </a:tbl>
          </a:graphicData>
        </a:graphic>
      </p:graphicFrame>
      <p:sp>
        <p:nvSpPr>
          <p:cNvPr id="5" name="TextBox 4"/>
          <p:cNvSpPr txBox="1"/>
          <p:nvPr/>
        </p:nvSpPr>
        <p:spPr>
          <a:xfrm>
            <a:off x="1447800" y="6096000"/>
            <a:ext cx="6248400" cy="400110"/>
          </a:xfrm>
          <a:prstGeom prst="rect">
            <a:avLst/>
          </a:prstGeom>
          <a:noFill/>
        </p:spPr>
        <p:txBody>
          <a:bodyPr wrap="square" rtlCol="0">
            <a:spAutoFit/>
          </a:bodyPr>
          <a:lstStyle/>
          <a:p>
            <a:r>
              <a:rPr lang="en-US" sz="2000" b="1" dirty="0" smtClean="0"/>
              <a:t>Table 1: Different Topological measurement of protein</a:t>
            </a:r>
            <a:endParaRPr lang="en-US" sz="2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 (4/5)</a:t>
            </a:r>
            <a:endParaRPr lang="en-US" dirty="0"/>
          </a:p>
        </p:txBody>
      </p:sp>
      <p:sp>
        <p:nvSpPr>
          <p:cNvPr id="3" name="Content Placeholder 2"/>
          <p:cNvSpPr>
            <a:spLocks noGrp="1"/>
          </p:cNvSpPr>
          <p:nvPr>
            <p:ph sz="quarter" idx="1"/>
          </p:nvPr>
        </p:nvSpPr>
        <p:spPr/>
        <p:txBody>
          <a:bodyPr/>
          <a:lstStyle/>
          <a:p>
            <a:r>
              <a:rPr lang="en-US" dirty="0" smtClean="0"/>
              <a:t>Properties of Random Graph Model, Scale-Free network and Topological measurement proofs the existence of amino acid interaction network</a:t>
            </a:r>
          </a:p>
          <a:p>
            <a:r>
              <a:rPr lang="en-US" dirty="0" smtClean="0"/>
              <a:t>Two distinct problem to be solved</a:t>
            </a:r>
          </a:p>
          <a:p>
            <a:pPr lvl="1"/>
            <a:r>
              <a:rPr lang="en-US" dirty="0" smtClean="0"/>
              <a:t>Predict the SSE-IN, the network of Secondary structure elements (SSE) with connection or interaction between SSE’s</a:t>
            </a:r>
          </a:p>
          <a:p>
            <a:pPr lvl="1"/>
            <a:r>
              <a:rPr lang="en-US" dirty="0" smtClean="0"/>
              <a:t>Predict the interaction between intra SSE amino acids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 (5/5)</a:t>
            </a:r>
            <a:endParaRPr lang="en-US" dirty="0"/>
          </a:p>
        </p:txBody>
      </p:sp>
      <p:pic>
        <p:nvPicPr>
          <p:cNvPr id="4" name="Content Placeholder 3" descr="2877201_ABI2010-257512.001.png"/>
          <p:cNvPicPr>
            <a:picLocks noGrp="1" noChangeAspect="1"/>
          </p:cNvPicPr>
          <p:nvPr>
            <p:ph sz="quarter" idx="1"/>
          </p:nvPr>
        </p:nvPicPr>
        <p:blipFill>
          <a:blip r:embed="rId2"/>
          <a:stretch>
            <a:fillRect/>
          </a:stretch>
        </p:blipFill>
        <p:spPr>
          <a:xfrm>
            <a:off x="2666999" y="1447800"/>
            <a:ext cx="3886201" cy="4572000"/>
          </a:xfrm>
        </p:spPr>
      </p:pic>
      <p:sp>
        <p:nvSpPr>
          <p:cNvPr id="5" name="TextBox 4"/>
          <p:cNvSpPr txBox="1"/>
          <p:nvPr/>
        </p:nvSpPr>
        <p:spPr>
          <a:xfrm>
            <a:off x="1676400" y="6019800"/>
            <a:ext cx="6477000" cy="400110"/>
          </a:xfrm>
          <a:prstGeom prst="rect">
            <a:avLst/>
          </a:prstGeom>
          <a:noFill/>
        </p:spPr>
        <p:txBody>
          <a:bodyPr wrap="square" rtlCol="0">
            <a:spAutoFit/>
          </a:bodyPr>
          <a:lstStyle/>
          <a:p>
            <a:r>
              <a:rPr lang="en-US" sz="2000" b="1" dirty="0" smtClean="0"/>
              <a:t>Figure 8:  1DTP protein and its expected SSE-IN network</a:t>
            </a:r>
            <a:endParaRPr 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Algorithm </a:t>
            </a:r>
            <a:endParaRPr lang="en-US" dirty="0"/>
          </a:p>
        </p:txBody>
      </p:sp>
      <p:sp>
        <p:nvSpPr>
          <p:cNvPr id="3" name="Content Placeholder 2"/>
          <p:cNvSpPr>
            <a:spLocks noGrp="1"/>
          </p:cNvSpPr>
          <p:nvPr>
            <p:ph sz="quarter" idx="1"/>
          </p:nvPr>
        </p:nvSpPr>
        <p:spPr/>
        <p:txBody>
          <a:bodyPr/>
          <a:lstStyle/>
          <a:p>
            <a:r>
              <a:rPr lang="en-US" dirty="0" smtClean="0"/>
              <a:t>Two problem two solution</a:t>
            </a:r>
          </a:p>
          <a:p>
            <a:pPr lvl="1"/>
            <a:r>
              <a:rPr lang="en-US" dirty="0" smtClean="0"/>
              <a:t>Multi-objective Evolutionary Optimization Algorithm to predict SSE-IN</a:t>
            </a:r>
          </a:p>
          <a:p>
            <a:pPr lvl="1"/>
            <a:r>
              <a:rPr lang="en-US" dirty="0" smtClean="0"/>
              <a:t>Ant Colony Optimization to predict the intra SSE interactions as well as inter SSE interactions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Multi-objective Optimization (1/2)</a:t>
            </a:r>
            <a:endParaRPr lang="en-US" dirty="0"/>
          </a:p>
        </p:txBody>
      </p:sp>
      <p:sp>
        <p:nvSpPr>
          <p:cNvPr id="3" name="Content Placeholder 2"/>
          <p:cNvSpPr>
            <a:spLocks noGrp="1"/>
          </p:cNvSpPr>
          <p:nvPr>
            <p:ph sz="quarter" idx="1"/>
          </p:nvPr>
        </p:nvSpPr>
        <p:spPr/>
        <p:txBody>
          <a:bodyPr/>
          <a:lstStyle/>
          <a:p>
            <a:r>
              <a:rPr lang="en-US" dirty="0" smtClean="0"/>
              <a:t>Have more than one objective functions to be optimized</a:t>
            </a:r>
          </a:p>
          <a:p>
            <a:r>
              <a:rPr lang="en-US" dirty="0" smtClean="0"/>
              <a:t>Individual X and Y has n objectives x</a:t>
            </a:r>
            <a:r>
              <a:rPr lang="en-US" baseline="-25000" dirty="0" smtClean="0"/>
              <a:t>1</a:t>
            </a:r>
            <a:r>
              <a:rPr lang="en-US" dirty="0" smtClean="0"/>
              <a:t>, x</a:t>
            </a:r>
            <a:r>
              <a:rPr lang="en-US" baseline="-25000" dirty="0" smtClean="0"/>
              <a:t>2</a:t>
            </a:r>
            <a:r>
              <a:rPr lang="en-US" dirty="0" smtClean="0"/>
              <a:t>, … , </a:t>
            </a:r>
            <a:r>
              <a:rPr lang="en-US" dirty="0" err="1" smtClean="0"/>
              <a:t>x</a:t>
            </a:r>
            <a:r>
              <a:rPr lang="en-US" baseline="-25000" dirty="0" err="1" smtClean="0"/>
              <a:t>n</a:t>
            </a:r>
            <a:r>
              <a:rPr lang="en-US" dirty="0" smtClean="0"/>
              <a:t> and y</a:t>
            </a:r>
            <a:r>
              <a:rPr lang="en-US" baseline="-25000" dirty="0" smtClean="0"/>
              <a:t>1</a:t>
            </a:r>
            <a:r>
              <a:rPr lang="en-US" dirty="0" smtClean="0"/>
              <a:t>, y</a:t>
            </a:r>
            <a:r>
              <a:rPr lang="en-US" baseline="-25000" dirty="0" smtClean="0"/>
              <a:t>2</a:t>
            </a:r>
            <a:r>
              <a:rPr lang="en-US" dirty="0" smtClean="0"/>
              <a:t>, … , </a:t>
            </a:r>
            <a:r>
              <a:rPr lang="en-US" dirty="0" err="1" smtClean="0"/>
              <a:t>y</a:t>
            </a:r>
            <a:r>
              <a:rPr lang="en-US" baseline="-25000" dirty="0" err="1" smtClean="0"/>
              <a:t>n</a:t>
            </a:r>
            <a:r>
              <a:rPr lang="en-US" dirty="0" smtClean="0"/>
              <a:t> and the fitness functions are z</a:t>
            </a:r>
            <a:r>
              <a:rPr lang="en-US" baseline="-25000" dirty="0" smtClean="0"/>
              <a:t>1</a:t>
            </a:r>
            <a:r>
              <a:rPr lang="en-US" dirty="0" smtClean="0"/>
              <a:t>, z</a:t>
            </a:r>
            <a:r>
              <a:rPr lang="en-US" baseline="-25000" dirty="0" smtClean="0"/>
              <a:t>2</a:t>
            </a:r>
            <a:r>
              <a:rPr lang="en-US" dirty="0" smtClean="0"/>
              <a:t>, … , </a:t>
            </a:r>
            <a:r>
              <a:rPr lang="en-US" dirty="0" err="1" smtClean="0"/>
              <a:t>z</a:t>
            </a:r>
            <a:r>
              <a:rPr lang="en-US" baseline="-25000" dirty="0" err="1" smtClean="0"/>
              <a:t>n</a:t>
            </a:r>
            <a:endParaRPr lang="en-US" baseline="-25000" dirty="0" smtClean="0"/>
          </a:p>
          <a:p>
            <a:r>
              <a:rPr lang="en-US" dirty="0" smtClean="0"/>
              <a:t>Domination:</a:t>
            </a:r>
          </a:p>
          <a:p>
            <a:endParaRPr lang="en-US" dirty="0" smtClean="0"/>
          </a:p>
          <a:p>
            <a:pPr>
              <a:buNone/>
            </a:pPr>
            <a:r>
              <a:rPr lang="en-US" dirty="0" smtClean="0"/>
              <a:t>	if and only if </a:t>
            </a:r>
            <a:r>
              <a:rPr lang="en-US" dirty="0" err="1" smtClean="0"/>
              <a:t>z</a:t>
            </a:r>
            <a:r>
              <a:rPr lang="en-US" baseline="-25000" dirty="0" err="1" smtClean="0"/>
              <a:t>i</a:t>
            </a:r>
            <a:r>
              <a:rPr lang="en-US" dirty="0" smtClean="0"/>
              <a:t>(X) ≥ </a:t>
            </a:r>
            <a:r>
              <a:rPr lang="en-US" dirty="0" err="1" smtClean="0"/>
              <a:t>z</a:t>
            </a:r>
            <a:r>
              <a:rPr lang="en-US" baseline="-25000" dirty="0" err="1" smtClean="0"/>
              <a:t>j</a:t>
            </a:r>
            <a:r>
              <a:rPr lang="en-US" dirty="0" smtClean="0"/>
              <a:t> (Y) for </a:t>
            </a:r>
            <a:r>
              <a:rPr lang="en-US" dirty="0" err="1" smtClean="0"/>
              <a:t>i,j</a:t>
            </a:r>
            <a:r>
              <a:rPr lang="en-US" dirty="0" smtClean="0"/>
              <a:t> = 1, 2, … , n</a:t>
            </a:r>
            <a:endParaRPr lang="en-US" dirty="0"/>
          </a:p>
        </p:txBody>
      </p:sp>
      <p:pic>
        <p:nvPicPr>
          <p:cNvPr id="4" name="Picture 3" descr="rel.png"/>
          <p:cNvPicPr>
            <a:picLocks noChangeAspect="1"/>
          </p:cNvPicPr>
          <p:nvPr/>
        </p:nvPicPr>
        <p:blipFill>
          <a:blip r:embed="rId2"/>
          <a:stretch>
            <a:fillRect/>
          </a:stretch>
        </p:blipFill>
        <p:spPr>
          <a:xfrm>
            <a:off x="2895600" y="3200400"/>
            <a:ext cx="1295400" cy="58581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Multi-objective Optimization (2/2)</a:t>
            </a:r>
            <a:endParaRPr lang="en-US" dirty="0"/>
          </a:p>
        </p:txBody>
      </p:sp>
      <p:sp>
        <p:nvSpPr>
          <p:cNvPr id="3" name="Content Placeholder 2"/>
          <p:cNvSpPr>
            <a:spLocks noGrp="1"/>
          </p:cNvSpPr>
          <p:nvPr>
            <p:ph sz="quarter" idx="1"/>
          </p:nvPr>
        </p:nvSpPr>
        <p:spPr/>
        <p:txBody>
          <a:bodyPr/>
          <a:lstStyle/>
          <a:p>
            <a:r>
              <a:rPr lang="en-US" dirty="0" smtClean="0"/>
              <a:t>Objectives for SSE-IN prediction</a:t>
            </a:r>
          </a:p>
          <a:p>
            <a:pPr lvl="1"/>
            <a:r>
              <a:rPr lang="en-US" dirty="0" smtClean="0"/>
              <a:t>Distance between amino acids</a:t>
            </a:r>
          </a:p>
          <a:p>
            <a:pPr lvl="2"/>
            <a:r>
              <a:rPr lang="en-US" dirty="0" smtClean="0"/>
              <a:t>Nearer the better</a:t>
            </a:r>
          </a:p>
          <a:p>
            <a:pPr lvl="1"/>
            <a:r>
              <a:rPr lang="en-US" dirty="0" smtClean="0"/>
              <a:t>Torsion Angles between amino acids</a:t>
            </a:r>
          </a:p>
          <a:p>
            <a:pPr lvl="2"/>
            <a:r>
              <a:rPr lang="en-US" dirty="0" smtClean="0"/>
              <a:t>Have to be inside a </a:t>
            </a:r>
            <a:r>
              <a:rPr lang="en-US" dirty="0" err="1" smtClean="0"/>
              <a:t>thershold</a:t>
            </a:r>
            <a:endParaRPr lang="en-US" dirty="0" smtClean="0"/>
          </a:p>
          <a:p>
            <a:pPr lvl="1"/>
            <a:r>
              <a:rPr lang="en-US" dirty="0" err="1" smtClean="0"/>
              <a:t>Hydrophobicity</a:t>
            </a:r>
            <a:r>
              <a:rPr lang="en-US" dirty="0" smtClean="0"/>
              <a:t> </a:t>
            </a:r>
          </a:p>
          <a:p>
            <a:pPr lvl="2"/>
            <a:r>
              <a:rPr lang="en-US" dirty="0" smtClean="0"/>
              <a:t>Hydrophobic or hydrophilic</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Multi-objective Genetic Algorithm (1/4)</a:t>
            </a:r>
            <a:endParaRPr lang="en-US" dirty="0"/>
          </a:p>
        </p:txBody>
      </p:sp>
      <p:sp>
        <p:nvSpPr>
          <p:cNvPr id="3" name="Content Placeholder 2"/>
          <p:cNvSpPr>
            <a:spLocks noGrp="1"/>
          </p:cNvSpPr>
          <p:nvPr>
            <p:ph sz="quarter" idx="1"/>
          </p:nvPr>
        </p:nvSpPr>
        <p:spPr/>
        <p:txBody>
          <a:bodyPr/>
          <a:lstStyle/>
          <a:p>
            <a:r>
              <a:rPr lang="en-US" dirty="0" smtClean="0"/>
              <a:t>Evolutionary algorithm as multi-objective optimization</a:t>
            </a:r>
          </a:p>
          <a:p>
            <a:pPr lvl="1"/>
            <a:r>
              <a:rPr lang="en-US" dirty="0" smtClean="0"/>
              <a:t>Genetic Algorithm</a:t>
            </a:r>
          </a:p>
          <a:p>
            <a:r>
              <a:rPr lang="en-US" dirty="0" smtClean="0"/>
              <a:t>An improved and combined version of NSGA-II and SPEA2</a:t>
            </a:r>
          </a:p>
          <a:p>
            <a:r>
              <a:rPr lang="en-US" dirty="0" smtClean="0"/>
              <a:t>Three operators</a:t>
            </a:r>
          </a:p>
          <a:p>
            <a:pPr lvl="1"/>
            <a:r>
              <a:rPr lang="en-US" dirty="0" smtClean="0"/>
              <a:t>Crossover operator</a:t>
            </a:r>
          </a:p>
          <a:p>
            <a:pPr lvl="1"/>
            <a:r>
              <a:rPr lang="en-US" dirty="0" smtClean="0"/>
              <a:t>Mutation operator</a:t>
            </a:r>
          </a:p>
          <a:p>
            <a:pPr lvl="1"/>
            <a:r>
              <a:rPr lang="en-US" dirty="0" smtClean="0"/>
              <a:t>Topological operator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Multi-objective Genetic Algorithm (2/4)</a:t>
            </a:r>
            <a:endParaRPr lang="en-US" dirty="0"/>
          </a:p>
        </p:txBody>
      </p:sp>
      <p:pic>
        <p:nvPicPr>
          <p:cNvPr id="4" name="Content Placeholder 3" descr="graph.jpg"/>
          <p:cNvPicPr>
            <a:picLocks noGrp="1" noChangeAspect="1"/>
          </p:cNvPicPr>
          <p:nvPr>
            <p:ph sz="quarter" idx="1"/>
          </p:nvPr>
        </p:nvPicPr>
        <p:blipFill>
          <a:blip r:embed="rId2"/>
          <a:stretch>
            <a:fillRect/>
          </a:stretch>
        </p:blipFill>
        <p:spPr>
          <a:xfrm>
            <a:off x="2571750" y="1885950"/>
            <a:ext cx="4457700" cy="3695700"/>
          </a:xfrm>
        </p:spPr>
      </p:pic>
      <p:sp>
        <p:nvSpPr>
          <p:cNvPr id="5" name="TextBox 4"/>
          <p:cNvSpPr txBox="1"/>
          <p:nvPr/>
        </p:nvSpPr>
        <p:spPr>
          <a:xfrm>
            <a:off x="1828800" y="5867400"/>
            <a:ext cx="6400800" cy="369332"/>
          </a:xfrm>
          <a:prstGeom prst="rect">
            <a:avLst/>
          </a:prstGeom>
          <a:noFill/>
        </p:spPr>
        <p:txBody>
          <a:bodyPr wrap="square" rtlCol="0">
            <a:spAutoFit/>
          </a:bodyPr>
          <a:lstStyle/>
          <a:p>
            <a:r>
              <a:rPr lang="en-US" b="1" dirty="0" smtClean="0"/>
              <a:t>Figure 9: Network of 7 nodes clustered into {1,2,3,4} and {5,6,7}</a:t>
            </a:r>
            <a:endParaRPr lang="en-US" b="1" dirty="0"/>
          </a:p>
        </p:txBody>
      </p:sp>
      <p:sp>
        <p:nvSpPr>
          <p:cNvPr id="6" name="TextBox 5"/>
          <p:cNvSpPr txBox="1"/>
          <p:nvPr/>
        </p:nvSpPr>
        <p:spPr>
          <a:xfrm>
            <a:off x="2057400" y="2514600"/>
            <a:ext cx="1219200" cy="369332"/>
          </a:xfrm>
          <a:prstGeom prst="rect">
            <a:avLst/>
          </a:prstGeom>
          <a:noFill/>
        </p:spPr>
        <p:txBody>
          <a:bodyPr wrap="square" rtlCol="0">
            <a:spAutoFit/>
          </a:bodyPr>
          <a:lstStyle/>
          <a:p>
            <a:r>
              <a:rPr lang="en-US" b="1" dirty="0" smtClean="0"/>
              <a:t>SSE1</a:t>
            </a:r>
            <a:endParaRPr lang="en-US" b="1" dirty="0"/>
          </a:p>
        </p:txBody>
      </p:sp>
      <p:sp>
        <p:nvSpPr>
          <p:cNvPr id="7" name="TextBox 6"/>
          <p:cNvSpPr txBox="1"/>
          <p:nvPr/>
        </p:nvSpPr>
        <p:spPr>
          <a:xfrm>
            <a:off x="6248400" y="2514600"/>
            <a:ext cx="762000" cy="369332"/>
          </a:xfrm>
          <a:prstGeom prst="rect">
            <a:avLst/>
          </a:prstGeom>
          <a:noFill/>
        </p:spPr>
        <p:txBody>
          <a:bodyPr wrap="square" rtlCol="0">
            <a:spAutoFit/>
          </a:bodyPr>
          <a:lstStyle/>
          <a:p>
            <a:r>
              <a:rPr lang="en-US" b="1" dirty="0" smtClean="0"/>
              <a:t>SSE2</a:t>
            </a:r>
            <a:endParaRPr lang="en-US" b="1" dirty="0"/>
          </a:p>
        </p:txBody>
      </p:sp>
      <p:sp>
        <p:nvSpPr>
          <p:cNvPr id="8" name="TextBox 7"/>
          <p:cNvSpPr txBox="1"/>
          <p:nvPr/>
        </p:nvSpPr>
        <p:spPr>
          <a:xfrm>
            <a:off x="457200" y="4800600"/>
            <a:ext cx="2667000" cy="369332"/>
          </a:xfrm>
          <a:prstGeom prst="rect">
            <a:avLst/>
          </a:prstGeom>
          <a:noFill/>
        </p:spPr>
        <p:txBody>
          <a:bodyPr wrap="square" rtlCol="0">
            <a:spAutoFit/>
          </a:bodyPr>
          <a:lstStyle/>
          <a:p>
            <a:r>
              <a:rPr lang="en-US" b="1" dirty="0" smtClean="0"/>
              <a:t>Genetic Representation </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Protein, one of the most important biological </a:t>
            </a:r>
            <a:r>
              <a:rPr lang="en-US" dirty="0" err="1" smtClean="0"/>
              <a:t>macormolecules</a:t>
            </a:r>
            <a:endParaRPr lang="en-US" dirty="0" smtClean="0"/>
          </a:p>
          <a:p>
            <a:r>
              <a:rPr lang="en-US" dirty="0" smtClean="0"/>
              <a:t>Protein performs a vast array of functions</a:t>
            </a:r>
          </a:p>
          <a:p>
            <a:r>
              <a:rPr lang="en-US" dirty="0" smtClean="0"/>
              <a:t>Human Genome Project has </a:t>
            </a:r>
            <a:r>
              <a:rPr lang="en-US" dirty="0" err="1" smtClean="0"/>
              <a:t>identied</a:t>
            </a:r>
            <a:r>
              <a:rPr lang="en-US" dirty="0" smtClean="0"/>
              <a:t> over 30,000 genes which may encode about 100,000 proteins</a:t>
            </a:r>
          </a:p>
          <a:p>
            <a:r>
              <a:rPr lang="en-US" dirty="0" smtClean="0"/>
              <a:t>Functions of protein are complex and vary from cell to cell</a:t>
            </a:r>
          </a:p>
          <a:p>
            <a:r>
              <a:rPr lang="en-US" dirty="0" smtClean="0"/>
              <a:t>Function of a protein depends on its three dimensional structure</a:t>
            </a:r>
          </a:p>
          <a:p>
            <a:r>
              <a:rPr lang="en-US" dirty="0" smtClean="0"/>
              <a:t>Solution of protein structure finding and prediction, is solution to different diseases and medicine discovery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Multi-objective Genetic Algorithm (3/4)</a:t>
            </a:r>
            <a:endParaRPr lang="en-US" dirty="0"/>
          </a:p>
        </p:txBody>
      </p:sp>
      <p:sp>
        <p:nvSpPr>
          <p:cNvPr id="3" name="Content Placeholder 2"/>
          <p:cNvSpPr>
            <a:spLocks noGrp="1"/>
          </p:cNvSpPr>
          <p:nvPr>
            <p:ph sz="quarter" idx="1"/>
          </p:nvPr>
        </p:nvSpPr>
        <p:spPr/>
        <p:txBody>
          <a:bodyPr/>
          <a:lstStyle/>
          <a:p>
            <a:r>
              <a:rPr lang="en-US" dirty="0" smtClean="0"/>
              <a:t>Crossover</a:t>
            </a:r>
          </a:p>
          <a:p>
            <a:endParaRPr lang="en-US" dirty="0"/>
          </a:p>
        </p:txBody>
      </p:sp>
      <p:pic>
        <p:nvPicPr>
          <p:cNvPr id="4" name="Picture 3" descr="crossover.png"/>
          <p:cNvPicPr>
            <a:picLocks noChangeAspect="1"/>
          </p:cNvPicPr>
          <p:nvPr/>
        </p:nvPicPr>
        <p:blipFill>
          <a:blip r:embed="rId2"/>
          <a:stretch>
            <a:fillRect/>
          </a:stretch>
        </p:blipFill>
        <p:spPr>
          <a:xfrm>
            <a:off x="2252338" y="2500183"/>
            <a:ext cx="4639323" cy="1857634"/>
          </a:xfrm>
          <a:prstGeom prst="rect">
            <a:avLst/>
          </a:prstGeom>
        </p:spPr>
      </p:pic>
      <p:sp>
        <p:nvSpPr>
          <p:cNvPr id="5" name="TextBox 4"/>
          <p:cNvSpPr txBox="1"/>
          <p:nvPr/>
        </p:nvSpPr>
        <p:spPr>
          <a:xfrm>
            <a:off x="2362200" y="4800600"/>
            <a:ext cx="5638800" cy="400110"/>
          </a:xfrm>
          <a:prstGeom prst="rect">
            <a:avLst/>
          </a:prstGeom>
          <a:noFill/>
        </p:spPr>
        <p:txBody>
          <a:bodyPr wrap="square" rtlCol="0">
            <a:spAutoFit/>
          </a:bodyPr>
          <a:lstStyle/>
          <a:p>
            <a:r>
              <a:rPr lang="en-US" sz="2000" b="1" dirty="0" smtClean="0"/>
              <a:t>Table 2: Example of Uniform Crossover</a:t>
            </a:r>
            <a:endParaRPr lang="en-US" sz="2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Multi-objective Genetic Algorithm (4/4)</a:t>
            </a:r>
            <a:endParaRPr lang="en-US" dirty="0"/>
          </a:p>
        </p:txBody>
      </p:sp>
      <p:sp>
        <p:nvSpPr>
          <p:cNvPr id="3" name="Content Placeholder 2"/>
          <p:cNvSpPr>
            <a:spLocks noGrp="1"/>
          </p:cNvSpPr>
          <p:nvPr>
            <p:ph sz="quarter" idx="1"/>
          </p:nvPr>
        </p:nvSpPr>
        <p:spPr/>
        <p:txBody>
          <a:bodyPr/>
          <a:lstStyle/>
          <a:p>
            <a:r>
              <a:rPr lang="en-US" dirty="0" smtClean="0"/>
              <a:t>Fitness function</a:t>
            </a:r>
          </a:p>
          <a:p>
            <a:endParaRPr lang="en-US" dirty="0"/>
          </a:p>
        </p:txBody>
      </p:sp>
      <p:graphicFrame>
        <p:nvGraphicFramePr>
          <p:cNvPr id="4" name="Object 3"/>
          <p:cNvGraphicFramePr>
            <a:graphicFrameLocks noChangeAspect="1"/>
          </p:cNvGraphicFramePr>
          <p:nvPr/>
        </p:nvGraphicFramePr>
        <p:xfrm>
          <a:off x="2133600" y="2438400"/>
          <a:ext cx="4267200" cy="838200"/>
        </p:xfrm>
        <a:graphic>
          <a:graphicData uri="http://schemas.openxmlformats.org/presentationml/2006/ole">
            <p:oleObj spid="_x0000_s2050" name="Equation" r:id="rId3" imgW="1066680" imgH="279360" progId="Equation.3">
              <p:embed/>
            </p:oleObj>
          </a:graphicData>
        </a:graphic>
      </p:graphicFrame>
      <p:graphicFrame>
        <p:nvGraphicFramePr>
          <p:cNvPr id="5" name="Object 4"/>
          <p:cNvGraphicFramePr>
            <a:graphicFrameLocks noChangeAspect="1"/>
          </p:cNvGraphicFramePr>
          <p:nvPr/>
        </p:nvGraphicFramePr>
        <p:xfrm>
          <a:off x="1981200" y="4267200"/>
          <a:ext cx="4953000" cy="762000"/>
        </p:xfrm>
        <a:graphic>
          <a:graphicData uri="http://schemas.openxmlformats.org/presentationml/2006/ole">
            <p:oleObj spid="_x0000_s2051" name="Equation" r:id="rId4" imgW="1434960" imgH="2412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 of 1DTP protein</a:t>
            </a:r>
            <a:endParaRPr lang="en-US" dirty="0"/>
          </a:p>
        </p:txBody>
      </p:sp>
      <p:pic>
        <p:nvPicPr>
          <p:cNvPr id="58370" name="Picture 2"/>
          <p:cNvPicPr>
            <a:picLocks noGrp="1" noChangeAspect="1" noChangeArrowheads="1"/>
          </p:cNvPicPr>
          <p:nvPr>
            <p:ph sz="quarter" idx="1"/>
          </p:nvPr>
        </p:nvPicPr>
        <p:blipFill>
          <a:blip r:embed="rId2"/>
          <a:srcRect/>
          <a:stretch>
            <a:fillRect/>
          </a:stretch>
        </p:blipFill>
        <p:spPr bwMode="auto">
          <a:xfrm>
            <a:off x="1767266" y="1757609"/>
            <a:ext cx="6066667" cy="395238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Algorithm for SSE-IN Prediction (1/2)</a:t>
            </a:r>
            <a:endParaRPr lang="en-US" dirty="0"/>
          </a:p>
        </p:txBody>
      </p:sp>
      <p:sp>
        <p:nvSpPr>
          <p:cNvPr id="3" name="Content Placeholder 2"/>
          <p:cNvSpPr>
            <a:spLocks noGrp="1"/>
          </p:cNvSpPr>
          <p:nvPr>
            <p:ph sz="quarter" idx="1"/>
          </p:nvPr>
        </p:nvSpPr>
        <p:spPr/>
        <p:txBody>
          <a:bodyPr/>
          <a:lstStyle/>
          <a:p>
            <a:endParaRPr lang="en-US"/>
          </a:p>
        </p:txBody>
      </p:sp>
      <p:pic>
        <p:nvPicPr>
          <p:cNvPr id="3077" name="Picture 5"/>
          <p:cNvPicPr>
            <a:picLocks noChangeAspect="1" noChangeArrowheads="1"/>
          </p:cNvPicPr>
          <p:nvPr/>
        </p:nvPicPr>
        <p:blipFill>
          <a:blip r:embed="rId2"/>
          <a:srcRect/>
          <a:stretch>
            <a:fillRect/>
          </a:stretch>
        </p:blipFill>
        <p:spPr bwMode="auto">
          <a:xfrm>
            <a:off x="990600" y="1371601"/>
            <a:ext cx="71628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Algorithm for SSE-IN Prediction (2/2)</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990600" y="1371601"/>
            <a:ext cx="71628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(1/6)</a:t>
            </a:r>
            <a:endParaRPr lang="en-US" dirty="0"/>
          </a:p>
        </p:txBody>
      </p:sp>
      <p:pic>
        <p:nvPicPr>
          <p:cNvPr id="6" name="Content Placeholder 5" descr="aco_examplea.png"/>
          <p:cNvPicPr>
            <a:picLocks noGrp="1" noChangeAspect="1"/>
          </p:cNvPicPr>
          <p:nvPr>
            <p:ph sz="quarter" idx="1"/>
          </p:nvPr>
        </p:nvPicPr>
        <p:blipFill>
          <a:blip r:embed="rId2"/>
          <a:stretch>
            <a:fillRect/>
          </a:stretch>
        </p:blipFill>
        <p:spPr>
          <a:xfrm>
            <a:off x="914400" y="1981200"/>
            <a:ext cx="3124200" cy="1371600"/>
          </a:xfrm>
        </p:spPr>
      </p:pic>
      <p:pic>
        <p:nvPicPr>
          <p:cNvPr id="7" name="Picture 6" descr="aco_exampleb.png"/>
          <p:cNvPicPr>
            <a:picLocks noChangeAspect="1"/>
          </p:cNvPicPr>
          <p:nvPr/>
        </p:nvPicPr>
        <p:blipFill>
          <a:blip r:embed="rId3"/>
          <a:stretch>
            <a:fillRect/>
          </a:stretch>
        </p:blipFill>
        <p:spPr>
          <a:xfrm>
            <a:off x="4114801" y="1905000"/>
            <a:ext cx="3428999" cy="1447801"/>
          </a:xfrm>
          <a:prstGeom prst="rect">
            <a:avLst/>
          </a:prstGeom>
        </p:spPr>
      </p:pic>
      <p:pic>
        <p:nvPicPr>
          <p:cNvPr id="8" name="Picture 7" descr="aco_examplec.png"/>
          <p:cNvPicPr>
            <a:picLocks noChangeAspect="1"/>
          </p:cNvPicPr>
          <p:nvPr/>
        </p:nvPicPr>
        <p:blipFill>
          <a:blip r:embed="rId4"/>
          <a:stretch>
            <a:fillRect/>
          </a:stretch>
        </p:blipFill>
        <p:spPr>
          <a:xfrm>
            <a:off x="838201" y="3810001"/>
            <a:ext cx="3200400" cy="1524000"/>
          </a:xfrm>
          <a:prstGeom prst="rect">
            <a:avLst/>
          </a:prstGeom>
        </p:spPr>
      </p:pic>
      <p:pic>
        <p:nvPicPr>
          <p:cNvPr id="9" name="Picture 8" descr="aco_exampled.png"/>
          <p:cNvPicPr>
            <a:picLocks noChangeAspect="1"/>
          </p:cNvPicPr>
          <p:nvPr/>
        </p:nvPicPr>
        <p:blipFill>
          <a:blip r:embed="rId5"/>
          <a:stretch>
            <a:fillRect/>
          </a:stretch>
        </p:blipFill>
        <p:spPr>
          <a:xfrm>
            <a:off x="4114801" y="3810001"/>
            <a:ext cx="3352800" cy="1524000"/>
          </a:xfrm>
          <a:prstGeom prst="rect">
            <a:avLst/>
          </a:prstGeom>
        </p:spPr>
      </p:pic>
      <p:sp>
        <p:nvSpPr>
          <p:cNvPr id="10" name="TextBox 9"/>
          <p:cNvSpPr txBox="1"/>
          <p:nvPr/>
        </p:nvSpPr>
        <p:spPr>
          <a:xfrm>
            <a:off x="2286000" y="3429000"/>
            <a:ext cx="413896" cy="369332"/>
          </a:xfrm>
          <a:prstGeom prst="rect">
            <a:avLst/>
          </a:prstGeom>
          <a:noFill/>
        </p:spPr>
        <p:txBody>
          <a:bodyPr wrap="none" rtlCol="0">
            <a:spAutoFit/>
          </a:bodyPr>
          <a:lstStyle/>
          <a:p>
            <a:r>
              <a:rPr lang="en-US" dirty="0" smtClean="0"/>
              <a:t>(a)</a:t>
            </a:r>
            <a:endParaRPr lang="en-US" dirty="0"/>
          </a:p>
        </p:txBody>
      </p:sp>
      <p:sp>
        <p:nvSpPr>
          <p:cNvPr id="11" name="TextBox 10"/>
          <p:cNvSpPr txBox="1"/>
          <p:nvPr/>
        </p:nvSpPr>
        <p:spPr>
          <a:xfrm>
            <a:off x="5562600" y="3352800"/>
            <a:ext cx="431528" cy="369332"/>
          </a:xfrm>
          <a:prstGeom prst="rect">
            <a:avLst/>
          </a:prstGeom>
          <a:noFill/>
        </p:spPr>
        <p:txBody>
          <a:bodyPr wrap="none" rtlCol="0">
            <a:spAutoFit/>
          </a:bodyPr>
          <a:lstStyle/>
          <a:p>
            <a:r>
              <a:rPr lang="en-US" dirty="0" smtClean="0"/>
              <a:t>(b)</a:t>
            </a:r>
            <a:endParaRPr lang="en-US" dirty="0"/>
          </a:p>
        </p:txBody>
      </p:sp>
      <p:sp>
        <p:nvSpPr>
          <p:cNvPr id="12" name="TextBox 11"/>
          <p:cNvSpPr txBox="1"/>
          <p:nvPr/>
        </p:nvSpPr>
        <p:spPr>
          <a:xfrm>
            <a:off x="2362200" y="5410200"/>
            <a:ext cx="417102" cy="369332"/>
          </a:xfrm>
          <a:prstGeom prst="rect">
            <a:avLst/>
          </a:prstGeom>
          <a:noFill/>
        </p:spPr>
        <p:txBody>
          <a:bodyPr wrap="none" rtlCol="0">
            <a:spAutoFit/>
          </a:bodyPr>
          <a:lstStyle/>
          <a:p>
            <a:r>
              <a:rPr lang="en-US" dirty="0" smtClean="0"/>
              <a:t>(c)</a:t>
            </a:r>
            <a:endParaRPr lang="en-US" dirty="0"/>
          </a:p>
        </p:txBody>
      </p:sp>
      <p:sp>
        <p:nvSpPr>
          <p:cNvPr id="13" name="TextBox 12"/>
          <p:cNvSpPr txBox="1"/>
          <p:nvPr/>
        </p:nvSpPr>
        <p:spPr>
          <a:xfrm>
            <a:off x="5638800" y="5410200"/>
            <a:ext cx="434734" cy="369332"/>
          </a:xfrm>
          <a:prstGeom prst="rect">
            <a:avLst/>
          </a:prstGeom>
          <a:noFill/>
        </p:spPr>
        <p:txBody>
          <a:bodyPr wrap="none" rtlCol="0">
            <a:spAutoFit/>
          </a:bodyPr>
          <a:lstStyle/>
          <a:p>
            <a:r>
              <a:rPr lang="en-US" dirty="0" smtClean="0"/>
              <a:t>(d)</a:t>
            </a:r>
            <a:endParaRPr lang="en-US" dirty="0"/>
          </a:p>
        </p:txBody>
      </p:sp>
      <p:sp>
        <p:nvSpPr>
          <p:cNvPr id="15" name="TextBox 14"/>
          <p:cNvSpPr txBox="1"/>
          <p:nvPr/>
        </p:nvSpPr>
        <p:spPr>
          <a:xfrm>
            <a:off x="1066800" y="5715000"/>
            <a:ext cx="7086600" cy="646331"/>
          </a:xfrm>
          <a:prstGeom prst="rect">
            <a:avLst/>
          </a:prstGeom>
          <a:noFill/>
        </p:spPr>
        <p:txBody>
          <a:bodyPr wrap="square" rtlCol="0">
            <a:spAutoFit/>
          </a:bodyPr>
          <a:lstStyle/>
          <a:p>
            <a:r>
              <a:rPr lang="en-US" b="1" dirty="0" smtClean="0"/>
              <a:t>Figure 10: An example of shortest path finding capability of ant colony optimization</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(2/6)</a:t>
            </a:r>
            <a:endParaRPr lang="en-US" dirty="0"/>
          </a:p>
        </p:txBody>
      </p:sp>
      <p:pic>
        <p:nvPicPr>
          <p:cNvPr id="4" name="Content Placeholder 3" descr="aco_metahuristic.png"/>
          <p:cNvPicPr>
            <a:picLocks noGrp="1" noChangeAspect="1"/>
          </p:cNvPicPr>
          <p:nvPr>
            <p:ph sz="quarter" idx="1"/>
          </p:nvPr>
        </p:nvPicPr>
        <p:blipFill>
          <a:blip r:embed="rId2"/>
          <a:stretch>
            <a:fillRect/>
          </a:stretch>
        </p:blipFill>
        <p:spPr>
          <a:xfrm>
            <a:off x="914400" y="1447800"/>
            <a:ext cx="7772400" cy="4187094"/>
          </a:xfrm>
        </p:spPr>
      </p:pic>
      <p:sp>
        <p:nvSpPr>
          <p:cNvPr id="5" name="TextBox 4"/>
          <p:cNvSpPr txBox="1"/>
          <p:nvPr/>
        </p:nvSpPr>
        <p:spPr>
          <a:xfrm>
            <a:off x="1524000" y="5791200"/>
            <a:ext cx="6781800" cy="369332"/>
          </a:xfrm>
          <a:prstGeom prst="rect">
            <a:avLst/>
          </a:prstGeom>
          <a:noFill/>
        </p:spPr>
        <p:txBody>
          <a:bodyPr wrap="square" rtlCol="0">
            <a:spAutoFit/>
          </a:bodyPr>
          <a:lstStyle/>
          <a:p>
            <a:r>
              <a:rPr lang="en-US" b="1" dirty="0" smtClean="0"/>
              <a:t>Figure 11: Working Procedure of Ant Colony Optimization</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(3/6)</a:t>
            </a:r>
            <a:endParaRPr lang="en-US" dirty="0"/>
          </a:p>
        </p:txBody>
      </p:sp>
      <p:sp>
        <p:nvSpPr>
          <p:cNvPr id="3" name="Content Placeholder 2"/>
          <p:cNvSpPr>
            <a:spLocks noGrp="1"/>
          </p:cNvSpPr>
          <p:nvPr>
            <p:ph sz="quarter" idx="1"/>
          </p:nvPr>
        </p:nvSpPr>
        <p:spPr/>
        <p:txBody>
          <a:bodyPr/>
          <a:lstStyle/>
          <a:p>
            <a:r>
              <a:rPr lang="en-US" dirty="0" smtClean="0"/>
              <a:t>Candidate solutions are constructed using a pheromone model, that is, a parameterized probability distribution over the solution space</a:t>
            </a:r>
          </a:p>
          <a:p>
            <a:r>
              <a:rPr lang="en-US" dirty="0" smtClean="0"/>
              <a:t>The candidate solutions are used to modify the pheromone values in a way that is deemed to bias future sampling toward high quality solutions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(4/6)</a:t>
            </a:r>
            <a:endParaRPr lang="en-US" dirty="0"/>
          </a:p>
        </p:txBody>
      </p:sp>
      <p:sp>
        <p:nvSpPr>
          <p:cNvPr id="3" name="Content Placeholder 2"/>
          <p:cNvSpPr>
            <a:spLocks noGrp="1"/>
          </p:cNvSpPr>
          <p:nvPr>
            <p:ph sz="quarter" idx="1"/>
          </p:nvPr>
        </p:nvSpPr>
        <p:spPr/>
        <p:txBody>
          <a:bodyPr/>
          <a:lstStyle/>
          <a:p>
            <a:r>
              <a:rPr lang="en-US" dirty="0" smtClean="0"/>
              <a:t>Have to know how many edges or interactions to be added</a:t>
            </a:r>
          </a:p>
          <a:p>
            <a:r>
              <a:rPr lang="en-US" dirty="0" smtClean="0"/>
              <a:t>Need a protein as reference from the associated protein family of same number of SSE</a:t>
            </a:r>
          </a:p>
          <a:p>
            <a:r>
              <a:rPr lang="en-US" dirty="0" smtClean="0"/>
              <a:t>To chose the reference protein family we had to calculate average distance of the reference protein and the base protein and chose the best one</a:t>
            </a:r>
          </a:p>
          <a:p>
            <a:endParaRPr lang="en-US" dirty="0"/>
          </a:p>
        </p:txBody>
      </p:sp>
      <p:graphicFrame>
        <p:nvGraphicFramePr>
          <p:cNvPr id="4" name="Object 3"/>
          <p:cNvGraphicFramePr>
            <a:graphicFrameLocks noChangeAspect="1"/>
          </p:cNvGraphicFramePr>
          <p:nvPr/>
        </p:nvGraphicFramePr>
        <p:xfrm>
          <a:off x="3048000" y="4114800"/>
          <a:ext cx="2133600" cy="914400"/>
        </p:xfrm>
        <a:graphic>
          <a:graphicData uri="http://schemas.openxmlformats.org/presentationml/2006/ole">
            <p:oleObj spid="_x0000_s5122" name="Equation" r:id="rId3" imgW="761760" imgH="444240" progId="Equation.3">
              <p:embed/>
            </p:oleObj>
          </a:graphicData>
        </a:graphic>
      </p:graphicFrame>
      <p:graphicFrame>
        <p:nvGraphicFramePr>
          <p:cNvPr id="6" name="Object 5"/>
          <p:cNvGraphicFramePr>
            <a:graphicFrameLocks noChangeAspect="1"/>
          </p:cNvGraphicFramePr>
          <p:nvPr/>
        </p:nvGraphicFramePr>
        <p:xfrm>
          <a:off x="2209800" y="5105400"/>
          <a:ext cx="4343400" cy="1219200"/>
        </p:xfrm>
        <a:graphic>
          <a:graphicData uri="http://schemas.openxmlformats.org/presentationml/2006/ole">
            <p:oleObj spid="_x0000_s5123" name="Equation" r:id="rId4" imgW="1574640" imgH="52056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(5/6)</a:t>
            </a:r>
            <a:endParaRPr lang="en-US" dirty="0"/>
          </a:p>
        </p:txBody>
      </p:sp>
      <p:sp>
        <p:nvSpPr>
          <p:cNvPr id="3" name="Content Placeholder 2"/>
          <p:cNvSpPr>
            <a:spLocks noGrp="1"/>
          </p:cNvSpPr>
          <p:nvPr>
            <p:ph sz="quarter" idx="1"/>
          </p:nvPr>
        </p:nvSpPr>
        <p:spPr/>
        <p:txBody>
          <a:bodyPr/>
          <a:lstStyle/>
          <a:p>
            <a:r>
              <a:rPr lang="en-US" dirty="0" smtClean="0"/>
              <a:t>Two step algorithm</a:t>
            </a:r>
          </a:p>
          <a:p>
            <a:pPr marL="777240" lvl="1" indent="-457200">
              <a:buFont typeface="+mj-lt"/>
              <a:buAutoNum type="arabicPeriod"/>
            </a:pPr>
            <a:r>
              <a:rPr lang="en-US" dirty="0" smtClean="0"/>
              <a:t>Local Algorithm: In interaction, consider each pair of SSE's separately. This is the local step. We use an ant colony algorithm to identify the suitable interactions between amino acids belonging to these SSE's</a:t>
            </a:r>
          </a:p>
          <a:p>
            <a:pPr marL="777240" lvl="1" indent="-457200">
              <a:buFont typeface="+mj-lt"/>
              <a:buAutoNum type="arabicPeriod"/>
            </a:pPr>
            <a:r>
              <a:rPr lang="en-US" dirty="0" smtClean="0"/>
              <a:t>Global Algorithm: A global ant colony algorithm is run to predict the interaction between amino acids from different SSE-IN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smtClean="0"/>
              <a:t>Protein,  a amino acid chain of peptide bond</a:t>
            </a:r>
          </a:p>
          <a:p>
            <a:r>
              <a:rPr lang="en-US" dirty="0" smtClean="0"/>
              <a:t>Protein, a network of amino acid in three dimensional space</a:t>
            </a:r>
          </a:p>
          <a:p>
            <a:r>
              <a:rPr lang="en-US" dirty="0" smtClean="0"/>
              <a:t>The Protein Data Bank (PDB) contains all the information about coordinate of amino acid atoms in protein</a:t>
            </a:r>
          </a:p>
          <a:p>
            <a:r>
              <a:rPr lang="en-US" dirty="0" smtClean="0"/>
              <a:t>Distance and torsion angles between amino acid atoms can be computed</a:t>
            </a:r>
          </a:p>
          <a:p>
            <a:r>
              <a:rPr lang="en-US" dirty="0" smtClean="0"/>
              <a:t> </a:t>
            </a:r>
            <a:r>
              <a:rPr lang="en-US" dirty="0" err="1" smtClean="0"/>
              <a:t>Hydrophobicity</a:t>
            </a:r>
            <a:r>
              <a:rPr lang="en-US" dirty="0" smtClean="0"/>
              <a:t> and </a:t>
            </a:r>
            <a:r>
              <a:rPr lang="en-US" dirty="0" err="1" smtClean="0"/>
              <a:t>Hydrophilicity</a:t>
            </a:r>
            <a:r>
              <a:rPr lang="en-US" dirty="0" smtClean="0"/>
              <a:t>, two important properties of amino acid and affect the structure of protein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Optimization (6/6)</a:t>
            </a:r>
            <a:endParaRPr lang="en-US" dirty="0"/>
          </a:p>
        </p:txBody>
      </p:sp>
      <p:graphicFrame>
        <p:nvGraphicFramePr>
          <p:cNvPr id="4" name="Content Placeholder 3"/>
          <p:cNvGraphicFramePr>
            <a:graphicFrameLocks/>
          </p:cNvGraphicFramePr>
          <p:nvPr>
            <p:ph sz="quarter" idx="1"/>
          </p:nvPr>
        </p:nvGraphicFramePr>
        <p:xfrm>
          <a:off x="1752600" y="1701800"/>
          <a:ext cx="6096000" cy="4064000"/>
        </p:xfrm>
        <a:graphic>
          <a:graphicData uri="http://schemas.openxmlformats.org/presentationml/2006/ole">
            <p:oleObj spid="_x0000_s9218" name="Bitmap Image" r:id="rId3" imgW="0" imgH="0" progId="PBrush">
              <p:embed/>
            </p:oleObj>
          </a:graphicData>
        </a:graphic>
      </p:graphicFrame>
      <p:graphicFrame>
        <p:nvGraphicFramePr>
          <p:cNvPr id="5" name="Object 4"/>
          <p:cNvGraphicFramePr>
            <a:graphicFrameLocks noChangeAspect="1"/>
          </p:cNvGraphicFramePr>
          <p:nvPr/>
        </p:nvGraphicFramePr>
        <p:xfrm>
          <a:off x="2057400" y="1905000"/>
          <a:ext cx="4267200" cy="990600"/>
        </p:xfrm>
        <a:graphic>
          <a:graphicData uri="http://schemas.openxmlformats.org/presentationml/2006/ole">
            <p:oleObj spid="_x0000_s9219" name="Equation" r:id="rId4" imgW="1485720" imgH="495000" progId="Equation.3">
              <p:embed/>
            </p:oleObj>
          </a:graphicData>
        </a:graphic>
      </p:graphicFrame>
      <p:graphicFrame>
        <p:nvGraphicFramePr>
          <p:cNvPr id="6" name="Object 5"/>
          <p:cNvGraphicFramePr>
            <a:graphicFrameLocks noChangeAspect="1"/>
          </p:cNvGraphicFramePr>
          <p:nvPr/>
        </p:nvGraphicFramePr>
        <p:xfrm>
          <a:off x="2057400" y="3429000"/>
          <a:ext cx="4038600" cy="609600"/>
        </p:xfrm>
        <a:graphic>
          <a:graphicData uri="http://schemas.openxmlformats.org/presentationml/2006/ole">
            <p:oleObj spid="_x0000_s9220" name="Equation" r:id="rId5" imgW="1320480" imgH="241200" progId="Equation.3">
              <p:embed/>
            </p:oleObj>
          </a:graphicData>
        </a:graphic>
      </p:graphicFrame>
      <p:graphicFrame>
        <p:nvGraphicFramePr>
          <p:cNvPr id="7" name="Object 6"/>
          <p:cNvGraphicFramePr>
            <a:graphicFrameLocks noChangeAspect="1"/>
          </p:cNvGraphicFramePr>
          <p:nvPr/>
        </p:nvGraphicFramePr>
        <p:xfrm>
          <a:off x="2133600" y="4495800"/>
          <a:ext cx="2895600" cy="914400"/>
        </p:xfrm>
        <a:graphic>
          <a:graphicData uri="http://schemas.openxmlformats.org/presentationml/2006/ole">
            <p:oleObj spid="_x0000_s9221" name="Equation" r:id="rId6" imgW="1002960" imgH="44424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Algorithm - ACO</a:t>
            </a:r>
            <a:endParaRPr lang="en-US" dirty="0"/>
          </a:p>
        </p:txBody>
      </p:sp>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990600" y="1447800"/>
            <a:ext cx="7162800" cy="4648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Algorithm - ACO</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914400" y="1447800"/>
            <a:ext cx="7515225" cy="469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(1/6)</a:t>
            </a:r>
            <a:endParaRPr lang="en-US" dirty="0"/>
          </a:p>
        </p:txBody>
      </p:sp>
      <p:sp>
        <p:nvSpPr>
          <p:cNvPr id="5" name="Content Placeholder 4"/>
          <p:cNvSpPr>
            <a:spLocks noGrp="1"/>
          </p:cNvSpPr>
          <p:nvPr>
            <p:ph sz="quarter" idx="1"/>
          </p:nvPr>
        </p:nvSpPr>
        <p:spPr/>
        <p:txBody>
          <a:bodyPr/>
          <a:lstStyle/>
          <a:p>
            <a:r>
              <a:rPr lang="en-US" dirty="0" smtClean="0"/>
              <a:t>Multi-objective Evolutionary Algorithm</a:t>
            </a:r>
          </a:p>
          <a:p>
            <a:pPr>
              <a:buNone/>
            </a:pPr>
            <a:r>
              <a:rPr lang="en-US" dirty="0" smtClean="0"/>
              <a:t>	Accuracy</a:t>
            </a:r>
          </a:p>
          <a:p>
            <a:pPr>
              <a:buNone/>
            </a:pPr>
            <a:endParaRPr lang="en-US" dirty="0" smtClean="0"/>
          </a:p>
          <a:p>
            <a:pPr>
              <a:buNone/>
            </a:pPr>
            <a:endParaRPr lang="en-US" dirty="0"/>
          </a:p>
        </p:txBody>
      </p:sp>
      <p:graphicFrame>
        <p:nvGraphicFramePr>
          <p:cNvPr id="7" name="Object 6"/>
          <p:cNvGraphicFramePr>
            <a:graphicFrameLocks noChangeAspect="1"/>
          </p:cNvGraphicFramePr>
          <p:nvPr/>
        </p:nvGraphicFramePr>
        <p:xfrm>
          <a:off x="1524000" y="3048000"/>
          <a:ext cx="5334000" cy="1536700"/>
        </p:xfrm>
        <a:graphic>
          <a:graphicData uri="http://schemas.openxmlformats.org/presentationml/2006/ole">
            <p:oleObj spid="_x0000_s8196" name="Equation" r:id="rId3" imgW="1676160" imgH="4824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(2/6)</a:t>
            </a:r>
            <a:endParaRPr lang="en-US" dirty="0"/>
          </a:p>
        </p:txBody>
      </p:sp>
      <p:graphicFrame>
        <p:nvGraphicFramePr>
          <p:cNvPr id="5" name="Content Placeholder 4"/>
          <p:cNvGraphicFramePr>
            <a:graphicFrameLocks noGrp="1"/>
          </p:cNvGraphicFramePr>
          <p:nvPr>
            <p:ph sz="quarter" idx="1"/>
          </p:nvPr>
        </p:nvGraphicFramePr>
        <p:xfrm>
          <a:off x="1295400" y="1447800"/>
          <a:ext cx="7086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184665" y="3244334"/>
            <a:ext cx="2590802" cy="369332"/>
          </a:xfrm>
          <a:prstGeom prst="rect">
            <a:avLst/>
          </a:prstGeom>
          <a:noFill/>
        </p:spPr>
        <p:txBody>
          <a:bodyPr wrap="square" rtlCol="0">
            <a:spAutoFit/>
          </a:bodyPr>
          <a:lstStyle/>
          <a:p>
            <a:r>
              <a:rPr lang="en-US" b="1" dirty="0" smtClean="0"/>
              <a:t>Average Accuracy (%)</a:t>
            </a:r>
            <a:endParaRPr lang="en-US" b="1" dirty="0"/>
          </a:p>
        </p:txBody>
      </p:sp>
      <p:sp>
        <p:nvSpPr>
          <p:cNvPr id="7" name="TextBox 6"/>
          <p:cNvSpPr txBox="1"/>
          <p:nvPr/>
        </p:nvSpPr>
        <p:spPr>
          <a:xfrm>
            <a:off x="990600" y="5934670"/>
            <a:ext cx="7086600" cy="923330"/>
          </a:xfrm>
          <a:prstGeom prst="rect">
            <a:avLst/>
          </a:prstGeom>
          <a:noFill/>
        </p:spPr>
        <p:txBody>
          <a:bodyPr wrap="square" rtlCol="0">
            <a:spAutoFit/>
          </a:bodyPr>
          <a:lstStyle/>
          <a:p>
            <a:r>
              <a:rPr lang="en-US" dirty="0" smtClean="0"/>
              <a:t>Figure 11: Comparison between proposed algorithm for SSE-IN prediction with respect to proposed by </a:t>
            </a:r>
            <a:r>
              <a:rPr lang="en-US" dirty="0" err="1" smtClean="0"/>
              <a:t>Gaci</a:t>
            </a:r>
            <a:r>
              <a:rPr lang="en-US" dirty="0" smtClean="0"/>
              <a:t> et al. with 698 All alpha proteins and 413 All beta proteins and number of population in GA is restricted to 15</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(3/6)</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5" name="Content Placeholder 4"/>
          <p:cNvGraphicFramePr>
            <a:graphicFrameLocks/>
          </p:cNvGraphicFramePr>
          <p:nvPr/>
        </p:nvGraphicFramePr>
        <p:xfrm>
          <a:off x="1295400" y="1447800"/>
          <a:ext cx="7086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184665" y="3244334"/>
            <a:ext cx="2590802" cy="369332"/>
          </a:xfrm>
          <a:prstGeom prst="rect">
            <a:avLst/>
          </a:prstGeom>
          <a:noFill/>
        </p:spPr>
        <p:txBody>
          <a:bodyPr wrap="square" rtlCol="0">
            <a:spAutoFit/>
          </a:bodyPr>
          <a:lstStyle/>
          <a:p>
            <a:r>
              <a:rPr lang="en-US" b="1" dirty="0" smtClean="0"/>
              <a:t>Average Accuracy (%)</a:t>
            </a:r>
            <a:endParaRPr lang="en-US" b="1" dirty="0"/>
          </a:p>
        </p:txBody>
      </p:sp>
      <p:sp>
        <p:nvSpPr>
          <p:cNvPr id="7" name="TextBox 6"/>
          <p:cNvSpPr txBox="1"/>
          <p:nvPr/>
        </p:nvSpPr>
        <p:spPr>
          <a:xfrm>
            <a:off x="990600" y="5934670"/>
            <a:ext cx="7086600" cy="923330"/>
          </a:xfrm>
          <a:prstGeom prst="rect">
            <a:avLst/>
          </a:prstGeom>
          <a:noFill/>
        </p:spPr>
        <p:txBody>
          <a:bodyPr wrap="square" rtlCol="0">
            <a:spAutoFit/>
          </a:bodyPr>
          <a:lstStyle/>
          <a:p>
            <a:r>
              <a:rPr lang="en-US" dirty="0" smtClean="0"/>
              <a:t>Figure 12: Comparison between proposed algorithm for SSE-IN prediction with respect to proposed by </a:t>
            </a:r>
            <a:r>
              <a:rPr lang="en-US" dirty="0" err="1" smtClean="0"/>
              <a:t>Gaci</a:t>
            </a:r>
            <a:r>
              <a:rPr lang="en-US" dirty="0" smtClean="0"/>
              <a:t> et al. with 698 All alpha proteins and 413 All beta proteins and number of population in GA is at least 15</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(4/6)</a:t>
            </a:r>
            <a:endParaRPr lang="en-US" dirty="0"/>
          </a:p>
        </p:txBody>
      </p:sp>
      <p:sp>
        <p:nvSpPr>
          <p:cNvPr id="3" name="Content Placeholder 2"/>
          <p:cNvSpPr>
            <a:spLocks noGrp="1"/>
          </p:cNvSpPr>
          <p:nvPr>
            <p:ph sz="quarter" idx="1"/>
          </p:nvPr>
        </p:nvSpPr>
        <p:spPr/>
        <p:txBody>
          <a:bodyPr/>
          <a:lstStyle/>
          <a:p>
            <a:r>
              <a:rPr lang="en-US" dirty="0" smtClean="0"/>
              <a:t>Ant colony optimization</a:t>
            </a:r>
          </a:p>
          <a:p>
            <a:endParaRPr lang="en-US" dirty="0"/>
          </a:p>
        </p:txBody>
      </p:sp>
      <p:graphicFrame>
        <p:nvGraphicFramePr>
          <p:cNvPr id="5" name="Chart 4"/>
          <p:cNvGraphicFramePr/>
          <p:nvPr/>
        </p:nvGraphicFramePr>
        <p:xfrm>
          <a:off x="1828800" y="1905000"/>
          <a:ext cx="58674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819400" y="5638800"/>
            <a:ext cx="1828800" cy="369332"/>
          </a:xfrm>
          <a:prstGeom prst="rect">
            <a:avLst/>
          </a:prstGeom>
          <a:noFill/>
        </p:spPr>
        <p:txBody>
          <a:bodyPr wrap="square" rtlCol="0">
            <a:spAutoFit/>
          </a:bodyPr>
          <a:lstStyle/>
          <a:p>
            <a:r>
              <a:rPr lang="en-US" dirty="0" smtClean="0"/>
              <a:t>Precision (%)</a:t>
            </a:r>
            <a:endParaRPr lang="en-US" dirty="0"/>
          </a:p>
        </p:txBody>
      </p:sp>
      <p:sp>
        <p:nvSpPr>
          <p:cNvPr id="7" name="TextBox 6"/>
          <p:cNvSpPr txBox="1"/>
          <p:nvPr/>
        </p:nvSpPr>
        <p:spPr>
          <a:xfrm rot="16200000">
            <a:off x="539232" y="3122340"/>
            <a:ext cx="2057401" cy="384721"/>
          </a:xfrm>
          <a:prstGeom prst="rect">
            <a:avLst/>
          </a:prstGeom>
          <a:noFill/>
        </p:spPr>
        <p:txBody>
          <a:bodyPr wrap="square" rtlCol="0">
            <a:spAutoFit/>
          </a:bodyPr>
          <a:lstStyle/>
          <a:p>
            <a:r>
              <a:rPr lang="en-US" sz="1900" dirty="0" smtClean="0"/>
              <a:t>Proportion of edges</a:t>
            </a:r>
            <a:endParaRPr lang="en-US" sz="1900" dirty="0"/>
          </a:p>
        </p:txBody>
      </p:sp>
      <p:sp>
        <p:nvSpPr>
          <p:cNvPr id="8" name="TextBox 7"/>
          <p:cNvSpPr txBox="1"/>
          <p:nvPr/>
        </p:nvSpPr>
        <p:spPr>
          <a:xfrm>
            <a:off x="1600200" y="6019800"/>
            <a:ext cx="6248400" cy="369332"/>
          </a:xfrm>
          <a:prstGeom prst="rect">
            <a:avLst/>
          </a:prstGeom>
          <a:noFill/>
        </p:spPr>
        <p:txBody>
          <a:bodyPr wrap="square" rtlCol="0">
            <a:spAutoFit/>
          </a:bodyPr>
          <a:lstStyle/>
          <a:p>
            <a:r>
              <a:rPr lang="en-US" dirty="0" smtClean="0"/>
              <a:t>Figure 13: Precision in number of edges to be added in all alpha protein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lstStyle/>
          <a:p>
            <a:r>
              <a:rPr lang="en-US" dirty="0" smtClean="0"/>
              <a:t>Performance Analysis (5/6)</a:t>
            </a:r>
            <a:endParaRPr lang="en-US" dirty="0"/>
          </a:p>
        </p:txBody>
      </p:sp>
      <p:sp>
        <p:nvSpPr>
          <p:cNvPr id="5" name="Content Placeholder 2"/>
          <p:cNvSpPr>
            <a:spLocks noGrp="1"/>
          </p:cNvSpPr>
          <p:nvPr>
            <p:ph sz="quarter" idx="1"/>
          </p:nvPr>
        </p:nvSpPr>
        <p:spPr>
          <a:xfrm>
            <a:off x="914400" y="1447800"/>
            <a:ext cx="7772400" cy="4572000"/>
          </a:xfrm>
        </p:spPr>
        <p:txBody>
          <a:bodyPr/>
          <a:lstStyle/>
          <a:p>
            <a:r>
              <a:rPr lang="en-US" dirty="0" smtClean="0"/>
              <a:t>Ant colony optimization</a:t>
            </a:r>
          </a:p>
          <a:p>
            <a:endParaRPr lang="en-US" dirty="0"/>
          </a:p>
        </p:txBody>
      </p:sp>
      <p:graphicFrame>
        <p:nvGraphicFramePr>
          <p:cNvPr id="6" name="Chart 5"/>
          <p:cNvGraphicFramePr/>
          <p:nvPr/>
        </p:nvGraphicFramePr>
        <p:xfrm>
          <a:off x="1828800" y="1905000"/>
          <a:ext cx="58674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819400" y="5638800"/>
            <a:ext cx="1828800" cy="369332"/>
          </a:xfrm>
          <a:prstGeom prst="rect">
            <a:avLst/>
          </a:prstGeom>
          <a:noFill/>
        </p:spPr>
        <p:txBody>
          <a:bodyPr wrap="square" rtlCol="0">
            <a:spAutoFit/>
          </a:bodyPr>
          <a:lstStyle/>
          <a:p>
            <a:r>
              <a:rPr lang="en-US" dirty="0" smtClean="0"/>
              <a:t>Precision (%)</a:t>
            </a:r>
            <a:endParaRPr lang="en-US" dirty="0"/>
          </a:p>
        </p:txBody>
      </p:sp>
      <p:sp>
        <p:nvSpPr>
          <p:cNvPr id="8" name="TextBox 7"/>
          <p:cNvSpPr txBox="1"/>
          <p:nvPr/>
        </p:nvSpPr>
        <p:spPr>
          <a:xfrm rot="16200000">
            <a:off x="539232" y="3122340"/>
            <a:ext cx="2057401" cy="384721"/>
          </a:xfrm>
          <a:prstGeom prst="rect">
            <a:avLst/>
          </a:prstGeom>
          <a:noFill/>
        </p:spPr>
        <p:txBody>
          <a:bodyPr wrap="square" rtlCol="0">
            <a:spAutoFit/>
          </a:bodyPr>
          <a:lstStyle/>
          <a:p>
            <a:r>
              <a:rPr lang="en-US" sz="1900" dirty="0" smtClean="0"/>
              <a:t>Proportion of edges</a:t>
            </a:r>
            <a:endParaRPr lang="en-US" sz="1900" dirty="0"/>
          </a:p>
        </p:txBody>
      </p:sp>
      <p:sp>
        <p:nvSpPr>
          <p:cNvPr id="9" name="TextBox 8"/>
          <p:cNvSpPr txBox="1"/>
          <p:nvPr/>
        </p:nvSpPr>
        <p:spPr>
          <a:xfrm>
            <a:off x="1600200" y="6019800"/>
            <a:ext cx="6248400" cy="369332"/>
          </a:xfrm>
          <a:prstGeom prst="rect">
            <a:avLst/>
          </a:prstGeom>
          <a:noFill/>
        </p:spPr>
        <p:txBody>
          <a:bodyPr wrap="square" rtlCol="0">
            <a:spAutoFit/>
          </a:bodyPr>
          <a:lstStyle/>
          <a:p>
            <a:r>
              <a:rPr lang="en-US" dirty="0" smtClean="0"/>
              <a:t>Figure 14: Precision in number of edges to be added in all beta protein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304800" y="152400"/>
          <a:ext cx="8382001" cy="5852160"/>
        </p:xfrm>
        <a:graphic>
          <a:graphicData uri="http://schemas.openxmlformats.org/drawingml/2006/table">
            <a:tbl>
              <a:tblPr firstRow="1" bandRow="1">
                <a:tableStyleId>{F5AB1C69-6EDB-4FF4-983F-18BD219EF322}</a:tableStyleId>
              </a:tblPr>
              <a:tblGrid>
                <a:gridCol w="685800"/>
                <a:gridCol w="875553"/>
                <a:gridCol w="1029447"/>
                <a:gridCol w="914400"/>
                <a:gridCol w="1143000"/>
                <a:gridCol w="1219200"/>
                <a:gridCol w="990600"/>
                <a:gridCol w="1524001"/>
              </a:tblGrid>
              <a:tr h="1361440">
                <a:tc>
                  <a:txBody>
                    <a:bodyPr/>
                    <a:lstStyle/>
                    <a:p>
                      <a:r>
                        <a:rPr lang="en-US" dirty="0" smtClean="0"/>
                        <a:t>Class</a:t>
                      </a:r>
                      <a:endParaRPr lang="en-US" dirty="0"/>
                    </a:p>
                  </a:txBody>
                  <a:tcPr/>
                </a:tc>
                <a:tc>
                  <a:txBody>
                    <a:bodyPr/>
                    <a:lstStyle/>
                    <a:p>
                      <a:r>
                        <a:rPr lang="en-US" dirty="0" smtClean="0"/>
                        <a:t>SCOP Family</a:t>
                      </a:r>
                      <a:endParaRPr lang="en-US" dirty="0"/>
                    </a:p>
                  </a:txBody>
                  <a:tcPr/>
                </a:tc>
                <a:tc>
                  <a:txBody>
                    <a:bodyPr/>
                    <a:lstStyle/>
                    <a:p>
                      <a:r>
                        <a:rPr lang="en-US" dirty="0" smtClean="0"/>
                        <a:t>Number of Proteins</a:t>
                      </a:r>
                      <a:endParaRPr lang="en-US" dirty="0"/>
                    </a:p>
                  </a:txBody>
                  <a:tcPr/>
                </a:tc>
                <a:tc>
                  <a:txBody>
                    <a:bodyPr/>
                    <a:lstStyle/>
                    <a:p>
                      <a:r>
                        <a:rPr lang="en-US" dirty="0" smtClean="0"/>
                        <a:t>Protein Size</a:t>
                      </a:r>
                      <a:endParaRPr lang="en-US" dirty="0"/>
                    </a:p>
                  </a:txBody>
                  <a:tcPr/>
                </a:tc>
                <a:tc>
                  <a:txBody>
                    <a:bodyPr/>
                    <a:lstStyle/>
                    <a:p>
                      <a:r>
                        <a:rPr lang="en-US" dirty="0" smtClean="0"/>
                        <a:t>Score of Proposed Method</a:t>
                      </a:r>
                      <a:endParaRPr lang="en-US" dirty="0"/>
                    </a:p>
                  </a:txBody>
                  <a:tcPr/>
                </a:tc>
                <a:tc>
                  <a:txBody>
                    <a:bodyPr/>
                    <a:lstStyle/>
                    <a:p>
                      <a:r>
                        <a:rPr lang="en-US" dirty="0" smtClean="0"/>
                        <a:t>Average Deviation of Proposed method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Score of </a:t>
                      </a:r>
                      <a:r>
                        <a:rPr lang="en-US" dirty="0" err="1" smtClean="0"/>
                        <a:t>Gaci</a:t>
                      </a:r>
                      <a:r>
                        <a:rPr lang="en-US" dirty="0" smtClean="0"/>
                        <a:t> et al. Method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Average Deviation of </a:t>
                      </a:r>
                      <a:r>
                        <a:rPr lang="en-US" dirty="0" err="1" smtClean="0"/>
                        <a:t>Gaci</a:t>
                      </a:r>
                      <a:r>
                        <a:rPr lang="en-US" dirty="0" smtClean="0"/>
                        <a:t> et</a:t>
                      </a:r>
                      <a:r>
                        <a:rPr lang="en-US" baseline="0" dirty="0" smtClean="0"/>
                        <a:t> al. </a:t>
                      </a:r>
                      <a:r>
                        <a:rPr lang="en-US" dirty="0" smtClean="0"/>
                        <a:t>method</a:t>
                      </a:r>
                    </a:p>
                    <a:p>
                      <a:endParaRPr lang="en-US" dirty="0"/>
                    </a:p>
                  </a:txBody>
                  <a:tcPr/>
                </a:tc>
              </a:tr>
              <a:tr h="340360">
                <a:tc rowSpan="7">
                  <a:txBody>
                    <a:bodyPr/>
                    <a:lstStyle/>
                    <a:p>
                      <a:r>
                        <a:rPr lang="en-US" dirty="0" smtClean="0"/>
                        <a:t>All Alpha</a:t>
                      </a:r>
                      <a:endParaRPr lang="en-US" dirty="0"/>
                    </a:p>
                  </a:txBody>
                  <a:tcPr/>
                </a:tc>
                <a:tc>
                  <a:txBody>
                    <a:bodyPr/>
                    <a:lstStyle/>
                    <a:p>
                      <a:r>
                        <a:rPr lang="en-US" dirty="0" smtClean="0"/>
                        <a:t>46688</a:t>
                      </a:r>
                      <a:endParaRPr lang="en-US" dirty="0"/>
                    </a:p>
                  </a:txBody>
                  <a:tcPr/>
                </a:tc>
                <a:tc>
                  <a:txBody>
                    <a:bodyPr/>
                    <a:lstStyle/>
                    <a:p>
                      <a:r>
                        <a:rPr lang="en-US" dirty="0" smtClean="0"/>
                        <a:t>17</a:t>
                      </a:r>
                      <a:endParaRPr lang="en-US" dirty="0"/>
                    </a:p>
                  </a:txBody>
                  <a:tcPr/>
                </a:tc>
                <a:tc>
                  <a:txBody>
                    <a:bodyPr/>
                    <a:lstStyle/>
                    <a:p>
                      <a:r>
                        <a:rPr lang="en-US" dirty="0" smtClean="0"/>
                        <a:t>27-46</a:t>
                      </a:r>
                      <a:endParaRPr lang="en-US" dirty="0"/>
                    </a:p>
                  </a:txBody>
                  <a:tcPr/>
                </a:tc>
                <a:tc>
                  <a:txBody>
                    <a:bodyPr/>
                    <a:lstStyle/>
                    <a:p>
                      <a:r>
                        <a:rPr lang="en-US" dirty="0" smtClean="0"/>
                        <a:t>83.973</a:t>
                      </a:r>
                      <a:endParaRPr lang="en-US" dirty="0"/>
                    </a:p>
                  </a:txBody>
                  <a:tcPr/>
                </a:tc>
                <a:tc>
                  <a:txBody>
                    <a:bodyPr/>
                    <a:lstStyle/>
                    <a:p>
                      <a:r>
                        <a:rPr lang="en-US" dirty="0" smtClean="0"/>
                        <a:t>3.277</a:t>
                      </a:r>
                      <a:endParaRPr lang="en-US" dirty="0"/>
                    </a:p>
                  </a:txBody>
                  <a:tcPr/>
                </a:tc>
                <a:tc>
                  <a:txBody>
                    <a:bodyPr/>
                    <a:lstStyle/>
                    <a:p>
                      <a:r>
                        <a:rPr lang="en-US" dirty="0" smtClean="0"/>
                        <a:t>79.136</a:t>
                      </a:r>
                      <a:endParaRPr lang="en-US" dirty="0"/>
                    </a:p>
                  </a:txBody>
                  <a:tcPr/>
                </a:tc>
                <a:tc>
                  <a:txBody>
                    <a:bodyPr/>
                    <a:lstStyle/>
                    <a:p>
                      <a:r>
                        <a:rPr lang="en-US" dirty="0" smtClean="0"/>
                        <a:t>8.114</a:t>
                      </a:r>
                      <a:endParaRPr lang="en-US" dirty="0"/>
                    </a:p>
                  </a:txBody>
                  <a:tcPr/>
                </a:tc>
              </a:tr>
              <a:tr h="340360">
                <a:tc vMerge="1">
                  <a:txBody>
                    <a:bodyPr/>
                    <a:lstStyle/>
                    <a:p>
                      <a:endParaRPr lang="en-US"/>
                    </a:p>
                  </a:txBody>
                  <a:tcPr/>
                </a:tc>
                <a:tc>
                  <a:txBody>
                    <a:bodyPr/>
                    <a:lstStyle/>
                    <a:p>
                      <a:r>
                        <a:rPr lang="en-US" dirty="0" smtClean="0"/>
                        <a:t>47472</a:t>
                      </a:r>
                      <a:endParaRPr lang="en-US" dirty="0"/>
                    </a:p>
                  </a:txBody>
                  <a:tcPr/>
                </a:tc>
                <a:tc>
                  <a:txBody>
                    <a:bodyPr/>
                    <a:lstStyle/>
                    <a:p>
                      <a:r>
                        <a:rPr lang="en-US" dirty="0" smtClean="0"/>
                        <a:t>10</a:t>
                      </a:r>
                      <a:endParaRPr lang="en-US" dirty="0"/>
                    </a:p>
                  </a:txBody>
                  <a:tcPr/>
                </a:tc>
                <a:tc>
                  <a:txBody>
                    <a:bodyPr/>
                    <a:lstStyle/>
                    <a:p>
                      <a:r>
                        <a:rPr lang="en-US" dirty="0" smtClean="0"/>
                        <a:t>98-125</a:t>
                      </a:r>
                      <a:endParaRPr lang="en-US" dirty="0"/>
                    </a:p>
                  </a:txBody>
                  <a:tcPr/>
                </a:tc>
                <a:tc>
                  <a:txBody>
                    <a:bodyPr/>
                    <a:lstStyle/>
                    <a:p>
                      <a:r>
                        <a:rPr lang="en-US" dirty="0" smtClean="0"/>
                        <a:t>73.973</a:t>
                      </a:r>
                      <a:endParaRPr lang="en-US" dirty="0"/>
                    </a:p>
                  </a:txBody>
                  <a:tcPr/>
                </a:tc>
                <a:tc>
                  <a:txBody>
                    <a:bodyPr/>
                    <a:lstStyle/>
                    <a:p>
                      <a:r>
                        <a:rPr lang="en-US" dirty="0" smtClean="0"/>
                        <a:t>12.635</a:t>
                      </a:r>
                      <a:endParaRPr lang="en-US" dirty="0"/>
                    </a:p>
                  </a:txBody>
                  <a:tcPr/>
                </a:tc>
                <a:tc>
                  <a:txBody>
                    <a:bodyPr/>
                    <a:lstStyle/>
                    <a:p>
                      <a:r>
                        <a:rPr lang="en-US" dirty="0" smtClean="0"/>
                        <a:t>70.692</a:t>
                      </a:r>
                      <a:endParaRPr lang="en-US" dirty="0"/>
                    </a:p>
                  </a:txBody>
                  <a:tcPr/>
                </a:tc>
                <a:tc>
                  <a:txBody>
                    <a:bodyPr/>
                    <a:lstStyle/>
                    <a:p>
                      <a:r>
                        <a:rPr lang="en-US" dirty="0" smtClean="0"/>
                        <a:t>15.53</a:t>
                      </a:r>
                      <a:endParaRPr lang="en-US" dirty="0"/>
                    </a:p>
                  </a:txBody>
                  <a:tcPr/>
                </a:tc>
              </a:tr>
              <a:tr h="340360">
                <a:tc vMerge="1">
                  <a:txBody>
                    <a:bodyPr/>
                    <a:lstStyle/>
                    <a:p>
                      <a:endParaRPr lang="en-US"/>
                    </a:p>
                  </a:txBody>
                  <a:tcPr/>
                </a:tc>
                <a:tc>
                  <a:txBody>
                    <a:bodyPr/>
                    <a:lstStyle/>
                    <a:p>
                      <a:r>
                        <a:rPr lang="en-US" dirty="0" smtClean="0"/>
                        <a:t>46457</a:t>
                      </a:r>
                      <a:endParaRPr lang="en-US" dirty="0"/>
                    </a:p>
                  </a:txBody>
                  <a:tcPr/>
                </a:tc>
                <a:tc>
                  <a:txBody>
                    <a:bodyPr/>
                    <a:lstStyle/>
                    <a:p>
                      <a:r>
                        <a:rPr lang="en-US" dirty="0" smtClean="0"/>
                        <a:t>25</a:t>
                      </a:r>
                      <a:endParaRPr lang="en-US" dirty="0"/>
                    </a:p>
                  </a:txBody>
                  <a:tcPr/>
                </a:tc>
                <a:tc>
                  <a:txBody>
                    <a:bodyPr/>
                    <a:lstStyle/>
                    <a:p>
                      <a:r>
                        <a:rPr lang="en-US" dirty="0" smtClean="0"/>
                        <a:t>129-135</a:t>
                      </a:r>
                      <a:endParaRPr lang="en-US" dirty="0"/>
                    </a:p>
                  </a:txBody>
                  <a:tcPr/>
                </a:tc>
                <a:tc>
                  <a:txBody>
                    <a:bodyPr/>
                    <a:lstStyle/>
                    <a:p>
                      <a:r>
                        <a:rPr lang="en-US" dirty="0" smtClean="0"/>
                        <a:t>76.125</a:t>
                      </a:r>
                      <a:endParaRPr lang="en-US" dirty="0"/>
                    </a:p>
                  </a:txBody>
                  <a:tcPr/>
                </a:tc>
                <a:tc>
                  <a:txBody>
                    <a:bodyPr/>
                    <a:lstStyle/>
                    <a:p>
                      <a:r>
                        <a:rPr lang="en-US" dirty="0" smtClean="0"/>
                        <a:t>7.849</a:t>
                      </a:r>
                      <a:endParaRPr lang="en-US" dirty="0"/>
                    </a:p>
                  </a:txBody>
                  <a:tcPr/>
                </a:tc>
                <a:tc>
                  <a:txBody>
                    <a:bodyPr/>
                    <a:lstStyle/>
                    <a:p>
                      <a:r>
                        <a:rPr lang="en-US" dirty="0" smtClean="0"/>
                        <a:t>74.567</a:t>
                      </a:r>
                      <a:endParaRPr lang="en-US" dirty="0"/>
                    </a:p>
                  </a:txBody>
                  <a:tcPr/>
                </a:tc>
                <a:tc>
                  <a:txBody>
                    <a:bodyPr/>
                    <a:lstStyle/>
                    <a:p>
                      <a:r>
                        <a:rPr lang="en-US" dirty="0" smtClean="0"/>
                        <a:t>9.047</a:t>
                      </a:r>
                      <a:endParaRPr lang="en-US" dirty="0"/>
                    </a:p>
                  </a:txBody>
                  <a:tcPr/>
                </a:tc>
              </a:tr>
              <a:tr h="340360">
                <a:tc vMerge="1">
                  <a:txBody>
                    <a:bodyPr/>
                    <a:lstStyle/>
                    <a:p>
                      <a:endParaRPr lang="en-US"/>
                    </a:p>
                  </a:txBody>
                  <a:tcPr/>
                </a:tc>
                <a:tc>
                  <a:txBody>
                    <a:bodyPr/>
                    <a:lstStyle/>
                    <a:p>
                      <a:r>
                        <a:rPr lang="en-US" dirty="0" smtClean="0"/>
                        <a:t>48112</a:t>
                      </a:r>
                      <a:endParaRPr lang="en-US" dirty="0"/>
                    </a:p>
                  </a:txBody>
                  <a:tcPr/>
                </a:tc>
                <a:tc>
                  <a:txBody>
                    <a:bodyPr/>
                    <a:lstStyle/>
                    <a:p>
                      <a:r>
                        <a:rPr lang="en-US" dirty="0" smtClean="0"/>
                        <a:t>11</a:t>
                      </a:r>
                      <a:endParaRPr lang="en-US" dirty="0"/>
                    </a:p>
                  </a:txBody>
                  <a:tcPr/>
                </a:tc>
                <a:tc>
                  <a:txBody>
                    <a:bodyPr/>
                    <a:lstStyle/>
                    <a:p>
                      <a:r>
                        <a:rPr lang="en-US" dirty="0" smtClean="0"/>
                        <a:t>194-200</a:t>
                      </a:r>
                      <a:endParaRPr lang="en-US" dirty="0"/>
                    </a:p>
                  </a:txBody>
                  <a:tcPr/>
                </a:tc>
                <a:tc>
                  <a:txBody>
                    <a:bodyPr/>
                    <a:lstStyle/>
                    <a:p>
                      <a:r>
                        <a:rPr lang="en-US" dirty="0" smtClean="0"/>
                        <a:t>69.234</a:t>
                      </a:r>
                      <a:endParaRPr lang="en-US" dirty="0"/>
                    </a:p>
                  </a:txBody>
                  <a:tcPr/>
                </a:tc>
                <a:tc>
                  <a:txBody>
                    <a:bodyPr/>
                    <a:lstStyle/>
                    <a:p>
                      <a:r>
                        <a:rPr lang="en-US" dirty="0" smtClean="0"/>
                        <a:t>14.008</a:t>
                      </a:r>
                      <a:endParaRPr lang="en-US" dirty="0"/>
                    </a:p>
                  </a:txBody>
                  <a:tcPr/>
                </a:tc>
                <a:tc>
                  <a:txBody>
                    <a:bodyPr/>
                    <a:lstStyle/>
                    <a:p>
                      <a:r>
                        <a:rPr lang="en-US" dirty="0" smtClean="0"/>
                        <a:t>68.3</a:t>
                      </a:r>
                      <a:endParaRPr lang="en-US" dirty="0"/>
                    </a:p>
                  </a:txBody>
                  <a:tcPr/>
                </a:tc>
                <a:tc>
                  <a:txBody>
                    <a:bodyPr/>
                    <a:lstStyle/>
                    <a:p>
                      <a:r>
                        <a:rPr lang="en-US" dirty="0" smtClean="0"/>
                        <a:t>14.942</a:t>
                      </a:r>
                      <a:endParaRPr lang="en-US" dirty="0"/>
                    </a:p>
                  </a:txBody>
                  <a:tcPr/>
                </a:tc>
              </a:tr>
              <a:tr h="340360">
                <a:tc vMerge="1">
                  <a:txBody>
                    <a:bodyPr/>
                    <a:lstStyle/>
                    <a:p>
                      <a:endParaRPr lang="en-US"/>
                    </a:p>
                  </a:txBody>
                  <a:tcPr/>
                </a:tc>
                <a:tc>
                  <a:txBody>
                    <a:bodyPr/>
                    <a:lstStyle/>
                    <a:p>
                      <a:r>
                        <a:rPr lang="en-US" dirty="0" smtClean="0"/>
                        <a:t>48507</a:t>
                      </a:r>
                      <a:endParaRPr lang="en-US" dirty="0"/>
                    </a:p>
                  </a:txBody>
                  <a:tcPr/>
                </a:tc>
                <a:tc>
                  <a:txBody>
                    <a:bodyPr/>
                    <a:lstStyle/>
                    <a:p>
                      <a:r>
                        <a:rPr lang="en-US" dirty="0" smtClean="0"/>
                        <a:t>18</a:t>
                      </a:r>
                      <a:endParaRPr lang="en-US" dirty="0"/>
                    </a:p>
                  </a:txBody>
                  <a:tcPr/>
                </a:tc>
                <a:tc>
                  <a:txBody>
                    <a:bodyPr/>
                    <a:lstStyle/>
                    <a:p>
                      <a:r>
                        <a:rPr lang="en-US" dirty="0" smtClean="0"/>
                        <a:t>203-214</a:t>
                      </a:r>
                      <a:endParaRPr lang="en-US" dirty="0"/>
                    </a:p>
                  </a:txBody>
                  <a:tcPr/>
                </a:tc>
                <a:tc>
                  <a:txBody>
                    <a:bodyPr/>
                    <a:lstStyle/>
                    <a:p>
                      <a:r>
                        <a:rPr lang="en-US" dirty="0" smtClean="0"/>
                        <a:t>66.826</a:t>
                      </a:r>
                      <a:endParaRPr lang="en-US" dirty="0"/>
                    </a:p>
                  </a:txBody>
                  <a:tcPr/>
                </a:tc>
                <a:tc>
                  <a:txBody>
                    <a:bodyPr/>
                    <a:lstStyle/>
                    <a:p>
                      <a:r>
                        <a:rPr lang="en-US" dirty="0" smtClean="0"/>
                        <a:t>5.504</a:t>
                      </a:r>
                      <a:endParaRPr lang="en-US" dirty="0"/>
                    </a:p>
                  </a:txBody>
                  <a:tcPr/>
                </a:tc>
                <a:tc>
                  <a:txBody>
                    <a:bodyPr/>
                    <a:lstStyle/>
                    <a:p>
                      <a:r>
                        <a:rPr lang="en-US" dirty="0" smtClean="0"/>
                        <a:t>64.488</a:t>
                      </a:r>
                      <a:endParaRPr lang="en-US" dirty="0"/>
                    </a:p>
                  </a:txBody>
                  <a:tcPr/>
                </a:tc>
                <a:tc>
                  <a:txBody>
                    <a:bodyPr/>
                    <a:lstStyle/>
                    <a:p>
                      <a:r>
                        <a:rPr lang="en-US" dirty="0" smtClean="0"/>
                        <a:t>7.842</a:t>
                      </a:r>
                      <a:endParaRPr lang="en-US" dirty="0"/>
                    </a:p>
                  </a:txBody>
                  <a:tcPr/>
                </a:tc>
              </a:tr>
              <a:tr h="340360">
                <a:tc vMerge="1">
                  <a:txBody>
                    <a:bodyPr/>
                    <a:lstStyle/>
                    <a:p>
                      <a:endParaRPr lang="en-US"/>
                    </a:p>
                  </a:txBody>
                  <a:tcPr/>
                </a:tc>
                <a:tc>
                  <a:txBody>
                    <a:bodyPr/>
                    <a:lstStyle/>
                    <a:p>
                      <a:r>
                        <a:rPr lang="en-US" dirty="0" smtClean="0"/>
                        <a:t>46457</a:t>
                      </a:r>
                      <a:endParaRPr lang="en-US" dirty="0"/>
                    </a:p>
                  </a:txBody>
                  <a:tcPr/>
                </a:tc>
                <a:tc>
                  <a:txBody>
                    <a:bodyPr/>
                    <a:lstStyle/>
                    <a:p>
                      <a:r>
                        <a:rPr lang="en-US" dirty="0" smtClean="0"/>
                        <a:t>16</a:t>
                      </a:r>
                      <a:endParaRPr lang="en-US" dirty="0"/>
                    </a:p>
                  </a:txBody>
                  <a:tcPr/>
                </a:tc>
                <a:tc>
                  <a:txBody>
                    <a:bodyPr/>
                    <a:lstStyle/>
                    <a:p>
                      <a:r>
                        <a:rPr lang="en-US" dirty="0" smtClean="0"/>
                        <a:t>241-281</a:t>
                      </a:r>
                      <a:endParaRPr lang="en-US" dirty="0"/>
                    </a:p>
                  </a:txBody>
                  <a:tcPr/>
                </a:tc>
                <a:tc>
                  <a:txBody>
                    <a:bodyPr/>
                    <a:lstStyle/>
                    <a:p>
                      <a:r>
                        <a:rPr lang="en-US" dirty="0" smtClean="0"/>
                        <a:t>63.281</a:t>
                      </a:r>
                      <a:endParaRPr lang="en-US" dirty="0"/>
                    </a:p>
                  </a:txBody>
                  <a:tcPr/>
                </a:tc>
                <a:tc>
                  <a:txBody>
                    <a:bodyPr/>
                    <a:lstStyle/>
                    <a:p>
                      <a:r>
                        <a:rPr lang="en-US" dirty="0" smtClean="0"/>
                        <a:t>17.025</a:t>
                      </a:r>
                      <a:endParaRPr lang="en-US" dirty="0"/>
                    </a:p>
                  </a:txBody>
                  <a:tcPr/>
                </a:tc>
                <a:tc>
                  <a:txBody>
                    <a:bodyPr/>
                    <a:lstStyle/>
                    <a:p>
                      <a:r>
                        <a:rPr lang="en-US" dirty="0" smtClean="0"/>
                        <a:t>63.375</a:t>
                      </a:r>
                      <a:endParaRPr lang="en-US" dirty="0"/>
                    </a:p>
                  </a:txBody>
                  <a:tcPr/>
                </a:tc>
                <a:tc>
                  <a:txBody>
                    <a:bodyPr/>
                    <a:lstStyle/>
                    <a:p>
                      <a:r>
                        <a:rPr lang="en-US" dirty="0" smtClean="0"/>
                        <a:t>16.931</a:t>
                      </a:r>
                      <a:endParaRPr lang="en-US" dirty="0"/>
                    </a:p>
                  </a:txBody>
                  <a:tcPr/>
                </a:tc>
              </a:tr>
              <a:tr h="340360">
                <a:tc vMerge="1">
                  <a:txBody>
                    <a:bodyPr/>
                    <a:lstStyle/>
                    <a:p>
                      <a:endParaRPr lang="en-US"/>
                    </a:p>
                  </a:txBody>
                  <a:tcPr/>
                </a:tc>
                <a:tc>
                  <a:txBody>
                    <a:bodyPr/>
                    <a:lstStyle/>
                    <a:p>
                      <a:r>
                        <a:rPr lang="en-US" dirty="0" smtClean="0"/>
                        <a:t>48507</a:t>
                      </a:r>
                      <a:endParaRPr lang="en-US" dirty="0"/>
                    </a:p>
                  </a:txBody>
                  <a:tcPr/>
                </a:tc>
                <a:tc>
                  <a:txBody>
                    <a:bodyPr/>
                    <a:lstStyle/>
                    <a:p>
                      <a:r>
                        <a:rPr lang="en-US" dirty="0" smtClean="0"/>
                        <a:t>20</a:t>
                      </a:r>
                      <a:endParaRPr lang="en-US" dirty="0"/>
                    </a:p>
                  </a:txBody>
                  <a:tcPr/>
                </a:tc>
                <a:tc>
                  <a:txBody>
                    <a:bodyPr/>
                    <a:lstStyle/>
                    <a:p>
                      <a:r>
                        <a:rPr lang="en-US" dirty="0" smtClean="0"/>
                        <a:t>387-422</a:t>
                      </a:r>
                      <a:endParaRPr lang="en-US" dirty="0"/>
                    </a:p>
                  </a:txBody>
                  <a:tcPr/>
                </a:tc>
                <a:tc>
                  <a:txBody>
                    <a:bodyPr/>
                    <a:lstStyle/>
                    <a:p>
                      <a:r>
                        <a:rPr lang="en-US" dirty="0" smtClean="0"/>
                        <a:t>62.072</a:t>
                      </a:r>
                      <a:endParaRPr lang="en-US" dirty="0"/>
                    </a:p>
                  </a:txBody>
                  <a:tcPr/>
                </a:tc>
                <a:tc>
                  <a:txBody>
                    <a:bodyPr/>
                    <a:lstStyle/>
                    <a:p>
                      <a:r>
                        <a:rPr lang="en-US" dirty="0" smtClean="0"/>
                        <a:t>9.304</a:t>
                      </a:r>
                      <a:endParaRPr lang="en-US" dirty="0"/>
                    </a:p>
                  </a:txBody>
                  <a:tcPr/>
                </a:tc>
                <a:tc>
                  <a:txBody>
                    <a:bodyPr/>
                    <a:lstStyle/>
                    <a:p>
                      <a:r>
                        <a:rPr lang="en-US" dirty="0" smtClean="0"/>
                        <a:t>61.947</a:t>
                      </a:r>
                      <a:endParaRPr lang="en-US" dirty="0"/>
                    </a:p>
                  </a:txBody>
                  <a:tcPr/>
                </a:tc>
                <a:tc>
                  <a:txBody>
                    <a:bodyPr/>
                    <a:lstStyle/>
                    <a:p>
                      <a:r>
                        <a:rPr lang="en-US" dirty="0" smtClean="0"/>
                        <a:t>9.429</a:t>
                      </a:r>
                      <a:endParaRPr lang="en-US" dirty="0"/>
                    </a:p>
                  </a:txBody>
                  <a:tcPr/>
                </a:tc>
              </a:tr>
              <a:tr h="340360">
                <a:tc rowSpan="5">
                  <a:txBody>
                    <a:bodyPr/>
                    <a:lstStyle/>
                    <a:p>
                      <a:r>
                        <a:rPr lang="en-US" dirty="0" smtClean="0"/>
                        <a:t>All Beta</a:t>
                      </a:r>
                      <a:endParaRPr lang="en-US" dirty="0"/>
                    </a:p>
                  </a:txBody>
                  <a:tcPr/>
                </a:tc>
                <a:tc>
                  <a:txBody>
                    <a:bodyPr/>
                    <a:lstStyle/>
                    <a:p>
                      <a:r>
                        <a:rPr lang="en-US" dirty="0" smtClean="0"/>
                        <a:t>50629</a:t>
                      </a:r>
                      <a:endParaRPr lang="en-US" dirty="0"/>
                    </a:p>
                  </a:txBody>
                  <a:tcPr/>
                </a:tc>
                <a:tc>
                  <a:txBody>
                    <a:bodyPr/>
                    <a:lstStyle/>
                    <a:p>
                      <a:r>
                        <a:rPr lang="en-US" dirty="0" smtClean="0"/>
                        <a:t>6</a:t>
                      </a:r>
                      <a:endParaRPr lang="en-US" dirty="0"/>
                    </a:p>
                  </a:txBody>
                  <a:tcPr/>
                </a:tc>
                <a:tc>
                  <a:txBody>
                    <a:bodyPr/>
                    <a:lstStyle/>
                    <a:p>
                      <a:r>
                        <a:rPr lang="en-US" dirty="0" smtClean="0"/>
                        <a:t>54-66</a:t>
                      </a:r>
                      <a:endParaRPr lang="en-US" dirty="0"/>
                    </a:p>
                  </a:txBody>
                  <a:tcPr/>
                </a:tc>
                <a:tc>
                  <a:txBody>
                    <a:bodyPr/>
                    <a:lstStyle/>
                    <a:p>
                      <a:r>
                        <a:rPr lang="en-US" dirty="0" smtClean="0"/>
                        <a:t>79.635</a:t>
                      </a:r>
                      <a:endParaRPr lang="en-US" dirty="0"/>
                    </a:p>
                  </a:txBody>
                  <a:tcPr/>
                </a:tc>
                <a:tc>
                  <a:txBody>
                    <a:bodyPr/>
                    <a:lstStyle/>
                    <a:p>
                      <a:r>
                        <a:rPr lang="en-US" dirty="0" smtClean="0"/>
                        <a:t>2.892</a:t>
                      </a:r>
                      <a:endParaRPr lang="en-US" dirty="0"/>
                    </a:p>
                  </a:txBody>
                  <a:tcPr/>
                </a:tc>
                <a:tc>
                  <a:txBody>
                    <a:bodyPr/>
                    <a:lstStyle/>
                    <a:p>
                      <a:r>
                        <a:rPr lang="en-US" dirty="0" smtClean="0"/>
                        <a:t>76.136</a:t>
                      </a:r>
                      <a:endParaRPr lang="en-US" dirty="0"/>
                    </a:p>
                  </a:txBody>
                  <a:tcPr/>
                </a:tc>
                <a:tc>
                  <a:txBody>
                    <a:bodyPr/>
                    <a:lstStyle/>
                    <a:p>
                      <a:r>
                        <a:rPr lang="en-US" dirty="0" smtClean="0"/>
                        <a:t>6.391</a:t>
                      </a:r>
                      <a:endParaRPr lang="en-US" dirty="0"/>
                    </a:p>
                  </a:txBody>
                  <a:tcPr/>
                </a:tc>
              </a:tr>
              <a:tr h="340360">
                <a:tc vMerge="1">
                  <a:txBody>
                    <a:bodyPr/>
                    <a:lstStyle/>
                    <a:p>
                      <a:endParaRPr lang="en-US" dirty="0"/>
                    </a:p>
                  </a:txBody>
                  <a:tcPr/>
                </a:tc>
                <a:tc>
                  <a:txBody>
                    <a:bodyPr/>
                    <a:lstStyle/>
                    <a:p>
                      <a:r>
                        <a:rPr lang="en-US" dirty="0" smtClean="0"/>
                        <a:t>50813</a:t>
                      </a:r>
                      <a:endParaRPr lang="en-US" dirty="0"/>
                    </a:p>
                  </a:txBody>
                  <a:tcPr/>
                </a:tc>
                <a:tc>
                  <a:txBody>
                    <a:bodyPr/>
                    <a:lstStyle/>
                    <a:p>
                      <a:r>
                        <a:rPr lang="en-US" dirty="0" smtClean="0"/>
                        <a:t>11</a:t>
                      </a:r>
                      <a:endParaRPr lang="en-US" dirty="0"/>
                    </a:p>
                  </a:txBody>
                  <a:tcPr/>
                </a:tc>
                <a:tc>
                  <a:txBody>
                    <a:bodyPr/>
                    <a:lstStyle/>
                    <a:p>
                      <a:r>
                        <a:rPr lang="en-US" dirty="0" smtClean="0"/>
                        <a:t>90-111</a:t>
                      </a:r>
                      <a:endParaRPr lang="en-US" dirty="0"/>
                    </a:p>
                  </a:txBody>
                  <a:tcPr/>
                </a:tc>
                <a:tc>
                  <a:txBody>
                    <a:bodyPr/>
                    <a:lstStyle/>
                    <a:p>
                      <a:r>
                        <a:rPr lang="en-US" dirty="0" smtClean="0"/>
                        <a:t>74.006</a:t>
                      </a:r>
                      <a:endParaRPr lang="en-US" dirty="0"/>
                    </a:p>
                  </a:txBody>
                  <a:tcPr/>
                </a:tc>
                <a:tc>
                  <a:txBody>
                    <a:bodyPr/>
                    <a:lstStyle/>
                    <a:p>
                      <a:r>
                        <a:rPr lang="en-US" dirty="0" smtClean="0"/>
                        <a:t>4.428</a:t>
                      </a:r>
                      <a:endParaRPr lang="en-US" dirty="0"/>
                    </a:p>
                  </a:txBody>
                  <a:tcPr/>
                </a:tc>
                <a:tc>
                  <a:txBody>
                    <a:bodyPr/>
                    <a:lstStyle/>
                    <a:p>
                      <a:r>
                        <a:rPr lang="en-US" dirty="0" smtClean="0"/>
                        <a:t>72.567</a:t>
                      </a:r>
                      <a:endParaRPr lang="en-US" dirty="0"/>
                    </a:p>
                  </a:txBody>
                  <a:tcPr/>
                </a:tc>
                <a:tc>
                  <a:txBody>
                    <a:bodyPr/>
                    <a:lstStyle/>
                    <a:p>
                      <a:r>
                        <a:rPr lang="en-US" dirty="0" smtClean="0"/>
                        <a:t>5.867</a:t>
                      </a:r>
                      <a:endParaRPr lang="en-US" dirty="0"/>
                    </a:p>
                  </a:txBody>
                  <a:tcPr/>
                </a:tc>
              </a:tr>
              <a:tr h="340360">
                <a:tc vMerge="1">
                  <a:txBody>
                    <a:bodyPr/>
                    <a:lstStyle/>
                    <a:p>
                      <a:endParaRPr lang="en-US" dirty="0"/>
                    </a:p>
                  </a:txBody>
                  <a:tcPr/>
                </a:tc>
                <a:tc>
                  <a:txBody>
                    <a:bodyPr/>
                    <a:lstStyle/>
                    <a:p>
                      <a:r>
                        <a:rPr lang="en-US" dirty="0" smtClean="0"/>
                        <a:t>48725</a:t>
                      </a:r>
                      <a:endParaRPr lang="en-US" dirty="0"/>
                    </a:p>
                  </a:txBody>
                  <a:tcPr/>
                </a:tc>
                <a:tc>
                  <a:txBody>
                    <a:bodyPr/>
                    <a:lstStyle/>
                    <a:p>
                      <a:r>
                        <a:rPr lang="en-US" dirty="0" smtClean="0"/>
                        <a:t>24</a:t>
                      </a:r>
                      <a:endParaRPr lang="en-US" dirty="0"/>
                    </a:p>
                  </a:txBody>
                  <a:tcPr/>
                </a:tc>
                <a:tc>
                  <a:txBody>
                    <a:bodyPr/>
                    <a:lstStyle/>
                    <a:p>
                      <a:r>
                        <a:rPr lang="en-US" dirty="0" smtClean="0"/>
                        <a:t>120-124</a:t>
                      </a:r>
                      <a:endParaRPr lang="en-US" dirty="0"/>
                    </a:p>
                  </a:txBody>
                  <a:tcPr/>
                </a:tc>
                <a:tc>
                  <a:txBody>
                    <a:bodyPr/>
                    <a:lstStyle/>
                    <a:p>
                      <a:r>
                        <a:rPr lang="en-US" dirty="0" smtClean="0"/>
                        <a:t>80.881</a:t>
                      </a:r>
                      <a:endParaRPr lang="en-US" dirty="0"/>
                    </a:p>
                  </a:txBody>
                  <a:tcPr/>
                </a:tc>
                <a:tc>
                  <a:txBody>
                    <a:bodyPr/>
                    <a:lstStyle/>
                    <a:p>
                      <a:r>
                        <a:rPr lang="en-US" dirty="0" smtClean="0"/>
                        <a:t>7.775</a:t>
                      </a:r>
                      <a:endParaRPr lang="en-US" dirty="0"/>
                    </a:p>
                  </a:txBody>
                  <a:tcPr/>
                </a:tc>
                <a:tc>
                  <a:txBody>
                    <a:bodyPr/>
                    <a:lstStyle/>
                    <a:p>
                      <a:r>
                        <a:rPr lang="en-US" dirty="0" smtClean="0"/>
                        <a:t>76.692</a:t>
                      </a:r>
                      <a:endParaRPr lang="en-US" dirty="0"/>
                    </a:p>
                  </a:txBody>
                  <a:tcPr/>
                </a:tc>
                <a:tc>
                  <a:txBody>
                    <a:bodyPr/>
                    <a:lstStyle/>
                    <a:p>
                      <a:r>
                        <a:rPr lang="en-US" dirty="0" smtClean="0"/>
                        <a:t>11.964</a:t>
                      </a:r>
                      <a:endParaRPr lang="en-US" dirty="0"/>
                    </a:p>
                  </a:txBody>
                  <a:tcPr/>
                </a:tc>
              </a:tr>
              <a:tr h="340360">
                <a:tc vMerge="1">
                  <a:txBody>
                    <a:bodyPr/>
                    <a:lstStyle/>
                    <a:p>
                      <a:endParaRPr lang="en-US" dirty="0"/>
                    </a:p>
                  </a:txBody>
                  <a:tcPr/>
                </a:tc>
                <a:tc>
                  <a:txBody>
                    <a:bodyPr/>
                    <a:lstStyle/>
                    <a:p>
                      <a:r>
                        <a:rPr lang="en-US" dirty="0" smtClean="0"/>
                        <a:t>50629</a:t>
                      </a:r>
                      <a:endParaRPr lang="en-US" dirty="0"/>
                    </a:p>
                  </a:txBody>
                  <a:tcPr/>
                </a:tc>
                <a:tc>
                  <a:txBody>
                    <a:bodyPr/>
                    <a:lstStyle/>
                    <a:p>
                      <a:r>
                        <a:rPr lang="en-US" dirty="0" smtClean="0"/>
                        <a:t>13</a:t>
                      </a:r>
                      <a:endParaRPr lang="en-US" dirty="0"/>
                    </a:p>
                  </a:txBody>
                  <a:tcPr/>
                </a:tc>
                <a:tc>
                  <a:txBody>
                    <a:bodyPr/>
                    <a:lstStyle/>
                    <a:p>
                      <a:r>
                        <a:rPr lang="en-US" dirty="0" smtClean="0"/>
                        <a:t>124-128</a:t>
                      </a:r>
                      <a:endParaRPr lang="en-US" dirty="0"/>
                    </a:p>
                  </a:txBody>
                  <a:tcPr/>
                </a:tc>
                <a:tc>
                  <a:txBody>
                    <a:bodyPr/>
                    <a:lstStyle/>
                    <a:p>
                      <a:r>
                        <a:rPr lang="en-US" dirty="0" smtClean="0"/>
                        <a:t>76.379</a:t>
                      </a:r>
                      <a:endParaRPr lang="en-US" dirty="0"/>
                    </a:p>
                  </a:txBody>
                  <a:tcPr/>
                </a:tc>
                <a:tc>
                  <a:txBody>
                    <a:bodyPr/>
                    <a:lstStyle/>
                    <a:p>
                      <a:r>
                        <a:rPr lang="en-US" dirty="0" smtClean="0"/>
                        <a:t>9.361</a:t>
                      </a:r>
                      <a:endParaRPr lang="en-US" dirty="0"/>
                    </a:p>
                  </a:txBody>
                  <a:tcPr/>
                </a:tc>
                <a:tc>
                  <a:txBody>
                    <a:bodyPr/>
                    <a:lstStyle/>
                    <a:p>
                      <a:r>
                        <a:rPr lang="en-US" dirty="0" smtClean="0"/>
                        <a:t>71.3</a:t>
                      </a:r>
                      <a:endParaRPr lang="en-US" dirty="0"/>
                    </a:p>
                  </a:txBody>
                  <a:tcPr/>
                </a:tc>
                <a:tc>
                  <a:txBody>
                    <a:bodyPr/>
                    <a:lstStyle/>
                    <a:p>
                      <a:r>
                        <a:rPr lang="en-US" dirty="0" smtClean="0"/>
                        <a:t>14.44</a:t>
                      </a:r>
                      <a:endParaRPr lang="en-US" dirty="0"/>
                    </a:p>
                  </a:txBody>
                  <a:tcPr/>
                </a:tc>
              </a:tr>
              <a:tr h="340360">
                <a:tc vMerge="1">
                  <a:txBody>
                    <a:bodyPr/>
                    <a:lstStyle/>
                    <a:p>
                      <a:endParaRPr lang="en-US" dirty="0"/>
                    </a:p>
                  </a:txBody>
                  <a:tcPr/>
                </a:tc>
                <a:tc>
                  <a:txBody>
                    <a:bodyPr/>
                    <a:lstStyle/>
                    <a:p>
                      <a:r>
                        <a:rPr lang="en-US" dirty="0" smtClean="0"/>
                        <a:t>50875</a:t>
                      </a:r>
                      <a:endParaRPr lang="en-US" dirty="0"/>
                    </a:p>
                  </a:txBody>
                  <a:tcPr/>
                </a:tc>
                <a:tc>
                  <a:txBody>
                    <a:bodyPr/>
                    <a:lstStyle/>
                    <a:p>
                      <a:r>
                        <a:rPr lang="en-US" dirty="0" smtClean="0"/>
                        <a:t>14</a:t>
                      </a:r>
                      <a:endParaRPr lang="en-US" dirty="0"/>
                    </a:p>
                  </a:txBody>
                  <a:tcPr/>
                </a:tc>
                <a:tc>
                  <a:txBody>
                    <a:bodyPr/>
                    <a:lstStyle/>
                    <a:p>
                      <a:r>
                        <a:rPr lang="en-US" dirty="0" smtClean="0"/>
                        <a:t>133-224</a:t>
                      </a:r>
                      <a:endParaRPr lang="en-US" dirty="0"/>
                    </a:p>
                  </a:txBody>
                  <a:tcPr/>
                </a:tc>
                <a:tc>
                  <a:txBody>
                    <a:bodyPr/>
                    <a:lstStyle/>
                    <a:p>
                      <a:r>
                        <a:rPr lang="en-US" dirty="0" smtClean="0"/>
                        <a:t>77.959</a:t>
                      </a:r>
                      <a:endParaRPr lang="en-US" dirty="0"/>
                    </a:p>
                  </a:txBody>
                  <a:tcPr/>
                </a:tc>
                <a:tc>
                  <a:txBody>
                    <a:bodyPr/>
                    <a:lstStyle/>
                    <a:p>
                      <a:r>
                        <a:rPr lang="en-US" dirty="0" smtClean="0"/>
                        <a:t>10.67</a:t>
                      </a:r>
                    </a:p>
                  </a:txBody>
                  <a:tcPr/>
                </a:tc>
                <a:tc>
                  <a:txBody>
                    <a:bodyPr/>
                    <a:lstStyle/>
                    <a:p>
                      <a:r>
                        <a:rPr lang="en-US" dirty="0" smtClean="0"/>
                        <a:t>74.488</a:t>
                      </a:r>
                      <a:endParaRPr lang="en-US" dirty="0"/>
                    </a:p>
                  </a:txBody>
                  <a:tcPr/>
                </a:tc>
                <a:tc>
                  <a:txBody>
                    <a:bodyPr/>
                    <a:lstStyle/>
                    <a:p>
                      <a:r>
                        <a:rPr lang="en-US" dirty="0" smtClean="0"/>
                        <a:t>14.141</a:t>
                      </a:r>
                      <a:endParaRPr lang="en-US" dirty="0"/>
                    </a:p>
                  </a:txBody>
                  <a:tcPr/>
                </a:tc>
              </a:tr>
            </a:tbl>
          </a:graphicData>
        </a:graphic>
      </p:graphicFrame>
      <p:sp>
        <p:nvSpPr>
          <p:cNvPr id="7" name="TextBox 6"/>
          <p:cNvSpPr txBox="1"/>
          <p:nvPr/>
        </p:nvSpPr>
        <p:spPr>
          <a:xfrm>
            <a:off x="381000" y="6019800"/>
            <a:ext cx="8382000" cy="646331"/>
          </a:xfrm>
          <a:prstGeom prst="rect">
            <a:avLst/>
          </a:prstGeom>
          <a:noFill/>
        </p:spPr>
        <p:txBody>
          <a:bodyPr wrap="square" rtlCol="0">
            <a:spAutoFit/>
          </a:bodyPr>
          <a:lstStyle/>
          <a:p>
            <a:r>
              <a:rPr lang="en-US" b="1" dirty="0" smtClean="0"/>
              <a:t>Table 3:  Predicting a SSE-IN by ant colony approach. The algorithm parameters are:  α = 25, β = 12, ρ = 0.7, </a:t>
            </a:r>
            <a:r>
              <a:rPr lang="en-US" b="1" dirty="0" err="1" smtClean="0"/>
              <a:t>Δτ</a:t>
            </a:r>
            <a:r>
              <a:rPr lang="en-US" b="1" dirty="0" smtClean="0"/>
              <a:t> = 4000, e = 2, </a:t>
            </a:r>
            <a:r>
              <a:rPr lang="en-US" b="1" dirty="0" err="1" smtClean="0"/>
              <a:t>λ</a:t>
            </a:r>
            <a:r>
              <a:rPr lang="en-US" b="1" baseline="-25000" dirty="0" err="1" smtClean="0"/>
              <a:t>min</a:t>
            </a:r>
            <a:r>
              <a:rPr lang="en-US" b="1" baseline="-25000" dirty="0" smtClean="0"/>
              <a:t> </a:t>
            </a:r>
            <a:r>
              <a:rPr lang="en-US" b="1" dirty="0" smtClean="0"/>
              <a:t>= 0.8</a:t>
            </a:r>
            <a:endParaRPr 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(6/6)</a:t>
            </a:r>
            <a:endParaRPr lang="en-US" dirty="0"/>
          </a:p>
        </p:txBody>
      </p:sp>
      <p:sp>
        <p:nvSpPr>
          <p:cNvPr id="3" name="Content Placeholder 2"/>
          <p:cNvSpPr>
            <a:spLocks noGrp="1"/>
          </p:cNvSpPr>
          <p:nvPr>
            <p:ph sz="quarter" idx="1"/>
          </p:nvPr>
        </p:nvSpPr>
        <p:spPr/>
        <p:txBody>
          <a:bodyPr/>
          <a:lstStyle/>
          <a:p>
            <a:r>
              <a:rPr lang="en-US" dirty="0" smtClean="0"/>
              <a:t>Algorithm Complexity</a:t>
            </a:r>
          </a:p>
          <a:p>
            <a:pPr lvl="1"/>
            <a:r>
              <a:rPr lang="en-US" dirty="0" smtClean="0"/>
              <a:t>Independent of specific time bound</a:t>
            </a:r>
          </a:p>
          <a:p>
            <a:pPr lvl="1"/>
            <a:r>
              <a:rPr lang="en-US" dirty="0" smtClean="0"/>
              <a:t>Running time can be controlled</a:t>
            </a:r>
          </a:p>
          <a:p>
            <a:pPr lvl="1"/>
            <a:r>
              <a:rPr lang="en-US" dirty="0" smtClean="0"/>
              <a:t>More time it runs better it performs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smtClean="0"/>
              <a:t>Predict a network of amino acid atoms</a:t>
            </a:r>
          </a:p>
          <a:p>
            <a:r>
              <a:rPr lang="en-US" dirty="0" err="1" smtClean="0"/>
              <a:t>NxN</a:t>
            </a:r>
            <a:r>
              <a:rPr lang="en-US" dirty="0" smtClean="0"/>
              <a:t> matrix of the graph representing the network</a:t>
            </a:r>
          </a:p>
          <a:p>
            <a:r>
              <a:rPr lang="en-US" dirty="0" smtClean="0"/>
              <a:t>Edges represents the interaction or bonds between amino acid</a:t>
            </a:r>
          </a:p>
          <a:p>
            <a:r>
              <a:rPr lang="en-US" dirty="0" smtClean="0"/>
              <a:t>Interaction depends not only on distance between amino acid atoms in protein but also the angles between them and on the hydrophobic and hydrophilic properties</a:t>
            </a:r>
          </a:p>
          <a:p>
            <a:r>
              <a:rPr lang="en-US" dirty="0" smtClean="0"/>
              <a:t>Evolutionary Optimization Algorithm is used with capability of multi-objective handling instead of using machine learning approaches like ANN, SVM etc.</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Computational solution to an biological problem and described how to formulate a biological problem like folding protein into optimization and graph theory problem. The formulation consists of finding the interactions between SSE network and interaction between amino acids of the protein. The first problem was solving by an multi-objective genetic algorithm and the second one solve by ant colony optimization approach.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O. </a:t>
            </a:r>
            <a:r>
              <a:rPr lang="en-US" dirty="0" err="1" smtClean="0"/>
              <a:t>Gaci</a:t>
            </a:r>
            <a:r>
              <a:rPr lang="en-US" dirty="0" smtClean="0"/>
              <a:t>. How to fold amino acid interaction networks by computational intelligence methods. In </a:t>
            </a:r>
            <a:r>
              <a:rPr lang="en-US" dirty="0" err="1" smtClean="0"/>
              <a:t>BioInformatics</a:t>
            </a:r>
            <a:r>
              <a:rPr lang="en-US" dirty="0" smtClean="0"/>
              <a:t> and </a:t>
            </a:r>
            <a:r>
              <a:rPr lang="en-US" dirty="0" err="1" smtClean="0"/>
              <a:t>BioEngineering</a:t>
            </a:r>
            <a:r>
              <a:rPr lang="en-US" dirty="0" smtClean="0"/>
              <a:t> (BIBE), 2010 IEEE International Conference on, pages 150 - 155, 2010.</a:t>
            </a:r>
          </a:p>
          <a:p>
            <a:r>
              <a:rPr lang="en-US" dirty="0" err="1" smtClean="0"/>
              <a:t>Deepayan</a:t>
            </a:r>
            <a:r>
              <a:rPr lang="en-US" dirty="0" smtClean="0"/>
              <a:t> </a:t>
            </a:r>
            <a:r>
              <a:rPr lang="en-US" dirty="0" err="1" smtClean="0"/>
              <a:t>Chakrabarti</a:t>
            </a:r>
            <a:r>
              <a:rPr lang="en-US" dirty="0" smtClean="0"/>
              <a:t>, Ravi Kumar, and Andrew Tomkins. Evolutionary clustering. In Tina </a:t>
            </a:r>
            <a:r>
              <a:rPr lang="en-US" dirty="0" err="1" smtClean="0"/>
              <a:t>Eliassi-Rad</a:t>
            </a:r>
            <a:r>
              <a:rPr lang="en-US" dirty="0" smtClean="0"/>
              <a:t>, Lyle H. </a:t>
            </a:r>
            <a:r>
              <a:rPr lang="en-US" dirty="0" err="1" smtClean="0"/>
              <a:t>Ungar</a:t>
            </a:r>
            <a:r>
              <a:rPr lang="en-US" dirty="0" smtClean="0"/>
              <a:t>, Mark Craven, and </a:t>
            </a:r>
            <a:r>
              <a:rPr lang="en-US" dirty="0" err="1" smtClean="0"/>
              <a:t>Dimitrios</a:t>
            </a:r>
            <a:r>
              <a:rPr lang="en-US" dirty="0" smtClean="0"/>
              <a:t> </a:t>
            </a:r>
            <a:r>
              <a:rPr lang="en-US" dirty="0" err="1" smtClean="0"/>
              <a:t>Gunopulos</a:t>
            </a:r>
            <a:r>
              <a:rPr lang="en-US" dirty="0" smtClean="0"/>
              <a:t>, editors, KDD, pages 554 - 560. ACM, 2006.</a:t>
            </a:r>
          </a:p>
          <a:p>
            <a:r>
              <a:rPr lang="en-US" dirty="0" smtClean="0"/>
              <a:t>L. Li N. V. </a:t>
            </a:r>
            <a:r>
              <a:rPr lang="en-US" dirty="0" err="1" smtClean="0"/>
              <a:t>Dokholyan</a:t>
            </a:r>
            <a:r>
              <a:rPr lang="en-US" dirty="0" smtClean="0"/>
              <a:t>, F. Ding, and E. I. </a:t>
            </a:r>
            <a:r>
              <a:rPr lang="en-US" dirty="0" err="1" smtClean="0"/>
              <a:t>Shakhnovich</a:t>
            </a:r>
            <a:r>
              <a:rPr lang="en-US" dirty="0" smtClean="0"/>
              <a:t>. Topological determinants of protein folding. In Proceedings of the National Academy of Sciences of the United States of America, volume 99, pages 8637 - 8641, 2002.</a:t>
            </a:r>
          </a:p>
          <a:p>
            <a:r>
              <a:rPr lang="en-US" dirty="0" smtClean="0"/>
              <a:t>Helen M Berman, John Westbrook, </a:t>
            </a:r>
            <a:r>
              <a:rPr lang="en-US" dirty="0" err="1" smtClean="0"/>
              <a:t>Zukang</a:t>
            </a:r>
            <a:r>
              <a:rPr lang="en-US" dirty="0" smtClean="0"/>
              <a:t> </a:t>
            </a:r>
            <a:r>
              <a:rPr lang="en-US" dirty="0" err="1" smtClean="0"/>
              <a:t>Feng</a:t>
            </a:r>
            <a:r>
              <a:rPr lang="en-US" dirty="0" smtClean="0"/>
              <a:t>, Gary Gilliland, TN </a:t>
            </a:r>
            <a:r>
              <a:rPr lang="en-US" dirty="0" err="1" smtClean="0"/>
              <a:t>Bhat</a:t>
            </a:r>
            <a:r>
              <a:rPr lang="en-US" dirty="0" smtClean="0"/>
              <a:t>, </a:t>
            </a:r>
            <a:r>
              <a:rPr lang="en-US" dirty="0" err="1" smtClean="0"/>
              <a:t>Helge</a:t>
            </a:r>
            <a:r>
              <a:rPr lang="en-US" dirty="0" smtClean="0"/>
              <a:t> </a:t>
            </a:r>
            <a:r>
              <a:rPr lang="en-US" dirty="0" err="1" smtClean="0"/>
              <a:t>Weissig</a:t>
            </a:r>
            <a:r>
              <a:rPr lang="en-US" dirty="0" smtClean="0"/>
              <a:t>, </a:t>
            </a:r>
            <a:r>
              <a:rPr lang="en-US" dirty="0" err="1" smtClean="0"/>
              <a:t>Ilya</a:t>
            </a:r>
            <a:r>
              <a:rPr lang="en-US" dirty="0" smtClean="0"/>
              <a:t> N </a:t>
            </a:r>
            <a:r>
              <a:rPr lang="en-US" dirty="0" err="1" smtClean="0"/>
              <a:t>Shindyalov</a:t>
            </a:r>
            <a:r>
              <a:rPr lang="en-US" dirty="0" smtClean="0"/>
              <a:t>, and Philip E Bourne. The protein data bank. Nucleic acids research, 28(1):235 - 242, 2000.</a:t>
            </a:r>
          </a:p>
          <a:p>
            <a:r>
              <a:rPr lang="en-US" dirty="0" err="1" smtClean="0"/>
              <a:t>Debnath</a:t>
            </a:r>
            <a:r>
              <a:rPr lang="en-US" dirty="0" smtClean="0"/>
              <a:t> Pal and </a:t>
            </a:r>
            <a:r>
              <a:rPr lang="en-US" dirty="0" err="1" smtClean="0"/>
              <a:t>Pinak</a:t>
            </a:r>
            <a:r>
              <a:rPr lang="en-US" dirty="0" smtClean="0"/>
              <a:t> </a:t>
            </a:r>
            <a:r>
              <a:rPr lang="en-US" dirty="0" err="1" smtClean="0"/>
              <a:t>Chakrabarti</a:t>
            </a:r>
            <a:r>
              <a:rPr lang="en-US" dirty="0" smtClean="0"/>
              <a:t>. On residues in the disallowed region of the </a:t>
            </a:r>
            <a:r>
              <a:rPr lang="en-US" dirty="0" err="1" smtClean="0"/>
              <a:t>ramachandran</a:t>
            </a:r>
            <a:r>
              <a:rPr lang="en-US" dirty="0" smtClean="0"/>
              <a:t> map. Biopolymers, 63(3):195 - 206, 2002.</a:t>
            </a:r>
          </a:p>
          <a:p>
            <a:r>
              <a:rPr lang="en-US" dirty="0" smtClean="0"/>
              <a:t>Carl </a:t>
            </a:r>
            <a:r>
              <a:rPr lang="en-US" dirty="0" err="1" smtClean="0"/>
              <a:t>Branden</a:t>
            </a:r>
            <a:r>
              <a:rPr lang="en-US" dirty="0" smtClean="0"/>
              <a:t>, John </a:t>
            </a:r>
            <a:r>
              <a:rPr lang="en-US" dirty="0" err="1" smtClean="0"/>
              <a:t>Tooze</a:t>
            </a:r>
            <a:r>
              <a:rPr lang="en-US" dirty="0" smtClean="0"/>
              <a:t>, et al. Introduction to protein structure, volume 2. Garland New York, 1991.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Mark EJ Newman. The structure and function of networks. Computer Physics Communications, 147(1):40-45, 2002</a:t>
            </a:r>
          </a:p>
          <a:p>
            <a:r>
              <a:rPr lang="en-US" dirty="0" smtClean="0"/>
              <a:t>Omar </a:t>
            </a:r>
            <a:r>
              <a:rPr lang="en-US" dirty="0" err="1" smtClean="0"/>
              <a:t>Gaci</a:t>
            </a:r>
            <a:r>
              <a:rPr lang="en-US" dirty="0" smtClean="0"/>
              <a:t>, Stefan </a:t>
            </a:r>
            <a:r>
              <a:rPr lang="en-US" dirty="0" err="1" smtClean="0"/>
              <a:t>Balev</a:t>
            </a:r>
            <a:r>
              <a:rPr lang="en-US" dirty="0" smtClean="0"/>
              <a:t>, et al. Proteins: From structural </a:t>
            </a:r>
            <a:r>
              <a:rPr lang="en-US" dirty="0" err="1" smtClean="0"/>
              <a:t>classication</a:t>
            </a:r>
            <a:r>
              <a:rPr lang="en-US" dirty="0" smtClean="0"/>
              <a:t> to amino acid interaction networks. Proceedings of the BIOCOMP 08, 2(1):728-734, 2008.</a:t>
            </a:r>
          </a:p>
          <a:p>
            <a:r>
              <a:rPr lang="en-US" dirty="0" smtClean="0"/>
              <a:t>Omar </a:t>
            </a:r>
            <a:r>
              <a:rPr lang="en-US" dirty="0" err="1" smtClean="0"/>
              <a:t>Gaci</a:t>
            </a:r>
            <a:r>
              <a:rPr lang="en-US" dirty="0" smtClean="0"/>
              <a:t> and Stefan </a:t>
            </a:r>
            <a:r>
              <a:rPr lang="en-US" dirty="0" err="1" smtClean="0"/>
              <a:t>Balev</a:t>
            </a:r>
            <a:r>
              <a:rPr lang="en-US" dirty="0" smtClean="0"/>
              <a:t>. The small-world model for amino acid interaction networks. In Advanced Information Networking and Applications Workshops, </a:t>
            </a:r>
            <a:r>
              <a:rPr lang="fr-FR" dirty="0" smtClean="0"/>
              <a:t>2009. WAINA'09. International </a:t>
            </a:r>
            <a:r>
              <a:rPr lang="fr-FR" dirty="0" err="1" smtClean="0"/>
              <a:t>Conference</a:t>
            </a:r>
            <a:r>
              <a:rPr lang="fr-FR" dirty="0" smtClean="0"/>
              <a:t> on, pages 902 - 907. IEEE, 2009.</a:t>
            </a:r>
          </a:p>
          <a:p>
            <a:r>
              <a:rPr lang="en-US" dirty="0" smtClean="0"/>
              <a:t>Christian Blum. Ant colony optimization: Introduction and recent trends. Physics of Life reviews, 2(4):353-373, 2005.</a:t>
            </a:r>
          </a:p>
          <a:p>
            <a:r>
              <a:rPr lang="en-US" dirty="0" smtClean="0"/>
              <a:t>Omar </a:t>
            </a:r>
            <a:r>
              <a:rPr lang="en-US" dirty="0" err="1" smtClean="0"/>
              <a:t>Gaci</a:t>
            </a:r>
            <a:r>
              <a:rPr lang="en-US" dirty="0" smtClean="0"/>
              <a:t>. Building a topological inference exploiting qualitative criteria. Evolutionary Bioinformatics, 2010.</a:t>
            </a:r>
          </a:p>
          <a:p>
            <a:r>
              <a:rPr lang="en-US" dirty="0" smtClean="0"/>
              <a:t>Deb K, </a:t>
            </a:r>
            <a:r>
              <a:rPr lang="en-US" dirty="0" err="1" smtClean="0"/>
              <a:t>Agrawal</a:t>
            </a:r>
            <a:r>
              <a:rPr lang="en-US" dirty="0" smtClean="0"/>
              <a:t> S, </a:t>
            </a:r>
            <a:r>
              <a:rPr lang="en-US" dirty="0" err="1" smtClean="0"/>
              <a:t>Pratap</a:t>
            </a:r>
            <a:r>
              <a:rPr lang="en-US" dirty="0" smtClean="0"/>
              <a:t> A, and </a:t>
            </a:r>
            <a:r>
              <a:rPr lang="en-US" dirty="0" err="1" smtClean="0"/>
              <a:t>Meyarivan</a:t>
            </a:r>
            <a:r>
              <a:rPr lang="en-US" dirty="0" smtClean="0"/>
              <a:t> T. A fast elitist non-dominated sorting genetic algorithm for multi-objective optimization: </a:t>
            </a:r>
            <a:r>
              <a:rPr lang="en-US" dirty="0" err="1" smtClean="0"/>
              <a:t>Nsga</a:t>
            </a:r>
            <a:r>
              <a:rPr lang="en-US" dirty="0" smtClean="0"/>
              <a:t>-ii. In Proc. Of 6th international conference on parallel problem solving on nature, </a:t>
            </a:r>
            <a:r>
              <a:rPr lang="en-US" dirty="0" err="1" smtClean="0"/>
              <a:t>Paris,France</a:t>
            </a:r>
            <a:r>
              <a:rPr lang="en-US" dirty="0" smtClean="0"/>
              <a:t>, September 2000. Springer</a:t>
            </a:r>
          </a:p>
          <a:p>
            <a:r>
              <a:rPr lang="en-US" dirty="0" smtClean="0"/>
              <a:t>Marco </a:t>
            </a:r>
            <a:r>
              <a:rPr lang="en-US" dirty="0" err="1" smtClean="0"/>
              <a:t>Laumanns</a:t>
            </a:r>
            <a:r>
              <a:rPr lang="en-US" dirty="0" smtClean="0"/>
              <a:t> </a:t>
            </a:r>
            <a:r>
              <a:rPr lang="en-US" dirty="0" err="1" smtClean="0"/>
              <a:t>Eckart</a:t>
            </a:r>
            <a:r>
              <a:rPr lang="en-US" dirty="0" smtClean="0"/>
              <a:t> </a:t>
            </a:r>
            <a:r>
              <a:rPr lang="en-US" dirty="0" err="1" smtClean="0"/>
              <a:t>Zitzler</a:t>
            </a:r>
            <a:r>
              <a:rPr lang="en-US" dirty="0" smtClean="0"/>
              <a:t> and </a:t>
            </a:r>
            <a:r>
              <a:rPr lang="en-US" dirty="0" err="1" smtClean="0"/>
              <a:t>Lothar</a:t>
            </a:r>
            <a:r>
              <a:rPr lang="en-US" dirty="0" smtClean="0"/>
              <a:t> Thiele. SPEA2: Improving the Strength Pareto Evolutionary Algorithm. Zurich, Switzerland, 2001</a:t>
            </a:r>
          </a:p>
          <a:p>
            <a:r>
              <a:rPr lang="en-US" dirty="0" smtClean="0"/>
              <a:t>Y.J. Park and M.S. Song. A genetic algorithm for clustering problems. In Proc.</a:t>
            </a:r>
          </a:p>
          <a:p>
            <a:r>
              <a:rPr lang="en-US" dirty="0" smtClean="0"/>
              <a:t>of 3rd Annual Conference on Genetic Algorithm, pages 2-9, 1989</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sz="quarter" idx="1"/>
          </p:nvPr>
        </p:nvSpPr>
        <p:spPr/>
        <p:txBody>
          <a:bodyPr>
            <a:normAutofit/>
          </a:bodyPr>
          <a:lstStyle/>
          <a:p>
            <a:pPr algn="ctr">
              <a:buNone/>
            </a:pPr>
            <a:endParaRPr lang="en-US" sz="9600" dirty="0" smtClean="0"/>
          </a:p>
          <a:p>
            <a:pPr algn="ctr">
              <a:buNone/>
            </a:pPr>
            <a:r>
              <a:rPr lang="en-US" sz="9600" dirty="0" smtClean="0"/>
              <a:t>?</a:t>
            </a:r>
            <a:endParaRPr lang="en-US" sz="9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Experimental method to Protein Structure</a:t>
            </a:r>
            <a:endParaRPr lang="en-US" dirty="0"/>
          </a:p>
        </p:txBody>
      </p:sp>
      <p:sp>
        <p:nvSpPr>
          <p:cNvPr id="3" name="Content Placeholder 2"/>
          <p:cNvSpPr>
            <a:spLocks noGrp="1"/>
          </p:cNvSpPr>
          <p:nvPr>
            <p:ph sz="quarter" idx="1"/>
          </p:nvPr>
        </p:nvSpPr>
        <p:spPr/>
        <p:txBody>
          <a:bodyPr/>
          <a:lstStyle/>
          <a:p>
            <a:r>
              <a:rPr lang="en-US" dirty="0" smtClean="0"/>
              <a:t>X-ray Crystallography </a:t>
            </a:r>
          </a:p>
          <a:p>
            <a:r>
              <a:rPr lang="en-US" dirty="0" smtClean="0"/>
              <a:t>NMR </a:t>
            </a:r>
            <a:r>
              <a:rPr lang="en-US" dirty="0" err="1" smtClean="0"/>
              <a:t>spectography</a:t>
            </a:r>
            <a:endParaRPr lang="en-US" dirty="0" smtClean="0"/>
          </a:p>
          <a:p>
            <a:r>
              <a:rPr lang="en-US" dirty="0" smtClean="0"/>
              <a:t>Electronic </a:t>
            </a:r>
            <a:r>
              <a:rPr lang="en-US" dirty="0" err="1" smtClean="0"/>
              <a:t>micrscopy</a:t>
            </a:r>
            <a:endParaRPr lang="en-US" dirty="0" smtClean="0"/>
          </a:p>
          <a:p>
            <a:r>
              <a:rPr lang="en-US" dirty="0" smtClean="0"/>
              <a:t>Homology modeling (e.g. Swiss model)</a:t>
            </a:r>
          </a:p>
          <a:p>
            <a:r>
              <a:rPr lang="en-US" dirty="0" smtClean="0"/>
              <a:t>Small Angle X-ray Scattering (SAXS)</a:t>
            </a:r>
          </a:p>
          <a:p>
            <a:r>
              <a:rPr lang="en-US" dirty="0" smtClean="0"/>
              <a:t>Small Angle Neutron Scattering (SANS)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approaches to Protein Structure Prediction</a:t>
            </a:r>
            <a:endParaRPr lang="en-US" dirty="0"/>
          </a:p>
        </p:txBody>
      </p:sp>
      <p:sp>
        <p:nvSpPr>
          <p:cNvPr id="3" name="Content Placeholder 2"/>
          <p:cNvSpPr>
            <a:spLocks noGrp="1"/>
          </p:cNvSpPr>
          <p:nvPr>
            <p:ph sz="quarter" idx="1"/>
          </p:nvPr>
        </p:nvSpPr>
        <p:spPr/>
        <p:txBody>
          <a:bodyPr/>
          <a:lstStyle/>
          <a:p>
            <a:r>
              <a:rPr lang="en-US" dirty="0" smtClean="0"/>
              <a:t>Artificial Neural Network (MISMATCH, PHD, NNPREDICT)</a:t>
            </a:r>
          </a:p>
          <a:p>
            <a:r>
              <a:rPr lang="en-US" dirty="0" smtClean="0"/>
              <a:t>Support Vector Machine (SVM)</a:t>
            </a:r>
          </a:p>
          <a:p>
            <a:r>
              <a:rPr lang="en-US" dirty="0" smtClean="0"/>
              <a:t>Nearest Neighbor method</a:t>
            </a:r>
          </a:p>
          <a:p>
            <a:r>
              <a:rPr lang="en-US" dirty="0" err="1" smtClean="0"/>
              <a:t>Ab</a:t>
            </a:r>
            <a:r>
              <a:rPr lang="en-US" dirty="0" smtClean="0"/>
              <a:t> initio protein modeling</a:t>
            </a:r>
          </a:p>
          <a:p>
            <a:r>
              <a:rPr lang="en-US" dirty="0" smtClean="0"/>
              <a:t>Energy and fragment based methods</a:t>
            </a:r>
          </a:p>
          <a:p>
            <a:r>
              <a:rPr lang="en-US" dirty="0" smtClean="0"/>
              <a:t>Evolutionary approach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Protein Structure</a:t>
            </a:r>
            <a:endParaRPr lang="en-US" dirty="0"/>
          </a:p>
        </p:txBody>
      </p:sp>
      <p:sp>
        <p:nvSpPr>
          <p:cNvPr id="3" name="Content Placeholder 2"/>
          <p:cNvSpPr>
            <a:spLocks noGrp="1"/>
          </p:cNvSpPr>
          <p:nvPr>
            <p:ph sz="quarter" idx="1"/>
          </p:nvPr>
        </p:nvSpPr>
        <p:spPr/>
        <p:txBody>
          <a:bodyPr/>
          <a:lstStyle/>
          <a:p>
            <a:r>
              <a:rPr lang="en-US" dirty="0" smtClean="0"/>
              <a:t>Primary Structure</a:t>
            </a:r>
          </a:p>
          <a:p>
            <a:r>
              <a:rPr lang="en-US" dirty="0" smtClean="0"/>
              <a:t>Secondary Structure</a:t>
            </a:r>
          </a:p>
          <a:p>
            <a:r>
              <a:rPr lang="en-US" dirty="0" smtClean="0"/>
              <a:t>Tertiary Structure</a:t>
            </a:r>
          </a:p>
          <a:p>
            <a:r>
              <a:rPr lang="en-US" dirty="0" smtClean="0"/>
              <a:t>Quaternary Structure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Protein Structure</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1028"/>
          <p:cNvPicPr>
            <a:picLocks noChangeAspect="1" noChangeArrowheads="1"/>
          </p:cNvPicPr>
          <p:nvPr/>
        </p:nvPicPr>
        <p:blipFill>
          <a:blip r:embed="rId2"/>
          <a:srcRect/>
          <a:stretch>
            <a:fillRect/>
          </a:stretch>
        </p:blipFill>
        <p:spPr bwMode="auto">
          <a:xfrm>
            <a:off x="303213" y="1633538"/>
            <a:ext cx="8535987" cy="3590925"/>
          </a:xfrm>
          <a:prstGeom prst="rect">
            <a:avLst/>
          </a:prstGeom>
          <a:noFill/>
          <a:ln w="9525">
            <a:noFill/>
            <a:miter lim="800000"/>
            <a:headEnd/>
            <a:tailEnd/>
          </a:ln>
        </p:spPr>
      </p:pic>
      <p:sp>
        <p:nvSpPr>
          <p:cNvPr id="6" name="TextBox 5"/>
          <p:cNvSpPr txBox="1"/>
          <p:nvPr/>
        </p:nvSpPr>
        <p:spPr>
          <a:xfrm>
            <a:off x="1676400" y="5791200"/>
            <a:ext cx="5943600" cy="461665"/>
          </a:xfrm>
          <a:prstGeom prst="rect">
            <a:avLst/>
          </a:prstGeom>
          <a:noFill/>
        </p:spPr>
        <p:txBody>
          <a:bodyPr wrap="square" rtlCol="0">
            <a:spAutoFit/>
          </a:bodyPr>
          <a:lstStyle/>
          <a:p>
            <a:r>
              <a:rPr lang="en-US" sz="2400" b="1" dirty="0" smtClean="0"/>
              <a:t>Figure 1: Different level of protein structure</a:t>
            </a:r>
            <a:endParaRPr lang="en-US" sz="24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1235</TotalTime>
  <Words>2175</Words>
  <Application>Microsoft Office PowerPoint</Application>
  <PresentationFormat>On-screen Show (4:3)</PresentationFormat>
  <Paragraphs>382</Paragraphs>
  <Slides>53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Equity</vt:lpstr>
      <vt:lpstr>Equation</vt:lpstr>
      <vt:lpstr>Bitmap Image</vt:lpstr>
      <vt:lpstr>Amino Acid Interaction Network Prediction using Multi-objective Evolutionary Algorithm</vt:lpstr>
      <vt:lpstr>Overview</vt:lpstr>
      <vt:lpstr>Introduction</vt:lpstr>
      <vt:lpstr>Motivation</vt:lpstr>
      <vt:lpstr>Objective</vt:lpstr>
      <vt:lpstr>Experimental method to Protein Structure</vt:lpstr>
      <vt:lpstr>Computational approaches to Protein Structure Prediction</vt:lpstr>
      <vt:lpstr>Protein Structure</vt:lpstr>
      <vt:lpstr>Levels of Protein Structure</vt:lpstr>
      <vt:lpstr>Protein Primary Structure</vt:lpstr>
      <vt:lpstr>The 20 Amino Acids Found in Protein</vt:lpstr>
      <vt:lpstr>Protein Secondary Structure (1/3)</vt:lpstr>
      <vt:lpstr>Protein Secondary Structure (2/3)</vt:lpstr>
      <vt:lpstr>Protein Secondary Structure (3/3)</vt:lpstr>
      <vt:lpstr>Torsion Angles (1/3)</vt:lpstr>
      <vt:lpstr>Torsion Angles (2/3)</vt:lpstr>
      <vt:lpstr>Torsion Angle (3/3)</vt:lpstr>
      <vt:lpstr>Protein Tertiary Structure (1/2)</vt:lpstr>
      <vt:lpstr>Protein Tertiary Structure (2/2)</vt:lpstr>
      <vt:lpstr>Problem Formulation (1/5)</vt:lpstr>
      <vt:lpstr>Problem Formulation (2/5)</vt:lpstr>
      <vt:lpstr>Problem Formulation (3/5)</vt:lpstr>
      <vt:lpstr>Problem Formulation (4/5)</vt:lpstr>
      <vt:lpstr>Problem Formulation (5/5)</vt:lpstr>
      <vt:lpstr>Proposed Algorithm </vt:lpstr>
      <vt:lpstr>Multi-objective Optimization (1/2)</vt:lpstr>
      <vt:lpstr>Multi-objective Optimization (2/2)</vt:lpstr>
      <vt:lpstr>Multi-objective Genetic Algorithm (1/4)</vt:lpstr>
      <vt:lpstr>Multi-objective Genetic Algorithm (2/4)</vt:lpstr>
      <vt:lpstr>Multi-objective Genetic Algorithm (3/4)</vt:lpstr>
      <vt:lpstr>Multi-objective Genetic Algorithm (4/4)</vt:lpstr>
      <vt:lpstr>Input file of 1DTP protein</vt:lpstr>
      <vt:lpstr>Proposed Algorithm for SSE-IN Prediction (1/2)</vt:lpstr>
      <vt:lpstr>Proposed Algorithm for SSE-IN Prediction (2/2)</vt:lpstr>
      <vt:lpstr>Ant Colony Optimization (1/6)</vt:lpstr>
      <vt:lpstr>Ant Colony Optimization (2/6)</vt:lpstr>
      <vt:lpstr>Ant Colony Optimization (3/6)</vt:lpstr>
      <vt:lpstr>Ant Colony Optimization (4/6)</vt:lpstr>
      <vt:lpstr>Ant Colony Optimization (5/6)</vt:lpstr>
      <vt:lpstr>Ant Colony Optimization (6/6)</vt:lpstr>
      <vt:lpstr>Local Algorithm - ACO</vt:lpstr>
      <vt:lpstr>Global Algorithm - ACO</vt:lpstr>
      <vt:lpstr>Performance Analysis (1/6)</vt:lpstr>
      <vt:lpstr>Performance Analysis (2/6)</vt:lpstr>
      <vt:lpstr>Performance Analysis (3/6)</vt:lpstr>
      <vt:lpstr>Performance Analysis (4/6)</vt:lpstr>
      <vt:lpstr>Performance Analysis (5/6)</vt:lpstr>
      <vt:lpstr>Slide 48</vt:lpstr>
      <vt:lpstr>Performance Analysis (6/6)</vt:lpstr>
      <vt:lpstr>Conclusion</vt:lpstr>
      <vt:lpstr>References</vt:lpstr>
      <vt:lpstr>References</vt:lpstr>
      <vt:lpstr>Question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Amino Acid Interaction Network Prediction using Multi-objective Evolutionary Algorithm</dc:title>
  <dc:creator>alina</dc:creator>
  <cp:lastModifiedBy>alina</cp:lastModifiedBy>
  <cp:revision>250</cp:revision>
  <dcterms:created xsi:type="dcterms:W3CDTF">2006-08-16T00:00:00Z</dcterms:created>
  <dcterms:modified xsi:type="dcterms:W3CDTF">2013-11-15T20:52:08Z</dcterms:modified>
</cp:coreProperties>
</file>