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4" r:id="rId4"/>
    <p:sldId id="270" r:id="rId5"/>
    <p:sldId id="269" r:id="rId6"/>
    <p:sldId id="268" r:id="rId7"/>
    <p:sldId id="267" r:id="rId8"/>
    <p:sldId id="266" r:id="rId9"/>
    <p:sldId id="265" r:id="rId10"/>
    <p:sldId id="264" r:id="rId11"/>
    <p:sldId id="263" r:id="rId12"/>
    <p:sldId id="262" r:id="rId13"/>
    <p:sldId id="261"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0"/>
            <a:ext cx="9144000" cy="1239520"/>
          </a:xfrm>
        </p:spPr>
        <p:txBody>
          <a:bodyPr>
            <a:normAutofit/>
          </a:bodyPr>
          <a:p>
            <a:r>
              <a:rPr lang="en-GB" altLang="en-US" b="1" u="sng"/>
              <a:t>PROJECT REPORT</a:t>
            </a:r>
            <a:endParaRPr lang="en-GB" altLang="en-US" b="1" u="sng"/>
          </a:p>
        </p:txBody>
      </p:sp>
      <p:sp>
        <p:nvSpPr>
          <p:cNvPr id="3" name="Subtitle 2"/>
          <p:cNvSpPr>
            <a:spLocks noGrp="1"/>
          </p:cNvSpPr>
          <p:nvPr>
            <p:ph type="subTitle" idx="1"/>
          </p:nvPr>
        </p:nvSpPr>
        <p:spPr>
          <a:xfrm>
            <a:off x="1524000" y="2903855"/>
            <a:ext cx="9366250" cy="3020060"/>
          </a:xfrm>
        </p:spPr>
        <p:txBody>
          <a:bodyPr>
            <a:normAutofit/>
          </a:bodyPr>
          <a:p>
            <a:pPr algn="l"/>
            <a:r>
              <a:rPr lang="en-GB" altLang="en-US"/>
              <a:t>EduConnect Learning Center is a virtual platform designed to provide learners with a wide range of educational resources and opportunities. Whether you're a student, a working professional, or someone looking to expand their knowledge, EduConnect Learning Center aims to offer a diverse array of courses and learning materials to help you achieve your educational and career goals.</a:t>
            </a:r>
            <a:endParaRPr lang="en-GB" altLang="en-US"/>
          </a:p>
          <a:p>
            <a:pPr algn="l"/>
            <a:endParaRPr lang="en-GB" altLang="en-US"/>
          </a:p>
        </p:txBody>
      </p:sp>
      <p:sp>
        <p:nvSpPr>
          <p:cNvPr id="4" name="Text Box 3"/>
          <p:cNvSpPr txBox="1"/>
          <p:nvPr/>
        </p:nvSpPr>
        <p:spPr>
          <a:xfrm>
            <a:off x="760730" y="1496695"/>
            <a:ext cx="10893425" cy="1149985"/>
          </a:xfrm>
          <a:prstGeom prst="rect">
            <a:avLst/>
          </a:prstGeom>
          <a:noFill/>
        </p:spPr>
        <p:txBody>
          <a:bodyPr wrap="square" rtlCol="0">
            <a:noAutofit/>
          </a:bodyPr>
          <a:p>
            <a:r>
              <a:rPr lang="en-GB" altLang="en-US" sz="4400" b="1" u="sng"/>
              <a:t>INTRODUCTION</a:t>
            </a:r>
            <a:r>
              <a:rPr lang="en-GB" altLang="en-US"/>
              <a:t> </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5. Sales Order:</a:t>
            </a:r>
            <a:endParaRPr lang="en-GB" altLang="en-US" b="1" u="sng"/>
          </a:p>
        </p:txBody>
      </p:sp>
      <p:pic>
        <p:nvPicPr>
          <p:cNvPr id="4" name="Content Placeholder 3"/>
          <p:cNvPicPr>
            <a:picLocks noChangeAspect="1"/>
          </p:cNvPicPr>
          <p:nvPr>
            <p:ph idx="1"/>
          </p:nvPr>
        </p:nvPicPr>
        <p:blipFill>
          <a:blip r:embed="rId1"/>
          <a:srcRect l="35715" t="31534" r="14687" b="9893"/>
          <a:stretch>
            <a:fillRect/>
          </a:stretch>
        </p:blipFill>
        <p:spPr>
          <a:xfrm>
            <a:off x="1765300" y="1801495"/>
            <a:ext cx="7983855" cy="4451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6.Payment to Bank Details:</a:t>
            </a:r>
            <a:endParaRPr lang="en-GB" altLang="en-US" b="1" u="sng"/>
          </a:p>
        </p:txBody>
      </p:sp>
      <p:pic>
        <p:nvPicPr>
          <p:cNvPr id="4" name="Content Placeholder 3"/>
          <p:cNvPicPr>
            <a:picLocks noChangeAspect="1"/>
          </p:cNvPicPr>
          <p:nvPr>
            <p:ph idx="1"/>
          </p:nvPr>
        </p:nvPicPr>
        <p:blipFill>
          <a:blip r:embed="rId1"/>
          <a:srcRect l="24007" t="36845" r="50402" b="7413"/>
          <a:stretch>
            <a:fillRect/>
          </a:stretch>
        </p:blipFill>
        <p:spPr>
          <a:xfrm>
            <a:off x="2640330" y="1985645"/>
            <a:ext cx="5236210" cy="4483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sz="3555" b="1" u="sng"/>
              <a:t>7. Profit and loss Account\ Balance Sheet\GST Report :</a:t>
            </a:r>
            <a:endParaRPr lang="en-GB" altLang="en-US" sz="3555" b="1" u="sng"/>
          </a:p>
        </p:txBody>
      </p:sp>
      <p:pic>
        <p:nvPicPr>
          <p:cNvPr id="4" name="Content Placeholder 3"/>
          <p:cNvPicPr>
            <a:picLocks noChangeAspect="1"/>
          </p:cNvPicPr>
          <p:nvPr>
            <p:ph idx="1"/>
          </p:nvPr>
        </p:nvPicPr>
        <p:blipFill>
          <a:blip r:embed="rId1"/>
          <a:srcRect l="40671" t="28717" r="20635" b="9178"/>
          <a:stretch>
            <a:fillRect/>
          </a:stretch>
        </p:blipFill>
        <p:spPr>
          <a:xfrm>
            <a:off x="3070225" y="1463675"/>
            <a:ext cx="6202680" cy="5111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sz="2000" b="1" u="sng"/>
              <a:t>4. ADVANTAGE &amp; DISADANTAGE:</a:t>
            </a:r>
            <a:br>
              <a:rPr lang="en-GB" altLang="en-US" sz="2000" b="1" u="sng"/>
            </a:br>
            <a:r>
              <a:rPr lang="en-GB" altLang="en-US" sz="2000"/>
              <a:t>ADVANTAGE: Easy for Managing day to day activities.</a:t>
            </a:r>
            <a:br>
              <a:rPr lang="en-GB" altLang="en-US" sz="2000"/>
            </a:br>
            <a:r>
              <a:rPr lang="en-GB" altLang="en-US" sz="2000"/>
              <a:t>DISADVANTAGE: Missing New Version.</a:t>
            </a:r>
            <a:br>
              <a:rPr lang="en-GB" altLang="en-US" sz="2000"/>
            </a:br>
            <a:r>
              <a:rPr lang="en-GB" altLang="en-US" sz="2000" b="1" u="sng"/>
              <a:t>5. APPLICATION:</a:t>
            </a:r>
            <a:br>
              <a:rPr lang="en-GB" altLang="en-US" sz="2000"/>
            </a:br>
            <a:r>
              <a:rPr lang="en-GB" altLang="en-US" sz="2000"/>
              <a:t>This application used to maintain the company details and ledger accounts, profit and loss Account and</a:t>
            </a:r>
            <a:br>
              <a:rPr lang="en-GB" altLang="en-US" sz="2000"/>
            </a:br>
            <a:r>
              <a:rPr lang="en-GB" altLang="en-US" sz="2000"/>
              <a:t>Balance sheet of the Edu connect learning center .</a:t>
            </a:r>
            <a:endParaRPr lang="en-GB" altLang="en-US" sz="2000"/>
          </a:p>
        </p:txBody>
      </p:sp>
      <p:sp>
        <p:nvSpPr>
          <p:cNvPr id="3" name="Content Placeholder 2"/>
          <p:cNvSpPr>
            <a:spLocks noGrp="1"/>
          </p:cNvSpPr>
          <p:nvPr>
            <p:ph idx="1"/>
          </p:nvPr>
        </p:nvSpPr>
        <p:spPr/>
        <p:txBody>
          <a:bodyPr>
            <a:normAutofit fontScale="80000"/>
          </a:bodyPr>
          <a:p>
            <a:r>
              <a:rPr lang="en-GB" altLang="en-US" sz="2000" b="1" u="sng"/>
              <a:t>6 CONCLUSION:</a:t>
            </a:r>
            <a:endParaRPr lang="en-GB" altLang="en-US" sz="2000" b="1" u="sng"/>
          </a:p>
          <a:p>
            <a:r>
              <a:rPr lang="en-GB" altLang="en-US" sz="2000"/>
              <a:t>EduConnect Learning Center, a dynamic online educational platform, has embarked on a journey to address the challenges it faced regarding declining user engagement and course enrollments.</a:t>
            </a:r>
            <a:endParaRPr lang="en-GB" altLang="en-US" sz="2000"/>
          </a:p>
          <a:p>
            <a:r>
              <a:rPr lang="en-GB" altLang="en-US" sz="2000" b="1" u="sng"/>
              <a:t>7 FUTURE SCOPE:</a:t>
            </a:r>
            <a:endParaRPr lang="en-GB" altLang="en-US" sz="2000"/>
          </a:p>
          <a:p>
            <a:r>
              <a:rPr lang="en-GB" altLang="en-US" sz="2000"/>
              <a:t>The future scope for EduConnect Learning Center is promising, and it envisions several areas of growth and development to better serve its learners and remain competitive in the dynamic field of online education. Here are some potential directions for the future of EduConnect Learning Center</a:t>
            </a:r>
            <a:endParaRPr lang="en-GB" altLang="en-US" sz="2000"/>
          </a:p>
          <a:p>
            <a:r>
              <a:rPr lang="en-GB" altLang="en-US" sz="2250" b="1" u="sng"/>
              <a:t>8 APPENDIX:</a:t>
            </a:r>
            <a:endParaRPr lang="en-GB" altLang="en-US" sz="2250" b="1" u="sng"/>
          </a:p>
          <a:p>
            <a:r>
              <a:rPr lang="en-GB" altLang="en-US" sz="2000"/>
              <a:t>➢ Approved development</a:t>
            </a:r>
            <a:endParaRPr lang="en-GB" altLang="en-US" sz="2000"/>
          </a:p>
          <a:p>
            <a:r>
              <a:rPr lang="en-GB" altLang="en-US" sz="2000"/>
              <a:t>➢ Future Assessment</a:t>
            </a:r>
            <a:endParaRPr lang="en-GB" altLang="en-US" sz="2000"/>
          </a:p>
          <a:p>
            <a:r>
              <a:rPr lang="en-GB" altLang="en-US" sz="2000"/>
              <a:t>➢ Plan of development</a:t>
            </a:r>
            <a:endParaRPr lang="en-GB" altLang="en-US" sz="2000"/>
          </a:p>
          <a:p>
            <a:r>
              <a:rPr lang="en-GB" altLang="en-US" sz="2000"/>
              <a:t>➢ Development Purpose</a:t>
            </a:r>
            <a:endParaRPr lang="en-GB" altLang="en-US" sz="2000"/>
          </a:p>
          <a:p>
            <a:r>
              <a:rPr lang="en-GB" altLang="en-US" sz="2000"/>
              <a:t>➢ Interpretation</a:t>
            </a: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sz="3555" b="1" u="sng">
                <a:sym typeface="+mn-ea"/>
              </a:rPr>
              <a:t>Preparation and Maintanence of ZOHO Books for Dream Homes Realty</a:t>
            </a:r>
            <a:endParaRPr lang="en-GB" altLang="en-US" sz="3555" b="1" u="sng"/>
          </a:p>
        </p:txBody>
      </p:sp>
      <p:sp>
        <p:nvSpPr>
          <p:cNvPr id="3" name="Content Placeholder 2"/>
          <p:cNvSpPr>
            <a:spLocks noGrp="1"/>
          </p:cNvSpPr>
          <p:nvPr>
            <p:ph idx="1"/>
          </p:nvPr>
        </p:nvSpPr>
        <p:spPr/>
        <p:txBody>
          <a:bodyPr>
            <a:normAutofit fontScale="90000"/>
          </a:bodyPr>
          <a:p>
            <a:endParaRPr lang="en-GB" altLang="en-US"/>
          </a:p>
          <a:p>
            <a:r>
              <a:rPr lang="en-GB" altLang="en-US"/>
              <a:t>Dream Homes Realty, a construction company, uses Zoho Books to track project expenses,</a:t>
            </a:r>
            <a:endParaRPr lang="en-GB" altLang="en-US"/>
          </a:p>
          <a:p>
            <a:r>
              <a:rPr lang="en-GB" altLang="en-US"/>
              <a:t>manage subcontractor payments, and handle invoicing. They can generate estimates and</a:t>
            </a:r>
            <a:endParaRPr lang="en-GB" altLang="en-US"/>
          </a:p>
          <a:p>
            <a:r>
              <a:rPr lang="en-GB" altLang="en-US"/>
              <a:t>invoices for clients, track job costing, and monitor the profitability of each project.</a:t>
            </a:r>
            <a:endParaRPr lang="en-GB" altLang="en-US"/>
          </a:p>
          <a:p>
            <a:endParaRPr lang="en-GB" altLang="en-US"/>
          </a:p>
          <a:p>
            <a:r>
              <a:rPr lang="en-GB" altLang="en-US"/>
              <a:t>Zoho Books provides them with financial insights to make informed decisions.</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PROBLEM DEFINITION &amp; DESIGN THINKING</a:t>
            </a:r>
            <a:endParaRPr lang="en-GB" altLang="en-US" b="1" u="sng"/>
          </a:p>
        </p:txBody>
      </p:sp>
      <p:sp>
        <p:nvSpPr>
          <p:cNvPr id="3" name="Content Placeholder 2"/>
          <p:cNvSpPr>
            <a:spLocks noGrp="1"/>
          </p:cNvSpPr>
          <p:nvPr>
            <p:ph idx="1"/>
          </p:nvPr>
        </p:nvSpPr>
        <p:spPr/>
        <p:txBody>
          <a:bodyPr/>
          <a:p>
            <a:r>
              <a:rPr lang="en-GB" altLang="en-US"/>
              <a:t>EduConnect Learning Center is facing a challenge where it has seen a decline in user engagement and a decrease in the number of course enrollments over the past year. This problem may be attributed to various factors, including increased competition from other online learning platforms, changing user preferences, and difficulties in adapting to evolving educational technologies and trends. To ensure the sustainability and growth of EduConnect Learning Center, addressing this issue is crucial.</a:t>
            </a:r>
            <a:endParaRPr lang="en-GB" altLang="en-US"/>
          </a:p>
        </p:txBody>
      </p:sp>
      <p:sp>
        <p:nvSpPr>
          <p:cNvPr id="4" name="Text Box 3"/>
          <p:cNvSpPr txBox="1"/>
          <p:nvPr/>
        </p:nvSpPr>
        <p:spPr>
          <a:xfrm>
            <a:off x="838200" y="5018405"/>
            <a:ext cx="10756900" cy="1698625"/>
          </a:xfrm>
          <a:prstGeom prst="rect">
            <a:avLst/>
          </a:prstGeom>
          <a:noFill/>
        </p:spPr>
        <p:txBody>
          <a:bodyPr wrap="square" rtlCol="0">
            <a:noAutofit/>
          </a:bodyPr>
          <a:p>
            <a:r>
              <a:rPr lang="en-GB" altLang="en-US" sz="3600"/>
              <a:t>2.1 Empathy Map</a:t>
            </a:r>
            <a:endParaRPr lang="en-GB" altLang="en-US" sz="3600"/>
          </a:p>
          <a:p>
            <a:endParaRPr lang="en-GB" altLang="en-US" sz="3600"/>
          </a:p>
          <a:p>
            <a:r>
              <a:rPr lang="en-GB" altLang="en-US" sz="3600"/>
              <a:t>2.2 Ideation &amp; Brainstroming Map</a:t>
            </a:r>
            <a:endParaRPr lang="en-GB"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b="1" u="sng"/>
              <a:t>Empathy Map</a:t>
            </a:r>
            <a:endParaRPr lang="en-GB" altLang="en-US" b="1" u="sng"/>
          </a:p>
        </p:txBody>
      </p:sp>
      <p:pic>
        <p:nvPicPr>
          <p:cNvPr id="4" name="Content Placeholder 3"/>
          <p:cNvPicPr>
            <a:picLocks noChangeAspect="1"/>
          </p:cNvPicPr>
          <p:nvPr>
            <p:ph idx="1"/>
          </p:nvPr>
        </p:nvPicPr>
        <p:blipFill>
          <a:blip r:embed="rId1"/>
          <a:srcRect l="39145" t="21684" r="19847" b="5078"/>
          <a:stretch>
            <a:fillRect/>
          </a:stretch>
        </p:blipFill>
        <p:spPr>
          <a:xfrm>
            <a:off x="2767965" y="1691005"/>
            <a:ext cx="6616065" cy="47891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sz="2665"/>
              <a:t>RESULT</a:t>
            </a:r>
            <a:br>
              <a:rPr lang="en-GB" altLang="en-US" sz="2665"/>
            </a:br>
            <a:r>
              <a:rPr lang="en-GB" altLang="en-US" sz="2665"/>
              <a:t>Output:</a:t>
            </a:r>
            <a:br>
              <a:rPr lang="en-GB" altLang="en-US" sz="2665"/>
            </a:br>
            <a:r>
              <a:rPr lang="en-GB" altLang="en-US" sz="2665"/>
              <a:t>1.Company Name Creation:</a:t>
            </a:r>
            <a:endParaRPr lang="en-GB" altLang="en-US" sz="2665"/>
          </a:p>
        </p:txBody>
      </p:sp>
      <p:pic>
        <p:nvPicPr>
          <p:cNvPr id="4" name="Content Placeholder 3"/>
          <p:cNvPicPr>
            <a:picLocks noChangeAspect="1"/>
          </p:cNvPicPr>
          <p:nvPr>
            <p:ph idx="1"/>
          </p:nvPr>
        </p:nvPicPr>
        <p:blipFill>
          <a:blip r:embed="rId1"/>
          <a:srcRect l="24376" t="36845" r="4390" b="20225"/>
          <a:stretch>
            <a:fillRect/>
          </a:stretch>
        </p:blipFill>
        <p:spPr>
          <a:xfrm>
            <a:off x="737235" y="1925320"/>
            <a:ext cx="10286365" cy="4650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sz="3555" b="1" u="sng"/>
              <a:t>We have to create our Company Name And other Details From Below</a:t>
            </a:r>
            <a:br>
              <a:rPr lang="en-GB" altLang="en-US" sz="3555" b="1" u="sng"/>
            </a:br>
            <a:r>
              <a:rPr lang="en-GB" altLang="en-US" sz="3555" b="1" u="sng"/>
              <a:t>Zohobooks</a:t>
            </a:r>
            <a:endParaRPr lang="en-GB" altLang="en-US" sz="3555" b="1" u="sng"/>
          </a:p>
        </p:txBody>
      </p:sp>
      <p:sp>
        <p:nvSpPr>
          <p:cNvPr id="3" name="Content Placeholder 2"/>
          <p:cNvSpPr>
            <a:spLocks noGrp="1"/>
          </p:cNvSpPr>
          <p:nvPr>
            <p:ph idx="1"/>
          </p:nvPr>
        </p:nvSpPr>
        <p:spPr>
          <a:xfrm>
            <a:off x="838200" y="4589780"/>
            <a:ext cx="7107555" cy="2171065"/>
          </a:xfrm>
        </p:spPr>
        <p:txBody>
          <a:bodyPr>
            <a:normAutofit fontScale="60000"/>
          </a:bodyPr>
          <a:p>
            <a:r>
              <a:rPr lang="en-GB" altLang="en-US"/>
              <a:t>2. Item Creation: We have to create items, Such as</a:t>
            </a:r>
            <a:endParaRPr lang="en-GB" altLang="en-US"/>
          </a:p>
          <a:p>
            <a:r>
              <a:rPr lang="en-GB" altLang="en-US"/>
              <a:t>➢ Item names</a:t>
            </a:r>
            <a:endParaRPr lang="en-GB" altLang="en-US"/>
          </a:p>
          <a:p>
            <a:r>
              <a:rPr lang="en-GB" altLang="en-US"/>
              <a:t>➢ Units</a:t>
            </a:r>
            <a:endParaRPr lang="en-GB" altLang="en-US"/>
          </a:p>
          <a:p>
            <a:r>
              <a:rPr lang="en-GB" altLang="en-US"/>
              <a:t>➢ HSN/SAC</a:t>
            </a:r>
            <a:endParaRPr lang="en-GB" altLang="en-US"/>
          </a:p>
          <a:p>
            <a:r>
              <a:rPr lang="en-GB" altLang="en-US"/>
              <a:t>➢ Selling info/Purchase info</a:t>
            </a:r>
            <a:endParaRPr lang="en-GB" altLang="en-US"/>
          </a:p>
          <a:p>
            <a:r>
              <a:rPr lang="en-GB" altLang="en-US"/>
              <a:t>➢ Tax Rate</a:t>
            </a:r>
            <a:endParaRPr lang="en-GB" altLang="en-US"/>
          </a:p>
        </p:txBody>
      </p:sp>
      <p:sp>
        <p:nvSpPr>
          <p:cNvPr id="4" name="Text Box 3"/>
          <p:cNvSpPr txBox="1"/>
          <p:nvPr/>
        </p:nvSpPr>
        <p:spPr>
          <a:xfrm>
            <a:off x="838200" y="1539875"/>
            <a:ext cx="7708900" cy="2870835"/>
          </a:xfrm>
          <a:prstGeom prst="rect">
            <a:avLst/>
          </a:prstGeom>
          <a:noFill/>
        </p:spPr>
        <p:txBody>
          <a:bodyPr wrap="square" rtlCol="0">
            <a:noAutofit/>
          </a:bodyPr>
          <a:p>
            <a:endParaRPr lang="en-GB" altLang="en-US"/>
          </a:p>
        </p:txBody>
      </p:sp>
      <p:pic>
        <p:nvPicPr>
          <p:cNvPr id="5" name="Picture 4"/>
          <p:cNvPicPr>
            <a:picLocks noChangeAspect="1"/>
          </p:cNvPicPr>
          <p:nvPr/>
        </p:nvPicPr>
        <p:blipFill>
          <a:blip r:embed="rId1"/>
          <a:srcRect l="40611" t="29210" r="41280" b="9193"/>
          <a:stretch>
            <a:fillRect/>
          </a:stretch>
        </p:blipFill>
        <p:spPr>
          <a:xfrm>
            <a:off x="8547100" y="1570355"/>
            <a:ext cx="1991995" cy="4505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Item Creation</a:t>
            </a:r>
            <a:endParaRPr lang="en-GB" altLang="en-US" b="1" u="sng"/>
          </a:p>
        </p:txBody>
      </p:sp>
      <p:pic>
        <p:nvPicPr>
          <p:cNvPr id="5" name="Content Placeholder 4"/>
          <p:cNvPicPr>
            <a:picLocks noChangeAspect="1"/>
          </p:cNvPicPr>
          <p:nvPr>
            <p:ph idx="1"/>
          </p:nvPr>
        </p:nvPicPr>
        <p:blipFill>
          <a:blip r:embed="rId1"/>
          <a:srcRect l="13891" t="29418" r="14088" b="7413"/>
          <a:stretch>
            <a:fillRect/>
          </a:stretch>
        </p:blipFill>
        <p:spPr>
          <a:xfrm>
            <a:off x="838200" y="1691005"/>
            <a:ext cx="10215245" cy="4655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sz="3110" b="1" u="sng"/>
              <a:t>3. Vendor Creation:</a:t>
            </a:r>
            <a:br>
              <a:rPr lang="en-GB" altLang="en-US" sz="2665"/>
            </a:br>
            <a:r>
              <a:rPr lang="en-GB" altLang="en-US" sz="2665"/>
              <a:t>Now create Vendor in books from navigator panel Create New Vendor For example</a:t>
            </a:r>
            <a:br>
              <a:rPr lang="en-GB" altLang="en-US" sz="2665"/>
            </a:br>
            <a:r>
              <a:rPr lang="en-GB" altLang="en-US" sz="2665"/>
              <a:t>➢property sales person</a:t>
            </a:r>
            <a:endParaRPr lang="en-GB" altLang="en-US" sz="2665"/>
          </a:p>
        </p:txBody>
      </p:sp>
      <p:pic>
        <p:nvPicPr>
          <p:cNvPr id="4" name="Content Placeholder 3"/>
          <p:cNvPicPr>
            <a:picLocks noChangeAspect="1"/>
          </p:cNvPicPr>
          <p:nvPr>
            <p:ph idx="1"/>
          </p:nvPr>
        </p:nvPicPr>
        <p:blipFill>
          <a:blip r:embed="rId1"/>
          <a:srcRect l="25000" t="36845" r="16467" b="6012"/>
          <a:stretch>
            <a:fillRect/>
          </a:stretch>
        </p:blipFill>
        <p:spPr>
          <a:xfrm>
            <a:off x="1228090" y="2169795"/>
            <a:ext cx="9488805" cy="4175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u="sng"/>
              <a:t>4. Purchase Order:</a:t>
            </a:r>
            <a:endParaRPr lang="en-GB" altLang="en-US" b="1" u="sng"/>
          </a:p>
        </p:txBody>
      </p:sp>
      <p:pic>
        <p:nvPicPr>
          <p:cNvPr id="4" name="Content Placeholder 3"/>
          <p:cNvPicPr>
            <a:picLocks noChangeAspect="1"/>
          </p:cNvPicPr>
          <p:nvPr>
            <p:ph idx="1"/>
          </p:nvPr>
        </p:nvPicPr>
        <p:blipFill>
          <a:blip r:embed="rId1"/>
          <a:srcRect l="38095" t="29418" r="18649" b="11294"/>
          <a:stretch>
            <a:fillRect/>
          </a:stretch>
        </p:blipFill>
        <p:spPr>
          <a:xfrm>
            <a:off x="2256790" y="1691640"/>
            <a:ext cx="7493000" cy="46081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2772</Words>
  <Application>WPS Presentation</Application>
  <PresentationFormat>Widescreen</PresentationFormat>
  <Paragraphs>61</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PROJECT REPORT</vt:lpstr>
      <vt:lpstr>PowerPoint 演示文稿</vt:lpstr>
      <vt:lpstr>PROBLEM DEFINITION &amp; DESIGN THINKING</vt:lpstr>
      <vt:lpstr>Empathy Map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Mathavan</dc:creator>
  <cp:lastModifiedBy>Mathavan</cp:lastModifiedBy>
  <cp:revision>3</cp:revision>
  <dcterms:created xsi:type="dcterms:W3CDTF">2023-11-03T09:14:00Z</dcterms:created>
  <dcterms:modified xsi:type="dcterms:W3CDTF">2023-11-03T10:14:35Z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7947D6E2F0154ED98F6CC71101AE7F2F_11</vt:lpwstr>
  </property>
  <property fmtid="{D5CDD505-2E9C-101B-9397-08002B2CF9AE}" pid="3" name="KSOProductBuildVer">
    <vt:lpwstr>2057-12.2.0.13266</vt:lpwstr>
  </property>
</Properties>
</file>