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</p:sldIdLst>
  <p:sldSz cx="18288000" cy="10287000"/>
  <p:notesSz cx="6858000" cy="9144000"/>
  <p:embeddedFontLst>
    <p:embeddedFont>
      <p:font typeface="Source Sans Pro" charset="1" panose="020B0503030403020204"/>
      <p:regular r:id="rId6"/>
    </p:embeddedFont>
    <p:embeddedFont>
      <p:font typeface="Source Sans Pro Bold" charset="1" panose="020B0703030403020204"/>
      <p:regular r:id="rId7"/>
    </p:embeddedFont>
    <p:embeddedFont>
      <p:font typeface="Source Sans Pro Italics" charset="1" panose="020B0503030403090204"/>
      <p:regular r:id="rId8"/>
    </p:embeddedFont>
    <p:embeddedFont>
      <p:font typeface="Source Sans Pro Bold Italics" charset="1" panose="020B070303040309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Roboto Condensed" charset="1" panose="02000000000000000000"/>
      <p:regular r:id="rId14"/>
    </p:embeddedFont>
    <p:embeddedFont>
      <p:font typeface="Roboto Condensed Bold" charset="1" panose="02000000000000000000"/>
      <p:regular r:id="rId15"/>
    </p:embeddedFont>
    <p:embeddedFont>
      <p:font typeface="Roboto Condensed Italics" charset="1" panose="02000000000000000000"/>
      <p:regular r:id="rId16"/>
    </p:embeddedFont>
    <p:embeddedFont>
      <p:font typeface="Roboto Condensed Bold Italics" charset="1" panose="02000000000000000000"/>
      <p:regular r:id="rId17"/>
    </p:embeddedFont>
    <p:embeddedFont>
      <p:font typeface="Cardo" charset="1" panose="02020600000000000000"/>
      <p:regular r:id="rId18"/>
    </p:embeddedFont>
    <p:embeddedFont>
      <p:font typeface="Cardo Bold" charset="1" panose="02020804080000020003"/>
      <p:regular r:id="rId19"/>
    </p:embeddedFont>
    <p:embeddedFont>
      <p:font typeface="Cardo Italics" charset="1" panose="02020600000000000000"/>
      <p:regular r:id="rId20"/>
    </p:embeddedFont>
    <p:embeddedFont>
      <p:font typeface="Cheque" charset="1" panose="00000500000000000000"/>
      <p:regular r:id="rId21"/>
    </p:embeddedFont>
    <p:embeddedFont>
      <p:font typeface="Cheque Bold" charset="1" panose="00000500000000000000"/>
      <p:regular r:id="rId22"/>
    </p:embeddedFont>
    <p:embeddedFont>
      <p:font typeface="Open Sans" charset="1" panose="020B0606030504020204"/>
      <p:regular r:id="rId23"/>
    </p:embeddedFont>
    <p:embeddedFont>
      <p:font typeface="Open Sans Bold" charset="1" panose="020B0806030504020204"/>
      <p:regular r:id="rId24"/>
    </p:embeddedFont>
    <p:embeddedFont>
      <p:font typeface="Open Sans Italics" charset="1" panose="020B0606030504020204"/>
      <p:regular r:id="rId25"/>
    </p:embeddedFont>
    <p:embeddedFont>
      <p:font typeface="Open Sans Bold Italics" charset="1" panose="020B0806030504020204"/>
      <p:regular r:id="rId26"/>
    </p:embeddedFont>
    <p:embeddedFont>
      <p:font typeface="Open Sans Condensed" charset="1" panose="020B0306030504020204"/>
      <p:regular r:id="rId27"/>
    </p:embeddedFont>
    <p:embeddedFont>
      <p:font typeface="Open Sans Condensed Bold" charset="1" panose="020B0806030504020204"/>
      <p:regular r:id="rId28"/>
    </p:embeddedFont>
    <p:embeddedFont>
      <p:font typeface="Open Sans Condensed Italics" charset="1" panose="020B0306030504020204"/>
      <p:regular r:id="rId29"/>
    </p:embeddedFont>
    <p:embeddedFont>
      <p:font typeface="Muli Bold" charset="1" panose="00000800000000000000"/>
      <p:regular r:id="rId30"/>
    </p:embeddedFont>
    <p:embeddedFont>
      <p:font typeface="Muli Bold Bold" charset="1" panose="00000900000000000000"/>
      <p:regular r:id="rId31"/>
    </p:embeddedFont>
    <p:embeddedFont>
      <p:font typeface="Muli Bold Italics" charset="1" panose="00000800000000000000"/>
      <p:regular r:id="rId32"/>
    </p:embeddedFont>
    <p:embeddedFont>
      <p:font typeface="Muli Bold Bold Italics" charset="1" panose="00000900000000000000"/>
      <p:regular r:id="rId33"/>
    </p:embeddedFont>
    <p:embeddedFont>
      <p:font typeface="Muli Regular" charset="1" panose="00000500000000000000"/>
      <p:regular r:id="rId34"/>
    </p:embeddedFont>
    <p:embeddedFont>
      <p:font typeface="Muli Regular Bold" charset="1" panose="00000700000000000000"/>
      <p:regular r:id="rId35"/>
    </p:embeddedFont>
    <p:embeddedFont>
      <p:font typeface="Muli Regular Italics" charset="1" panose="00000500000000000000"/>
      <p:regular r:id="rId36"/>
    </p:embeddedFont>
    <p:embeddedFont>
      <p:font typeface="Muli Regular Bold Italics" charset="1" panose="000007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49" Target="slides/slide12.xml" Type="http://schemas.openxmlformats.org/officeDocument/2006/relationships/slide"/><Relationship Id="rId5" Target="tableStyles.xml" Type="http://schemas.openxmlformats.org/officeDocument/2006/relationships/tableStyles"/><Relationship Id="rId50" Target="slides/slide13.xml" Type="http://schemas.openxmlformats.org/officeDocument/2006/relationships/slide"/><Relationship Id="rId51" Target="slides/slide14.xml" Type="http://schemas.openxmlformats.org/officeDocument/2006/relationships/slide"/><Relationship Id="rId52" Target="slides/slide15.xml" Type="http://schemas.openxmlformats.org/officeDocument/2006/relationships/slide"/><Relationship Id="rId53" Target="slides/slide16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478" y="1725168"/>
            <a:ext cx="3407728" cy="340227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F3625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4877832" y="6867861"/>
            <a:ext cx="3407728" cy="3423684"/>
          </a:xfrm>
          <a:prstGeom prst="rect">
            <a:avLst/>
          </a:prstGeom>
          <a:solidFill>
            <a:srgbClr val="FCBE04"/>
          </a:solid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916740" y="6922724"/>
            <a:ext cx="3378345" cy="3378345"/>
            <a:chOff x="6705600" y="1371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4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849092" y="3087555"/>
            <a:ext cx="10589817" cy="4170654"/>
            <a:chOff x="0" y="0"/>
            <a:chExt cx="14119756" cy="556087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8100"/>
              <a:ext cx="14119756" cy="4084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70"/>
                </a:lnSpc>
              </a:pPr>
              <a:r>
                <a:rPr lang="en-US" sz="10399">
                  <a:solidFill>
                    <a:srgbClr val="FFFFFF"/>
                  </a:solidFill>
                  <a:latin typeface="Cardo Bold"/>
                </a:rPr>
                <a:t>DEPTH-FIRST SEARCH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751247"/>
              <a:ext cx="14119756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Muli Regular Bold"/>
                </a:rPr>
                <a:t>Advanced Algorithms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478" y="4980"/>
            <a:ext cx="3402276" cy="170113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95249" y="5166723"/>
            <a:ext cx="3402276" cy="17011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992757" y="-8243"/>
            <a:ext cx="10303486" cy="10287000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4B67C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2129" t="0" r="2129" b="536"/>
          <a:stretch>
            <a:fillRect/>
          </a:stretch>
        </p:blipFill>
        <p:spPr>
          <a:xfrm flipH="false" flipV="false" rot="0">
            <a:off x="1686077" y="2618431"/>
            <a:ext cx="15320777" cy="527641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11821" y="933450"/>
            <a:ext cx="5879076" cy="79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7"/>
              </a:lnSpc>
            </a:pPr>
            <a:r>
              <a:rPr lang="en-US" sz="4648">
                <a:solidFill>
                  <a:srgbClr val="FFFFFF"/>
                </a:solidFill>
                <a:latin typeface="Open Sans"/>
              </a:rPr>
              <a:t>EXAMPLE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48189" y="7572263"/>
            <a:ext cx="8391623" cy="57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8"/>
              </a:lnSpc>
            </a:pPr>
            <a:r>
              <a:rPr lang="en-US" sz="3399">
                <a:solidFill>
                  <a:srgbClr val="FFFFFF"/>
                </a:solidFill>
                <a:latin typeface="Cardo Medium"/>
              </a:rPr>
              <a:t>Visit the element and put it in the visited list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992757" y="-8243"/>
            <a:ext cx="10303486" cy="10287000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4B67C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88572" y="2620291"/>
            <a:ext cx="15910856" cy="527455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11821" y="933450"/>
            <a:ext cx="5879076" cy="79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7"/>
              </a:lnSpc>
            </a:pPr>
            <a:r>
              <a:rPr lang="en-US" sz="4648">
                <a:solidFill>
                  <a:srgbClr val="FFFFFF"/>
                </a:solidFill>
                <a:latin typeface="Open Sans"/>
              </a:rPr>
              <a:t>EXAMPLE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51359" y="7572263"/>
            <a:ext cx="8391623" cy="57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8"/>
              </a:lnSpc>
            </a:pPr>
            <a:r>
              <a:rPr lang="en-US" sz="3399">
                <a:solidFill>
                  <a:srgbClr val="FFFFFF"/>
                </a:solidFill>
                <a:latin typeface="Cardo Medium"/>
              </a:rPr>
              <a:t>Visit the element at the top of stack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992757" y="-8243"/>
            <a:ext cx="10303486" cy="10287000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4B67C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04995" y="2577967"/>
            <a:ext cx="15854305" cy="525581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11821" y="933450"/>
            <a:ext cx="5879076" cy="79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7"/>
              </a:lnSpc>
            </a:pPr>
            <a:r>
              <a:rPr lang="en-US" sz="4648">
                <a:solidFill>
                  <a:srgbClr val="FFFFFF"/>
                </a:solidFill>
                <a:latin typeface="Open Sans"/>
              </a:rPr>
              <a:t>EXAMPLE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72975" y="7559160"/>
            <a:ext cx="10318346" cy="99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2878">
                <a:solidFill>
                  <a:srgbClr val="FFFFFF"/>
                </a:solidFill>
                <a:latin typeface="Cardo Medium"/>
              </a:rPr>
              <a:t>Vertex 2 has an unvisited adjacent vertex in 4, so we add that to the top of the stack and visit it.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992757" y="-8243"/>
            <a:ext cx="10303486" cy="10287000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4B67C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10199" y="2445020"/>
            <a:ext cx="15949101" cy="528723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11821" y="933450"/>
            <a:ext cx="5879076" cy="79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7"/>
              </a:lnSpc>
            </a:pPr>
            <a:r>
              <a:rPr lang="en-US" sz="4648">
                <a:solidFill>
                  <a:srgbClr val="FFFFFF"/>
                </a:solidFill>
                <a:latin typeface="Open Sans"/>
              </a:rPr>
              <a:t>EXAMPLE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59144" y="7332830"/>
            <a:ext cx="13251211" cy="117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8"/>
              </a:lnSpc>
            </a:pPr>
            <a:r>
              <a:rPr lang="en-US" sz="3399">
                <a:solidFill>
                  <a:srgbClr val="FFFFFF"/>
                </a:solidFill>
                <a:latin typeface="Cardo Medium"/>
              </a:rPr>
              <a:t>Vertex 2 has an unvisited adjacent vertex in 4, so we add that to the top of the stack and visit it.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992757" y="-8243"/>
            <a:ext cx="10303486" cy="10287000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4B67C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57636" y="2732382"/>
            <a:ext cx="15572728" cy="516246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11821" y="933450"/>
            <a:ext cx="5879076" cy="79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7"/>
              </a:lnSpc>
            </a:pPr>
            <a:r>
              <a:rPr lang="en-US" sz="4648">
                <a:solidFill>
                  <a:srgbClr val="FFFFFF"/>
                </a:solidFill>
                <a:latin typeface="Open Sans"/>
              </a:rPr>
              <a:t>EXAMPLE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46284" y="7557185"/>
            <a:ext cx="13093432" cy="117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8"/>
              </a:lnSpc>
            </a:pPr>
            <a:r>
              <a:rPr lang="en-US" sz="3399">
                <a:solidFill>
                  <a:srgbClr val="FFFFFF"/>
                </a:solidFill>
                <a:latin typeface="Cardo Medium"/>
              </a:rPr>
              <a:t>After we visit the last element 3, it doesn't have any unvisited adjacent nodes, so we have completed the Depth First Traversal of the graph.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0" y="3420958"/>
            <a:ext cx="3402276" cy="170113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5400000">
            <a:off x="14909655" y="6881998"/>
            <a:ext cx="3407728" cy="3402276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C2AFC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3930" y="0"/>
            <a:ext cx="3378345" cy="3378345"/>
            <a:chOff x="6705600" y="1371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3507539" y="3580274"/>
            <a:ext cx="11272923" cy="2142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0"/>
              </a:lnSpc>
            </a:pPr>
            <a:r>
              <a:rPr lang="en-US" sz="6143">
                <a:solidFill>
                  <a:srgbClr val="FFFFFF"/>
                </a:solidFill>
                <a:latin typeface="Cardo"/>
              </a:rPr>
              <a:t>CODE IMPLEMENTATION</a:t>
            </a:r>
          </a:p>
          <a:p>
            <a:pPr algn="ctr">
              <a:lnSpc>
                <a:spcPts val="8600"/>
              </a:lnSpc>
            </a:pPr>
            <a:r>
              <a:rPr lang="en-US" sz="6143">
                <a:solidFill>
                  <a:srgbClr val="FFFFFF"/>
                </a:solidFill>
                <a:latin typeface="Cardo"/>
              </a:rPr>
              <a:t>IN JAVA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03308" y="4530804"/>
            <a:ext cx="10281384" cy="125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5"/>
              </a:lnSpc>
            </a:pPr>
            <a:r>
              <a:rPr lang="en-US" sz="8482">
                <a:solidFill>
                  <a:srgbClr val="FFFFFF"/>
                </a:solidFill>
                <a:latin typeface="Cheque Bold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4880272" y="3408989"/>
            <a:ext cx="3407728" cy="3423684"/>
          </a:xfrm>
          <a:prstGeom prst="rect">
            <a:avLst/>
          </a:prstGeom>
          <a:solidFill>
            <a:srgbClr val="FCBE04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0" y="6884724"/>
            <a:ext cx="3407728" cy="3402276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C2AFC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880272" y="0"/>
            <a:ext cx="3378345" cy="3378345"/>
            <a:chOff x="6705600" y="1371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3625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303486" cy="10287000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C2AFC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95249" y="0"/>
            <a:ext cx="3402276" cy="170113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3943304" y="704842"/>
            <a:ext cx="10951946" cy="6730906"/>
            <a:chOff x="0" y="0"/>
            <a:chExt cx="14602594" cy="89745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4586125" cy="1689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010"/>
                </a:lnSpc>
              </a:pPr>
              <a:r>
                <a:rPr lang="en-US" sz="8342" spc="583">
                  <a:solidFill>
                    <a:srgbClr val="FFFFFF"/>
                  </a:solidFill>
                  <a:latin typeface="Cardo Bold"/>
                </a:rPr>
                <a:t>OUR TEAM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132991"/>
              <a:ext cx="14586130" cy="1007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06"/>
                </a:lnSpc>
              </a:pPr>
              <a:r>
                <a:rPr lang="en-US" sz="5005" spc="500">
                  <a:solidFill>
                    <a:srgbClr val="FFFFFF"/>
                  </a:solidFill>
                  <a:latin typeface="Cardo"/>
                </a:rPr>
                <a:t>END GAME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3672531"/>
              <a:ext cx="2931019" cy="198306"/>
            </a:xfrm>
            <a:prstGeom prst="rect">
              <a:avLst/>
            </a:prstGeom>
            <a:solidFill>
              <a:srgbClr val="EF3625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8237" y="8039484"/>
              <a:ext cx="14594357" cy="935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29"/>
                </a:lnSpc>
              </a:pPr>
              <a:r>
                <a:rPr lang="en-US" sz="4235" spc="423">
                  <a:solidFill>
                    <a:srgbClr val="8F6858"/>
                  </a:solidFill>
                  <a:latin typeface="Source Sans Pro"/>
                </a:rPr>
                <a:t>                 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994717" y="3982821"/>
            <a:ext cx="5221275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Source Sans Pro"/>
              </a:rPr>
              <a:t>ASSEM KOILANOVA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05355" y="5114925"/>
            <a:ext cx="654661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Source Sans Pro"/>
              </a:rPr>
              <a:t>KUANYSHBEK BAKHTIGALIYEV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32046" y="6280564"/>
            <a:ext cx="654661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Source Sans Pro"/>
              </a:rPr>
              <a:t>ZHANSAYA MEDEU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86019" y="7143648"/>
            <a:ext cx="654661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Source Sans Pro"/>
              </a:rPr>
              <a:t>YERKIN SAGADILDA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8398196"/>
            <a:ext cx="654661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Source Sans Pro"/>
              </a:rPr>
              <a:t>DINMUKHAMED BALABEK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9382" y="0"/>
            <a:ext cx="7146592" cy="10287000"/>
          </a:xfrm>
          <a:prstGeom prst="rect">
            <a:avLst/>
          </a:prstGeom>
          <a:solidFill>
            <a:srgbClr val="EF3625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956643"/>
            <a:ext cx="6768214" cy="3597082"/>
            <a:chOff x="0" y="0"/>
            <a:chExt cx="9024285" cy="479610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8575"/>
              <a:ext cx="9024285" cy="2337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44"/>
                </a:lnSpc>
              </a:pPr>
              <a:r>
                <a:rPr lang="en-US" sz="6057" spc="636">
                  <a:solidFill>
                    <a:srgbClr val="FFFFFF"/>
                  </a:solidFill>
                  <a:latin typeface="Roboto Condensed Bold"/>
                </a:rPr>
                <a:t>SUMMARY OF CONTENTS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765758"/>
              <a:ext cx="8087033" cy="2030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996"/>
                </a:lnSpc>
              </a:pPr>
              <a:r>
                <a:rPr lang="en-US" sz="5066" spc="126">
                  <a:solidFill>
                    <a:srgbClr val="49ECE3"/>
                  </a:solidFill>
                  <a:latin typeface="Roboto Condensed"/>
                </a:rPr>
                <a:t>OUR MAIN</a:t>
              </a:r>
            </a:p>
            <a:p>
              <a:pPr algn="l">
                <a:lnSpc>
                  <a:spcPts val="6028"/>
                </a:lnSpc>
              </a:pPr>
              <a:r>
                <a:rPr lang="en-US" sz="5066" spc="126">
                  <a:solidFill>
                    <a:srgbClr val="49ECE3"/>
                  </a:solidFill>
                  <a:latin typeface="Roboto Condensed"/>
                </a:rPr>
                <a:t>TOPICS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379440" y="2141032"/>
            <a:ext cx="8879860" cy="445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50"/>
              </a:lnSpc>
            </a:pPr>
            <a:r>
              <a:rPr lang="en-US" sz="4103" spc="102">
                <a:solidFill>
                  <a:srgbClr val="FFFFFF"/>
                </a:solidFill>
                <a:latin typeface="Muli Regular"/>
              </a:rPr>
              <a:t>What is Depth First Search (DFS)?</a:t>
            </a:r>
          </a:p>
          <a:p>
            <a:pPr>
              <a:lnSpc>
                <a:spcPts val="5950"/>
              </a:lnSpc>
            </a:pPr>
            <a:r>
              <a:rPr lang="en-US" sz="4103" spc="102">
                <a:solidFill>
                  <a:srgbClr val="FFFFFF"/>
                </a:solidFill>
                <a:latin typeface="Muli Regular"/>
              </a:rPr>
              <a:t>Advantages and Disadvantages</a:t>
            </a:r>
          </a:p>
          <a:p>
            <a:pPr>
              <a:lnSpc>
                <a:spcPts val="5950"/>
              </a:lnSpc>
            </a:pPr>
            <a:r>
              <a:rPr lang="en-US" sz="4103" spc="102">
                <a:solidFill>
                  <a:srgbClr val="FFFFFF"/>
                </a:solidFill>
                <a:latin typeface="Muli Regular"/>
              </a:rPr>
              <a:t>Applications</a:t>
            </a:r>
          </a:p>
          <a:p>
            <a:pPr>
              <a:lnSpc>
                <a:spcPts val="5950"/>
              </a:lnSpc>
            </a:pPr>
            <a:r>
              <a:rPr lang="en-US" sz="4103" spc="102">
                <a:solidFill>
                  <a:srgbClr val="FFFFFF"/>
                </a:solidFill>
                <a:latin typeface="Muli Regular"/>
              </a:rPr>
              <a:t>How it works?</a:t>
            </a:r>
          </a:p>
          <a:p>
            <a:pPr>
              <a:lnSpc>
                <a:spcPts val="5950"/>
              </a:lnSpc>
            </a:pPr>
            <a:r>
              <a:rPr lang="en-US" sz="4103" spc="102">
                <a:solidFill>
                  <a:srgbClr val="FFFFFF"/>
                </a:solidFill>
                <a:latin typeface="Muli Regular"/>
              </a:rPr>
              <a:t>Example</a:t>
            </a:r>
          </a:p>
          <a:p>
            <a:pPr algn="l">
              <a:lnSpc>
                <a:spcPts val="5950"/>
              </a:lnSpc>
            </a:pPr>
            <a:r>
              <a:rPr lang="en-US" sz="4103" spc="102">
                <a:solidFill>
                  <a:srgbClr val="FFFFFF"/>
                </a:solidFill>
                <a:latin typeface="Muli Regular"/>
              </a:rPr>
              <a:t>Code 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29382" y="3423684"/>
            <a:ext cx="3402276" cy="170113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5400000">
            <a:off x="14880272" y="6884724"/>
            <a:ext cx="3407728" cy="3402276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4B67C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-29382" y="0"/>
            <a:ext cx="3407728" cy="3423684"/>
          </a:xfrm>
          <a:prstGeom prst="rect">
            <a:avLst/>
          </a:prstGeom>
          <a:solidFill>
            <a:srgbClr val="EF3625"/>
          </a:solid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719155" y="6718155"/>
            <a:ext cx="3378345" cy="3378345"/>
            <a:chOff x="6705600" y="1371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34679" y="1258710"/>
            <a:ext cx="8575123" cy="3424331"/>
            <a:chOff x="0" y="0"/>
            <a:chExt cx="11433497" cy="456577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8100"/>
              <a:ext cx="11433497" cy="3179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214"/>
                </a:lnSpc>
                <a:spcBef>
                  <a:spcPct val="0"/>
                </a:spcBef>
              </a:pPr>
              <a:r>
                <a:rPr lang="en-US" sz="5500" spc="577">
                  <a:solidFill>
                    <a:srgbClr val="FFFFFF"/>
                  </a:solidFill>
                  <a:latin typeface="Cardo Bold"/>
                </a:rPr>
                <a:t>WHAT IS DEPTH FIRST SEARCH (DFS)?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30472"/>
              <a:ext cx="10246027" cy="931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7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886237" y="4616366"/>
            <a:ext cx="9312319" cy="318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7"/>
              </a:lnSpc>
            </a:pPr>
            <a:r>
              <a:rPr lang="en-US" sz="2936" spc="73">
                <a:solidFill>
                  <a:srgbClr val="FFFFFF"/>
                </a:solidFill>
                <a:latin typeface="Open Sans Bold"/>
              </a:rPr>
              <a:t>DFS stands for Depth First Search is a edge based technique.</a:t>
            </a:r>
          </a:p>
          <a:p>
            <a:pPr algn="l" marL="0" indent="0" lvl="0">
              <a:lnSpc>
                <a:spcPts val="4257"/>
              </a:lnSpc>
              <a:spcBef>
                <a:spcPct val="0"/>
              </a:spcBef>
            </a:pPr>
            <a:r>
              <a:rPr lang="en-US" sz="2936" spc="73">
                <a:solidFill>
                  <a:srgbClr val="FFFFFF"/>
                </a:solidFill>
                <a:latin typeface="Open Sans Bold"/>
              </a:rPr>
              <a:t>It uses the Stack data structure, performs two stages, first visited vertices are pushed into stack and second if there is no vertices then visited vertices are popped.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027656" y="0"/>
            <a:ext cx="10287000" cy="10287000"/>
            <a:chOff x="6705600" y="1371600"/>
            <a:chExt cx="10972800" cy="10972800"/>
          </a:xfrm>
        </p:grpSpPr>
        <p:sp>
          <p:nvSpPr>
            <p:cNvPr name="Freeform 3" id="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CBE0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5710" y="839630"/>
            <a:ext cx="15296414" cy="1005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83"/>
              </a:lnSpc>
            </a:pPr>
            <a:r>
              <a:rPr lang="en-US" sz="7363" spc="419">
                <a:solidFill>
                  <a:srgbClr val="FFFFFF"/>
                </a:solidFill>
                <a:latin typeface="Roboto Condensed Bold"/>
              </a:rPr>
              <a:t>DEPTH FIRST SEARCH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53330"/>
            <a:ext cx="14388527" cy="6904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5"/>
              </a:lnSpc>
            </a:pPr>
            <a:r>
              <a:rPr lang="en-US" sz="4584" spc="114">
                <a:solidFill>
                  <a:srgbClr val="FFFFFF"/>
                </a:solidFill>
                <a:latin typeface="Open Sans Condensed Bold"/>
              </a:rPr>
              <a:t>1.Depth-First Search was first investigated by French Mathematician Charles Pierre tremaux .</a:t>
            </a:r>
          </a:p>
          <a:p>
            <a:pPr>
              <a:lnSpc>
                <a:spcPts val="5455"/>
              </a:lnSpc>
            </a:pPr>
          </a:p>
          <a:p>
            <a:pPr>
              <a:lnSpc>
                <a:spcPts val="5455"/>
              </a:lnSpc>
            </a:pPr>
            <a:r>
              <a:rPr lang="en-US" sz="4584" spc="114">
                <a:solidFill>
                  <a:srgbClr val="FFFFFF"/>
                </a:solidFill>
                <a:latin typeface="Open Sans Condensed Bold"/>
              </a:rPr>
              <a:t>2.It is an algorithm for traversing tree or graph data structures .</a:t>
            </a:r>
          </a:p>
          <a:p>
            <a:pPr>
              <a:lnSpc>
                <a:spcPts val="5455"/>
              </a:lnSpc>
            </a:pPr>
          </a:p>
          <a:p>
            <a:pPr>
              <a:lnSpc>
                <a:spcPts val="5455"/>
              </a:lnSpc>
            </a:pPr>
            <a:r>
              <a:rPr lang="en-US" sz="4584" spc="114">
                <a:solidFill>
                  <a:srgbClr val="FFFFFF"/>
                </a:solidFill>
                <a:latin typeface="Open Sans Condensed Bold"/>
              </a:rPr>
              <a:t>3.One starts at the root and explores as deep as possible along each branch before backtracking .</a:t>
            </a:r>
          </a:p>
          <a:p>
            <a:pPr>
              <a:lnSpc>
                <a:spcPts val="5455"/>
              </a:lnSpc>
            </a:pPr>
          </a:p>
          <a:p>
            <a:pPr algn="l" marL="0" indent="0" lvl="0">
              <a:lnSpc>
                <a:spcPts val="5455"/>
              </a:lnSpc>
              <a:spcBef>
                <a:spcPct val="0"/>
              </a:spcBef>
            </a:pPr>
            <a:r>
              <a:rPr lang="en-US" sz="4584" spc="114">
                <a:solidFill>
                  <a:srgbClr val="FFFFFF"/>
                </a:solidFill>
                <a:latin typeface="Open Sans Condensed Bold"/>
              </a:rPr>
              <a:t>4.It can be implemented using stack.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715260"/>
            <a:ext cx="6895852" cy="654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Muli Regular"/>
              </a:rPr>
              <a:t>•Simple to implement;</a:t>
            </a:r>
          </a:p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Muli Regular"/>
              </a:rPr>
              <a:t>•Needs realatively small memory for the state-space.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uli Regular"/>
              </a:rPr>
              <a:t>•The time complexity of a depth-first search to depth d is O(b^d) since it generates the same set of nodes as BFS.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uli Regular"/>
              </a:rPr>
              <a:t>•If depth-first search finds solution without exploring much in a path then the time and space it takes will be very less.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7088" y="962025"/>
            <a:ext cx="5879076" cy="61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7"/>
              </a:lnSpc>
            </a:pPr>
            <a:r>
              <a:rPr lang="en-US" sz="3648">
                <a:solidFill>
                  <a:srgbClr val="FFFFFF"/>
                </a:solidFill>
                <a:latin typeface="Muli Bold"/>
              </a:rPr>
              <a:t>ADVANTAGES OF DFS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54881" y="962025"/>
            <a:ext cx="5879076" cy="61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7"/>
              </a:lnSpc>
            </a:pPr>
            <a:r>
              <a:rPr lang="en-US" sz="3648">
                <a:solidFill>
                  <a:srgbClr val="FFFFFF"/>
                </a:solidFill>
                <a:latin typeface="Muli Bold"/>
              </a:rPr>
              <a:t>DISADVANTAGES OF DFS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00337" y="2715260"/>
            <a:ext cx="6958963" cy="534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Muli Regular"/>
              </a:rPr>
              <a:t>•Sometimes fail to find a solution(may be get stuck in an infinite long branch) - not complete;</a:t>
            </a:r>
          </a:p>
          <a:p>
            <a:pPr>
              <a:lnSpc>
                <a:spcPts val="4759"/>
              </a:lnSpc>
            </a:pPr>
            <a:r>
              <a:rPr lang="en-US" sz="1200">
                <a:solidFill>
                  <a:srgbClr val="FFFFFF"/>
                </a:solidFill>
                <a:latin typeface="Arimo"/>
              </a:rPr>
              <a:t>•Not guaranteed to find an optimal solution(may not find the shortest path solution);</a:t>
            </a:r>
          </a:p>
          <a:p>
            <a:pPr>
              <a:lnSpc>
                <a:spcPts val="4759"/>
              </a:lnSpc>
            </a:pPr>
            <a:r>
              <a:rPr lang="en-US" sz="1200">
                <a:solidFill>
                  <a:srgbClr val="FFFFFF"/>
                </a:solidFill>
                <a:latin typeface="Arimo"/>
              </a:rPr>
              <a:t>•Can take a lot longer to find a solution.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880272" y="3408989"/>
            <a:ext cx="3407728" cy="3423684"/>
          </a:xfrm>
          <a:prstGeom prst="rect">
            <a:avLst/>
          </a:prstGeom>
          <a:solidFill>
            <a:srgbClr val="34B67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4880272" y="3408989"/>
            <a:ext cx="3407728" cy="3402276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CBE04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880272" y="0"/>
            <a:ext cx="3378345" cy="3378345"/>
            <a:chOff x="6705600" y="1371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C2AFC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850569" y="7735293"/>
            <a:ext cx="3402276" cy="170113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-2726" y="3430397"/>
            <a:ext cx="3407728" cy="340227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4B67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677799" y="933450"/>
            <a:ext cx="5879076" cy="79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7"/>
              </a:lnSpc>
            </a:pPr>
            <a:r>
              <a:rPr lang="en-US" sz="4648">
                <a:solidFill>
                  <a:srgbClr val="FFFFFF"/>
                </a:solidFill>
                <a:latin typeface="Muli Bold"/>
              </a:rPr>
              <a:t>APPLICATIONS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01821" y="2325998"/>
            <a:ext cx="10215007" cy="6259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4"/>
              </a:lnSpc>
            </a:pPr>
            <a:r>
              <a:rPr lang="en-US" sz="3967">
                <a:solidFill>
                  <a:srgbClr val="FFFFFF"/>
                </a:solidFill>
                <a:latin typeface="Muli Regular"/>
              </a:rPr>
              <a:t>•Depth First Search (DFS) searches deeper into the problem space.</a:t>
            </a:r>
          </a:p>
          <a:p>
            <a:pPr>
              <a:lnSpc>
                <a:spcPts val="5554"/>
              </a:lnSpc>
            </a:pPr>
            <a:r>
              <a:rPr lang="en-US" sz="3967">
                <a:solidFill>
                  <a:srgbClr val="FFFFFF"/>
                </a:solidFill>
                <a:latin typeface="Muli Regular"/>
              </a:rPr>
              <a:t>•It always generates successor of the deepest unexpanded node.</a:t>
            </a:r>
          </a:p>
          <a:p>
            <a:pPr>
              <a:lnSpc>
                <a:spcPts val="5554"/>
              </a:lnSpc>
            </a:pPr>
            <a:r>
              <a:rPr lang="en-US" sz="3967">
                <a:solidFill>
                  <a:srgbClr val="FFFFFF"/>
                </a:solidFill>
                <a:latin typeface="Muli Regular"/>
              </a:rPr>
              <a:t>•Depth First Search uses last-in first-out stack for keeping the unexpanded nodes.</a:t>
            </a:r>
          </a:p>
          <a:p>
            <a:pPr>
              <a:lnSpc>
                <a:spcPts val="5554"/>
              </a:lnSpc>
            </a:pPr>
            <a:r>
              <a:rPr lang="en-US" sz="3967">
                <a:solidFill>
                  <a:srgbClr val="FFFFFF"/>
                </a:solidFill>
                <a:latin typeface="Muli Regular"/>
              </a:rPr>
              <a:t>•More commonly,it is implemented recursively,with the recursion stack taking the place of an explicit node stack.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0931" y="1950333"/>
            <a:ext cx="4466057" cy="3477671"/>
            <a:chOff x="0" y="0"/>
            <a:chExt cx="5954743" cy="463689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75277"/>
              <a:ext cx="5954743" cy="2861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FFFFFF"/>
                  </a:solidFill>
                  <a:latin typeface="Cardo"/>
                </a:rPr>
                <a:t>1.Start by putting any one of the graph's vertices on top of a stack.</a:t>
              </a:r>
            </a:p>
            <a:p>
              <a:pPr>
                <a:lnSpc>
                  <a:spcPts val="4340"/>
                </a:lnSpc>
              </a:pPr>
            </a:p>
          </p:txBody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1183764" cy="1183764"/>
              <a:chOff x="6705600" y="1371600"/>
              <a:chExt cx="10972800" cy="1097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4B67C"/>
              </a:solidFill>
            </p:spPr>
          </p:sp>
        </p:grpSp>
      </p:grpSp>
      <p:grpSp>
        <p:nvGrpSpPr>
          <p:cNvPr name="Group 6" id="6"/>
          <p:cNvGrpSpPr/>
          <p:nvPr/>
        </p:nvGrpSpPr>
        <p:grpSpPr>
          <a:xfrm rot="0">
            <a:off x="10560214" y="1720147"/>
            <a:ext cx="4466057" cy="3457490"/>
            <a:chOff x="0" y="0"/>
            <a:chExt cx="5954743" cy="4609987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194059" cy="1199650"/>
            </a:xfrm>
            <a:prstGeom prst="rect">
              <a:avLst/>
            </a:prstGeom>
            <a:solidFill>
              <a:srgbClr val="FCBE04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1791164"/>
              <a:ext cx="5954743" cy="2818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FFFFFF"/>
                  </a:solidFill>
                  <a:latin typeface="Cardo"/>
                </a:rPr>
                <a:t>2.Take the top item of the   stack and add it to the visited list.</a:t>
              </a:r>
            </a:p>
            <a:p>
              <a:pPr>
                <a:lnSpc>
                  <a:spcPts val="40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560214" y="5892688"/>
            <a:ext cx="4466057" cy="3451864"/>
            <a:chOff x="0" y="0"/>
            <a:chExt cx="5954743" cy="460248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194059" cy="1192149"/>
              <a:chOff x="0" y="0"/>
              <a:chExt cx="6350000" cy="633984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r="r" b="b" t="t" l="l"/>
                <a:pathLst>
                  <a:path h="6339840" w="635000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EF3625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1783663"/>
              <a:ext cx="5954743" cy="2818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FFFFFF"/>
                  </a:solidFill>
                  <a:latin typeface="Cardo"/>
                </a:rPr>
                <a:t>4.Keep repeating steps 2 and 3 until the stack is empty.</a:t>
              </a:r>
            </a:p>
            <a:p>
              <a:pPr>
                <a:lnSpc>
                  <a:spcPts val="40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90931" y="5964272"/>
            <a:ext cx="6296292" cy="325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</a:p>
          <a:p>
            <a:pPr>
              <a:lnSpc>
                <a:spcPts val="4340"/>
              </a:lnSpc>
            </a:pP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Cardo"/>
              </a:rPr>
              <a:t>3.Create a list of that vertex's adjacent nodes. Add the ones which aren't in the visited list to the top of the stack.</a:t>
            </a:r>
          </a:p>
          <a:p>
            <a:pPr>
              <a:lnSpc>
                <a:spcPts val="4340"/>
              </a:lnSpc>
            </a:pP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90931" y="5927645"/>
            <a:ext cx="992540" cy="99254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28700" y="228899"/>
            <a:ext cx="5879076" cy="79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7"/>
              </a:lnSpc>
            </a:pPr>
            <a:r>
              <a:rPr lang="en-US" sz="4648">
                <a:solidFill>
                  <a:srgbClr val="FFFFFF"/>
                </a:solidFill>
                <a:latin typeface="Open Sans"/>
              </a:rPr>
              <a:t>HOW IT WORKS?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992757" y="-8243"/>
            <a:ext cx="10303486" cy="10287000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4B67C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08876" y="2673475"/>
            <a:ext cx="15750424" cy="522137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11821" y="933450"/>
            <a:ext cx="5879076" cy="79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7"/>
              </a:lnSpc>
            </a:pPr>
            <a:r>
              <a:rPr lang="en-US" sz="4648">
                <a:solidFill>
                  <a:srgbClr val="FFFFFF"/>
                </a:solidFill>
                <a:latin typeface="Open Sans"/>
              </a:rPr>
              <a:t>EXAMPLE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51359" y="7572263"/>
            <a:ext cx="8391623" cy="57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8"/>
              </a:lnSpc>
            </a:pPr>
            <a:r>
              <a:rPr lang="en-US" sz="3399">
                <a:solidFill>
                  <a:srgbClr val="FFFFFF"/>
                </a:solidFill>
                <a:latin typeface="Cardo Medium"/>
              </a:rPr>
              <a:t>Undirected graph with 5 vertices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DAEZRV5a5Os</dc:identifier>
  <dcterms:modified xsi:type="dcterms:W3CDTF">2011-08-01T06:04:30Z</dcterms:modified>
  <cp:revision>1</cp:revision>
  <dc:title>Add a heading</dc:title>
</cp:coreProperties>
</file>