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  <p:sldId id="278" r:id="rId20"/>
    <p:sldId id="279" r:id="rId21"/>
    <p:sldId id="280" r:id="rId22"/>
    <p:sldId id="28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Choosing &amp; Evaluating UI/UX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 dirty="0"/>
              <a:t>Based on UX Design Institute &amp; UNICEF Guidelines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Evaluation: UX Design Institute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clear, simple, memorable.</a:t>
            </a:r>
          </a:p>
          <a:p>
            <a:r>
              <a:t>Widely applicable across domains.</a:t>
            </a:r>
          </a:p>
          <a:p>
            <a:r>
              <a:t>Weakness: abstract, lacks technical depth.</a:t>
            </a:r>
          </a:p>
          <a:p>
            <a:r>
              <a:t>Not specific for accessibility or complex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Evaluation: UNICEF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concrete, developer-friendly, accessible.</a:t>
            </a:r>
          </a:p>
          <a:p>
            <a:r>
              <a:t>Covers both UX and UI aspects.</a:t>
            </a:r>
          </a:p>
          <a:p>
            <a:r>
              <a:t>Weakness: heavy for small projects, less flexible.</a:t>
            </a:r>
          </a:p>
          <a:p>
            <a:r>
              <a:t>More rigid for innovation.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Strengths: UX Design Institute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rules for fast adoption.</a:t>
            </a:r>
          </a:p>
          <a:p>
            <a:r>
              <a:t>Grounded in Nielsen’s heuristics.</a:t>
            </a:r>
          </a:p>
          <a:p>
            <a:r>
              <a:t>Improves usability at a conceptual level.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Strengths: UNICEF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component-level guidance.</a:t>
            </a:r>
          </a:p>
          <a:p>
            <a:r>
              <a:t>Focus on accessibility and inclusivity.</a:t>
            </a:r>
          </a:p>
          <a:p>
            <a:r>
              <a:t>Scalable for large, multi-team projects.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Weaknesses: UX Design Institute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 high-level, lacks examples.</a:t>
            </a:r>
          </a:p>
          <a:p>
            <a:r>
              <a:t>Not directly actionable for developers.</a:t>
            </a:r>
          </a:p>
          <a:p>
            <a:r>
              <a:t>Limited coverage of accessibility.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Weaknesses: UNICEF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be overwhelming for smaller projects.</a:t>
            </a:r>
          </a:p>
          <a:p>
            <a:r>
              <a:t>Rigid structure may reduce creativity.</a:t>
            </a:r>
          </a:p>
          <a:p>
            <a:r>
              <a:t>Requires training for adoption.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Applying the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 design example:</a:t>
            </a:r>
          </a:p>
          <a:p>
            <a:r>
              <a:t>UXDI: Reduce cognitive load, clear error prevention.</a:t>
            </a:r>
          </a:p>
          <a:p>
            <a:r>
              <a:t>UNICEF: Component spacing, label placement, accessibility rules.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ABDE10-06A2-5D29-B400-49E686E0A0A6}"/>
              </a:ext>
            </a:extLst>
          </p:cNvPr>
          <p:cNvSpPr txBox="1"/>
          <p:nvPr/>
        </p:nvSpPr>
        <p:spPr>
          <a:xfrm>
            <a:off x="2286000" y="49406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SG" b="1" i="0" dirty="0">
                <a:solidFill>
                  <a:srgbClr val="000000"/>
                </a:solidFill>
                <a:effectLst/>
                <a:latin typeface="-apple-system"/>
              </a:rPr>
              <a:t>Details about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5CD44-9FF2-59A2-C199-91AC6ACE2B09}"/>
              </a:ext>
            </a:extLst>
          </p:cNvPr>
          <p:cNvSpPr txBox="1"/>
          <p:nvPr/>
        </p:nvSpPr>
        <p:spPr>
          <a:xfrm>
            <a:off x="1121790" y="1706252"/>
            <a:ext cx="75037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Brand </a:t>
            </a:r>
            <a:r>
              <a:rPr lang="en-SG" b="1" dirty="0" err="1"/>
              <a:t>colors</a:t>
            </a:r>
            <a:endParaRPr lang="en-SG" b="1" dirty="0"/>
          </a:p>
          <a:p>
            <a:br>
              <a:rPr lang="en-SG" dirty="0"/>
            </a:br>
            <a:r>
              <a:rPr lang="en-SG" b="1" dirty="0"/>
              <a:t>Traffic light </a:t>
            </a:r>
            <a:r>
              <a:rPr lang="en-SG" b="1" dirty="0" err="1"/>
              <a:t>colors</a:t>
            </a:r>
            <a:r>
              <a:rPr lang="en-SG" b="1" dirty="0"/>
              <a:t>: </a:t>
            </a:r>
            <a:r>
              <a:rPr lang="en-US" dirty="0"/>
              <a:t>traffic light colors metaphor for indicating status or result.</a:t>
            </a:r>
          </a:p>
          <a:p>
            <a:endParaRPr lang="en-US" dirty="0"/>
          </a:p>
          <a:p>
            <a:r>
              <a:rPr lang="en-US" b="1" dirty="0"/>
              <a:t>Font Size: </a:t>
            </a:r>
            <a:r>
              <a:rPr lang="en-US" dirty="0"/>
              <a:t>Large text is defined as 14 point (typically 18.66px) and bold or larger, or 18 point (typically 24px) or larger.</a:t>
            </a:r>
          </a:p>
          <a:p>
            <a:r>
              <a:rPr lang="en-SG" b="1" dirty="0"/>
              <a:t>Typography: </a:t>
            </a:r>
            <a:r>
              <a:rPr lang="en-US" dirty="0"/>
              <a:t>For keeping the weight of the HTML low, we haven’t defined a default typography other than the default font of the operating system the user is running. For example, in Windows 10 is Segoe.</a:t>
            </a:r>
          </a:p>
          <a:p>
            <a:r>
              <a:rPr lang="en-SG" b="1" dirty="0"/>
              <a:t>Headings: </a:t>
            </a:r>
            <a:r>
              <a:rPr lang="en-SG" dirty="0"/>
              <a:t>Headings h1 to h6. </a:t>
            </a:r>
            <a:r>
              <a:rPr lang="en-US" dirty="0"/>
              <a:t>Do not jump hierarchies. After h1 there should be h2, but not h3 or h4. This is important for text readers, as users can navigate through headings.</a:t>
            </a:r>
          </a:p>
          <a:p>
            <a:r>
              <a:rPr lang="en-SG" b="1" dirty="0"/>
              <a:t>Text and labelling: </a:t>
            </a:r>
          </a:p>
          <a:p>
            <a:endParaRPr lang="en-SG" b="1" dirty="0"/>
          </a:p>
          <a:p>
            <a:endParaRPr lang="en-SG" dirty="0"/>
          </a:p>
          <a:p>
            <a:br>
              <a:rPr lang="en-SG" dirty="0"/>
            </a:br>
            <a:endParaRPr lang="en-SG" b="1" dirty="0"/>
          </a:p>
          <a:p>
            <a:endParaRPr lang="en-SG" b="1" dirty="0"/>
          </a:p>
          <a:p>
            <a:endParaRPr lang="en-SG" b="1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SG" b="1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348A1-DE53-89A9-1650-631F0DD95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5335194"/>
            <a:ext cx="8059918" cy="13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0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59491E-10B7-9D66-DF71-E3CB8B09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60" y="377072"/>
            <a:ext cx="3610466" cy="24405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DB0FB9-CD5C-AEB9-3582-8B42847C8346}"/>
              </a:ext>
            </a:extLst>
          </p:cNvPr>
          <p:cNvSpPr txBox="1"/>
          <p:nvPr/>
        </p:nvSpPr>
        <p:spPr>
          <a:xfrm>
            <a:off x="631596" y="443060"/>
            <a:ext cx="268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Don’t just write short form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8D661-61B1-A6C1-AE10-7CBA8C7E1558}"/>
              </a:ext>
            </a:extLst>
          </p:cNvPr>
          <p:cNvSpPr txBox="1"/>
          <p:nvPr/>
        </p:nvSpPr>
        <p:spPr>
          <a:xfrm>
            <a:off x="443060" y="305966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rgbClr val="4A4A4A"/>
                </a:solidFill>
                <a:effectLst/>
                <a:latin typeface="-apple-system"/>
              </a:rPr>
              <a:t>Buttons perform actions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CA0964-93EA-E157-A930-B570A67FB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76" y="4040424"/>
            <a:ext cx="8738647" cy="23155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940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D7484-97C9-B221-329E-EAB329173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1" y="772997"/>
            <a:ext cx="8804277" cy="38387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66393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I chose these guidelines</a:t>
            </a:r>
          </a:p>
          <a:p>
            <a:r>
              <a:t>Evaluation of guidelines</a:t>
            </a:r>
          </a:p>
          <a:p>
            <a:r>
              <a:t>Strengths &amp; Weaknesses</a:t>
            </a:r>
          </a:p>
          <a:p>
            <a:r>
              <a:t>Key Takeaways &amp; Recommendations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7DD278-B7BB-0D30-9AC0-1892EEAF4F3A}"/>
              </a:ext>
            </a:extLst>
          </p:cNvPr>
          <p:cNvSpPr txBox="1"/>
          <p:nvPr/>
        </p:nvSpPr>
        <p:spPr>
          <a:xfrm>
            <a:off x="570321" y="799867"/>
            <a:ext cx="757443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Alerts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Sometimes you need to recall user attention. Use alerts for that.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Alerts shall be used ONLY to display information that is extremely important for the user to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-apple-system"/>
              </a:rPr>
              <a:t>to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 be aware of.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Success alerts</a:t>
            </a:r>
            <a:r>
              <a:rPr lang="en-US" dirty="0"/>
              <a:t>. Use these alerts to indicate a positive, </a:t>
            </a:r>
            <a:r>
              <a:rPr lang="en-US" dirty="0" err="1"/>
              <a:t>successfull</a:t>
            </a:r>
            <a:r>
              <a:rPr lang="en-US" dirty="0"/>
              <a:t> outcome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Warning alerts</a:t>
            </a:r>
            <a:r>
              <a:rPr lang="en-US" dirty="0"/>
              <a:t>. use them to notify the user about situations that is not blocking but that may affect the outcome or he needs to be aware of.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Danger alert</a:t>
            </a:r>
            <a:r>
              <a:rPr lang="en-US" dirty="0"/>
              <a:t>. Use these alerts for errors and in situations in which the user cannot continue. 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4A4A4A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9142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B594F-5AA3-4925-3661-E0287ED4235A}"/>
              </a:ext>
            </a:extLst>
          </p:cNvPr>
          <p:cNvSpPr txBox="1"/>
          <p:nvPr/>
        </p:nvSpPr>
        <p:spPr>
          <a:xfrm>
            <a:off x="226243" y="688404"/>
            <a:ext cx="8814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Icons</a:t>
            </a:r>
          </a:p>
          <a:p>
            <a:pPr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In general, icons shall always be accompanied with a label. Exceptionally, a tooltip is allowed.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B8669-DF9A-5C96-762A-27E87AC2C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45" y="1686419"/>
            <a:ext cx="8162986" cy="33583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2882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785DED-AE5E-E2F7-CC46-1EAC8459021B}"/>
              </a:ext>
            </a:extLst>
          </p:cNvPr>
          <p:cNvSpPr txBox="1"/>
          <p:nvPr/>
        </p:nvSpPr>
        <p:spPr>
          <a:xfrm>
            <a:off x="655163" y="659405"/>
            <a:ext cx="8338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Date format</a:t>
            </a:r>
          </a:p>
          <a:p>
            <a:pPr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In UNICEF Style Guidelines (internal document) the recommended format is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3 February 2019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. We also recommend this format if space is necessary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dd-MMM-YYYY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. For instance: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01-Feb-2018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 or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10-Mar-2020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ED7E07-04F0-E98D-3D82-CBB47758A954}"/>
              </a:ext>
            </a:extLst>
          </p:cNvPr>
          <p:cNvSpPr txBox="1"/>
          <p:nvPr/>
        </p:nvSpPr>
        <p:spPr>
          <a:xfrm>
            <a:off x="655163" y="2231027"/>
            <a:ext cx="83380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Time formats</a:t>
            </a:r>
          </a:p>
          <a:p>
            <a:pPr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Time shall be displayed in current user </a:t>
            </a:r>
            <a:r>
              <a:rPr lang="en-US" b="0" i="0" dirty="0" err="1">
                <a:solidFill>
                  <a:srgbClr val="4A4A4A"/>
                </a:solidFill>
                <a:effectLst/>
                <a:latin typeface="-apple-system"/>
              </a:rPr>
              <a:t>timezone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 and in 12-hour format. Example: Add the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title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 attribute with the 24-hour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21874-3007-768C-BE76-9D1B6949DFC1}"/>
              </a:ext>
            </a:extLst>
          </p:cNvPr>
          <p:cNvSpPr txBox="1"/>
          <p:nvPr/>
        </p:nvSpPr>
        <p:spPr>
          <a:xfrm>
            <a:off x="655162" y="3603472"/>
            <a:ext cx="81117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Numbers and currencies format</a:t>
            </a:r>
          </a:p>
          <a:p>
            <a:pPr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By default, we stick to English numbers. Separate thousands, millions, etc. with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,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 and decimals with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.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. Example: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3.14159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,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1,200,000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. For currencies prepend the currency symbol to the number and use always two decimals. Example: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$123,456,789.00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, </a:t>
            </a:r>
            <a:r>
              <a:rPr lang="en-US" b="0" i="0" dirty="0">
                <a:solidFill>
                  <a:srgbClr val="F26A21"/>
                </a:solidFill>
                <a:effectLst/>
                <a:latin typeface="SFMono-Regular"/>
              </a:rPr>
              <a:t>€1,200.00</a:t>
            </a: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F7C17-1F52-9D6F-DF0C-AF52CD9FC038}"/>
              </a:ext>
            </a:extLst>
          </p:cNvPr>
          <p:cNvSpPr txBox="1"/>
          <p:nvPr/>
        </p:nvSpPr>
        <p:spPr>
          <a:xfrm>
            <a:off x="655162" y="5068024"/>
            <a:ext cx="82531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Images</a:t>
            </a:r>
          </a:p>
          <a:p>
            <a:pPr algn="l">
              <a:buNone/>
            </a:pPr>
            <a:r>
              <a:rPr lang="en-US" b="0" i="0" dirty="0">
                <a:solidFill>
                  <a:srgbClr val="4A4A4A"/>
                </a:solidFill>
                <a:effectLst/>
                <a:latin typeface="-apple-system"/>
              </a:rPr>
              <a:t>Images should weight the least amount possible. We work on environments on which the Internet is still not reliable. So, minimizing the use and size of images is a must.</a:t>
            </a:r>
          </a:p>
        </p:txBody>
      </p:sp>
    </p:spTree>
    <p:extLst>
      <p:ext uri="{BB962C8B-B14F-4D97-AF65-F5344CB8AC3E}">
        <p14:creationId xmlns:p14="http://schemas.microsoft.com/office/powerpoint/2010/main" val="766452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 high-level heuristics with component guidance.</a:t>
            </a:r>
          </a:p>
          <a:p>
            <a:r>
              <a:t>Add accessibility &amp; mobile responsiveness focus.</a:t>
            </a:r>
          </a:p>
          <a:p>
            <a:r>
              <a:t>Create a hybrid internal design guide.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Distribute summarized cheat sheets.</a:t>
            </a:r>
          </a:p>
          <a:p>
            <a:r>
              <a:t>Provide training workshops for team members.</a:t>
            </a:r>
          </a:p>
          <a:p>
            <a:r>
              <a:t>Regular reviews and updates of guidelines.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UXDI: strong conceptual foundation.</a:t>
            </a:r>
          </a:p>
          <a:p>
            <a:r>
              <a:t>UNICEF: detailed, practical, scalable.</a:t>
            </a:r>
          </a:p>
          <a:p>
            <a:r>
              <a:t>Together: balanced design system for teams.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Feedback on evaluation and recommendations?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&amp;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UI/UX guidelines are crucial for consistent, user-friendly design.</a:t>
            </a:r>
          </a:p>
          <a:p>
            <a:r>
              <a:t>They provide rules, principles, and best practices for teams.</a:t>
            </a:r>
          </a:p>
          <a:p>
            <a:r>
              <a:t>Our focus: UX Design Institute’s 10 UI Guidelines + UNICEF Design Guidelines.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UX Design Institute’s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Credible source based on usability heuristics.</a:t>
            </a:r>
          </a:p>
          <a:p>
            <a:r>
              <a:t>Concise and easy to understand (10 rules).</a:t>
            </a:r>
          </a:p>
          <a:p>
            <a:r>
              <a:t>Good foundation for general UI design projects.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UNICEF’s Design Guideline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Developed for large-scale, multi-platform applications.</a:t>
            </a:r>
          </a:p>
          <a:p>
            <a:r>
              <a:rPr dirty="0"/>
              <a:t>Focuses on accessibility, consistency, and usability.</a:t>
            </a:r>
          </a:p>
          <a:p>
            <a:r>
              <a:rPr dirty="0"/>
              <a:t>Provides actionable component-level guidance.</a:t>
            </a:r>
            <a:endParaRPr lang="en-US" dirty="0"/>
          </a:p>
          <a:p>
            <a:r>
              <a:rPr lang="en-US" dirty="0"/>
              <a:t>Mainly for our Government we don’t have any specific guideline to make any website. As </a:t>
            </a:r>
            <a:r>
              <a:rPr lang="en-US" dirty="0" err="1"/>
              <a:t>Unicef</a:t>
            </a:r>
            <a:r>
              <a:rPr lang="en-US" dirty="0"/>
              <a:t> is worldly recognized so we are following this guideline.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the Two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Both emphasize usability and consistency.</a:t>
            </a:r>
          </a:p>
          <a:p>
            <a:r>
              <a:t>UX Design Institute: high-level, theory-focused.</a:t>
            </a:r>
          </a:p>
          <a:p>
            <a:r>
              <a:t>UNICEF: practical, component-driven, technical details.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Overview: UX Design Institute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 UI guidelines covering:</a:t>
            </a:r>
          </a:p>
          <a:p>
            <a:r>
              <a:t>Visibility of system status</a:t>
            </a:r>
          </a:p>
          <a:p>
            <a:r>
              <a:t>Match with real world</a:t>
            </a:r>
          </a:p>
          <a:p>
            <a:r>
              <a:t>User control &amp; freedom</a:t>
            </a:r>
          </a:p>
          <a:p>
            <a:r>
              <a:t>Consistency, error prevention, recognition over recall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Overview: UNICEF Design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Covers design principles, components, and accessibility.</a:t>
            </a:r>
          </a:p>
          <a:p>
            <a:r>
              <a:t>Provides technical specs for developers.</a:t>
            </a:r>
          </a:p>
          <a:p>
            <a:r>
              <a:t>Ensures cross-platform and organizational consistency.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Clarity &amp; Understandability</a:t>
            </a:r>
          </a:p>
          <a:p>
            <a:r>
              <a:t>Applicability &amp; Scalability</a:t>
            </a:r>
          </a:p>
          <a:p>
            <a:r>
              <a:t>Completeness &amp; Flexibility</a:t>
            </a:r>
          </a:p>
          <a:p>
            <a:r>
              <a:t>Ease of Adoption</a:t>
            </a:r>
          </a:p>
          <a:p>
            <a:r>
              <a:t>Support with Examples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931</Words>
  <Application>Microsoft Office PowerPoint</Application>
  <PresentationFormat>On-screen Show (4:3)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-apple-system</vt:lpstr>
      <vt:lpstr>Arial</vt:lpstr>
      <vt:lpstr>Calibri</vt:lpstr>
      <vt:lpstr>SFMono-Regular</vt:lpstr>
      <vt:lpstr>Office Theme</vt:lpstr>
      <vt:lpstr>Choosing &amp; Evaluating UI/UX Guidelines</vt:lpstr>
      <vt:lpstr>Agenda</vt:lpstr>
      <vt:lpstr>Context &amp; Purpose</vt:lpstr>
      <vt:lpstr>Why UX Design Institute’s Guideline</vt:lpstr>
      <vt:lpstr>Why UNICEF’s Design Guideline</vt:lpstr>
      <vt:lpstr>Comparison of the Two Guidelines</vt:lpstr>
      <vt:lpstr>Overview: UX Design Institute</vt:lpstr>
      <vt:lpstr>Overview: UNICEF Design Guidelines</vt:lpstr>
      <vt:lpstr>Evaluation Criteria</vt:lpstr>
      <vt:lpstr>Evaluation: UX Design Institute</vt:lpstr>
      <vt:lpstr>Evaluation: UNICEF Guidelines</vt:lpstr>
      <vt:lpstr>Strengths: UX Design Institute</vt:lpstr>
      <vt:lpstr>Strengths: UNICEF Guidelines</vt:lpstr>
      <vt:lpstr>Weaknesses: UX Design Institute</vt:lpstr>
      <vt:lpstr>Weaknesses: UNICEF Guidelines</vt:lpstr>
      <vt:lpstr>Example: Applying the 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Recommendations</vt:lpstr>
      <vt:lpstr>Implementation &amp; Adoption</vt:lpstr>
      <vt:lpstr>Summary &amp; Takeaways</vt:lpstr>
      <vt:lpstr>Q&amp;A /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asm morshed</cp:lastModifiedBy>
  <cp:revision>28</cp:revision>
  <dcterms:created xsi:type="dcterms:W3CDTF">2013-01-27T09:14:16Z</dcterms:created>
  <dcterms:modified xsi:type="dcterms:W3CDTF">2025-09-30T08:18:19Z</dcterms:modified>
  <cp:category/>
</cp:coreProperties>
</file>