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264" r:id="rId5"/>
    <p:sldId id="259" r:id="rId6"/>
    <p:sldId id="260" r:id="rId7"/>
    <p:sldId id="281" r:id="rId8"/>
    <p:sldId id="261" r:id="rId9"/>
    <p:sldId id="278" r:id="rId10"/>
    <p:sldId id="271" r:id="rId11"/>
    <p:sldId id="276" r:id="rId12"/>
    <p:sldId id="267" r:id="rId13"/>
    <p:sldId id="268" r:id="rId14"/>
    <p:sldId id="280" r:id="rId15"/>
    <p:sldId id="274" r:id="rId16"/>
    <p:sldId id="27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794398-5018-9C46-9F8A-0C914CF4E548}">
          <p14:sldIdLst>
            <p14:sldId id="256"/>
            <p14:sldId id="258"/>
            <p14:sldId id="277"/>
            <p14:sldId id="264"/>
            <p14:sldId id="259"/>
            <p14:sldId id="260"/>
            <p14:sldId id="281"/>
            <p14:sldId id="261"/>
            <p14:sldId id="278"/>
            <p14:sldId id="271"/>
            <p14:sldId id="276"/>
            <p14:sldId id="267"/>
            <p14:sldId id="268"/>
            <p14:sldId id="280"/>
            <p14:sldId id="274"/>
            <p14:sldId id="279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60B4-7DAE-7540-94BF-874A3EA5C04B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1121-9B7A-D14E-A8F4-F4936B5B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baker/bonsai" TargetMode="External"/><Relationship Id="rId4" Type="http://schemas.openxmlformats.org/officeDocument/2006/relationships/hyperlink" Target="https://github.com/dnbaker/vec" TargetMode="External"/><Relationship Id="rId5" Type="http://schemas.openxmlformats.org/officeDocument/2006/relationships/hyperlink" Target="https://github.com/dnbaker/hl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nbaker/das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86/s13059-016-0997-x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Dash: Efficient Genomic Set Operations Using </a:t>
            </a:r>
            <a:r>
              <a:rPr lang="en-US" dirty="0" err="1" smtClean="0">
                <a:solidFill>
                  <a:srgbClr val="2FEDFF"/>
                </a:solidFill>
              </a:rPr>
              <a:t>HyperLogLogs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N. Baker, Ben </a:t>
            </a:r>
            <a:r>
              <a:rPr lang="en-US" dirty="0" err="1" smtClean="0"/>
              <a:t>Langmead</a:t>
            </a:r>
            <a:endParaRPr lang="en-US" dirty="0" smtClean="0"/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Johns Hopkins University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6" y="158105"/>
            <a:ext cx="37084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76" y="158105"/>
            <a:ext cx="2895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FEDFF"/>
                </a:solidFill>
              </a:rPr>
              <a:t>Performance:</a:t>
            </a:r>
            <a:br>
              <a:rPr lang="en-US" dirty="0" smtClean="0">
                <a:solidFill>
                  <a:srgbClr val="2FEDFF"/>
                </a:solidFill>
              </a:rPr>
            </a:br>
            <a:r>
              <a:rPr lang="en-US" dirty="0" err="1" smtClean="0">
                <a:solidFill>
                  <a:srgbClr val="2FEDFF"/>
                </a:solidFill>
              </a:rPr>
              <a:t>Omnium</a:t>
            </a:r>
            <a:r>
              <a:rPr lang="en-US" dirty="0" smtClean="0">
                <a:solidFill>
                  <a:srgbClr val="2FEDFF"/>
                </a:solidFill>
              </a:rPr>
              <a:t> Contra </a:t>
            </a:r>
            <a:r>
              <a:rPr lang="en-US" dirty="0" err="1" smtClean="0">
                <a:solidFill>
                  <a:srgbClr val="2FEDFF"/>
                </a:solidFill>
              </a:rPr>
              <a:t>Omnes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01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Bulk </a:t>
            </a:r>
            <a:r>
              <a:rPr lang="en-US" dirty="0" err="1" smtClean="0">
                <a:solidFill>
                  <a:schemeClr val="bg1"/>
                </a:solidFill>
              </a:rPr>
              <a:t>RefSeq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experiment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153670 genomes: </a:t>
            </a:r>
          </a:p>
          <a:p>
            <a:pPr lvl="2"/>
            <a:r>
              <a:rPr lang="is-IS" dirty="0" smtClean="0">
                <a:solidFill>
                  <a:schemeClr val="bg1"/>
                </a:solidFill>
              </a:rPr>
              <a:t>11,807,157,615 comparisons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Mash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54,118 genomes</a:t>
            </a:r>
          </a:p>
          <a:p>
            <a:pPr lvl="2"/>
            <a:r>
              <a:rPr lang="uk-UA" dirty="0" smtClean="0">
                <a:solidFill>
                  <a:srgbClr val="FFFFFF"/>
                </a:solidFill>
              </a:rPr>
              <a:t>1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uk-UA" dirty="0" smtClean="0">
                <a:solidFill>
                  <a:srgbClr val="FFFFFF"/>
                </a:solidFill>
              </a:rPr>
              <a:t>464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uk-UA" dirty="0" smtClean="0">
                <a:solidFill>
                  <a:srgbClr val="FFFFFF"/>
                </a:solidFill>
              </a:rPr>
              <a:t>351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uk-UA" dirty="0" smtClean="0">
                <a:solidFill>
                  <a:srgbClr val="FFFFFF"/>
                </a:solidFill>
              </a:rPr>
              <a:t>903</a:t>
            </a:r>
            <a:r>
              <a:rPr lang="en-US" dirty="0" smtClean="0">
                <a:solidFill>
                  <a:srgbClr val="FFFFFF"/>
                </a:solidFill>
              </a:rPr>
              <a:t> comparisons</a:t>
            </a:r>
          </a:p>
          <a:p>
            <a:r>
              <a:rPr lang="is-IS" dirty="0" smtClean="0">
                <a:solidFill>
                  <a:srgbClr val="FFFFFF"/>
                </a:solidFill>
              </a:rPr>
              <a:t>Comparison dominates dash</a:t>
            </a:r>
          </a:p>
        </p:txBody>
      </p:sp>
    </p:spTree>
    <p:extLst>
      <p:ext uri="{BB962C8B-B14F-4D97-AF65-F5344CB8AC3E}">
        <p14:creationId xmlns:p14="http://schemas.microsoft.com/office/powerpoint/2010/main" val="49650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Performance Methods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Threadscaling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Memory pooling by thread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Minimizing memory allocations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Staggered I/O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Vectorization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Generically generate optimal code for given platform.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Supports and SSE, AVX2, AVX512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Nearly linear speedup with vector width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Accelerated hash functions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Encoding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Lookup tables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Circular buffer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1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Features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Transparently supports uncompressed, </a:t>
            </a:r>
            <a:r>
              <a:rPr lang="en-US" dirty="0" err="1" smtClean="0">
                <a:solidFill>
                  <a:schemeClr val="bg1"/>
                </a:solidFill>
              </a:rPr>
              <a:t>zlib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dirty="0" err="1" smtClean="0">
                <a:solidFill>
                  <a:schemeClr val="bg1"/>
                </a:solidFill>
              </a:rPr>
              <a:t>zstd</a:t>
            </a:r>
            <a:r>
              <a:rPr lang="en-US" dirty="0" smtClean="0">
                <a:solidFill>
                  <a:schemeClr val="bg1"/>
                </a:solidFill>
              </a:rPr>
              <a:t>-compressed files.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Arbitrarily spaced seeds.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Optional windowing for minimizers.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Exact distance calculation using hash sets.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Canonicalized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uncanonicalized</a:t>
            </a:r>
            <a:r>
              <a:rPr lang="en-US" dirty="0" smtClean="0">
                <a:solidFill>
                  <a:schemeClr val="bg1"/>
                </a:solidFill>
              </a:rPr>
              <a:t> encoding.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Supports </a:t>
            </a:r>
            <a:r>
              <a:rPr lang="en-US" dirty="0" err="1" smtClean="0">
                <a:solidFill>
                  <a:schemeClr val="bg1"/>
                </a:solidFill>
              </a:rPr>
              <a:t>fastq</a:t>
            </a:r>
            <a:r>
              <a:rPr lang="en-US" dirty="0" smtClean="0">
                <a:solidFill>
                  <a:schemeClr val="bg1"/>
                </a:solidFill>
              </a:rPr>
              <a:t> data using approximate data structures to remove rare events.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Scalable: both sketching and comparisons scale to hundreds of processors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Supports </a:t>
            </a:r>
            <a:r>
              <a:rPr lang="en-US" dirty="0" err="1" smtClean="0">
                <a:solidFill>
                  <a:schemeClr val="bg1"/>
                </a:solidFill>
              </a:rPr>
              <a:t>vectorization</a:t>
            </a:r>
            <a:r>
              <a:rPr lang="en-US" dirty="0" smtClean="0">
                <a:solidFill>
                  <a:schemeClr val="bg1"/>
                </a:solidFill>
              </a:rPr>
              <a:t> through generic vector library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Supports 4 HLL cardinality estimation algorithms</a:t>
            </a:r>
            <a:r>
              <a:rPr lang="en-US" baseline="30000" dirty="0" smtClean="0">
                <a:solidFill>
                  <a:schemeClr val="bg1"/>
                </a:solidFill>
              </a:rPr>
              <a:t>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[1] </a:t>
            </a:r>
            <a:r>
              <a:rPr lang="en-US" dirty="0" err="1" smtClean="0">
                <a:solidFill>
                  <a:schemeClr val="bg1"/>
                </a:solidFill>
              </a:rPr>
              <a:t>Ertl</a:t>
            </a:r>
            <a:r>
              <a:rPr lang="en-US" dirty="0" smtClean="0">
                <a:solidFill>
                  <a:schemeClr val="bg1"/>
                </a:solidFill>
              </a:rPr>
              <a:t>, Omar. New </a:t>
            </a:r>
            <a:r>
              <a:rPr lang="en-US" dirty="0">
                <a:solidFill>
                  <a:schemeClr val="bg1"/>
                </a:solidFill>
              </a:rPr>
              <a:t>cardinality estimation algorithms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HyperLogLog</a:t>
            </a:r>
            <a:r>
              <a:rPr lang="en-US" dirty="0" smtClean="0">
                <a:solidFill>
                  <a:schemeClr val="bg1"/>
                </a:solidFill>
              </a:rPr>
              <a:t> sketches. </a:t>
            </a:r>
            <a:r>
              <a:rPr lang="mr-IN" dirty="0">
                <a:solidFill>
                  <a:schemeClr val="bg1"/>
                </a:solidFill>
                <a:latin typeface="Calibri"/>
                <a:cs typeface="Calibri"/>
              </a:rPr>
              <a:t>https://arxiv.org/abs/1702.01284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7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Dash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Fast.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Accurate.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Scales to hundreds of threads.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Generic.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Spaced </a:t>
            </a:r>
            <a:r>
              <a:rPr lang="en-US" dirty="0" err="1" smtClean="0">
                <a:solidFill>
                  <a:srgbClr val="FFFFFF"/>
                </a:solidFill>
              </a:rPr>
              <a:t>kmers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Minimizers</a:t>
            </a:r>
          </a:p>
        </p:txBody>
      </p:sp>
    </p:spTree>
    <p:extLst>
      <p:ext uri="{BB962C8B-B14F-4D97-AF65-F5344CB8AC3E}">
        <p14:creationId xmlns:p14="http://schemas.microsoft.com/office/powerpoint/2010/main" val="346453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Acknowledgements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7433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solidFill>
                  <a:srgbClr val="FFFFFF"/>
                </a:solidFill>
              </a:rPr>
              <a:t>Ben </a:t>
            </a:r>
            <a:r>
              <a:rPr lang="en-US" sz="3800" dirty="0" err="1">
                <a:solidFill>
                  <a:srgbClr val="FFFFFF"/>
                </a:solidFill>
              </a:rPr>
              <a:t>Langmead</a:t>
            </a:r>
            <a:endParaRPr lang="en-US" sz="3800" dirty="0">
              <a:solidFill>
                <a:srgbClr val="FFFFFF"/>
              </a:solidFill>
            </a:endParaRPr>
          </a:p>
          <a:p>
            <a:r>
              <a:rPr lang="en-US" sz="3800" dirty="0">
                <a:solidFill>
                  <a:srgbClr val="FFFFFF"/>
                </a:solidFill>
              </a:rPr>
              <a:t>Florian </a:t>
            </a:r>
            <a:r>
              <a:rPr lang="en-US" sz="3800" dirty="0" err="1" smtClean="0">
                <a:solidFill>
                  <a:srgbClr val="FFFFFF"/>
                </a:solidFill>
              </a:rPr>
              <a:t>Breitwieser</a:t>
            </a:r>
            <a:endParaRPr lang="en-US" sz="3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Code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Dash: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https://github.com/dnbaker/</a:t>
            </a:r>
            <a:r>
              <a:rPr lang="en-US" sz="2000" dirty="0" smtClean="0">
                <a:solidFill>
                  <a:srgbClr val="FFFFFF"/>
                </a:solidFill>
                <a:hlinkClick r:id="rId2"/>
              </a:rPr>
              <a:t>dash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Related/dependent work:</a:t>
            </a:r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Bonsai (encoding):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https://github.com/dnbaker/bonsai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 err="1">
                <a:solidFill>
                  <a:srgbClr val="FFFFFF"/>
                </a:solidFill>
              </a:rPr>
              <a:t>Vectorization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https://github.com/dnbaker/</a:t>
            </a:r>
            <a:r>
              <a:rPr lang="en-US" sz="2000" dirty="0" smtClean="0">
                <a:solidFill>
                  <a:srgbClr val="FFFFFF"/>
                </a:solidFill>
                <a:hlinkClick r:id="rId4"/>
              </a:rPr>
              <a:t>vec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Sketch </a:t>
            </a:r>
            <a:r>
              <a:rPr lang="en-US" sz="2000" dirty="0">
                <a:solidFill>
                  <a:srgbClr val="FFFFFF"/>
                </a:solidFill>
              </a:rPr>
              <a:t>Data Structures: </a:t>
            </a:r>
            <a:r>
              <a:rPr lang="en-US" sz="2000" dirty="0">
                <a:solidFill>
                  <a:srgbClr val="FFFFFF"/>
                </a:solidFill>
                <a:hlinkClick r:id="rId5"/>
              </a:rPr>
              <a:t>https://github.com/dnbaker/hll</a:t>
            </a:r>
            <a:endParaRPr lang="en-US" sz="2000" dirty="0">
              <a:solidFill>
                <a:srgbClr val="FFFFFF"/>
              </a:solidFill>
            </a:endParaRPr>
          </a:p>
          <a:p>
            <a:pPr lvl="2"/>
            <a:r>
              <a:rPr lang="en-US" sz="1800" dirty="0" err="1">
                <a:solidFill>
                  <a:srgbClr val="FFFFFF"/>
                </a:solidFill>
              </a:rPr>
              <a:t>HyperLogLog</a:t>
            </a:r>
            <a:r>
              <a:rPr lang="en-US" sz="1800" dirty="0">
                <a:solidFill>
                  <a:srgbClr val="FFFFFF"/>
                </a:solidFill>
              </a:rPr>
              <a:t> (&amp; variants)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Bloom Filters (&amp; variants</a:t>
            </a:r>
            <a:r>
              <a:rPr lang="en-US" sz="1800" dirty="0" smtClean="0">
                <a:solidFill>
                  <a:srgbClr val="FFFFFF"/>
                </a:solidFill>
              </a:rPr>
              <a:t>)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Count Sketch/Count-Min Sketch</a:t>
            </a:r>
          </a:p>
          <a:p>
            <a:pPr lvl="2"/>
            <a:r>
              <a:rPr lang="en-US" sz="1800" dirty="0" err="1" smtClean="0">
                <a:solidFill>
                  <a:srgbClr val="FFFFFF"/>
                </a:solidFill>
              </a:rPr>
              <a:t>HyperMinHash</a:t>
            </a:r>
            <a:endParaRPr lang="en-US" sz="1800" dirty="0">
              <a:solidFill>
                <a:srgbClr val="FFFFFF"/>
              </a:solidFill>
            </a:endParaRPr>
          </a:p>
          <a:p>
            <a:pPr lvl="2"/>
            <a:r>
              <a:rPr lang="en-US" sz="1800" dirty="0" err="1" smtClean="0">
                <a:solidFill>
                  <a:srgbClr val="FFFFFF"/>
                </a:solidFill>
              </a:rPr>
              <a:t>HyperLogFilter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577" y="1600200"/>
            <a:ext cx="17272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577" y="3327400"/>
            <a:ext cx="1766103" cy="17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EDFF"/>
                </a:solidFill>
              </a:rPr>
              <a:t>Commands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dash  sketch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Creates </a:t>
            </a:r>
            <a:r>
              <a:rPr lang="en-US" dirty="0" err="1" smtClean="0">
                <a:solidFill>
                  <a:schemeClr val="bg1"/>
                </a:solidFill>
              </a:rPr>
              <a:t>HyperLogLog</a:t>
            </a:r>
            <a:r>
              <a:rPr lang="en-US" dirty="0" smtClean="0">
                <a:solidFill>
                  <a:schemeClr val="bg1"/>
                </a:solidFill>
              </a:rPr>
              <a:t> sketches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ash </a:t>
            </a:r>
            <a:r>
              <a:rPr lang="en-US" dirty="0" err="1" smtClean="0">
                <a:solidFill>
                  <a:schemeClr val="bg1"/>
                </a:solidFill>
              </a:rPr>
              <a:t>dist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Performs all pairwise comparisons between sequence files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dash </a:t>
            </a:r>
            <a:r>
              <a:rPr lang="en-US" dirty="0" err="1" smtClean="0">
                <a:solidFill>
                  <a:schemeClr val="bg1"/>
                </a:solidFill>
              </a:rPr>
              <a:t>setdist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Performs all pairwise comparisons exactly using </a:t>
            </a:r>
            <a:r>
              <a:rPr lang="en-US" dirty="0" err="1" smtClean="0">
                <a:solidFill>
                  <a:schemeClr val="bg1"/>
                </a:solidFill>
              </a:rPr>
              <a:t>khash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dash </a:t>
            </a:r>
            <a:r>
              <a:rPr lang="en-US" dirty="0" err="1" smtClean="0">
                <a:solidFill>
                  <a:schemeClr val="bg1"/>
                </a:solidFill>
              </a:rPr>
              <a:t>hll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Estimates the cardinality of the set of files provided.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can facilitate using larger hash tables by </a:t>
            </a:r>
            <a:r>
              <a:rPr lang="en-US" dirty="0" err="1" smtClean="0">
                <a:solidFill>
                  <a:schemeClr val="bg1"/>
                </a:solidFill>
              </a:rPr>
              <a:t>preallocating</a:t>
            </a:r>
            <a:r>
              <a:rPr lang="en-US" dirty="0" smtClean="0">
                <a:solidFill>
                  <a:schemeClr val="bg1"/>
                </a:solidFill>
              </a:rPr>
              <a:t> necessary space rather than growing dynamically.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Hash Function Selection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98163"/>
              </p:ext>
            </p:extLst>
          </p:nvPr>
        </p:nvGraphicFramePr>
        <p:xfrm>
          <a:off x="3333750" y="3106261"/>
          <a:ext cx="2476500" cy="15138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#Path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abs 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bias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hlf_250trials.clhash.out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0.008205943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-0.00026603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hlf_250trials.mur.out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0.008271393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-0.000238526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hlf_250trials.wang.out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0.008201395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-0.000213554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8867"/>
              </p:ext>
            </p:extLst>
          </p:nvPr>
        </p:nvGraphicFramePr>
        <p:xfrm>
          <a:off x="878255" y="1560557"/>
          <a:ext cx="7498959" cy="2039696"/>
        </p:xfrm>
        <a:graphic>
          <a:graphicData uri="http://schemas.openxmlformats.org/drawingml/2006/table">
            <a:tbl>
              <a:tblPr/>
              <a:tblGrid>
                <a:gridCol w="2499653"/>
                <a:gridCol w="2499653"/>
                <a:gridCol w="2499653"/>
              </a:tblGrid>
              <a:tr h="50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Hash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Function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Mean abs 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Mean bias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clhash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0.8205943%</a:t>
                      </a:r>
                      <a:endParaRPr lang="is-I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-0.00026603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Murmur3 </a:t>
                      </a:r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Finalizer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0.8271393%</a:t>
                      </a:r>
                      <a:endParaRPr lang="is-I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-0.000238526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Thomas Wang, 64-bit (reversible)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0.8201395%</a:t>
                      </a:r>
                      <a:endParaRPr lang="is-I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-0.000213554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FEDFF"/>
                </a:solidFill>
              </a:rPr>
              <a:t>Mash: </a:t>
            </a:r>
            <a:r>
              <a:rPr lang="en-US" dirty="0" err="1" smtClean="0">
                <a:solidFill>
                  <a:srgbClr val="2FEDFF"/>
                </a:solidFill>
              </a:rPr>
              <a:t>MinHash</a:t>
            </a:r>
            <a:r>
              <a:rPr lang="en-US" dirty="0" smtClean="0">
                <a:solidFill>
                  <a:srgbClr val="2FEDFF"/>
                </a:solidFill>
              </a:rPr>
              <a:t>-based distance estimation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66848" cy="4525963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FFFF"/>
                </a:solidFill>
              </a:rPr>
              <a:t>For a given sketch size n, k-</a:t>
            </a:r>
            <a:r>
              <a:rPr lang="en-US" sz="1800" dirty="0" err="1" smtClean="0">
                <a:solidFill>
                  <a:srgbClr val="FFFFFF"/>
                </a:solidFill>
              </a:rPr>
              <a:t>mers</a:t>
            </a:r>
            <a:r>
              <a:rPr lang="en-US" sz="1800" dirty="0" smtClean="0">
                <a:solidFill>
                  <a:srgbClr val="FFFFFF"/>
                </a:solidFill>
              </a:rPr>
              <a:t> from each genome are hashed, and the n smallest hashes are retained as a sketch.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This provides an unbiased estimator of the </a:t>
            </a:r>
            <a:r>
              <a:rPr lang="en-US" sz="1800" dirty="0" err="1">
                <a:solidFill>
                  <a:srgbClr val="FFFFFF"/>
                </a:solidFill>
              </a:rPr>
              <a:t>J</a:t>
            </a:r>
            <a:r>
              <a:rPr lang="en-US" sz="1800" dirty="0" err="1" smtClean="0">
                <a:solidFill>
                  <a:srgbClr val="FFFFFF"/>
                </a:solidFill>
              </a:rPr>
              <a:t>accard</a:t>
            </a:r>
            <a:r>
              <a:rPr lang="en-US" sz="1800" dirty="0" smtClean="0">
                <a:solidFill>
                  <a:srgbClr val="FFFFFF"/>
                </a:solidFill>
              </a:rPr>
              <a:t> index between two sets.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Sketch complexity: O(m log(n))</a:t>
            </a:r>
            <a:br>
              <a:rPr lang="en-US" sz="1800" dirty="0" smtClean="0">
                <a:solidFill>
                  <a:srgbClr val="FFFFFF"/>
                </a:solidFill>
              </a:rPr>
            </a:br>
            <a:r>
              <a:rPr lang="en-US" sz="1800" dirty="0" err="1" smtClean="0">
                <a:solidFill>
                  <a:srgbClr val="FFFFFF"/>
                </a:solidFill>
              </a:rPr>
              <a:t>Jaccard</a:t>
            </a:r>
            <a:r>
              <a:rPr lang="en-US" sz="1800" dirty="0" smtClean="0">
                <a:solidFill>
                  <a:srgbClr val="FFFFFF"/>
                </a:solidFill>
              </a:rPr>
              <a:t> index complexity: O(n)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Deterministic, pseudorandom subsets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“Bolt Thrower”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Brian D. </a:t>
            </a:r>
            <a:r>
              <a:rPr lang="en-US" sz="1400" dirty="0" err="1" smtClean="0">
                <a:solidFill>
                  <a:srgbClr val="FFFFFF"/>
                </a:solidFill>
              </a:rPr>
              <a:t>Ondov</a:t>
            </a:r>
            <a:r>
              <a:rPr lang="en-US" sz="1400" dirty="0" smtClean="0">
                <a:solidFill>
                  <a:srgbClr val="FFFFFF"/>
                </a:solidFill>
              </a:rPr>
              <a:t>, et al. Genome Biology 2016 17:132. Mash: fast genome and </a:t>
            </a:r>
            <a:r>
              <a:rPr lang="en-US" sz="1400" dirty="0" err="1" smtClean="0">
                <a:solidFill>
                  <a:srgbClr val="FFFFFF"/>
                </a:solidFill>
              </a:rPr>
              <a:t>metagenome</a:t>
            </a:r>
            <a:r>
              <a:rPr lang="en-US" sz="1400" dirty="0" smtClean="0">
                <a:solidFill>
                  <a:srgbClr val="FFFFFF"/>
                </a:solidFill>
              </a:rPr>
              <a:t> distance estimation using </a:t>
            </a:r>
            <a:r>
              <a:rPr lang="en-US" sz="1400" dirty="0" err="1" smtClean="0">
                <a:solidFill>
                  <a:srgbClr val="FFFFFF"/>
                </a:solidFill>
              </a:rPr>
              <a:t>MinHash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mr-IN" sz="1050" dirty="0" smtClean="0">
                <a:hlinkClick r:id="rId2"/>
              </a:rPr>
              <a:t>https://doi.org/10.1186/s13059-016-0997-x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26" y="1417638"/>
            <a:ext cx="2945684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K-</a:t>
            </a:r>
            <a:r>
              <a:rPr lang="en-US" dirty="0" err="1" smtClean="0">
                <a:solidFill>
                  <a:srgbClr val="FFFFFF"/>
                </a:solidFill>
              </a:rPr>
              <a:t>mer</a:t>
            </a:r>
            <a:r>
              <a:rPr lang="en-US" dirty="0" smtClean="0">
                <a:solidFill>
                  <a:srgbClr val="FFFFFF"/>
                </a:solidFill>
              </a:rPr>
              <a:t>: exact subsequence of DNA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We abuse notation by counting “spaced seeds” as </a:t>
            </a:r>
            <a:r>
              <a:rPr lang="en-US" dirty="0" err="1" smtClean="0">
                <a:solidFill>
                  <a:srgbClr val="FFFFFF"/>
                </a:solidFill>
              </a:rPr>
              <a:t>kmers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k &lt;= 32 can be encoded as 64-bit integers and efficiently manipulated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4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CC"/>
                </a:solidFill>
              </a:rPr>
              <a:t>Applications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1. Genome </a:t>
            </a:r>
            <a:r>
              <a:rPr lang="en-US" dirty="0" smtClean="0">
                <a:solidFill>
                  <a:srgbClr val="FFFFFF"/>
                </a:solidFill>
              </a:rPr>
              <a:t>comparisons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Clustering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en-US" dirty="0" smtClean="0">
                <a:solidFill>
                  <a:srgbClr val="FFFFFF"/>
                </a:solidFill>
              </a:rPr>
              <a:t>Classification of sets of reads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Characterization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Contamination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‘mash screen’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3. Indexing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By providing an efficient estimate of the overlap of sets, thi</a:t>
            </a:r>
            <a:r>
              <a:rPr lang="en-US" dirty="0" smtClean="0">
                <a:solidFill>
                  <a:srgbClr val="FFFFFF"/>
                </a:solidFill>
              </a:rPr>
              <a:t>s similarly facilitates genomic database creation and querying.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2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EDFF"/>
                </a:solidFill>
              </a:rPr>
              <a:t>Motivation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Mash was wildly successful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Clustering all of </a:t>
            </a:r>
            <a:r>
              <a:rPr lang="en-US" dirty="0" err="1" smtClean="0">
                <a:solidFill>
                  <a:schemeClr val="bg1"/>
                </a:solidFill>
              </a:rPr>
              <a:t>RefSeq</a:t>
            </a:r>
            <a:r>
              <a:rPr lang="en-US" dirty="0" smtClean="0">
                <a:solidFill>
                  <a:schemeClr val="bg1"/>
                </a:solidFill>
              </a:rPr>
              <a:t> overnight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Facilitated rapid comparison of genomes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ashmap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minhash</a:t>
            </a:r>
            <a:r>
              <a:rPr lang="en-US" dirty="0" smtClean="0">
                <a:solidFill>
                  <a:schemeClr val="bg1"/>
                </a:solidFill>
              </a:rPr>
              <a:t> for fast seeding for alignment of noisy reads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 uses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Sequence Bloom Tree facilitates large-scale indexing using Bloom filters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5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FEDFF"/>
                </a:solidFill>
              </a:rPr>
              <a:t>Approximate Counting and </a:t>
            </a:r>
            <a:r>
              <a:rPr lang="en-US" dirty="0" err="1" smtClean="0">
                <a:solidFill>
                  <a:srgbClr val="2FEDFF"/>
                </a:solidFill>
              </a:rPr>
              <a:t>HyperLogLogs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854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Approximate Counting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Trades an exact solution for log(log(n)) space.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HyperLogLog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Partitions approximate counting into subsets and uses the harmonic mean to reduce variance.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Same asymptotic performance as </a:t>
            </a:r>
            <a:r>
              <a:rPr lang="en-US" dirty="0" err="1" smtClean="0">
                <a:solidFill>
                  <a:schemeClr val="bg1"/>
                </a:solidFill>
              </a:rPr>
              <a:t>MinHash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78" y="1852172"/>
            <a:ext cx="2613989" cy="3920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18" y="5351172"/>
            <a:ext cx="981919" cy="6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FEDFF"/>
                </a:solidFill>
              </a:rPr>
              <a:t>Accuracy:</a:t>
            </a:r>
            <a:br>
              <a:rPr lang="en-US" dirty="0" smtClean="0">
                <a:solidFill>
                  <a:srgbClr val="2FEDFF"/>
                </a:solidFill>
              </a:rPr>
            </a:br>
            <a:r>
              <a:rPr lang="en-US" dirty="0" smtClean="0">
                <a:solidFill>
                  <a:srgbClr val="2FEDFF"/>
                </a:solidFill>
              </a:rPr>
              <a:t>E. coli genomes</a:t>
            </a:r>
            <a:endParaRPr lang="en-US" dirty="0">
              <a:solidFill>
                <a:srgbClr val="2FED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0199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40 </a:t>
            </a:r>
            <a:r>
              <a:rPr lang="en-US" dirty="0" smtClean="0">
                <a:solidFill>
                  <a:schemeClr val="bg1"/>
                </a:solidFill>
              </a:rPr>
              <a:t>genomes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Compared across: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Sketch sizes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Kmer</a:t>
            </a:r>
            <a:r>
              <a:rPr lang="en-US" dirty="0" smtClean="0">
                <a:solidFill>
                  <a:schemeClr val="bg1"/>
                </a:solidFill>
              </a:rPr>
              <a:t> length</a:t>
            </a:r>
          </a:p>
          <a:p>
            <a:r>
              <a:rPr lang="is-IS" dirty="0" smtClean="0">
                <a:solidFill>
                  <a:srgbClr val="FFFFFF"/>
                </a:solidFill>
              </a:rPr>
              <a:t>All dash values use Ertl’s Joint MLE estimator.</a:t>
            </a:r>
          </a:p>
          <a:p>
            <a:pPr lvl="1"/>
            <a:r>
              <a:rPr lang="is-IS" dirty="0" smtClean="0">
                <a:solidFill>
                  <a:srgbClr val="FFFFFF"/>
                </a:solidFill>
              </a:rPr>
              <a:t>JMLE consistently had the lowest SSE and bias.</a:t>
            </a:r>
          </a:p>
        </p:txBody>
      </p:sp>
    </p:spTree>
    <p:extLst>
      <p:ext uri="{BB962C8B-B14F-4D97-AF65-F5344CB8AC3E}">
        <p14:creationId xmlns:p14="http://schemas.microsoft.com/office/powerpoint/2010/main" val="157109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27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46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625</Words>
  <Application>Microsoft Macintosh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Dash: Efficient Genomic Set Operations Using HyperLogLogs</vt:lpstr>
      <vt:lpstr>Mash: MinHash-based distance estimation</vt:lpstr>
      <vt:lpstr>PowerPoint Presentation</vt:lpstr>
      <vt:lpstr>Applications</vt:lpstr>
      <vt:lpstr>Motivation</vt:lpstr>
      <vt:lpstr>Approximate Counting and HyperLogLogs</vt:lpstr>
      <vt:lpstr>Accuracy: E. coli genomes</vt:lpstr>
      <vt:lpstr>PowerPoint Presentation</vt:lpstr>
      <vt:lpstr>PowerPoint Presentation</vt:lpstr>
      <vt:lpstr>Performance: Omnium Contra Omnes</vt:lpstr>
      <vt:lpstr>PowerPoint Presentation</vt:lpstr>
      <vt:lpstr>Performance Methods</vt:lpstr>
      <vt:lpstr>Features</vt:lpstr>
      <vt:lpstr>Dash</vt:lpstr>
      <vt:lpstr>Acknowledgements</vt:lpstr>
      <vt:lpstr>Commands</vt:lpstr>
      <vt:lpstr>Hash Function Selection</vt:lpstr>
    </vt:vector>
  </TitlesOfParts>
  <Company>JHU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Dash: Efficient Genomic Set Operations Using HyperLogLogs</dc:title>
  <dc:creator>Daniel Baker</dc:creator>
  <cp:lastModifiedBy>Daniel Baker</cp:lastModifiedBy>
  <cp:revision>21</cp:revision>
  <dcterms:created xsi:type="dcterms:W3CDTF">2018-09-20T19:30:38Z</dcterms:created>
  <dcterms:modified xsi:type="dcterms:W3CDTF">2018-09-26T09:41:27Z</dcterms:modified>
</cp:coreProperties>
</file>