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64" r:id="rId3"/>
    <p:sldId id="261" r:id="rId4"/>
    <p:sldId id="257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377DA-9513-4A1D-A4C1-41D79C1FAB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1C5C6-5DFB-42C4-B136-279D5DE4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0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6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5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2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5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5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9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6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d.org/kdd2015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ckenziemitchell6?source=post_page-----afde2eaf5cc5--------------------------------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certifications/exams/70-77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certifications/exams/da-10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vescience.com/20718-computer-history.html" TargetMode="External"/><Relationship Id="rId13" Type="http://schemas.openxmlformats.org/officeDocument/2006/relationships/hyperlink" Target="https://docs.microsoft.com/en-us/learn/certifications/exams/70-778" TargetMode="External"/><Relationship Id="rId3" Type="http://schemas.openxmlformats.org/officeDocument/2006/relationships/hyperlink" Target="https://archive.org/details/graphicmethodsfo00brinrich/page/70/mode/2up" TargetMode="External"/><Relationship Id="rId7" Type="http://schemas.openxmlformats.org/officeDocument/2006/relationships/hyperlink" Target="https://www.dataversity.net/brief-history-database-management/" TargetMode="External"/><Relationship Id="rId12" Type="http://schemas.openxmlformats.org/officeDocument/2006/relationships/hyperlink" Target="https://towardsdatascience.com/programming-languages-for-data-scientists-afde2eaf5cc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dd.org/kdd2015/" TargetMode="External"/><Relationship Id="rId11" Type="http://schemas.openxmlformats.org/officeDocument/2006/relationships/hyperlink" Target="https://towardsdatascience.com/how-big-is-big-data-3fb14d5351ba" TargetMode="External"/><Relationship Id="rId5" Type="http://schemas.openxmlformats.org/officeDocument/2006/relationships/hyperlink" Target="https://dataconomy.com/2016/03/beginners-guide-history-data-science/" TargetMode="External"/><Relationship Id="rId10" Type="http://schemas.openxmlformats.org/officeDocument/2006/relationships/hyperlink" Target="https://www.seagate.com/files/www-content/our-story/trends/files/idc-seagate-dataage-whitepaper.pdf" TargetMode="External"/><Relationship Id="rId4" Type="http://schemas.openxmlformats.org/officeDocument/2006/relationships/hyperlink" Target="https://snbchf.com/2018/05/snider-watching-imports/abook-may-2018-usexim-sa-png/" TargetMode="External"/><Relationship Id="rId9" Type="http://schemas.openxmlformats.org/officeDocument/2006/relationships/hyperlink" Target="https://www.forbes.com/sites/gilpress/2013/05/09/a-very-short-history-of-big-data/?sh=6594d8965a18" TargetMode="External"/><Relationship Id="rId14" Type="http://schemas.openxmlformats.org/officeDocument/2006/relationships/hyperlink" Target="https://docs.microsoft.com/en-us/learn/certifications/exams/da-1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F783-60DA-4695-B5DB-D0C1135CF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 science in context</a:t>
            </a:r>
            <a:br>
              <a:rPr lang="en-US" dirty="0"/>
            </a:br>
            <a:br>
              <a:rPr lang="en-US" dirty="0"/>
            </a:br>
            <a:r>
              <a:rPr lang="en-US" sz="3200" i="1" cap="none" dirty="0"/>
              <a:t>A brief history of data storage-analysis</a:t>
            </a:r>
            <a:br>
              <a:rPr lang="en-US" sz="4000" i="1" cap="none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691D5-319A-4C28-8DBA-2EA15ED44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Alexis Mekueko</a:t>
            </a:r>
          </a:p>
        </p:txBody>
      </p:sp>
    </p:spTree>
    <p:extLst>
      <p:ext uri="{BB962C8B-B14F-4D97-AF65-F5344CB8AC3E}">
        <p14:creationId xmlns:p14="http://schemas.microsoft.com/office/powerpoint/2010/main" val="259798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EBC6-EADE-40F9-93CA-A26475C1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19" y="277585"/>
            <a:ext cx="6280948" cy="483794"/>
          </a:xfrm>
        </p:spPr>
        <p:txBody>
          <a:bodyPr>
            <a:noAutofit/>
          </a:bodyPr>
          <a:lstStyle/>
          <a:p>
            <a:r>
              <a:rPr lang="en-US" sz="2400" b="1" cap="none" dirty="0"/>
              <a:t>Contrast of Data Visualization 1830-2018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47129-3B60-4F50-8AA1-12C0BFE6CB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5082"/>
          <a:stretch/>
        </p:blipFill>
        <p:spPr>
          <a:xfrm>
            <a:off x="479253" y="867746"/>
            <a:ext cx="5781034" cy="599024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22202E-73BA-4601-AE16-47F0DA584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60287" y="867746"/>
            <a:ext cx="5216366" cy="59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EFE48-90BC-4894-AE72-4D0EC91C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92" y="131127"/>
            <a:ext cx="8950930" cy="647384"/>
          </a:xfrm>
        </p:spPr>
        <p:txBody>
          <a:bodyPr>
            <a:normAutofit fontScale="90000"/>
          </a:bodyPr>
          <a:lstStyle/>
          <a:p>
            <a:r>
              <a:rPr lang="en-US" sz="3600" cap="none" dirty="0"/>
              <a:t>Data as  Qualitative and Quantitative information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3373-8ACC-4CCD-83B2-DB51ED31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91" y="1049869"/>
            <a:ext cx="10994219" cy="5677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1830-Willard Cope Brinton, a consulting engineer and a pioneer in data visualization. In 1914 he published "Graphic methods for presenting facts“</a:t>
            </a:r>
          </a:p>
          <a:p>
            <a:pPr>
              <a:lnSpc>
                <a:spcPct val="110000"/>
              </a:lnSpc>
            </a:pP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1943- the ENIAC computing system was built by John Mauchly and J. Presper Eckert at the Moore School of Electrical Engineering of the University of Pennsylvania.</a:t>
            </a:r>
          </a:p>
          <a:p>
            <a:pPr>
              <a:lnSpc>
                <a:spcPct val="110000"/>
              </a:lnSpc>
            </a:pP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Random Access Memory (RAM)</a:t>
            </a:r>
            <a:r>
              <a:rPr lang="en-US" sz="1400" dirty="0">
                <a:latin typeface="Abadi" panose="020B0604020202020204" pitchFamily="34" charset="0"/>
                <a:cs typeface="Calibri Light" panose="020F0302020204030204" pitchFamily="34" charset="0"/>
              </a:rPr>
              <a:t> </a:t>
            </a: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In 1948 by Professor Fredrick Williams, and colleagues.</a:t>
            </a:r>
          </a:p>
          <a:p>
            <a:pPr>
              <a:lnSpc>
                <a:spcPct val="110000"/>
              </a:lnSpc>
            </a:pP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1958- Jack S. Kilby and later </a:t>
            </a:r>
            <a:r>
              <a:rPr lang="en-US" sz="1200" dirty="0"/>
              <a:t>Robert Noyce</a:t>
            </a: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  were pioneers for the invention of the Integrated Circuit.</a:t>
            </a:r>
          </a:p>
          <a:p>
            <a:pPr>
              <a:lnSpc>
                <a:spcPct val="110000"/>
              </a:lnSpc>
            </a:pP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In 1960, Charles W. Bachman designed the Integrated Database System, the “first” DBMS. IBM,</a:t>
            </a:r>
          </a:p>
          <a:p>
            <a:pPr>
              <a:lnSpc>
                <a:spcPct val="110000"/>
              </a:lnSpc>
            </a:pP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1962- John Tukey published  “The Future of Data Analysis.” in the </a:t>
            </a:r>
            <a:r>
              <a:rPr lang="en-US" sz="1400" i="0" dirty="0" err="1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The</a:t>
            </a: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 Annals of Mathematical Statistics.</a:t>
            </a:r>
          </a:p>
          <a:p>
            <a:pPr>
              <a:lnSpc>
                <a:spcPct val="110000"/>
              </a:lnSpc>
            </a:pPr>
            <a:r>
              <a:rPr lang="en-US" sz="1400" i="0" dirty="0">
                <a:solidFill>
                  <a:srgbClr val="404040"/>
                </a:solidFill>
                <a:effectLst/>
                <a:latin typeface="Abadi" panose="020B0604020202020204" pitchFamily="34" charset="0"/>
              </a:rPr>
              <a:t>1974 - Peter </a:t>
            </a:r>
            <a:r>
              <a:rPr lang="en-US" sz="1400" i="0" dirty="0" err="1">
                <a:solidFill>
                  <a:srgbClr val="404040"/>
                </a:solidFill>
                <a:effectLst/>
                <a:latin typeface="Abadi" panose="020B0604020202020204" pitchFamily="34" charset="0"/>
              </a:rPr>
              <a:t>Naur</a:t>
            </a:r>
            <a:r>
              <a:rPr lang="en-US" sz="1400" i="0" dirty="0">
                <a:solidFill>
                  <a:srgbClr val="404040"/>
                </a:solidFill>
                <a:effectLst/>
                <a:latin typeface="Abadi" panose="020B0604020202020204" pitchFamily="34" charset="0"/>
              </a:rPr>
              <a:t> published the ”</a:t>
            </a:r>
            <a:r>
              <a:rPr lang="en-US" sz="1400" dirty="0">
                <a:solidFill>
                  <a:srgbClr val="404040"/>
                </a:solidFill>
                <a:effectLst/>
                <a:latin typeface="Abadi" panose="020B0604020202020204" pitchFamily="34" charset="0"/>
              </a:rPr>
              <a:t>Concise Survey of Computer Methods”, 1</a:t>
            </a:r>
            <a:r>
              <a:rPr lang="en-US" sz="1400" baseline="30000" dirty="0">
                <a:solidFill>
                  <a:srgbClr val="404040"/>
                </a:solidFill>
                <a:effectLst/>
                <a:latin typeface="Abadi" panose="020B0604020202020204" pitchFamily="34" charset="0"/>
              </a:rPr>
              <a:t>st</a:t>
            </a:r>
            <a:r>
              <a:rPr lang="en-US" sz="1400" dirty="0">
                <a:solidFill>
                  <a:srgbClr val="404040"/>
                </a:solidFill>
                <a:effectLst/>
                <a:latin typeface="Abadi" panose="020B0604020202020204" pitchFamily="34" charset="0"/>
              </a:rPr>
              <a:t> time </a:t>
            </a:r>
            <a:r>
              <a:rPr lang="en-US" sz="1400" i="0" dirty="0">
                <a:solidFill>
                  <a:srgbClr val="404040"/>
                </a:solidFill>
                <a:effectLst/>
                <a:latin typeface="Abadi" panose="020B0604020202020204" pitchFamily="34" charset="0"/>
              </a:rPr>
              <a:t>the term “Data Science” is defined: “The science of dealing with data, once they have been established, while the relation of the data to what they represent is delegated to other fields and sciences.”</a:t>
            </a:r>
          </a:p>
          <a:p>
            <a:pPr>
              <a:lnSpc>
                <a:spcPct val="110000"/>
              </a:lnSpc>
            </a:pP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1989, the first Knowledge Discovery in Databases (</a:t>
            </a: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  <a:hlinkClick r:id="rId3"/>
              </a:rPr>
              <a:t>KDD</a:t>
            </a: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) workshop </a:t>
            </a:r>
            <a:r>
              <a:rPr lang="en-US" sz="1400" i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was organized (</a:t>
            </a:r>
            <a:r>
              <a:rPr lang="en-US" sz="1400" i="0" dirty="0">
                <a:effectLst/>
                <a:latin typeface="Abadi" panose="020B0604020202020204" pitchFamily="34" charset="0"/>
                <a:cs typeface="Calibri Light" panose="020F0302020204030204" pitchFamily="34" charset="0"/>
              </a:rPr>
              <a:t>core of the process is -finding knowledge in data).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Abadi" panose="020B0604020202020204" pitchFamily="34" charset="0"/>
              </a:rPr>
              <a:t>1997 - 2005- from Michael Cox and David Ellsworth published “Application-controlled demand paging for out-of-core visualization” for the IEEE 8</a:t>
            </a:r>
            <a:r>
              <a:rPr lang="en-US" sz="1400" baseline="30000" dirty="0">
                <a:latin typeface="Abadi" panose="020B0604020202020204" pitchFamily="34" charset="0"/>
              </a:rPr>
              <a:t>th</a:t>
            </a:r>
            <a:r>
              <a:rPr lang="en-US" sz="1400" dirty="0">
                <a:latin typeface="Abadi" panose="020B0604020202020204" pitchFamily="34" charset="0"/>
              </a:rPr>
              <a:t> conference on visualization then, Roger </a:t>
            </a:r>
            <a:r>
              <a:rPr lang="en-US" sz="1400" dirty="0" err="1">
                <a:latin typeface="Abadi" panose="020B0604020202020204" pitchFamily="34" charset="0"/>
              </a:rPr>
              <a:t>Mougalas</a:t>
            </a:r>
            <a:r>
              <a:rPr lang="en-US" sz="1400" dirty="0">
                <a:latin typeface="Abadi" panose="020B0604020202020204" pitchFamily="34" charset="0"/>
              </a:rPr>
              <a:t> from O'Reilly Media extended big data to Web 2.0  …later Hadoop was created by Yahoo!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Abadi" panose="020B0604020202020204" pitchFamily="34" charset="0"/>
              </a:rPr>
              <a:t>From 2010 to 2020 data science has been growing at fast rate….</a:t>
            </a:r>
          </a:p>
          <a:p>
            <a:pPr>
              <a:lnSpc>
                <a:spcPct val="110000"/>
              </a:lnSpc>
            </a:pPr>
            <a:endParaRPr lang="en-US" sz="1400" dirty="0">
              <a:latin typeface="Abadi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7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2DBFB-0515-4AF4-B756-D8E37EED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4171"/>
            <a:ext cx="5400675" cy="72571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How is data used today?</a:t>
            </a:r>
            <a:br>
              <a:rPr lang="en-US" cap="none" dirty="0"/>
            </a:br>
            <a:endParaRPr lang="en-US" cap="non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04E2-5B97-4C23-93A6-B8FF29DD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074057"/>
            <a:ext cx="3978276" cy="516092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Companies use data to: make projection, help in decision making, get a roadmap, analyze past issues, research for innovation in nearly all domain in the </a:t>
            </a:r>
            <a:r>
              <a:rPr lang="en-US" sz="1700" dirty="0"/>
              <a:t>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Programming languages</a:t>
            </a:r>
            <a:r>
              <a:rPr lang="en-US" sz="17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hlinkClick r:id="rId3"/>
              </a:rPr>
              <a:t>Mackenzie Mitchell 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Apps for data scientists: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latin typeface="Abadi" panose="020B0604020104020204" pitchFamily="34" charset="0"/>
              </a:rPr>
              <a:t>Power BI-  Tableau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Abadi" panose="020B0604020104020204" pitchFamily="34" charset="0"/>
              </a:rPr>
              <a:t> IBM Cognos-  Qlik- </a:t>
            </a:r>
            <a:r>
              <a:rPr lang="en-US" sz="1200" dirty="0" err="1">
                <a:latin typeface="Abadi" panose="020B0604020104020204" pitchFamily="34" charset="0"/>
              </a:rPr>
              <a:t>DataEye</a:t>
            </a:r>
            <a:r>
              <a:rPr lang="en-US" sz="1200" dirty="0">
                <a:latin typeface="Abadi" panose="020B0604020104020204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Abadi" panose="020B0604020104020204" pitchFamily="34" charset="0"/>
              </a:rPr>
              <a:t>Data Counter Widget- </a:t>
            </a:r>
            <a:r>
              <a:rPr lang="en-US" sz="1200" dirty="0" err="1">
                <a:latin typeface="Abadi" panose="020B0604020104020204" pitchFamily="34" charset="0"/>
              </a:rPr>
              <a:t>Glasswire</a:t>
            </a:r>
            <a:endParaRPr lang="en-US" sz="1200" dirty="0"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latin typeface="Abadi" panose="020B0604020104020204" pitchFamily="34" charset="0"/>
              </a:rPr>
              <a:t>Data Monitor – My Data Manger</a:t>
            </a:r>
          </a:p>
          <a:p>
            <a:pPr>
              <a:lnSpc>
                <a:spcPct val="110000"/>
              </a:lnSpc>
            </a:pPr>
            <a:r>
              <a:rPr lang="en-US" sz="1200" dirty="0" err="1">
                <a:latin typeface="Abadi" panose="020B0604020104020204" pitchFamily="34" charset="0"/>
              </a:rPr>
              <a:t>Airdroid</a:t>
            </a:r>
            <a:r>
              <a:rPr lang="en-US" sz="1200" dirty="0">
                <a:latin typeface="Abadi" panose="020B0604020104020204" pitchFamily="34" charset="0"/>
              </a:rPr>
              <a:t>- </a:t>
            </a:r>
            <a:r>
              <a:rPr lang="en-US" sz="1200" dirty="0" err="1">
                <a:latin typeface="Abadi" panose="020B0604020104020204" pitchFamily="34" charset="0"/>
              </a:rPr>
              <a:t>MiXplorer</a:t>
            </a:r>
            <a:r>
              <a:rPr lang="en-US" sz="1200" dirty="0">
                <a:latin typeface="Abadi" panose="020B0604020104020204" pitchFamily="34" charset="0"/>
              </a:rPr>
              <a:t> Silver</a:t>
            </a:r>
          </a:p>
          <a:p>
            <a:pPr>
              <a:lnSpc>
                <a:spcPct val="110000"/>
              </a:lnSpc>
            </a:pPr>
            <a:r>
              <a:rPr lang="en-US" sz="1200" dirty="0" err="1">
                <a:latin typeface="Abadi" panose="020B0604020104020204" pitchFamily="34" charset="0"/>
              </a:rPr>
              <a:t>Resilio</a:t>
            </a:r>
            <a:r>
              <a:rPr lang="en-US" sz="1200" dirty="0">
                <a:latin typeface="Abadi" panose="020B0604020104020204" pitchFamily="34" charset="0"/>
              </a:rPr>
              <a:t> Sync-Solid Explorer- SAP BusinessObjects </a:t>
            </a:r>
            <a:endParaRPr lang="en-US" sz="1400" dirty="0"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Abadi" panose="020B0604020104020204" pitchFamily="34" charset="0"/>
              </a:rPr>
              <a:t> </a:t>
            </a:r>
            <a:r>
              <a:rPr lang="en-US" sz="1200" dirty="0" err="1">
                <a:latin typeface="Abadi" panose="020B0604020104020204" pitchFamily="34" charset="0"/>
              </a:rPr>
              <a:t>Roambi</a:t>
            </a:r>
            <a:r>
              <a:rPr lang="en-US" sz="1200" dirty="0">
                <a:latin typeface="Abadi" panose="020B0604020104020204" pitchFamily="34" charset="0"/>
              </a:rPr>
              <a:t> - Salesforce </a:t>
            </a:r>
            <a:r>
              <a:rPr lang="en-US" sz="1400" dirty="0">
                <a:latin typeface="Abadi" panose="020B0604020104020204" pitchFamily="34" charset="0"/>
              </a:rPr>
              <a:t>Wave - </a:t>
            </a:r>
            <a:r>
              <a:rPr lang="en-US" sz="1200" dirty="0">
                <a:latin typeface="Abadi" panose="020B0604020104020204" pitchFamily="34" charset="0"/>
              </a:rPr>
              <a:t>SAS Mobile BI </a:t>
            </a:r>
            <a:endParaRPr lang="en-US" sz="1400" dirty="0"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Abadi" panose="020B0604020104020204" pitchFamily="34" charset="0"/>
              </a:rPr>
              <a:t> Oracle Business Intelligence – </a:t>
            </a:r>
            <a:r>
              <a:rPr lang="en-US" sz="1200" dirty="0">
                <a:latin typeface="Abadi" panose="020B0604020104020204" pitchFamily="34" charset="0"/>
              </a:rPr>
              <a:t>Splunk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Abadi" panose="020B0604020104020204" pitchFamily="34" charset="0"/>
              </a:rPr>
              <a:t>Google Analytics</a:t>
            </a:r>
          </a:p>
          <a:p>
            <a:pPr>
              <a:lnSpc>
                <a:spcPct val="110000"/>
              </a:lnSpc>
            </a:pPr>
            <a:endParaRPr lang="en-US" sz="1400" b="1" dirty="0"/>
          </a:p>
          <a:p>
            <a:pPr>
              <a:lnSpc>
                <a:spcPct val="110000"/>
              </a:lnSpc>
            </a:pPr>
            <a:endParaRPr lang="en-US" sz="1600" b="1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20BC1-BEEE-4BD5-A083-96443F1BE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90" b="-1"/>
          <a:stretch/>
        </p:blipFill>
        <p:spPr>
          <a:xfrm>
            <a:off x="4876800" y="899886"/>
            <a:ext cx="6515100" cy="523421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E1600A7-7A68-4CCF-9F6A-16912D581151}"/>
              </a:ext>
            </a:extLst>
          </p:cNvPr>
          <p:cNvSpPr/>
          <p:nvPr/>
        </p:nvSpPr>
        <p:spPr>
          <a:xfrm>
            <a:off x="2887662" y="2504520"/>
            <a:ext cx="1016000" cy="1161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1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3727-57A8-49D7-8697-3C597815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10" y="25675"/>
            <a:ext cx="10776990" cy="954329"/>
          </a:xfrm>
        </p:spPr>
        <p:txBody>
          <a:bodyPr>
            <a:normAutofit/>
          </a:bodyPr>
          <a:lstStyle/>
          <a:p>
            <a:r>
              <a:rPr lang="en-US" cap="none" dirty="0"/>
              <a:t>The Future is Zettabyte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7008-F191-4EB5-9906-F9670A1C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10" y="1198103"/>
            <a:ext cx="11464202" cy="4265719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Abadi" panose="020B0604020104020204" pitchFamily="34" charset="0"/>
              </a:rPr>
              <a:t>As AI and Machine Learning momentum is rapidly spreading in technology, much more resources would be needed.</a:t>
            </a:r>
          </a:p>
          <a:p>
            <a:r>
              <a:rPr lang="en-US" sz="1900" dirty="0">
                <a:latin typeface="Abadi" panose="020B0604020104020204" pitchFamily="34" charset="0"/>
              </a:rPr>
              <a:t>Cloud</a:t>
            </a:r>
          </a:p>
          <a:p>
            <a:r>
              <a:rPr lang="en-US" sz="1900" dirty="0">
                <a:latin typeface="Abadi" panose="020B0604020104020204" pitchFamily="34" charset="0"/>
              </a:rPr>
              <a:t>Big data center </a:t>
            </a:r>
          </a:p>
          <a:p>
            <a:r>
              <a:rPr lang="en-US" sz="1900" dirty="0">
                <a:latin typeface="Abadi" panose="020B0604020104020204" pitchFamily="34" charset="0"/>
              </a:rPr>
              <a:t>Powerful applications</a:t>
            </a:r>
          </a:p>
          <a:p>
            <a:r>
              <a:rPr lang="en-US" sz="1900" dirty="0">
                <a:latin typeface="Abadi" panose="020B0604020104020204" pitchFamily="34" charset="0"/>
              </a:rPr>
              <a:t>My recommendation: get certified in one application of your choice</a:t>
            </a:r>
          </a:p>
          <a:p>
            <a:r>
              <a:rPr lang="en-US" sz="1700" b="1" dirty="0">
                <a:latin typeface="Abadi" panose="020B0604020104020204" pitchFamily="34" charset="0"/>
                <a:hlinkClick r:id="rId3"/>
              </a:rPr>
              <a:t>Exam 70-778: Analyzing and Visualizing Data with Microsoft Power BI</a:t>
            </a:r>
            <a:endParaRPr lang="en-US" sz="1700" b="1" dirty="0">
              <a:latin typeface="Abadi" panose="020B0604020104020204" pitchFamily="34" charset="0"/>
            </a:endParaRPr>
          </a:p>
          <a:p>
            <a:r>
              <a:rPr lang="en-US" sz="1700" b="1" dirty="0">
                <a:latin typeface="Abadi" panose="020B0604020104020204" pitchFamily="34" charset="0"/>
                <a:hlinkClick r:id="rId4"/>
              </a:rPr>
              <a:t>Exam DA-100: Analyzing Data with Microsoft Power BI</a:t>
            </a:r>
            <a:endParaRPr lang="en-US" sz="17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900" dirty="0">
              <a:latin typeface="Abadi" panose="020B0604020104020204" pitchFamily="34" charset="0"/>
            </a:endParaRPr>
          </a:p>
          <a:p>
            <a:r>
              <a:rPr lang="en-US" sz="1900" dirty="0">
                <a:effectLst/>
                <a:latin typeface="Abadi" panose="020B0604020104020204" pitchFamily="34" charset="0"/>
              </a:rPr>
              <a:t>IDC predicts that the Global Datasphere will grow from 175 Zettabytes by 2025</a:t>
            </a:r>
            <a:endParaRPr lang="en-US" sz="1900" dirty="0">
              <a:latin typeface="Abadi" panose="020B06040201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5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F42-CE35-41E6-8380-9F0C1CE0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46" y="90310"/>
            <a:ext cx="10691265" cy="67733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6ECD-79AB-4901-805D-088543B6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767643"/>
            <a:ext cx="11525955" cy="5813778"/>
          </a:xfrm>
        </p:spPr>
        <p:txBody>
          <a:bodyPr numCol="2">
            <a:normAutofit/>
          </a:bodyPr>
          <a:lstStyle/>
          <a:p>
            <a:r>
              <a:rPr lang="en-US" sz="1200" dirty="0"/>
              <a:t> Graphic methods for presenting facts by Brinton, Willard Cope, 1914</a:t>
            </a:r>
          </a:p>
          <a:p>
            <a:r>
              <a:rPr lang="en-US" sz="1200" dirty="0">
                <a:hlinkClick r:id="rId3"/>
              </a:rPr>
              <a:t>https://archive.org/details/graphicmethodsfo00brinrich/page/70/mode/2up</a:t>
            </a:r>
            <a:endParaRPr lang="en-US" sz="1200" dirty="0"/>
          </a:p>
          <a:p>
            <a:r>
              <a:rPr lang="en-US" sz="1100" dirty="0"/>
              <a:t>US Trade Balance, Jan 2014 – May 2018</a:t>
            </a:r>
          </a:p>
          <a:p>
            <a:r>
              <a:rPr lang="en-US" sz="1200" dirty="0">
                <a:hlinkClick r:id="rId4"/>
              </a:rPr>
              <a:t>https://snbchf.com/2018/05/snider-watching-imports/abook-may-2018-usexim-sa-png/</a:t>
            </a:r>
            <a:endParaRPr lang="en-US" sz="1200" dirty="0"/>
          </a:p>
          <a:p>
            <a:r>
              <a:rPr lang="en-US" sz="1100" b="1" dirty="0"/>
              <a:t>Beginner’s Guide to the History of Data Science</a:t>
            </a:r>
          </a:p>
          <a:p>
            <a:r>
              <a:rPr lang="en-US" sz="1200" dirty="0">
                <a:hlinkClick r:id="rId5"/>
              </a:rPr>
              <a:t>https://dataconomy.com/2016/03/beginners-guide-history-data-science/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https://www.kdd.org/kdd2015/</a:t>
            </a:r>
            <a:endParaRPr lang="en-US" sz="1200" dirty="0"/>
          </a:p>
          <a:p>
            <a:r>
              <a:rPr lang="en-US" sz="1100" b="1" dirty="0"/>
              <a:t>A Brief History of Database Management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https://www.dataversity.net/brief-history-database-management/</a:t>
            </a:r>
            <a:endParaRPr lang="en-US" sz="1200" dirty="0"/>
          </a:p>
          <a:p>
            <a:r>
              <a:rPr lang="en-US" sz="1100" b="1" dirty="0"/>
              <a:t>History of Computers: A Brief Timeline</a:t>
            </a:r>
            <a:endParaRPr lang="en-US" sz="1200" dirty="0"/>
          </a:p>
          <a:p>
            <a:r>
              <a:rPr lang="en-US" sz="1200" dirty="0">
                <a:hlinkClick r:id="rId8"/>
              </a:rPr>
              <a:t>https://www.livescience.com/20718-computer-history.html</a:t>
            </a:r>
            <a:endParaRPr lang="en-US" sz="1200" dirty="0"/>
          </a:p>
          <a:p>
            <a:r>
              <a:rPr lang="en-US" sz="1100" b="1" dirty="0"/>
              <a:t>A Very Short History Of Big Data</a:t>
            </a:r>
          </a:p>
          <a:p>
            <a:r>
              <a:rPr lang="en-US" sz="1200" dirty="0">
                <a:hlinkClick r:id="rId9"/>
              </a:rPr>
              <a:t>https://www.forbes.com/sites/gilpress/2013/05/09/a-very-short-history-of-big-data/?sh=6594d8965a18</a:t>
            </a:r>
            <a:endParaRPr lang="en-US" sz="1200" dirty="0"/>
          </a:p>
          <a:p>
            <a:r>
              <a:rPr lang="en-US" sz="1100" dirty="0">
                <a:effectLst/>
                <a:latin typeface="Arial" panose="020B0604020202020204" pitchFamily="34" charset="0"/>
              </a:rPr>
              <a:t>The Digitization of the World From Edge to Core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hlinkClick r:id="rId10"/>
              </a:rPr>
              <a:t>https://www.seagate.com/files/www-content/our-story/trends/files/idc-seagate-dataage-whitepaper.pdf</a:t>
            </a:r>
            <a:endParaRPr lang="en-US" sz="1100" dirty="0">
              <a:effectLst/>
              <a:latin typeface="Arial" panose="020B0604020202020204" pitchFamily="34" charset="0"/>
            </a:endParaRPr>
          </a:p>
          <a:p>
            <a:r>
              <a:rPr lang="en-US" sz="1050" b="1" dirty="0"/>
              <a:t>How Big is Big Data?</a:t>
            </a:r>
          </a:p>
          <a:p>
            <a:r>
              <a:rPr lang="en-US" sz="1050" b="1" dirty="0">
                <a:hlinkClick r:id="rId11"/>
              </a:rPr>
              <a:t>https://towardsdatascience.com/how-big-is-big-data-3fb14d5351ba</a:t>
            </a:r>
            <a:endParaRPr lang="en-US" sz="1050" b="1" dirty="0"/>
          </a:p>
          <a:p>
            <a:r>
              <a:rPr lang="en-US" sz="1000" b="1" dirty="0"/>
              <a:t>Programming Languages For Data Scientists</a:t>
            </a:r>
          </a:p>
          <a:p>
            <a:r>
              <a:rPr lang="en-US" sz="1050" b="1" dirty="0">
                <a:hlinkClick r:id="rId12"/>
              </a:rPr>
              <a:t>https://towardsdatascience.com/programming-languages-for-data-scientists-afde2eaf5cc5</a:t>
            </a:r>
            <a:endParaRPr lang="en-US" sz="1050" b="1" dirty="0"/>
          </a:p>
          <a:p>
            <a:endParaRPr lang="en-US" sz="1050" b="1" dirty="0"/>
          </a:p>
          <a:p>
            <a:r>
              <a:rPr lang="en-US" sz="1050" b="1" dirty="0"/>
              <a:t>Power BI certification: </a:t>
            </a:r>
          </a:p>
          <a:p>
            <a:r>
              <a:rPr lang="en-US" sz="1050" b="1" dirty="0">
                <a:hlinkClick r:id="rId13"/>
              </a:rPr>
              <a:t>https://docs.microsoft.com/en-us/learn/certifications/exams/70-778</a:t>
            </a:r>
            <a:endParaRPr lang="en-US" sz="1050" b="1" dirty="0"/>
          </a:p>
          <a:p>
            <a:r>
              <a:rPr lang="en-US" sz="1050" b="1" dirty="0">
                <a:hlinkClick r:id="rId14"/>
              </a:rPr>
              <a:t>https://docs.microsoft.com/en-us/learn/certifications/exams/da-100</a:t>
            </a:r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100" dirty="0">
              <a:effectLst/>
              <a:latin typeface="Arial" panose="020B0604020202020204" pitchFamily="34" charset="0"/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053578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6"/>
      </a:accent1>
      <a:accent2>
        <a:srgbClr val="9D3BB1"/>
      </a:accent2>
      <a:accent3>
        <a:srgbClr val="7E4DC3"/>
      </a:accent3>
      <a:accent4>
        <a:srgbClr val="4444B5"/>
      </a:accent4>
      <a:accent5>
        <a:srgbClr val="4D7EC3"/>
      </a:accent5>
      <a:accent6>
        <a:srgbClr val="3B9EB1"/>
      </a:accent6>
      <a:hlink>
        <a:srgbClr val="3F5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694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</vt:lpstr>
      <vt:lpstr>Arial</vt:lpstr>
      <vt:lpstr>Calibri</vt:lpstr>
      <vt:lpstr>Calisto MT</vt:lpstr>
      <vt:lpstr>Univers Condensed</vt:lpstr>
      <vt:lpstr>ChronicleVTI</vt:lpstr>
      <vt:lpstr>Data science in context  A brief history of data storage-analysis </vt:lpstr>
      <vt:lpstr>Contrast of Data Visualization 1830-2018 </vt:lpstr>
      <vt:lpstr>Data as  Qualitative and Quantitative information </vt:lpstr>
      <vt:lpstr>How is data used today? </vt:lpstr>
      <vt:lpstr>The Future is Zettabyte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context  A brief history of data science  </dc:title>
  <dc:creator>al me</dc:creator>
  <cp:lastModifiedBy>al me</cp:lastModifiedBy>
  <cp:revision>7</cp:revision>
  <dcterms:created xsi:type="dcterms:W3CDTF">2020-11-11T22:41:28Z</dcterms:created>
  <dcterms:modified xsi:type="dcterms:W3CDTF">2020-11-11T23:28:04Z</dcterms:modified>
</cp:coreProperties>
</file>