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 Tien Phuc" userId="26f7e903a4162260" providerId="LiveId" clId="{00DFAC17-885D-4D70-9B1B-45EAF61BB310}"/>
    <pc:docChg chg="addSld modSld">
      <pc:chgData name="Do Tien Phuc" userId="26f7e903a4162260" providerId="LiveId" clId="{00DFAC17-885D-4D70-9B1B-45EAF61BB310}" dt="2025-10-01T02:49:52.634" v="124" actId="20577"/>
      <pc:docMkLst>
        <pc:docMk/>
      </pc:docMkLst>
      <pc:sldChg chg="addSp modSp mod modAnim">
        <pc:chgData name="Do Tien Phuc" userId="26f7e903a4162260" providerId="LiveId" clId="{00DFAC17-885D-4D70-9B1B-45EAF61BB310}" dt="2025-10-01T02:47:34.972" v="103"/>
        <pc:sldMkLst>
          <pc:docMk/>
          <pc:sldMk cId="1908955958" sldId="257"/>
        </pc:sldMkLst>
        <pc:spChg chg="add mod">
          <ac:chgData name="Do Tien Phuc" userId="26f7e903a4162260" providerId="LiveId" clId="{00DFAC17-885D-4D70-9B1B-45EAF61BB310}" dt="2025-10-01T02:47:18.903" v="102"/>
          <ac:spMkLst>
            <pc:docMk/>
            <pc:sldMk cId="1908955958" sldId="257"/>
            <ac:spMk id="10" creationId="{4744A135-9CE0-4F82-A60C-98E7BC8036F5}"/>
          </ac:spMkLst>
        </pc:spChg>
      </pc:sldChg>
      <pc:sldChg chg="addSp modSp modAnim">
        <pc:chgData name="Do Tien Phuc" userId="26f7e903a4162260" providerId="LiveId" clId="{00DFAC17-885D-4D70-9B1B-45EAF61BB310}" dt="2025-10-01T02:49:52.634" v="124" actId="20577"/>
        <pc:sldMkLst>
          <pc:docMk/>
          <pc:sldMk cId="2739920605" sldId="263"/>
        </pc:sldMkLst>
        <pc:spChg chg="mod">
          <ac:chgData name="Do Tien Phuc" userId="26f7e903a4162260" providerId="LiveId" clId="{00DFAC17-885D-4D70-9B1B-45EAF61BB310}" dt="2025-10-01T02:49:52.634" v="124" actId="20577"/>
          <ac:spMkLst>
            <pc:docMk/>
            <pc:sldMk cId="2739920605" sldId="263"/>
            <ac:spMk id="5" creationId="{A8F265D7-B6FF-4F51-828A-0E2C5F3FA129}"/>
          </ac:spMkLst>
        </pc:spChg>
        <pc:spChg chg="add mod">
          <ac:chgData name="Do Tien Phuc" userId="26f7e903a4162260" providerId="LiveId" clId="{00DFAC17-885D-4D70-9B1B-45EAF61BB310}" dt="2025-10-01T02:49:22.129" v="109" actId="571"/>
          <ac:spMkLst>
            <pc:docMk/>
            <pc:sldMk cId="2739920605" sldId="263"/>
            <ac:spMk id="6" creationId="{42DF4B73-0E3B-4C61-94F0-76EE40EC2975}"/>
          </ac:spMkLst>
        </pc:spChg>
        <pc:spChg chg="add mod">
          <ac:chgData name="Do Tien Phuc" userId="26f7e903a4162260" providerId="LiveId" clId="{00DFAC17-885D-4D70-9B1B-45EAF61BB310}" dt="2025-10-01T02:49:22.129" v="109" actId="571"/>
          <ac:spMkLst>
            <pc:docMk/>
            <pc:sldMk cId="2739920605" sldId="263"/>
            <ac:spMk id="8" creationId="{46088850-CF22-4A18-ABDC-AC32158BDEDE}"/>
          </ac:spMkLst>
        </pc:spChg>
      </pc:sldChg>
      <pc:sldChg chg="modSp add mod">
        <pc:chgData name="Do Tien Phuc" userId="26f7e903a4162260" providerId="LiveId" clId="{00DFAC17-885D-4D70-9B1B-45EAF61BB310}" dt="2025-10-01T02:46:53.336" v="101" actId="2711"/>
        <pc:sldMkLst>
          <pc:docMk/>
          <pc:sldMk cId="3172156600" sldId="264"/>
        </pc:sldMkLst>
        <pc:spChg chg="mod">
          <ac:chgData name="Do Tien Phuc" userId="26f7e903a4162260" providerId="LiveId" clId="{00DFAC17-885D-4D70-9B1B-45EAF61BB310}" dt="2025-10-01T02:46:53.336" v="101" actId="2711"/>
          <ac:spMkLst>
            <pc:docMk/>
            <pc:sldMk cId="3172156600" sldId="264"/>
            <ac:spMk id="2" creationId="{A5EFB387-4FE3-4BCF-91EC-8C8A5411CDED}"/>
          </ac:spMkLst>
        </pc:spChg>
        <pc:spChg chg="mod">
          <ac:chgData name="Do Tien Phuc" userId="26f7e903a4162260" providerId="LiveId" clId="{00DFAC17-885D-4D70-9B1B-45EAF61BB310}" dt="2025-10-01T02:46:46.527" v="100" actId="1076"/>
          <ac:spMkLst>
            <pc:docMk/>
            <pc:sldMk cId="3172156600" sldId="264"/>
            <ac:spMk id="5" creationId="{A8F265D7-B6FF-4F51-828A-0E2C5F3FA12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44E63-9A32-4731-A8DD-C6DD8BCEC8C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CF2CF37-574B-40C4-AE29-C3EE11F8B7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4DC62FFB-AD76-4247-8D2A-8F84ABF6A397}"/>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5" name="Footer Placeholder 4">
            <a:extLst>
              <a:ext uri="{FF2B5EF4-FFF2-40B4-BE49-F238E27FC236}">
                <a16:creationId xmlns:a16="http://schemas.microsoft.com/office/drawing/2014/main" id="{5E1D53DD-5430-4DF7-8C84-10B8489E1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1AB9B2-EFDE-40EE-B831-B7E78D005357}"/>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1282689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42587-EC16-4391-AC64-C72CB42637EB}"/>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B9694AA-7C76-4C66-9352-FDBE94D039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C7BDEAA-3D5F-4054-A368-E9F988C4E3A5}"/>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5" name="Footer Placeholder 4">
            <a:extLst>
              <a:ext uri="{FF2B5EF4-FFF2-40B4-BE49-F238E27FC236}">
                <a16:creationId xmlns:a16="http://schemas.microsoft.com/office/drawing/2014/main" id="{F870BB3D-499E-462F-A87A-10302D9CC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AC8AE3-63ED-43FF-8007-E29B98C36F98}"/>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2998705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5D88B7-E838-467B-B6DF-58395EC4360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756FC42-FEEC-4A72-AEC1-1881FF36A1B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B322A42-50EE-43FD-B91D-57B4877CE141}"/>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5" name="Footer Placeholder 4">
            <a:extLst>
              <a:ext uri="{FF2B5EF4-FFF2-40B4-BE49-F238E27FC236}">
                <a16:creationId xmlns:a16="http://schemas.microsoft.com/office/drawing/2014/main" id="{734C8DF5-3BF0-42DD-A318-2C5D0DDACC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28E69F-554E-4FDA-9F15-412736ABF047}"/>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4023723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38D95-2449-4024-83B2-DC635EB9CE6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911268-0AF3-4E42-BBC2-57750084838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3D42051-6822-450B-9E5F-6FED6FF2EEA9}"/>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5" name="Footer Placeholder 4">
            <a:extLst>
              <a:ext uri="{FF2B5EF4-FFF2-40B4-BE49-F238E27FC236}">
                <a16:creationId xmlns:a16="http://schemas.microsoft.com/office/drawing/2014/main" id="{48BE6817-5745-4ECE-9D71-A98C02B759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3BEA73-DD73-42A9-9670-F4B4AC5AD782}"/>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710562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8BE20-0744-4D74-9EEB-CB67C7F49B7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2789A799-FE3A-467D-A7B2-F74F16B28A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E700D7D-2FF1-438D-BCF3-8E7BE77AD81C}"/>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5" name="Footer Placeholder 4">
            <a:extLst>
              <a:ext uri="{FF2B5EF4-FFF2-40B4-BE49-F238E27FC236}">
                <a16:creationId xmlns:a16="http://schemas.microsoft.com/office/drawing/2014/main" id="{06C3FCD1-3F9B-4E29-A568-0E5D6518F1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C1442-1CED-4AE9-92A5-90BF715ADB39}"/>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370956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1D0D4-07C3-4CC6-A2D9-87F31D6412F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4A3201-CB09-464E-814B-EAB7571DFE6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5A0B493-4D2B-4736-9ECA-1D2C4F16D12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1E7E986-2CB3-438C-B07B-12E20310DE9B}"/>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6" name="Footer Placeholder 5">
            <a:extLst>
              <a:ext uri="{FF2B5EF4-FFF2-40B4-BE49-F238E27FC236}">
                <a16:creationId xmlns:a16="http://schemas.microsoft.com/office/drawing/2014/main" id="{00BB5C3D-C9B4-4E6C-8B23-6781F31F11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C21F-1ADB-456B-850F-D12F0C8FBC24}"/>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2408493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EA646-EB77-4CAF-873A-A302FB4B915C}"/>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AD1B801-F251-4B76-A4E7-0CA8A7F5FD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5C5BD29-40BE-4203-B31B-9DA1A474265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4369823-D9C4-4FDE-9430-38229EE194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6C56B16-5A94-4025-9D07-A1A4D739545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98F2FDB-43F6-4969-805F-95A55B6CE9D0}"/>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8" name="Footer Placeholder 7">
            <a:extLst>
              <a:ext uri="{FF2B5EF4-FFF2-40B4-BE49-F238E27FC236}">
                <a16:creationId xmlns:a16="http://schemas.microsoft.com/office/drawing/2014/main" id="{572393EE-E354-45F4-98C3-06AC5CBA0F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2DBD69-0A1B-4CB2-A2AB-2B79253B479E}"/>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2488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5E26F-7350-4BB2-A5F8-F6B0D5C4139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91B4E06-E59C-4440-9836-F7C002E5DAAA}"/>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4" name="Footer Placeholder 3">
            <a:extLst>
              <a:ext uri="{FF2B5EF4-FFF2-40B4-BE49-F238E27FC236}">
                <a16:creationId xmlns:a16="http://schemas.microsoft.com/office/drawing/2014/main" id="{9AA2B828-0D95-4611-9EAB-71BF436062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14D8494-C50F-492B-B266-1F69C11C9158}"/>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3834622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2D96DA-DCA1-4AF5-B421-BE1464D51B68}"/>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3" name="Footer Placeholder 2">
            <a:extLst>
              <a:ext uri="{FF2B5EF4-FFF2-40B4-BE49-F238E27FC236}">
                <a16:creationId xmlns:a16="http://schemas.microsoft.com/office/drawing/2014/main" id="{BAB091D9-F8BF-41BB-9C03-D75C27AD4B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39179-84C8-48D6-B980-97964ABB354B}"/>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3565226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CFE64-0AB3-4BC0-877C-68DBA60C04E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D9A95E9-C97C-472F-A6C3-A0ECE9B35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A6E790B-D431-444F-8B79-0320D1FAFC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C19854-B25E-4707-A795-6362D8473CEE}"/>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6" name="Footer Placeholder 5">
            <a:extLst>
              <a:ext uri="{FF2B5EF4-FFF2-40B4-BE49-F238E27FC236}">
                <a16:creationId xmlns:a16="http://schemas.microsoft.com/office/drawing/2014/main" id="{2B8BD744-34D7-41E7-8417-A85736545E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DA80EE-5557-4285-A094-A7F6C07E1C66}"/>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3475287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9756-F87A-4527-949A-0D05072F9DE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EC4D851-A0D3-4E94-8BFF-256EA0C5F7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BFF8DE-B31B-4144-9B81-7F8429993D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796EE16-1F10-4722-BC43-8D5ADD290FE0}"/>
              </a:ext>
            </a:extLst>
          </p:cNvPr>
          <p:cNvSpPr>
            <a:spLocks noGrp="1"/>
          </p:cNvSpPr>
          <p:nvPr>
            <p:ph type="dt" sz="half" idx="10"/>
          </p:nvPr>
        </p:nvSpPr>
        <p:spPr/>
        <p:txBody>
          <a:bodyPr/>
          <a:lstStyle/>
          <a:p>
            <a:fld id="{A7A6EEB2-9609-42E4-AF5A-D8A6D3C12692}" type="datetimeFigureOut">
              <a:rPr lang="en-US" smtClean="0"/>
              <a:t>01/10/2025</a:t>
            </a:fld>
            <a:endParaRPr lang="en-US"/>
          </a:p>
        </p:txBody>
      </p:sp>
      <p:sp>
        <p:nvSpPr>
          <p:cNvPr id="6" name="Footer Placeholder 5">
            <a:extLst>
              <a:ext uri="{FF2B5EF4-FFF2-40B4-BE49-F238E27FC236}">
                <a16:creationId xmlns:a16="http://schemas.microsoft.com/office/drawing/2014/main" id="{22135C92-428B-476E-9E3B-6AC065FFD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A6DBBA-642C-4831-9BDB-8F4626CC0392}"/>
              </a:ext>
            </a:extLst>
          </p:cNvPr>
          <p:cNvSpPr>
            <a:spLocks noGrp="1"/>
          </p:cNvSpPr>
          <p:nvPr>
            <p:ph type="sldNum" sz="quarter" idx="12"/>
          </p:nvPr>
        </p:nvSpPr>
        <p:spPr/>
        <p:txBody>
          <a:bodyPr/>
          <a:lstStyle/>
          <a:p>
            <a:fld id="{079EE740-8022-4D6D-B519-7E298C69B526}" type="slidenum">
              <a:rPr lang="en-US" smtClean="0"/>
              <a:t>‹#›</a:t>
            </a:fld>
            <a:endParaRPr lang="en-US"/>
          </a:p>
        </p:txBody>
      </p:sp>
    </p:spTree>
    <p:extLst>
      <p:ext uri="{BB962C8B-B14F-4D97-AF65-F5344CB8AC3E}">
        <p14:creationId xmlns:p14="http://schemas.microsoft.com/office/powerpoint/2010/main" val="4077248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77EF0ED-0D07-4856-BAC7-DBFC918671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FCA5146-33ED-4BDC-BD2F-FA5C9A4C69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EDAB4EA-D8E0-48BE-A532-4AFF54061E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A6EEB2-9609-42E4-AF5A-D8A6D3C12692}" type="datetimeFigureOut">
              <a:rPr lang="en-US" smtClean="0"/>
              <a:t>01/10/2025</a:t>
            </a:fld>
            <a:endParaRPr lang="en-US"/>
          </a:p>
        </p:txBody>
      </p:sp>
      <p:sp>
        <p:nvSpPr>
          <p:cNvPr id="5" name="Footer Placeholder 4">
            <a:extLst>
              <a:ext uri="{FF2B5EF4-FFF2-40B4-BE49-F238E27FC236}">
                <a16:creationId xmlns:a16="http://schemas.microsoft.com/office/drawing/2014/main" id="{F57E575A-8254-4A3A-BFE8-8D270EC274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D2CC505-33DA-4B6C-94E6-5E46893957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9EE740-8022-4D6D-B519-7E298C69B526}" type="slidenum">
              <a:rPr lang="en-US" smtClean="0"/>
              <a:t>‹#›</a:t>
            </a:fld>
            <a:endParaRPr lang="en-US"/>
          </a:p>
        </p:txBody>
      </p:sp>
    </p:spTree>
    <p:extLst>
      <p:ext uri="{BB962C8B-B14F-4D97-AF65-F5344CB8AC3E}">
        <p14:creationId xmlns:p14="http://schemas.microsoft.com/office/powerpoint/2010/main" val="1296655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3.png"/><Relationship Id="rId7" Type="http://schemas.openxmlformats.org/officeDocument/2006/relationships/slide" Target="slide6.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 Target="slide5.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slide" Target="slide8.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448235" y="1706782"/>
            <a:ext cx="7342094" cy="3729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806823" y="2278778"/>
            <a:ext cx="6624918" cy="2585323"/>
          </a:xfrm>
          <a:prstGeom prst="rect">
            <a:avLst/>
          </a:prstGeom>
          <a:noFill/>
        </p:spPr>
        <p:txBody>
          <a:bodyPr wrap="square" rtlCol="0">
            <a:spAutoFit/>
          </a:bodyPr>
          <a:lstStyle/>
          <a:p>
            <a:pPr algn="ctr"/>
            <a:r>
              <a:rPr lang="en-US" sz="5400" b="1" i="0" u="none" strike="noStrike">
                <a:effectLst/>
                <a:latin typeface="Times New Roman" panose="02020603050405020304" pitchFamily="18" charset="0"/>
              </a:rPr>
              <a:t>TỔNG KẾT KHẢO SÁT CÔNG CỤ LẬP TRÌNH 2025</a:t>
            </a:r>
            <a:endParaRPr lang="en-US" sz="5400"/>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Tree>
    <p:extLst>
      <p:ext uri="{BB962C8B-B14F-4D97-AF65-F5344CB8AC3E}">
        <p14:creationId xmlns:p14="http://schemas.microsoft.com/office/powerpoint/2010/main" val="3609029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98612" y="1436095"/>
            <a:ext cx="7727576" cy="48050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578223" y="1590210"/>
            <a:ext cx="2922494" cy="707886"/>
          </a:xfrm>
          <a:prstGeom prst="rect">
            <a:avLst/>
          </a:prstGeom>
          <a:noFill/>
        </p:spPr>
        <p:txBody>
          <a:bodyPr wrap="square" rtlCol="0">
            <a:spAutoFit/>
          </a:bodyPr>
          <a:lstStyle/>
          <a:p>
            <a:pPr algn="ctr"/>
            <a:r>
              <a:rPr lang="en-US" sz="4000"/>
              <a:t>Mục lục</a:t>
            </a:r>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
        <p:nvSpPr>
          <p:cNvPr id="2" name="TextBox 1">
            <a:hlinkClick r:id="rId4" action="ppaction://hlinksldjump"/>
            <a:extLst>
              <a:ext uri="{FF2B5EF4-FFF2-40B4-BE49-F238E27FC236}">
                <a16:creationId xmlns:a16="http://schemas.microsoft.com/office/drawing/2014/main" id="{A4B1A722-9913-4640-B233-62F08779EEEF}"/>
              </a:ext>
            </a:extLst>
          </p:cNvPr>
          <p:cNvSpPr txBox="1"/>
          <p:nvPr/>
        </p:nvSpPr>
        <p:spPr>
          <a:xfrm>
            <a:off x="1111624" y="2546849"/>
            <a:ext cx="2644588" cy="369332"/>
          </a:xfrm>
          <a:prstGeom prst="rect">
            <a:avLst/>
          </a:prstGeom>
          <a:noFill/>
        </p:spPr>
        <p:txBody>
          <a:bodyPr wrap="square" rtlCol="0">
            <a:spAutoFit/>
          </a:bodyPr>
          <a:lstStyle/>
          <a:p>
            <a:r>
              <a:rPr lang="en-US" b="1"/>
              <a:t>1.</a:t>
            </a:r>
            <a:r>
              <a:rPr lang="en-US" sz="1800" b="1" i="0" u="none" strike="noStrike">
                <a:solidFill>
                  <a:srgbClr val="000000"/>
                </a:solidFill>
                <a:effectLst/>
                <a:latin typeface="Times New Roman" panose="02020603050405020304" pitchFamily="18" charset="0"/>
              </a:rPr>
              <a:t> Mục tiêu khảo sát</a:t>
            </a:r>
            <a:endParaRPr lang="en-US" b="1"/>
          </a:p>
        </p:txBody>
      </p:sp>
      <p:sp>
        <p:nvSpPr>
          <p:cNvPr id="3" name="TextBox 2">
            <a:hlinkClick r:id="rId5" action="ppaction://hlinksldjump"/>
            <a:extLst>
              <a:ext uri="{FF2B5EF4-FFF2-40B4-BE49-F238E27FC236}">
                <a16:creationId xmlns:a16="http://schemas.microsoft.com/office/drawing/2014/main" id="{619CCC18-BF95-49F7-890A-CB20C5852D06}"/>
              </a:ext>
            </a:extLst>
          </p:cNvPr>
          <p:cNvSpPr txBox="1"/>
          <p:nvPr/>
        </p:nvSpPr>
        <p:spPr>
          <a:xfrm>
            <a:off x="1111624" y="2939080"/>
            <a:ext cx="2949388" cy="369332"/>
          </a:xfrm>
          <a:prstGeom prst="rect">
            <a:avLst/>
          </a:prstGeom>
          <a:noFill/>
        </p:spPr>
        <p:txBody>
          <a:bodyPr wrap="square" rtlCol="0">
            <a:spAutoFit/>
          </a:bodyPr>
          <a:lstStyle/>
          <a:p>
            <a:r>
              <a:rPr lang="en-US" b="1"/>
              <a:t>2.</a:t>
            </a:r>
            <a:r>
              <a:rPr lang="vi-VN" sz="1800" b="1" i="0" u="none" strike="noStrike">
                <a:solidFill>
                  <a:srgbClr val="000000"/>
                </a:solidFill>
                <a:effectLst/>
                <a:latin typeface="Times New Roman" panose="02020603050405020304" pitchFamily="18" charset="0"/>
              </a:rPr>
              <a:t> Phương pháp thực hiện</a:t>
            </a:r>
            <a:endParaRPr lang="en-US" b="1"/>
          </a:p>
        </p:txBody>
      </p:sp>
      <p:sp>
        <p:nvSpPr>
          <p:cNvPr id="6" name="TextBox 5">
            <a:hlinkClick r:id="rId6" action="ppaction://hlinksldjump"/>
            <a:extLst>
              <a:ext uri="{FF2B5EF4-FFF2-40B4-BE49-F238E27FC236}">
                <a16:creationId xmlns:a16="http://schemas.microsoft.com/office/drawing/2014/main" id="{A617685C-8925-4EBF-803C-73FDBD600820}"/>
              </a:ext>
            </a:extLst>
          </p:cNvPr>
          <p:cNvSpPr txBox="1"/>
          <p:nvPr/>
        </p:nvSpPr>
        <p:spPr>
          <a:xfrm>
            <a:off x="1111625" y="3331311"/>
            <a:ext cx="2644587" cy="369332"/>
          </a:xfrm>
          <a:prstGeom prst="rect">
            <a:avLst/>
          </a:prstGeom>
          <a:noFill/>
        </p:spPr>
        <p:txBody>
          <a:bodyPr wrap="square" rtlCol="0">
            <a:spAutoFit/>
          </a:bodyPr>
          <a:lstStyle/>
          <a:p>
            <a:r>
              <a:rPr lang="en-US" b="1"/>
              <a:t>3.</a:t>
            </a:r>
            <a:r>
              <a:rPr lang="en-US" sz="1800" b="1" i="0" u="none" strike="noStrike">
                <a:solidFill>
                  <a:srgbClr val="000000"/>
                </a:solidFill>
                <a:effectLst/>
                <a:latin typeface="Times New Roman" panose="02020603050405020304" pitchFamily="18" charset="0"/>
              </a:rPr>
              <a:t> Thống kê kết quả</a:t>
            </a:r>
            <a:endParaRPr lang="en-US" b="1"/>
          </a:p>
        </p:txBody>
      </p:sp>
      <p:sp>
        <p:nvSpPr>
          <p:cNvPr id="8" name="TextBox 7">
            <a:hlinkClick r:id="rId7" action="ppaction://hlinksldjump"/>
            <a:extLst>
              <a:ext uri="{FF2B5EF4-FFF2-40B4-BE49-F238E27FC236}">
                <a16:creationId xmlns:a16="http://schemas.microsoft.com/office/drawing/2014/main" id="{1ED6F624-8D56-43E7-BB58-A2E2B1CEDD9A}"/>
              </a:ext>
            </a:extLst>
          </p:cNvPr>
          <p:cNvSpPr txBox="1"/>
          <p:nvPr/>
        </p:nvSpPr>
        <p:spPr>
          <a:xfrm>
            <a:off x="1111623" y="3700643"/>
            <a:ext cx="4984377" cy="923330"/>
          </a:xfrm>
          <a:prstGeom prst="rect">
            <a:avLst/>
          </a:prstGeom>
          <a:noFill/>
        </p:spPr>
        <p:txBody>
          <a:bodyPr wrap="square" rtlCol="0">
            <a:spAutoFit/>
          </a:bodyPr>
          <a:lstStyle/>
          <a:p>
            <a:r>
              <a:rPr lang="en-US" b="1"/>
              <a:t>4.</a:t>
            </a:r>
            <a:r>
              <a:rPr lang="vi-VN" sz="1800" b="1" i="0" u="none" strike="noStrike">
                <a:solidFill>
                  <a:srgbClr val="000000"/>
                </a:solidFill>
                <a:effectLst/>
                <a:latin typeface="Times New Roman" panose="02020603050405020304" pitchFamily="18" charset="0"/>
              </a:rPr>
              <a:t> Phân tích điểm mạnh, yếu của các công cụ lập trình được khảo sát</a:t>
            </a:r>
            <a:br>
              <a:rPr lang="vi-VN" sz="1800" b="1" i="0" u="none" strike="noStrike">
                <a:solidFill>
                  <a:srgbClr val="000000"/>
                </a:solidFill>
                <a:effectLst/>
                <a:latin typeface="Times New Roman" panose="02020603050405020304" pitchFamily="18" charset="0"/>
              </a:rPr>
            </a:br>
            <a:endParaRPr lang="en-US"/>
          </a:p>
        </p:txBody>
      </p:sp>
      <p:sp>
        <p:nvSpPr>
          <p:cNvPr id="9" name="TextBox 8">
            <a:hlinkClick r:id="rId8" action="ppaction://hlinksldjump"/>
            <a:extLst>
              <a:ext uri="{FF2B5EF4-FFF2-40B4-BE49-F238E27FC236}">
                <a16:creationId xmlns:a16="http://schemas.microsoft.com/office/drawing/2014/main" id="{9A28E2E8-BD2D-40B5-A932-BC91C799238B}"/>
              </a:ext>
            </a:extLst>
          </p:cNvPr>
          <p:cNvSpPr txBox="1"/>
          <p:nvPr/>
        </p:nvSpPr>
        <p:spPr>
          <a:xfrm>
            <a:off x="1111623" y="4393508"/>
            <a:ext cx="1855695" cy="369332"/>
          </a:xfrm>
          <a:prstGeom prst="rect">
            <a:avLst/>
          </a:prstGeom>
          <a:noFill/>
        </p:spPr>
        <p:txBody>
          <a:bodyPr wrap="square" rtlCol="0">
            <a:spAutoFit/>
          </a:bodyPr>
          <a:lstStyle/>
          <a:p>
            <a:r>
              <a:rPr lang="en-US" b="1"/>
              <a:t>5.</a:t>
            </a:r>
            <a:r>
              <a:rPr lang="en-US" sz="1800" b="1" i="0" u="none" strike="noStrike">
                <a:solidFill>
                  <a:srgbClr val="000000"/>
                </a:solidFill>
                <a:effectLst/>
                <a:latin typeface="Times New Roman" panose="02020603050405020304" pitchFamily="18" charset="0"/>
              </a:rPr>
              <a:t> Kết luận</a:t>
            </a:r>
            <a:endParaRPr lang="en-US" b="1"/>
          </a:p>
        </p:txBody>
      </p:sp>
      <p:sp>
        <p:nvSpPr>
          <p:cNvPr id="10" name="TextBox 9">
            <a:hlinkClick r:id="rId9" action="ppaction://hlinksldjump"/>
            <a:extLst>
              <a:ext uri="{FF2B5EF4-FFF2-40B4-BE49-F238E27FC236}">
                <a16:creationId xmlns:a16="http://schemas.microsoft.com/office/drawing/2014/main" id="{4744A135-9CE0-4F82-A60C-98E7BC8036F5}"/>
              </a:ext>
            </a:extLst>
          </p:cNvPr>
          <p:cNvSpPr txBox="1"/>
          <p:nvPr/>
        </p:nvSpPr>
        <p:spPr>
          <a:xfrm>
            <a:off x="1111624" y="4867835"/>
            <a:ext cx="3415553" cy="369332"/>
          </a:xfrm>
          <a:prstGeom prst="rect">
            <a:avLst/>
          </a:prstGeom>
          <a:noFill/>
        </p:spPr>
        <p:txBody>
          <a:bodyPr wrap="square" rtlCol="0">
            <a:spAutoFit/>
          </a:bodyPr>
          <a:lstStyle/>
          <a:p>
            <a:r>
              <a:rPr lang="en-US" b="1">
                <a:latin typeface="Times New Roman" panose="02020603050405020304" pitchFamily="18" charset="0"/>
                <a:cs typeface="Times New Roman" panose="02020603050405020304" pitchFamily="18" charset="0"/>
              </a:rPr>
              <a:t>6.Kiến nghị cải thiện</a:t>
            </a:r>
          </a:p>
        </p:txBody>
      </p:sp>
    </p:spTree>
    <p:extLst>
      <p:ext uri="{BB962C8B-B14F-4D97-AF65-F5344CB8AC3E}">
        <p14:creationId xmlns:p14="http://schemas.microsoft.com/office/powerpoint/2010/main" val="19089559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anim calcmode="lin" valueType="num">
                                      <p:cBhvr additive="base">
                                        <p:cTn id="3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additive="base">
                                        <p:cTn id="42" dur="500" fill="hold"/>
                                        <p:tgtEl>
                                          <p:spTgt spid="9"/>
                                        </p:tgtEl>
                                        <p:attrNameLst>
                                          <p:attrName>ppt_x</p:attrName>
                                        </p:attrNameLst>
                                      </p:cBhvr>
                                      <p:tavLst>
                                        <p:tav tm="0">
                                          <p:val>
                                            <p:strVal val="#ppt_x"/>
                                          </p:val>
                                        </p:tav>
                                        <p:tav tm="100000">
                                          <p:val>
                                            <p:strVal val="#ppt_x"/>
                                          </p:val>
                                        </p:tav>
                                      </p:tavLst>
                                    </p:anim>
                                    <p:anim calcmode="lin" valueType="num">
                                      <p:cBhvr additive="base">
                                        <p:cTn id="4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0"/>
                                        </p:tgtEl>
                                        <p:attrNameLst>
                                          <p:attrName>style.visibility</p:attrName>
                                        </p:attrNameLst>
                                      </p:cBhvr>
                                      <p:to>
                                        <p:strVal val="visible"/>
                                      </p:to>
                                    </p:set>
                                    <p:anim calcmode="lin" valueType="num">
                                      <p:cBhvr additive="base">
                                        <p:cTn id="48" dur="500" fill="hold"/>
                                        <p:tgtEl>
                                          <p:spTgt spid="10"/>
                                        </p:tgtEl>
                                        <p:attrNameLst>
                                          <p:attrName>ppt_x</p:attrName>
                                        </p:attrNameLst>
                                      </p:cBhvr>
                                      <p:tavLst>
                                        <p:tav tm="0">
                                          <p:val>
                                            <p:strVal val="#ppt_x"/>
                                          </p:val>
                                        </p:tav>
                                        <p:tav tm="100000">
                                          <p:val>
                                            <p:strVal val="#ppt_x"/>
                                          </p:val>
                                        </p:tav>
                                      </p:tavLst>
                                    </p:anim>
                                    <p:anim calcmode="lin" valueType="num">
                                      <p:cBhvr additive="base">
                                        <p:cTn id="49"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p:bldP spid="6"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448235" y="1706782"/>
            <a:ext cx="7342094" cy="3729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448235" y="1794684"/>
            <a:ext cx="3639670" cy="523220"/>
          </a:xfrm>
          <a:prstGeom prst="rect">
            <a:avLst/>
          </a:prstGeom>
          <a:noFill/>
        </p:spPr>
        <p:txBody>
          <a:bodyPr wrap="square" rtlCol="0">
            <a:spAutoFit/>
          </a:bodyPr>
          <a:lstStyle/>
          <a:p>
            <a:pPr algn="ctr"/>
            <a:r>
              <a:rPr lang="en-US" sz="2800" b="1"/>
              <a:t>1.Mục tiêu khảo sát</a:t>
            </a:r>
            <a:endParaRPr lang="en-US" sz="6600" b="1"/>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
        <p:nvSpPr>
          <p:cNvPr id="2" name="TextBox 1">
            <a:extLst>
              <a:ext uri="{FF2B5EF4-FFF2-40B4-BE49-F238E27FC236}">
                <a16:creationId xmlns:a16="http://schemas.microsoft.com/office/drawing/2014/main" id="{D302EC67-739A-4913-879A-1FCFF10639FB}"/>
              </a:ext>
            </a:extLst>
          </p:cNvPr>
          <p:cNvSpPr txBox="1"/>
          <p:nvPr/>
        </p:nvSpPr>
        <p:spPr>
          <a:xfrm>
            <a:off x="762000" y="2537012"/>
            <a:ext cx="6481482" cy="2031325"/>
          </a:xfrm>
          <a:prstGeom prst="rect">
            <a:avLst/>
          </a:prstGeom>
          <a:noFill/>
        </p:spPr>
        <p:txBody>
          <a:bodyPr wrap="square" rtlCol="0">
            <a:spAutoFit/>
          </a:bodyPr>
          <a:lstStyle/>
          <a:p>
            <a:r>
              <a:rPr lang="en-US" sz="1800">
                <a:effectLst/>
                <a:latin typeface="Arial" panose="020B0604020202020204" pitchFamily="34" charset="0"/>
                <a:ea typeface="Calibri" panose="020F0502020204030204" pitchFamily="34" charset="0"/>
                <a:cs typeface="Times New Roman" panose="02020603050405020304" pitchFamily="18" charset="0"/>
              </a:rPr>
              <a:t>Khảo sát này nhằm đánh giá mức độ phổ biến và mức độ sử dụng các công cụ CNTT trong thực tế, đặc biệt là trong các lĩnh vực như lập trình, quản lý dự án, phân tích dữ liệu va quản lý hệ thống. Từ đo, khao sat sẽ cung cap cai nhìn tổng quan về xu hướng và các công cụ được sử dụng nhiều nhất trong cac ngành công nghiệp.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7098115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anim calcmode="lin" valueType="num">
                                      <p:cBhvr additive="base">
                                        <p:cTn id="19"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448235" y="1706782"/>
            <a:ext cx="7342094" cy="3729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448235" y="1814358"/>
            <a:ext cx="4034118" cy="523220"/>
          </a:xfrm>
          <a:prstGeom prst="rect">
            <a:avLst/>
          </a:prstGeom>
          <a:noFill/>
        </p:spPr>
        <p:txBody>
          <a:bodyPr wrap="square" rtlCol="0">
            <a:spAutoFit/>
          </a:bodyPr>
          <a:lstStyle/>
          <a:p>
            <a:pPr algn="ctr"/>
            <a:r>
              <a:rPr lang="en-US" sz="2800"/>
              <a:t>2.Phương pháp thực hiện</a:t>
            </a:r>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
        <p:nvSpPr>
          <p:cNvPr id="2" name="TextBox 1">
            <a:extLst>
              <a:ext uri="{FF2B5EF4-FFF2-40B4-BE49-F238E27FC236}">
                <a16:creationId xmlns:a16="http://schemas.microsoft.com/office/drawing/2014/main" id="{B36F7821-E897-4748-BC6A-0E3804958E78}"/>
              </a:ext>
            </a:extLst>
          </p:cNvPr>
          <p:cNvSpPr txBox="1"/>
          <p:nvPr/>
        </p:nvSpPr>
        <p:spPr>
          <a:xfrm>
            <a:off x="681318" y="2572871"/>
            <a:ext cx="5683623" cy="1477328"/>
          </a:xfrm>
          <a:prstGeom prst="rect">
            <a:avLst/>
          </a:prstGeom>
          <a:noFill/>
        </p:spPr>
        <p:txBody>
          <a:bodyPr wrap="square" rtlCol="0">
            <a:spAutoFit/>
          </a:bodyPr>
          <a:lstStyle/>
          <a:p>
            <a:r>
              <a:rPr lang="vi-VN" b="0" i="0">
                <a:solidFill>
                  <a:srgbClr val="111111"/>
                </a:solidFill>
                <a:effectLst/>
              </a:rPr>
              <a:t>"Phương pháp" là </a:t>
            </a:r>
            <a:r>
              <a:rPr lang="vi-VN" b="1" i="0">
                <a:solidFill>
                  <a:srgbClr val="111111"/>
                </a:solidFill>
                <a:effectLst/>
              </a:rPr>
              <a:t>cách thức hoặc kế hoạch chi tiết để đạt được một mục tiêu hoặc giải quyết một vấn đề cụ thể</a:t>
            </a:r>
            <a:r>
              <a:rPr lang="vi-VN" b="0" i="0">
                <a:solidFill>
                  <a:srgbClr val="111111"/>
                </a:solidFill>
                <a:effectLst/>
              </a:rPr>
              <a:t>. Nó bao gồm các bước, nguyên tắc, kỹ thuật và quy trình cụ thể để thực hiện một nhiệm vụ hoặc đạt được một kết quả mong muốn.</a:t>
            </a:r>
            <a:endParaRPr lang="en-US"/>
          </a:p>
        </p:txBody>
      </p:sp>
    </p:spTree>
    <p:extLst>
      <p:ext uri="{BB962C8B-B14F-4D97-AF65-F5344CB8AC3E}">
        <p14:creationId xmlns:p14="http://schemas.microsoft.com/office/powerpoint/2010/main" val="3187315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 calcmode="lin" valueType="num">
                                      <p:cBhvr additive="base">
                                        <p:cTn id="14"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 calcmode="lin" valueType="num">
                                      <p:cBhvr additive="base">
                                        <p:cTn id="20" dur="500" fill="hold"/>
                                        <p:tgtEl>
                                          <p:spTgt spid="2"/>
                                        </p:tgtEl>
                                        <p:attrNameLst>
                                          <p:attrName>ppt_x</p:attrName>
                                        </p:attrNameLst>
                                      </p:cBhvr>
                                      <p:tavLst>
                                        <p:tav tm="0">
                                          <p:val>
                                            <p:strVal val="#ppt_x"/>
                                          </p:val>
                                        </p:tav>
                                        <p:tav tm="100000">
                                          <p:val>
                                            <p:strVal val="#ppt_x"/>
                                          </p:val>
                                        </p:tav>
                                      </p:tavLst>
                                    </p:anim>
                                    <p:anim calcmode="lin" valueType="num">
                                      <p:cBhvr additive="base">
                                        <p:cTn id="2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448235" y="1706782"/>
            <a:ext cx="7342094" cy="46491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448235" y="1911225"/>
            <a:ext cx="3854824" cy="523220"/>
          </a:xfrm>
          <a:prstGeom prst="rect">
            <a:avLst/>
          </a:prstGeom>
          <a:noFill/>
        </p:spPr>
        <p:txBody>
          <a:bodyPr wrap="square" rtlCol="0">
            <a:spAutoFit/>
          </a:bodyPr>
          <a:lstStyle/>
          <a:p>
            <a:pPr algn="ctr"/>
            <a:r>
              <a:rPr lang="en-US" sz="2800" b="1" i="0" u="none" strike="noStrike">
                <a:solidFill>
                  <a:srgbClr val="000000"/>
                </a:solidFill>
                <a:effectLst/>
                <a:latin typeface="Times New Roman" panose="02020603050405020304" pitchFamily="18" charset="0"/>
              </a:rPr>
              <a:t>3.Thống kê kết quả</a:t>
            </a:r>
            <a:endParaRPr lang="en-US" sz="7200"/>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graphicFrame>
        <p:nvGraphicFramePr>
          <p:cNvPr id="2" name="Table 1">
            <a:extLst>
              <a:ext uri="{FF2B5EF4-FFF2-40B4-BE49-F238E27FC236}">
                <a16:creationId xmlns:a16="http://schemas.microsoft.com/office/drawing/2014/main" id="{6FD367F8-4EB0-492E-8345-299B14A53122}"/>
              </a:ext>
            </a:extLst>
          </p:cNvPr>
          <p:cNvGraphicFramePr>
            <a:graphicFrameLocks noGrp="1"/>
          </p:cNvGraphicFramePr>
          <p:nvPr>
            <p:extLst>
              <p:ext uri="{D42A27DB-BD31-4B8C-83A1-F6EECF244321}">
                <p14:modId xmlns:p14="http://schemas.microsoft.com/office/powerpoint/2010/main" val="3204718274"/>
              </p:ext>
            </p:extLst>
          </p:nvPr>
        </p:nvGraphicFramePr>
        <p:xfrm>
          <a:off x="618565" y="2922475"/>
          <a:ext cx="7082117" cy="3056984"/>
        </p:xfrm>
        <a:graphic>
          <a:graphicData uri="http://schemas.openxmlformats.org/drawingml/2006/table">
            <a:tbl>
              <a:tblPr firstRow="1" firstCol="1" bandRow="1">
                <a:tableStyleId>{5C22544A-7EE6-4342-B048-85BDC9FD1C3A}</a:tableStyleId>
              </a:tblPr>
              <a:tblGrid>
                <a:gridCol w="2294964">
                  <a:extLst>
                    <a:ext uri="{9D8B030D-6E8A-4147-A177-3AD203B41FA5}">
                      <a16:colId xmlns:a16="http://schemas.microsoft.com/office/drawing/2014/main" val="1846754500"/>
                    </a:ext>
                  </a:extLst>
                </a:gridCol>
                <a:gridCol w="2297028">
                  <a:extLst>
                    <a:ext uri="{9D8B030D-6E8A-4147-A177-3AD203B41FA5}">
                      <a16:colId xmlns:a16="http://schemas.microsoft.com/office/drawing/2014/main" val="2252650923"/>
                    </a:ext>
                  </a:extLst>
                </a:gridCol>
                <a:gridCol w="2490125">
                  <a:extLst>
                    <a:ext uri="{9D8B030D-6E8A-4147-A177-3AD203B41FA5}">
                      <a16:colId xmlns:a16="http://schemas.microsoft.com/office/drawing/2014/main" val="359853999"/>
                    </a:ext>
                  </a:extLst>
                </a:gridCol>
              </a:tblGrid>
              <a:tr h="436712">
                <a:tc>
                  <a:txBody>
                    <a:bodyPr/>
                    <a:lstStyle/>
                    <a:p>
                      <a:pPr algn="ctr">
                        <a:lnSpc>
                          <a:spcPct val="115000"/>
                        </a:lnSpc>
                        <a:spcAft>
                          <a:spcPts val="800"/>
                        </a:spcAft>
                      </a:pPr>
                      <a:r>
                        <a:rPr lang="en-US" sz="1300">
                          <a:effectLst/>
                        </a:rPr>
                        <a:t>Công cụ CNTT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Tỷ lệ sử dụng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Mức độ thành thạo (1-5)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82186025"/>
                  </a:ext>
                </a:extLst>
              </a:tr>
              <a:tr h="436712">
                <a:tc>
                  <a:txBody>
                    <a:bodyPr/>
                    <a:lstStyle/>
                    <a:p>
                      <a:pPr>
                        <a:lnSpc>
                          <a:spcPct val="115000"/>
                        </a:lnSpc>
                        <a:spcAft>
                          <a:spcPts val="800"/>
                        </a:spcAft>
                      </a:pPr>
                      <a:r>
                        <a:rPr lang="en-US" sz="1300">
                          <a:effectLst/>
                        </a:rPr>
                        <a:t>Microsoft Office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70%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93727671"/>
                  </a:ext>
                </a:extLst>
              </a:tr>
              <a:tr h="436712">
                <a:tc>
                  <a:txBody>
                    <a:bodyPr/>
                    <a:lstStyle/>
                    <a:p>
                      <a:pPr>
                        <a:lnSpc>
                          <a:spcPct val="115000"/>
                        </a:lnSpc>
                        <a:spcAft>
                          <a:spcPts val="800"/>
                        </a:spcAft>
                      </a:pPr>
                      <a:r>
                        <a:rPr lang="en-US" sz="1300">
                          <a:effectLst/>
                        </a:rPr>
                        <a:t>Visual Studio Code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60%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09923063"/>
                  </a:ext>
                </a:extLst>
              </a:tr>
              <a:tr h="436712">
                <a:tc>
                  <a:txBody>
                    <a:bodyPr/>
                    <a:lstStyle/>
                    <a:p>
                      <a:pPr>
                        <a:lnSpc>
                          <a:spcPct val="115000"/>
                        </a:lnSpc>
                        <a:spcAft>
                          <a:spcPts val="800"/>
                        </a:spcAft>
                      </a:pPr>
                      <a:r>
                        <a:rPr lang="en-US" sz="1300">
                          <a:effectLst/>
                        </a:rPr>
                        <a:t>Slack</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50%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0417251"/>
                  </a:ext>
                </a:extLst>
              </a:tr>
              <a:tr h="436712">
                <a:tc>
                  <a:txBody>
                    <a:bodyPr/>
                    <a:lstStyle/>
                    <a:p>
                      <a:pPr>
                        <a:lnSpc>
                          <a:spcPct val="115000"/>
                        </a:lnSpc>
                        <a:spcAft>
                          <a:spcPts val="800"/>
                        </a:spcAft>
                      </a:pPr>
                      <a:r>
                        <a:rPr lang="en-US" sz="1300">
                          <a:effectLst/>
                        </a:rPr>
                        <a:t>Jira</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40%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7123900"/>
                  </a:ext>
                </a:extLst>
              </a:tr>
              <a:tr h="436712">
                <a:tc>
                  <a:txBody>
                    <a:bodyPr/>
                    <a:lstStyle/>
                    <a:p>
                      <a:pPr>
                        <a:lnSpc>
                          <a:spcPct val="115000"/>
                        </a:lnSpc>
                        <a:spcAft>
                          <a:spcPts val="800"/>
                        </a:spcAft>
                      </a:pPr>
                      <a:r>
                        <a:rPr lang="en-US" sz="1300">
                          <a:effectLst/>
                        </a:rPr>
                        <a:t>Power BI</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35%</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4</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4461132"/>
                  </a:ext>
                </a:extLst>
              </a:tr>
              <a:tr h="436712">
                <a:tc>
                  <a:txBody>
                    <a:bodyPr/>
                    <a:lstStyle/>
                    <a:p>
                      <a:pPr>
                        <a:lnSpc>
                          <a:spcPct val="115000"/>
                        </a:lnSpc>
                        <a:spcAft>
                          <a:spcPts val="800"/>
                        </a:spcAft>
                      </a:pPr>
                      <a:r>
                        <a:rPr lang="en-US" sz="1300">
                          <a:effectLst/>
                        </a:rPr>
                        <a:t>Docker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30%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pPr>
                      <a:r>
                        <a:rPr lang="en-US" sz="1300">
                          <a:effectLst/>
                        </a:rPr>
                        <a:t>3</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22682566"/>
                  </a:ext>
                </a:extLst>
              </a:tr>
            </a:tbl>
          </a:graphicData>
        </a:graphic>
      </p:graphicFrame>
    </p:spTree>
    <p:extLst>
      <p:ext uri="{BB962C8B-B14F-4D97-AF65-F5344CB8AC3E}">
        <p14:creationId xmlns:p14="http://schemas.microsoft.com/office/powerpoint/2010/main" val="11975893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additive="base">
                                        <p:cTn id="14" dur="500" fill="hold"/>
                                        <p:tgtEl>
                                          <p:spTgt spid="5"/>
                                        </p:tgtEl>
                                        <p:attrNameLst>
                                          <p:attrName>ppt_x</p:attrName>
                                        </p:attrNameLst>
                                      </p:cBhvr>
                                      <p:tavLst>
                                        <p:tav tm="0">
                                          <p:val>
                                            <p:strVal val="#ppt_x"/>
                                          </p:val>
                                        </p:tav>
                                        <p:tav tm="100000">
                                          <p:val>
                                            <p:strVal val="#ppt_x"/>
                                          </p:val>
                                        </p:tav>
                                      </p:tavLst>
                                    </p:anim>
                                    <p:anim calcmode="lin" valueType="num">
                                      <p:cBhvr additive="base">
                                        <p:cTn id="15"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barn(inVertical)">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448235" y="1706782"/>
            <a:ext cx="7342094" cy="48733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448234" y="1877985"/>
            <a:ext cx="7234516" cy="1785104"/>
          </a:xfrm>
          <a:prstGeom prst="rect">
            <a:avLst/>
          </a:prstGeom>
          <a:noFill/>
        </p:spPr>
        <p:txBody>
          <a:bodyPr wrap="square" rtlCol="0">
            <a:spAutoFit/>
          </a:bodyPr>
          <a:lstStyle/>
          <a:p>
            <a:pPr algn="ctr"/>
            <a:r>
              <a:rPr lang="en-US" sz="2800" b="1" i="0" u="none" strike="noStrike">
                <a:solidFill>
                  <a:srgbClr val="000000"/>
                </a:solidFill>
                <a:effectLst/>
                <a:latin typeface="Times New Roman" panose="02020603050405020304" pitchFamily="18" charset="0"/>
              </a:rPr>
              <a:t>4.</a:t>
            </a:r>
            <a:r>
              <a:rPr lang="vi-VN" sz="2800" b="1" i="0" u="none" strike="noStrike">
                <a:solidFill>
                  <a:srgbClr val="000000"/>
                </a:solidFill>
                <a:effectLst/>
                <a:latin typeface="Times New Roman" panose="02020603050405020304" pitchFamily="18" charset="0"/>
              </a:rPr>
              <a:t>Phân tích điểm mạnh, yếu của các công cụ lập trình được khảo sát</a:t>
            </a:r>
            <a:br>
              <a:rPr lang="vi-VN" sz="1800" b="1" i="0" u="none" strike="noStrike">
                <a:solidFill>
                  <a:srgbClr val="000000"/>
                </a:solidFill>
                <a:effectLst/>
                <a:latin typeface="Times New Roman" panose="02020603050405020304" pitchFamily="18" charset="0"/>
              </a:rPr>
            </a:br>
            <a:endParaRPr lang="en-US" sz="5400"/>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
        <p:nvSpPr>
          <p:cNvPr id="2" name="TextBox 1">
            <a:extLst>
              <a:ext uri="{FF2B5EF4-FFF2-40B4-BE49-F238E27FC236}">
                <a16:creationId xmlns:a16="http://schemas.microsoft.com/office/drawing/2014/main" id="{9C8F06D9-D10A-478E-AD34-A243F7DEB0A9}"/>
              </a:ext>
            </a:extLst>
          </p:cNvPr>
          <p:cNvSpPr txBox="1"/>
          <p:nvPr/>
        </p:nvSpPr>
        <p:spPr>
          <a:xfrm>
            <a:off x="502023" y="2848600"/>
            <a:ext cx="7234517" cy="3554819"/>
          </a:xfrm>
          <a:prstGeom prst="rect">
            <a:avLst/>
          </a:prstGeom>
          <a:noFill/>
        </p:spPr>
        <p:txBody>
          <a:bodyPr wrap="square" rtlCol="0">
            <a:spAutoFit/>
          </a:bodyPr>
          <a:lstStyle/>
          <a:p>
            <a:pPr marL="342900" lvl="0" indent="-342900">
              <a:lnSpc>
                <a:spcPct val="115000"/>
              </a:lnSpc>
              <a:buFont typeface="Symbol" panose="05050102010706020507" pitchFamily="18" charset="2"/>
              <a:buChar char=""/>
            </a:pPr>
            <a:r>
              <a:rPr lang="en-US" sz="1800">
                <a:effectLst/>
                <a:latin typeface="Arial" panose="020B0604020202020204" pitchFamily="34" charset="0"/>
                <a:ea typeface="Calibri" panose="020F0502020204030204" pitchFamily="34" charset="0"/>
                <a:cs typeface="Times New Roman" panose="02020603050405020304" pitchFamily="18" charset="0"/>
              </a:rPr>
              <a:t>Microsoft Office là công cụ quen thuộc trong mọi văn phòng, với tỷ lệ sử dụngcao nhat. Công cụ nay khong thể thieu trong việc soạn thao tai liệu va quản lý dữ liệu.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a:effectLst/>
                <a:latin typeface="Arial" panose="020B0604020202020204" pitchFamily="34" charset="0"/>
                <a:ea typeface="Calibri" panose="020F0502020204030204" pitchFamily="34" charset="0"/>
                <a:cs typeface="Times New Roman" panose="02020603050405020304" pitchFamily="18" charset="0"/>
              </a:rPr>
              <a:t>Visual Studio Code được ua chuong trong giới lập trình nhờ khả nang mở rộng và hỗ trợ nhiều ngon ngữ lập trình khác nhau.</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1800">
                <a:effectLst/>
                <a:latin typeface="Arial" panose="020B0604020202020204" pitchFamily="34" charset="0"/>
                <a:ea typeface="Calibri" panose="020F0502020204030204" pitchFamily="34" charset="0"/>
                <a:cs typeface="Times New Roman" panose="02020603050405020304" pitchFamily="18" charset="0"/>
              </a:rPr>
              <a:t>Slack đã trở thành công cụ giao tiếp chủ yếu trong các tổ chức, đặc biệt là trong các công ty công nghệ và các nhóm làm việc từ xa.</a:t>
            </a:r>
          </a:p>
          <a:p>
            <a:pPr marL="342900" indent="-342900">
              <a:lnSpc>
                <a:spcPct val="115000"/>
              </a:lnSpc>
              <a:buFont typeface="Symbol" panose="05050102010706020507" pitchFamily="18" charset="2"/>
              <a:buChar char=""/>
            </a:pPr>
            <a:r>
              <a:rPr lang="en-US" sz="1800">
                <a:effectLst/>
                <a:latin typeface="Arial" panose="020B0604020202020204" pitchFamily="34" charset="0"/>
                <a:ea typeface="Calibri" panose="020F0502020204030204" pitchFamily="34" charset="0"/>
                <a:cs typeface="Times New Roman" panose="02020603050405020304" pitchFamily="18" charset="0"/>
              </a:rPr>
              <a:t>Jira được sử dụng phổ biến trong quản lý dự an, đặc biệt trong môi trường Agile và Scrum.</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30148231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anim calcmode="lin" valueType="num">
                                      <p:cBhvr>
                                        <p:cTn id="14" dur="1000" fill="hold"/>
                                        <p:tgtEl>
                                          <p:spTgt spid="5"/>
                                        </p:tgtEl>
                                        <p:attrNameLst>
                                          <p:attrName>ppt_x</p:attrName>
                                        </p:attrNameLst>
                                      </p:cBhvr>
                                      <p:tavLst>
                                        <p:tav tm="0">
                                          <p:val>
                                            <p:strVal val="#ppt_x"/>
                                          </p:val>
                                        </p:tav>
                                        <p:tav tm="100000">
                                          <p:val>
                                            <p:strVal val="#ppt_x"/>
                                          </p:val>
                                        </p:tav>
                                      </p:tavLst>
                                    </p:anim>
                                    <p:anim calcmode="lin" valueType="num">
                                      <p:cBhvr>
                                        <p:cTn id="1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398929" y="1706782"/>
            <a:ext cx="7342094" cy="3729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179294" y="1938119"/>
            <a:ext cx="2743200" cy="523220"/>
          </a:xfrm>
          <a:prstGeom prst="rect">
            <a:avLst/>
          </a:prstGeom>
          <a:noFill/>
        </p:spPr>
        <p:txBody>
          <a:bodyPr wrap="square" rtlCol="0">
            <a:spAutoFit/>
          </a:bodyPr>
          <a:lstStyle/>
          <a:p>
            <a:pPr algn="ctr"/>
            <a:r>
              <a:rPr lang="en-US" sz="2800" b="1" i="0" u="none" strike="noStrike">
                <a:solidFill>
                  <a:srgbClr val="000000"/>
                </a:solidFill>
                <a:effectLst/>
                <a:latin typeface="Times New Roman" panose="02020603050405020304" pitchFamily="18" charset="0"/>
              </a:rPr>
              <a:t>5.Kết luận</a:t>
            </a:r>
            <a:endParaRPr lang="en-US" sz="7200"/>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
        <p:nvSpPr>
          <p:cNvPr id="2" name="TextBox 1">
            <a:extLst>
              <a:ext uri="{FF2B5EF4-FFF2-40B4-BE49-F238E27FC236}">
                <a16:creationId xmlns:a16="http://schemas.microsoft.com/office/drawing/2014/main" id="{A5EFB387-4FE3-4BCF-91EC-8C8A5411CDED}"/>
              </a:ext>
            </a:extLst>
          </p:cNvPr>
          <p:cNvSpPr txBox="1"/>
          <p:nvPr/>
        </p:nvSpPr>
        <p:spPr>
          <a:xfrm>
            <a:off x="591670" y="2665782"/>
            <a:ext cx="6678705" cy="1754326"/>
          </a:xfrm>
          <a:prstGeom prst="rect">
            <a:avLst/>
          </a:prstGeom>
          <a:noFill/>
        </p:spPr>
        <p:txBody>
          <a:bodyPr wrap="square" rtlCol="0">
            <a:spAutoFit/>
          </a:bodyPr>
          <a:lstStyle/>
          <a:p>
            <a:r>
              <a:rPr lang="en-US" sz="1800">
                <a:effectLst/>
                <a:latin typeface="Arial" panose="020B0604020202020204" pitchFamily="34" charset="0"/>
                <a:ea typeface="Calibri" panose="020F0502020204030204" pitchFamily="34" charset="0"/>
                <a:cs typeface="Times New Roman" panose="02020603050405020304" pitchFamily="18" charset="0"/>
              </a:rPr>
              <a:t>Khảo sát này chỉ ra rằng các công cụ CNTT đóng vai trò quan trọng trong việctăng cường hiệu qua công việc va quản lý dự an. Việc sử dụng đung các công cụ sẽ giúp các tổ chức cải thiện năng suất làm việc và đẩy mạnh sự phát triển công nghệ trong doanh nghiệp.</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endParaRPr lang="en-US"/>
          </a:p>
        </p:txBody>
      </p:sp>
    </p:spTree>
    <p:extLst>
      <p:ext uri="{BB962C8B-B14F-4D97-AF65-F5344CB8AC3E}">
        <p14:creationId xmlns:p14="http://schemas.microsoft.com/office/powerpoint/2010/main" val="17577604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398929" y="1706782"/>
            <a:ext cx="7342094" cy="3729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286870" y="1839772"/>
            <a:ext cx="3980329" cy="523220"/>
          </a:xfrm>
          <a:prstGeom prst="rect">
            <a:avLst/>
          </a:prstGeom>
          <a:noFill/>
        </p:spPr>
        <p:txBody>
          <a:bodyPr wrap="square" rtlCol="0">
            <a:spAutoFit/>
          </a:bodyPr>
          <a:lstStyle/>
          <a:p>
            <a:pPr algn="ctr"/>
            <a:r>
              <a:rPr lang="en-US" sz="2800" b="1">
                <a:solidFill>
                  <a:srgbClr val="000000"/>
                </a:solidFill>
                <a:latin typeface="Times New Roman" panose="02020603050405020304" pitchFamily="18" charset="0"/>
              </a:rPr>
              <a:t>6</a:t>
            </a:r>
            <a:r>
              <a:rPr lang="en-US" sz="2800" b="1" i="0" u="none" strike="noStrike">
                <a:solidFill>
                  <a:srgbClr val="000000"/>
                </a:solidFill>
                <a:effectLst/>
                <a:latin typeface="Times New Roman" panose="02020603050405020304" pitchFamily="18" charset="0"/>
              </a:rPr>
              <a:t>.Kiến nghị cải thiện</a:t>
            </a:r>
            <a:endParaRPr lang="en-US" sz="7200"/>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
        <p:nvSpPr>
          <p:cNvPr id="2" name="TextBox 1">
            <a:extLst>
              <a:ext uri="{FF2B5EF4-FFF2-40B4-BE49-F238E27FC236}">
                <a16:creationId xmlns:a16="http://schemas.microsoft.com/office/drawing/2014/main" id="{A5EFB387-4FE3-4BCF-91EC-8C8A5411CDED}"/>
              </a:ext>
            </a:extLst>
          </p:cNvPr>
          <p:cNvSpPr txBox="1"/>
          <p:nvPr/>
        </p:nvSpPr>
        <p:spPr>
          <a:xfrm>
            <a:off x="591670" y="2665782"/>
            <a:ext cx="6678705" cy="1200329"/>
          </a:xfrm>
          <a:prstGeom prst="rect">
            <a:avLst/>
          </a:prstGeom>
          <a:noFill/>
        </p:spPr>
        <p:txBody>
          <a:bodyPr wrap="square" rtlCol="0">
            <a:spAutoFit/>
          </a:bodyPr>
          <a:lstStyle/>
          <a:p>
            <a:r>
              <a:rPr lang="vi-VN" b="1"/>
              <a:t>Lời kiến nghị</a:t>
            </a:r>
            <a:r>
              <a:rPr lang="vi-VN"/>
              <a:t> là phần nội dung xuất hiện trong báo cáo thực tập, khóa luận hoặc luận văn nhằm đề xuất giải pháp, hướng cải thiện hoặc điều chỉnh một vấn đề nào đó. Phần này thường nằm ở phần cuối của báo cáo, sau phần kết luận.</a:t>
            </a:r>
            <a:endParaRPr lang="en-US"/>
          </a:p>
        </p:txBody>
      </p:sp>
    </p:spTree>
    <p:extLst>
      <p:ext uri="{BB962C8B-B14F-4D97-AF65-F5344CB8AC3E}">
        <p14:creationId xmlns:p14="http://schemas.microsoft.com/office/powerpoint/2010/main" val="31721566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F88674-F746-4070-A4A7-B03DB16E3F5F}"/>
              </a:ext>
            </a:extLst>
          </p:cNvPr>
          <p:cNvSpPr/>
          <p:nvPr/>
        </p:nvSpPr>
        <p:spPr>
          <a:xfrm>
            <a:off x="448235" y="1706782"/>
            <a:ext cx="7342094" cy="43802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A8F265D7-B6FF-4F51-828A-0E2C5F3FA129}"/>
              </a:ext>
            </a:extLst>
          </p:cNvPr>
          <p:cNvSpPr txBox="1"/>
          <p:nvPr/>
        </p:nvSpPr>
        <p:spPr>
          <a:xfrm>
            <a:off x="806823" y="2278778"/>
            <a:ext cx="6624918" cy="2585323"/>
          </a:xfrm>
          <a:prstGeom prst="rect">
            <a:avLst/>
          </a:prstGeom>
          <a:noFill/>
        </p:spPr>
        <p:txBody>
          <a:bodyPr wrap="square" rtlCol="0">
            <a:spAutoFit/>
          </a:bodyPr>
          <a:lstStyle/>
          <a:p>
            <a:pPr algn="ctr"/>
            <a:r>
              <a:rPr lang="en-US" sz="5400"/>
              <a:t>Cảm ơn thầy cô đã xem bài trình bày của em đến đây là hết</a:t>
            </a:r>
          </a:p>
        </p:txBody>
      </p:sp>
      <p:pic>
        <p:nvPicPr>
          <p:cNvPr id="7" name="Picture 6">
            <a:extLst>
              <a:ext uri="{FF2B5EF4-FFF2-40B4-BE49-F238E27FC236}">
                <a16:creationId xmlns:a16="http://schemas.microsoft.com/office/drawing/2014/main" id="{0CA4FC0B-0EAE-495D-BC12-A6D73E7FA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111624" cy="1101202"/>
          </a:xfrm>
          <a:prstGeom prst="rect">
            <a:avLst/>
          </a:prstGeom>
        </p:spPr>
      </p:pic>
      <p:sp>
        <p:nvSpPr>
          <p:cNvPr id="2" name="TextBox 1">
            <a:hlinkClick r:id="rId4" action="ppaction://hlinksldjump"/>
            <a:extLst>
              <a:ext uri="{FF2B5EF4-FFF2-40B4-BE49-F238E27FC236}">
                <a16:creationId xmlns:a16="http://schemas.microsoft.com/office/drawing/2014/main" id="{11A74D4D-2175-4D54-B2AE-4BEB3E954D93}"/>
              </a:ext>
            </a:extLst>
          </p:cNvPr>
          <p:cNvSpPr txBox="1"/>
          <p:nvPr/>
        </p:nvSpPr>
        <p:spPr>
          <a:xfrm>
            <a:off x="654424" y="5316071"/>
            <a:ext cx="2052917" cy="369332"/>
          </a:xfrm>
          <a:prstGeom prst="rect">
            <a:avLst/>
          </a:prstGeom>
          <a:noFill/>
        </p:spPr>
        <p:txBody>
          <a:bodyPr wrap="square" rtlCol="0">
            <a:spAutoFit/>
          </a:bodyPr>
          <a:lstStyle/>
          <a:p>
            <a:r>
              <a:rPr lang="en-US"/>
              <a:t>Trở về trang đầu</a:t>
            </a:r>
          </a:p>
        </p:txBody>
      </p:sp>
    </p:spTree>
    <p:extLst>
      <p:ext uri="{BB962C8B-B14F-4D97-AF65-F5344CB8AC3E}">
        <p14:creationId xmlns:p14="http://schemas.microsoft.com/office/powerpoint/2010/main" val="2739920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530</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 Tien Phuc</dc:creator>
  <cp:lastModifiedBy>Do Tien Phuc</cp:lastModifiedBy>
  <cp:revision>3</cp:revision>
  <dcterms:created xsi:type="dcterms:W3CDTF">2025-10-01T02:27:29Z</dcterms:created>
  <dcterms:modified xsi:type="dcterms:W3CDTF">2025-10-01T02:49:54Z</dcterms:modified>
</cp:coreProperties>
</file>