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450" r:id="rId2"/>
    <p:sldId id="445" r:id="rId3"/>
    <p:sldId id="453" r:id="rId4"/>
    <p:sldId id="452" r:id="rId5"/>
    <p:sldId id="451" r:id="rId6"/>
    <p:sldId id="456" r:id="rId7"/>
    <p:sldId id="500" r:id="rId8"/>
    <p:sldId id="501" r:id="rId9"/>
    <p:sldId id="447" r:id="rId10"/>
    <p:sldId id="448" r:id="rId11"/>
    <p:sldId id="469" r:id="rId12"/>
    <p:sldId id="512" r:id="rId13"/>
    <p:sldId id="502" r:id="rId14"/>
    <p:sldId id="503" r:id="rId15"/>
    <p:sldId id="508" r:id="rId16"/>
    <p:sldId id="504" r:id="rId17"/>
    <p:sldId id="505" r:id="rId18"/>
    <p:sldId id="509" r:id="rId19"/>
    <p:sldId id="506" r:id="rId20"/>
    <p:sldId id="507" r:id="rId21"/>
    <p:sldId id="485" r:id="rId22"/>
    <p:sldId id="486" r:id="rId23"/>
    <p:sldId id="510" r:id="rId24"/>
    <p:sldId id="5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9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2D1A-DA54-4685-8002-55FBD68B6A27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0222-78E6-4356-B2FD-F4E0C79E4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5FD3C20-D044-4FCC-8E07-DC4AF436F51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8E5CC-06CA-46A6-A281-F9642BB3F7B5}" type="slidenum">
              <a:rPr lang="en-US"/>
              <a:pPr/>
              <a:t>20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A60494-2FC8-4B31-B07A-862835389437}" type="slidenum">
              <a:rPr lang="en-US" sz="1200">
                <a:latin typeface="Times New Roman" pitchFamily="18" charset="0"/>
              </a:rPr>
              <a:pPr eaLnBrk="1" hangingPunct="1"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Searching is a process of checking and finding an element from a list of elements. Let A be a collection of data elements,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i.e., A is a linear array of say n elements. If we want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find the presence of an element “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data” in A, then we have to search for it. The search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successful if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does appear in A and unsuccessful if otherwise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linear search, each element of an array is read one by one sequentially and it is compared with the desired element. A search will be unsuccessful if all the elements are read and the desired element is not found.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37B2-25A1-4545-929F-FFF53A54B885}" type="slidenum">
              <a:rPr lang="en-US"/>
              <a:pPr/>
              <a:t>6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D343377-9E7A-4203-B6D7-D7744E4CF9A7}" type="slidenum">
              <a:rPr lang="en-US" sz="1200">
                <a:latin typeface="Times New Roman" pitchFamily="18" charset="0"/>
              </a:rPr>
              <a:pPr eaLnBrk="1" hangingPunct="1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32" y="4343091"/>
            <a:ext cx="5031537" cy="41141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9220B-6106-4D5A-A8CC-A2F41CFE0568}" type="slidenum">
              <a:rPr lang="en-US"/>
              <a:pPr/>
              <a:t>16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29E3B-5BBB-4F91-A841-88F172B798EE}" type="slidenum">
              <a:rPr lang="en-US"/>
              <a:pPr/>
              <a:t>17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8AF7D-C261-4817-B560-A318FE5913BE}" type="slidenum">
              <a:rPr lang="en-US"/>
              <a:pPr/>
              <a:t>19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71E-242E-4289-8238-D340BF7086A6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C488-3941-4959-A287-C9CA202F1A64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3A1-4EC8-41F1-B535-1D6A0D6DA706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Data Structures Using C++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D4577C-C9B8-4E62-8168-47D068287447}" type="slidenum">
              <a:rPr lang="ar-JO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2B9F-37A6-4625-886C-E5A02FC2D60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8F6-8B04-4EC6-9398-4D2B70C99CF8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6E1-BBD4-4DD8-B581-668B3191C559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681-9D81-485A-ADCE-9310AFA78F3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4A9C-A2DD-4EF8-A291-5DA7998BFFFA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84C2-6CFB-4A89-A910-D50CEB2781BC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662F-E021-4442-B485-E317B6953F30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AA8B-2BBA-4CC7-A589-11F486F11EC8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0FD7FA-AC66-4FAD-AC57-44315AE687CC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8EA7BCF-F100-4975-8A34-9A92A6F60D7B}" type="slidenum">
              <a:rPr 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85800" y="0"/>
            <a:ext cx="8382000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Searching Algorithms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Lecture 6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32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BINARY SEARCH</a:t>
            </a:r>
            <a:endParaRPr lang="en-US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</a:rPr>
              <a:t>Divide-and-conquer strategy.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2"/>
                </a:solidFill>
              </a:rPr>
              <a:t>It uses a recursive method to search an array to find a specified value.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2"/>
                </a:solidFill>
              </a:rPr>
              <a:t>The array must be a sorted array: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a[0]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a[1]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a[2]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. . .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 a[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finalIndex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]</a:t>
            </a:r>
            <a:endParaRPr lang="en-US" b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2"/>
                </a:solidFill>
              </a:rPr>
              <a:t>If the value is found, its index is returned.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2"/>
                </a:solidFill>
              </a:rPr>
              <a:t>If the value is not found, -1 is returned.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2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2"/>
                </a:solidFill>
              </a:rPr>
              <a:t>Note:  Each execution of the recursive method reduces the search space by about a half.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BINARY SEARCH</a:t>
            </a:r>
            <a:endParaRPr lang="en-US" sz="4000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981200"/>
            <a:ext cx="8686800" cy="464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Find the middle element of the array (</a:t>
            </a:r>
            <a:r>
              <a:rPr lang="en-US" sz="2000" i="1" dirty="0" smtClean="0">
                <a:solidFill>
                  <a:schemeClr val="accent2"/>
                </a:solidFill>
              </a:rPr>
              <a:t>i.e., n/2 is the middle element if the array </a:t>
            </a:r>
            <a:r>
              <a:rPr lang="en-US" sz="2000" dirty="0" smtClean="0">
                <a:solidFill>
                  <a:schemeClr val="accent2"/>
                </a:solidFill>
              </a:rPr>
              <a:t>or the sub-array contains </a:t>
            </a:r>
            <a:r>
              <a:rPr lang="en-US" sz="2000" i="1" dirty="0" smtClean="0">
                <a:solidFill>
                  <a:schemeClr val="accent2"/>
                </a:solidFill>
              </a:rPr>
              <a:t>n elements).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Compare the middle element with the data to be searched, then there are following three cases.</a:t>
            </a:r>
          </a:p>
          <a:p>
            <a:pPr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000" i="1" dirty="0" smtClean="0">
                <a:solidFill>
                  <a:schemeClr val="accent2"/>
                </a:solidFill>
              </a:rPr>
              <a:t>If it is a desired element, then search is successful.</a:t>
            </a:r>
          </a:p>
          <a:p>
            <a:pPr marL="457200" indent="-457200">
              <a:buFont typeface="+mj-lt"/>
              <a:buAutoNum type="alphaLcParenR"/>
            </a:pPr>
            <a:endParaRPr lang="en-US" sz="2000" i="1" dirty="0" smtClean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000" i="1" dirty="0" smtClean="0">
                <a:solidFill>
                  <a:schemeClr val="accent2"/>
                </a:solidFill>
              </a:rPr>
              <a:t>If it is less than desired data, then search only the first half of the array, i.e., </a:t>
            </a:r>
            <a:r>
              <a:rPr lang="en-US" sz="2000" dirty="0" smtClean="0">
                <a:solidFill>
                  <a:schemeClr val="accent2"/>
                </a:solidFill>
              </a:rPr>
              <a:t>the elements which come to the left side of the middle element.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000" i="1" dirty="0" smtClean="0">
                <a:solidFill>
                  <a:schemeClr val="accent2"/>
                </a:solidFill>
              </a:rPr>
              <a:t>If it is greater than the desired data, then search only the second half of the </a:t>
            </a:r>
            <a:r>
              <a:rPr lang="en-US" sz="2000" dirty="0" smtClean="0">
                <a:solidFill>
                  <a:schemeClr val="accent2"/>
                </a:solidFill>
              </a:rPr>
              <a:t>array, </a:t>
            </a:r>
            <a:r>
              <a:rPr lang="en-US" sz="2000" i="1" dirty="0" smtClean="0">
                <a:solidFill>
                  <a:schemeClr val="accent2"/>
                </a:solidFill>
              </a:rPr>
              <a:t>i.e., the elements which come to the right side of the middle element.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Repeat the same steps until an element is found or exhaust the search area.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binary search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57200"/>
            <a:ext cx="86868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0060-0604-4686-936F-D24B37B1F967}" type="slidenum">
              <a:rPr lang="ar-JO"/>
              <a:pPr/>
              <a:t>13</a:t>
            </a:fld>
            <a:endParaRPr lang="en-AU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pic>
        <p:nvPicPr>
          <p:cNvPr id="364555" name="Picture 11" descr="Fig09-0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t="23039" b="35182"/>
          <a:stretch>
            <a:fillRect/>
          </a:stretch>
        </p:blipFill>
        <p:spPr>
          <a:xfrm>
            <a:off x="304800" y="2514600"/>
            <a:ext cx="8610600" cy="1752600"/>
          </a:xfrm>
          <a:prstGeom prst="rect">
            <a:avLst/>
          </a:prstGeom>
          <a:noFill/>
          <a:ln/>
        </p:spPr>
      </p:pic>
      <p:pic>
        <p:nvPicPr>
          <p:cNvPr id="364556" name="Picture 12" descr="Fig09-0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 t="14773" b="31626"/>
          <a:stretch>
            <a:fillRect/>
          </a:stretch>
        </p:blipFill>
        <p:spPr>
          <a:xfrm>
            <a:off x="304800" y="4267200"/>
            <a:ext cx="8610600" cy="2514600"/>
          </a:xfrm>
          <a:prstGeom prst="rect">
            <a:avLst/>
          </a:prstGeom>
          <a:solidFill>
            <a:schemeClr val="tx1"/>
          </a:solidFill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9AB-3B52-4278-A455-13C82872FBE4}" type="slidenum">
              <a:rPr lang="ar-JO"/>
              <a:pPr/>
              <a:t>14</a:t>
            </a:fld>
            <a:endParaRPr lang="en-AU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Search: middle element</a:t>
            </a:r>
          </a:p>
        </p:txBody>
      </p:sp>
      <p:sp>
        <p:nvSpPr>
          <p:cNvPr id="366599" name="Line 7"/>
          <p:cNvSpPr>
            <a:spLocks noChangeShapeType="1"/>
          </p:cNvSpPr>
          <p:nvPr/>
        </p:nvSpPr>
        <p:spPr bwMode="auto">
          <a:xfrm>
            <a:off x="3619500" y="3124200"/>
            <a:ext cx="20955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3352800" y="25908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left + right</a:t>
            </a:r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3924300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2438400" y="2895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mid =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4F00-2AFF-4C3A-804B-BF2E65473D72}" type="slidenum">
              <a:rPr lang="ar-JO"/>
              <a:pPr/>
              <a:t>15</a:t>
            </a:fld>
            <a:endParaRPr lang="en-AU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Binary Search: Example</a:t>
            </a:r>
          </a:p>
        </p:txBody>
      </p:sp>
      <p:pic>
        <p:nvPicPr>
          <p:cNvPr id="369673" name="Picture 9" descr="Fig09-0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t="18574" b="44279"/>
          <a:stretch>
            <a:fillRect/>
          </a:stretch>
        </p:blipFill>
        <p:spPr>
          <a:xfrm>
            <a:off x="228600" y="2514600"/>
            <a:ext cx="8686800" cy="1371600"/>
          </a:xfrm>
          <a:prstGeom prst="rect">
            <a:avLst/>
          </a:prstGeom>
          <a:noFill/>
          <a:ln/>
        </p:spPr>
      </p:pic>
      <p:pic>
        <p:nvPicPr>
          <p:cNvPr id="6" name="Picture 10" descr="Tbl09-01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3" cstate="print"/>
          <a:srcRect t="11193" r="30958" b="24422"/>
          <a:stretch/>
        </p:blipFill>
        <p:spPr>
          <a:xfrm>
            <a:off x="1981200" y="4038600"/>
            <a:ext cx="5997526" cy="26670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6D26-A33F-450B-81F0-919D7E000839}" type="slidenum">
              <a:rPr lang="en-US"/>
              <a:pPr/>
              <a:t>16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Execution of the Method </a:t>
            </a:r>
            <a:r>
              <a:rPr lang="en-US" sz="3200" b="1" dirty="0">
                <a:latin typeface="Courier New" pitchFamily="49" charset="0"/>
              </a:rPr>
              <a:t>search</a:t>
            </a:r>
            <a:r>
              <a:rPr lang="en-US" sz="3200" b="1" dirty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(Part 1 of 2)</a:t>
            </a:r>
            <a:endParaRPr lang="en-US" sz="3200" dirty="0">
              <a:latin typeface="Courier New" pitchFamily="49" charset="0"/>
            </a:endParaRPr>
          </a:p>
        </p:txBody>
      </p:sp>
      <p:pic>
        <p:nvPicPr>
          <p:cNvPr id="211971" name="Picture 3" descr="D11_7a"/>
          <p:cNvPicPr>
            <a:picLocks noChangeAspect="1" noChangeArrowheads="1"/>
          </p:cNvPicPr>
          <p:nvPr/>
        </p:nvPicPr>
        <p:blipFill>
          <a:blip r:embed="rId3" cstate="print"/>
          <a:srcRect t="6349"/>
          <a:stretch>
            <a:fillRect/>
          </a:stretch>
        </p:blipFill>
        <p:spPr bwMode="auto">
          <a:xfrm>
            <a:off x="228600" y="2362200"/>
            <a:ext cx="8686800" cy="4343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F3DE-81A8-4FFE-8764-DAD65541795F}" type="slidenum">
              <a:rPr lang="en-US"/>
              <a:pPr/>
              <a:t>17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Execution of the Method </a:t>
            </a:r>
            <a:r>
              <a:rPr lang="en-US" sz="3200" b="1" dirty="0">
                <a:latin typeface="Courier New" pitchFamily="49" charset="0"/>
              </a:rPr>
              <a:t>search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(Part </a:t>
            </a:r>
            <a:r>
              <a:rPr lang="en-US" sz="3200" dirty="0" smtClean="0"/>
              <a:t>2 </a:t>
            </a:r>
            <a:r>
              <a:rPr lang="en-US" sz="3200" dirty="0"/>
              <a:t>of 2)</a:t>
            </a:r>
          </a:p>
        </p:txBody>
      </p:sp>
      <p:pic>
        <p:nvPicPr>
          <p:cNvPr id="214019" name="Picture 3" descr="D11_7b"/>
          <p:cNvPicPr>
            <a:picLocks noChangeAspect="1" noChangeArrowheads="1"/>
          </p:cNvPicPr>
          <p:nvPr/>
        </p:nvPicPr>
        <p:blipFill>
          <a:blip r:embed="rId3" cstate="print"/>
          <a:srcRect l="6084" t="7157" r="12801" b="4642"/>
          <a:stretch>
            <a:fillRect/>
          </a:stretch>
        </p:blipFill>
        <p:spPr bwMode="auto">
          <a:xfrm>
            <a:off x="304800" y="2514600"/>
            <a:ext cx="8686800" cy="4343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584D-A37E-44F6-90DD-8484B8FF79B0}" type="slidenum">
              <a:rPr lang="ar-JO"/>
              <a:pPr/>
              <a:t>18</a:t>
            </a:fld>
            <a:endParaRPr lang="en-AU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Binary Search</a:t>
            </a:r>
          </a:p>
        </p:txBody>
      </p:sp>
      <p:pic>
        <p:nvPicPr>
          <p:cNvPr id="439299" name="Picture 3" descr="c09f14a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2368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9300" name="Picture 4" descr="c09f14b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60960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9301" name="Picture 5" descr="c09f14c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484813"/>
            <a:ext cx="61722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9302" name="Picture 6" descr="c09f14d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802062"/>
            <a:ext cx="6096000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92A80-9B9B-4864-B165-BEFB57744711}" type="slidenum">
              <a:rPr lang="en-US"/>
              <a:pPr/>
              <a:t>19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of Binary Search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75467"/>
            <a:ext cx="8534399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binary search algorithm is extremely fast compared to an algorithm that tries all array elements in </a:t>
            </a:r>
            <a:r>
              <a:rPr lang="en-US" dirty="0" smtClean="0"/>
              <a:t>order.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About half the array is eliminated from consideration right at the </a:t>
            </a:r>
            <a:r>
              <a:rPr lang="en-US" dirty="0" smtClean="0"/>
              <a:t>start.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Then a quarter of the array, then an eighth of the array, and so </a:t>
            </a:r>
            <a:r>
              <a:rPr lang="en-US" dirty="0" smtClean="0"/>
              <a:t>forth.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Searching</a:t>
            </a:r>
            <a:endParaRPr 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8762999" cy="2743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/>
                </a:solidFill>
              </a:rPr>
              <a:t>Searching is a process of checking and finding an element from a list of elements.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2"/>
                </a:solidFill>
              </a:rPr>
              <a:t>Following are the two important searching techniques :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1. Linear or Sequential Searching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2. Binary Searching</a:t>
            </a:r>
          </a:p>
          <a:p>
            <a:pPr>
              <a:buNone/>
            </a:pP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BDC83-BCA7-4D7B-97CE-B162DEED5512}" type="slidenum">
              <a:rPr lang="en-US"/>
              <a:pPr/>
              <a:t>20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of Binary Search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599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Given an array with 1,000 elements, the binary search will only need to compare about 10 array elements to the key value, as compared to an average of 500 for a serial search </a:t>
            </a:r>
            <a:r>
              <a:rPr lang="en-US" sz="2200" dirty="0" smtClean="0"/>
              <a:t>algorithm.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2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The binary search algorithm has a worst-case running time that is logarithmic:    O(log </a:t>
            </a:r>
            <a:r>
              <a:rPr lang="en-US" sz="2200" i="1" dirty="0"/>
              <a:t>n</a:t>
            </a:r>
            <a:r>
              <a:rPr lang="en-US" sz="2200" dirty="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A serial search algorithm is linear:  O(</a:t>
            </a:r>
            <a:r>
              <a:rPr lang="en-US" i="1" dirty="0"/>
              <a:t>n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If desired, the recursive version of the method </a:t>
            </a:r>
            <a:r>
              <a:rPr lang="en-US" sz="2200" b="1" dirty="0">
                <a:solidFill>
                  <a:srgbClr val="034CA1"/>
                </a:solidFill>
              </a:rPr>
              <a:t>search</a:t>
            </a:r>
            <a:r>
              <a:rPr lang="en-US" sz="2200" dirty="0"/>
              <a:t> can be converted to an iterative version that will run more </a:t>
            </a:r>
            <a:r>
              <a:rPr lang="en-US" sz="2200" dirty="0" smtClean="0"/>
              <a:t>efficiently.</a:t>
            </a:r>
            <a:endParaRPr lang="en-US" sz="2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 FOR BINARY SEARCH</a:t>
            </a:r>
            <a:endParaRPr 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106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Input an array A of n elements and “data” to be sorted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LB = 0, UB = </a:t>
            </a:r>
            <a:r>
              <a:rPr lang="en-US" sz="2000" i="1" dirty="0" smtClean="0"/>
              <a:t>n; mid =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((LB+UB)/2)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Repeat step 4 and 5 while (LB &lt;= UB) and (A[mid] ! =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(data &lt; A[mid])</a:t>
            </a:r>
          </a:p>
          <a:p>
            <a:pPr marL="457200" indent="-457200">
              <a:buNone/>
            </a:pPr>
            <a:r>
              <a:rPr lang="en-US" sz="2000" dirty="0" smtClean="0"/>
              <a:t>	(</a:t>
            </a:r>
            <a:r>
              <a:rPr lang="en-US" sz="2000" i="1" dirty="0" smtClean="0"/>
              <a:t>a) UB = mid–1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 smtClean="0"/>
              <a:t>Else</a:t>
            </a:r>
          </a:p>
          <a:p>
            <a:pPr marL="457200" indent="-457200">
              <a:buNone/>
            </a:pPr>
            <a:r>
              <a:rPr lang="en-US" sz="2000" dirty="0" smtClean="0"/>
              <a:t>	(</a:t>
            </a:r>
            <a:r>
              <a:rPr lang="en-US" sz="2000" i="1" dirty="0" smtClean="0"/>
              <a:t>a) LB = mid + 1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 smtClean="0"/>
              <a:t>Mid = </a:t>
            </a:r>
            <a:r>
              <a:rPr lang="en-US" sz="2000" dirty="0" err="1" smtClean="0"/>
              <a:t>int</a:t>
            </a:r>
            <a:r>
              <a:rPr lang="en-US" sz="2000" dirty="0" smtClean="0"/>
              <a:t> ((LB + UB)/2)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 smtClean="0"/>
              <a:t>If (A[mid]== data)</a:t>
            </a:r>
          </a:p>
          <a:p>
            <a:pPr marL="457200" indent="-457200">
              <a:buNone/>
            </a:pPr>
            <a:r>
              <a:rPr lang="en-US" sz="2000" dirty="0" smtClean="0"/>
              <a:t>	(</a:t>
            </a:r>
            <a:r>
              <a:rPr lang="en-US" sz="2000" i="1" dirty="0" smtClean="0"/>
              <a:t>a) Display “the data found”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 smtClean="0"/>
              <a:t>Else</a:t>
            </a:r>
          </a:p>
          <a:p>
            <a:pPr marL="457200" indent="-457200">
              <a:buNone/>
            </a:pPr>
            <a:r>
              <a:rPr lang="en-US" sz="2000" dirty="0" smtClean="0"/>
              <a:t>	(</a:t>
            </a:r>
            <a:r>
              <a:rPr lang="en-US" sz="2000" i="1" dirty="0" smtClean="0"/>
              <a:t>a) Display “the data is not found”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Exit</a:t>
            </a:r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b="1" dirty="0" smtClean="0"/>
              <a:t>PROGRAM FOR BINARY SEARCH</a:t>
            </a:r>
            <a:endParaRPr 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3340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conio.h</a:t>
            </a:r>
            <a:r>
              <a:rPr lang="en-US" sz="18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void main()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char opt;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arr</a:t>
            </a:r>
            <a:r>
              <a:rPr lang="en-US" sz="1800" dirty="0" smtClean="0"/>
              <a:t>[20],</a:t>
            </a:r>
            <a:r>
              <a:rPr lang="en-US" sz="1800" dirty="0" err="1" smtClean="0"/>
              <a:t>start,end,middle,n,i,item</a:t>
            </a:r>
            <a:r>
              <a:rPr lang="en-US" sz="18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clrscr</a:t>
            </a:r>
            <a:r>
              <a:rPr lang="en-US" sz="1800" dirty="0" smtClean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printf</a:t>
            </a:r>
            <a:r>
              <a:rPr lang="en-US" sz="1800" dirty="0" smtClean="0"/>
              <a:t> (“\</a:t>
            </a:r>
            <a:r>
              <a:rPr lang="en-US" sz="1800" dirty="0" err="1" smtClean="0"/>
              <a:t>nHow</a:t>
            </a:r>
            <a:r>
              <a:rPr lang="en-US" sz="1800" dirty="0" smtClean="0"/>
              <a:t> many elements you want to enter in the array : 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scanf</a:t>
            </a:r>
            <a:r>
              <a:rPr lang="en-US" sz="1800" dirty="0" smtClean="0"/>
              <a:t> (“%</a:t>
            </a:r>
            <a:r>
              <a:rPr lang="en-US" sz="1800" dirty="0" err="1" smtClean="0"/>
              <a:t>d”,&amp;n</a:t>
            </a:r>
            <a:r>
              <a:rPr lang="en-US" sz="1800" dirty="0" smtClean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for(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n;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printf</a:t>
            </a:r>
            <a:r>
              <a:rPr lang="en-US" sz="1800" dirty="0" smtClean="0"/>
              <a:t> (“\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element %d : ”,i+1);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scanf</a:t>
            </a:r>
            <a:r>
              <a:rPr lang="en-US" sz="1800" dirty="0" smtClean="0"/>
              <a:t> (“%</a:t>
            </a:r>
            <a:r>
              <a:rPr lang="en-US" sz="1800" dirty="0" err="1" smtClean="0"/>
              <a:t>d”,&amp;arr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printf</a:t>
            </a:r>
            <a:r>
              <a:rPr lang="en-US" sz="1800" dirty="0" smtClean="0"/>
              <a:t> (“\n\</a:t>
            </a:r>
            <a:r>
              <a:rPr lang="en-US" sz="1800" dirty="0" err="1" smtClean="0"/>
              <a:t>nPress</a:t>
            </a:r>
            <a:r>
              <a:rPr lang="en-US" sz="1800" dirty="0" smtClean="0"/>
              <a:t> any key to continue...”);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getch</a:t>
            </a:r>
            <a:r>
              <a:rPr lang="en-US" sz="1800" dirty="0" smtClean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clrscr</a:t>
            </a:r>
            <a:r>
              <a:rPr lang="en-US" sz="1800" dirty="0" smtClean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printf</a:t>
            </a:r>
            <a:r>
              <a:rPr lang="en-US" sz="1800" dirty="0" smtClean="0"/>
              <a:t> (“\</a:t>
            </a:r>
            <a:r>
              <a:rPr lang="en-US" sz="1800" dirty="0" err="1" smtClean="0"/>
              <a:t>nEnter</a:t>
            </a:r>
            <a:r>
              <a:rPr lang="en-US" sz="1800" dirty="0" smtClean="0"/>
              <a:t> the element to be searched : 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scanf</a:t>
            </a:r>
            <a:r>
              <a:rPr lang="en-US" sz="1800" dirty="0" smtClean="0"/>
              <a:t> (“%</a:t>
            </a:r>
            <a:r>
              <a:rPr lang="en-US" sz="1800" dirty="0" err="1" smtClean="0"/>
              <a:t>d”,&amp;item</a:t>
            </a:r>
            <a:r>
              <a:rPr lang="en-US" sz="1800" dirty="0" smtClean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start=0;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end=n – 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middle=(start + end)/2;</a:t>
            </a:r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b="1" dirty="0" smtClean="0"/>
              <a:t>PROGRAM FOR BINARY SEARCH</a:t>
            </a:r>
            <a:endParaRPr 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8768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while(item != </a:t>
            </a:r>
            <a:r>
              <a:rPr lang="en-US" sz="1600" dirty="0" err="1" smtClean="0"/>
              <a:t>arr</a:t>
            </a:r>
            <a:r>
              <a:rPr lang="en-US" sz="1600" dirty="0" smtClean="0"/>
              <a:t>[middle] &amp;&amp; start &lt;= end)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{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if (item &gt; </a:t>
            </a:r>
            <a:r>
              <a:rPr lang="en-US" sz="1600" dirty="0" err="1" smtClean="0"/>
              <a:t>arr</a:t>
            </a:r>
            <a:r>
              <a:rPr lang="en-US" sz="1600" dirty="0" smtClean="0"/>
              <a:t>[middle])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start=middle+1;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else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end=middle-1;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middle=(</a:t>
            </a:r>
            <a:r>
              <a:rPr lang="en-US" sz="1600" dirty="0" err="1" smtClean="0"/>
              <a:t>start+end</a:t>
            </a:r>
            <a:r>
              <a:rPr lang="en-US" sz="1600" dirty="0" smtClean="0"/>
              <a:t>)/2;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}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if (item==</a:t>
            </a:r>
            <a:r>
              <a:rPr lang="en-US" sz="1600" dirty="0" err="1" smtClean="0"/>
              <a:t>arr</a:t>
            </a:r>
            <a:r>
              <a:rPr lang="en-US" sz="1600" dirty="0" smtClean="0"/>
              <a:t>[middle])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err="1" smtClean="0"/>
              <a:t>printf</a:t>
            </a:r>
            <a:r>
              <a:rPr lang="en-US" sz="1600" dirty="0" smtClean="0"/>
              <a:t>(“\</a:t>
            </a:r>
            <a:r>
              <a:rPr lang="en-US" sz="1600" dirty="0" err="1" smtClean="0"/>
              <a:t>n%d</a:t>
            </a:r>
            <a:r>
              <a:rPr lang="en-US" sz="1600" dirty="0" smtClean="0"/>
              <a:t> found at position %d\</a:t>
            </a:r>
            <a:r>
              <a:rPr lang="en-US" sz="1600" dirty="0" err="1" smtClean="0"/>
              <a:t>n”,item,middle</a:t>
            </a:r>
            <a:r>
              <a:rPr lang="en-US" sz="1600" dirty="0" smtClean="0"/>
              <a:t> + 1);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if (start&gt;end)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err="1" smtClean="0"/>
              <a:t>printf</a:t>
            </a:r>
            <a:r>
              <a:rPr lang="en-US" sz="1600" dirty="0" smtClean="0"/>
              <a:t> (“\</a:t>
            </a:r>
            <a:r>
              <a:rPr lang="en-US" sz="1600" dirty="0" err="1" smtClean="0"/>
              <a:t>n%d</a:t>
            </a:r>
            <a:r>
              <a:rPr lang="en-US" sz="1600" dirty="0" smtClean="0"/>
              <a:t> not found in array\</a:t>
            </a:r>
            <a:r>
              <a:rPr lang="en-US" sz="1600" dirty="0" err="1" smtClean="0"/>
              <a:t>n”,item</a:t>
            </a:r>
            <a:r>
              <a:rPr lang="en-US" sz="1600" dirty="0" smtClean="0"/>
              <a:t>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err="1" smtClean="0"/>
              <a:t>printf</a:t>
            </a:r>
            <a:r>
              <a:rPr lang="en-US" sz="1600" dirty="0" smtClean="0"/>
              <a:t> (“\n\</a:t>
            </a:r>
            <a:r>
              <a:rPr lang="en-US" sz="1600" dirty="0" err="1" smtClean="0"/>
              <a:t>nPree</a:t>
            </a:r>
            <a:r>
              <a:rPr lang="en-US" sz="1600" dirty="0" smtClean="0"/>
              <a:t> (Y/y) to continue : ”);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err="1" smtClean="0"/>
              <a:t>scanf</a:t>
            </a:r>
            <a:r>
              <a:rPr lang="en-US" sz="1600" dirty="0" smtClean="0"/>
              <a:t> (“%</a:t>
            </a:r>
            <a:r>
              <a:rPr lang="en-US" sz="1600" dirty="0" err="1" smtClean="0"/>
              <a:t>c”,&amp;opt</a:t>
            </a:r>
            <a:r>
              <a:rPr lang="en-US" sz="1600" dirty="0" smtClean="0"/>
              <a:t>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}while(opt == ‘Y’ || opt == ‘y’);</a:t>
            </a:r>
          </a:p>
          <a:p>
            <a:pPr marL="342900" indent="-342900">
              <a:buFont typeface="+mj-lt"/>
              <a:buAutoNum type="arabicParenR" startAt="25"/>
            </a:pPr>
            <a:r>
              <a:rPr lang="en-US" sz="1600" dirty="0" smtClean="0"/>
              <a:t>}/*End of main()*/</a:t>
            </a:r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by Mr. Mohammad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Abbasi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219200"/>
          </a:xfrm>
          <a:noFill/>
        </p:spPr>
        <p:txBody>
          <a:bodyPr lIns="90488" tIns="44450" rIns="90488" bIns="44450" anchor="b">
            <a:noAutofit/>
          </a:bodyPr>
          <a:lstStyle/>
          <a:p>
            <a:r>
              <a:rPr lang="en-US" b="1" dirty="0" smtClean="0"/>
              <a:t>LINEAR OR SEQUENTIAL SEARCHING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9424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28600" y="2514600"/>
            <a:ext cx="8684491" cy="3505200"/>
          </a:xfrm>
        </p:spPr>
        <p:txBody>
          <a:bodyPr lIns="90488" tIns="44450" rIns="90488" bIns="4445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2"/>
                </a:solidFill>
              </a:rPr>
              <a:t>A </a:t>
            </a:r>
            <a:r>
              <a:rPr lang="en-US" sz="2200" b="1" dirty="0" smtClean="0">
                <a:solidFill>
                  <a:schemeClr val="accent2"/>
                </a:solidFill>
              </a:rPr>
              <a:t>sequential search</a:t>
            </a:r>
            <a:r>
              <a:rPr lang="en-US" sz="2200" dirty="0" smtClean="0">
                <a:solidFill>
                  <a:schemeClr val="accent2"/>
                </a:solidFill>
              </a:rPr>
              <a:t> of a list/array begins at the beginning of the list/array  and continues until the item is found or the entire list/array has been searched.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2"/>
                </a:solidFill>
                <a:cs typeface="Arial" charset="0"/>
              </a:rPr>
              <a:t>The linear (or sequential) search algorithm on an array is: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Sequentially scan the array, comparing each array item with the searched value.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If a match is found; return the index of the matched element; otherwise return –1.</a:t>
            </a:r>
          </a:p>
        </p:txBody>
      </p:sp>
      <p:sp>
        <p:nvSpPr>
          <p:cNvPr id="18457" name="Line 58"/>
          <p:cNvSpPr>
            <a:spLocks noChangeShapeType="1"/>
          </p:cNvSpPr>
          <p:nvPr/>
        </p:nvSpPr>
        <p:spPr bwMode="auto">
          <a:xfrm>
            <a:off x="76200" y="52578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9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ALGORITHM FOR LINEAR SEARCH</a:t>
            </a:r>
            <a:endParaRPr lang="en-US" dirty="0" smtClean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33600"/>
            <a:ext cx="9144000" cy="47244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Let A be an array of </a:t>
            </a:r>
            <a:r>
              <a:rPr lang="en-US" i="1" dirty="0" smtClean="0">
                <a:solidFill>
                  <a:schemeClr val="accent2"/>
                </a:solidFill>
              </a:rPr>
              <a:t>n elements, A[1],A[2],A[3], ...... A[n]. “data” is the element to be </a:t>
            </a:r>
            <a:r>
              <a:rPr lang="en-US" dirty="0" smtClean="0">
                <a:solidFill>
                  <a:schemeClr val="accent2"/>
                </a:solidFill>
              </a:rPr>
              <a:t>searched. Then this algorithm will find the location “</a:t>
            </a:r>
            <a:r>
              <a:rPr lang="en-US" i="1" dirty="0" smtClean="0">
                <a:solidFill>
                  <a:schemeClr val="accent2"/>
                </a:solidFill>
              </a:rPr>
              <a:t>loc” of data in A. Set loc = – 1,if the </a:t>
            </a:r>
            <a:r>
              <a:rPr lang="en-US" dirty="0" smtClean="0">
                <a:solidFill>
                  <a:schemeClr val="accent2"/>
                </a:solidFill>
              </a:rPr>
              <a:t>search is unsuccessful.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Input an array A of n elements and “data” to be searched and initialize </a:t>
            </a:r>
            <a:r>
              <a:rPr lang="en-US" i="1" dirty="0" smtClean="0">
                <a:solidFill>
                  <a:schemeClr val="accent2"/>
                </a:solidFill>
              </a:rPr>
              <a:t>loc = – 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Initialize </a:t>
            </a:r>
            <a:r>
              <a:rPr lang="en-US" i="1" dirty="0" err="1" smtClean="0">
                <a:solidFill>
                  <a:schemeClr val="accent2"/>
                </a:solidFill>
              </a:rPr>
              <a:t>i</a:t>
            </a:r>
            <a:r>
              <a:rPr lang="en-US" i="1" dirty="0" smtClean="0">
                <a:solidFill>
                  <a:schemeClr val="accent2"/>
                </a:solidFill>
              </a:rPr>
              <a:t> = 0; and repeat through step 3 if (</a:t>
            </a:r>
            <a:r>
              <a:rPr lang="en-US" i="1" dirty="0" err="1" smtClean="0">
                <a:solidFill>
                  <a:schemeClr val="accent2"/>
                </a:solidFill>
              </a:rPr>
              <a:t>i</a:t>
            </a:r>
            <a:r>
              <a:rPr lang="en-US" i="1" dirty="0" smtClean="0">
                <a:solidFill>
                  <a:schemeClr val="accent2"/>
                </a:solidFill>
              </a:rPr>
              <a:t> &lt; n) by incrementing </a:t>
            </a:r>
            <a:r>
              <a:rPr lang="en-US" i="1" dirty="0" err="1" smtClean="0">
                <a:solidFill>
                  <a:schemeClr val="accent2"/>
                </a:solidFill>
              </a:rPr>
              <a:t>i</a:t>
            </a:r>
            <a:r>
              <a:rPr lang="en-US" i="1" dirty="0" smtClean="0">
                <a:solidFill>
                  <a:schemeClr val="accent2"/>
                </a:solidFill>
              </a:rPr>
              <a:t> by one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If (data = A[</a:t>
            </a:r>
            <a:r>
              <a:rPr lang="en-US" i="1" dirty="0" err="1" smtClean="0">
                <a:solidFill>
                  <a:schemeClr val="accent2"/>
                </a:solidFill>
              </a:rPr>
              <a:t>i</a:t>
            </a:r>
            <a:r>
              <a:rPr lang="en-US" i="1" dirty="0" smtClean="0">
                <a:solidFill>
                  <a:schemeClr val="accent2"/>
                </a:solidFill>
              </a:rPr>
              <a:t>])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2"/>
                </a:solidFill>
              </a:rPr>
              <a:t>	(</a:t>
            </a:r>
            <a:r>
              <a:rPr lang="en-US" i="1" dirty="0" smtClean="0">
                <a:solidFill>
                  <a:schemeClr val="accent2"/>
                </a:solidFill>
              </a:rPr>
              <a:t>a) loc = </a:t>
            </a:r>
            <a:r>
              <a:rPr lang="en-US" i="1" dirty="0" err="1" smtClean="0">
                <a:solidFill>
                  <a:schemeClr val="accent2"/>
                </a:solidFill>
              </a:rPr>
              <a:t>i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2"/>
                </a:solidFill>
              </a:rPr>
              <a:t>	(</a:t>
            </a:r>
            <a:r>
              <a:rPr lang="en-US" i="1" dirty="0" smtClean="0">
                <a:solidFill>
                  <a:schemeClr val="accent2"/>
                </a:solidFill>
              </a:rPr>
              <a:t>b) GOTO step 4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chemeClr val="accent2"/>
                </a:solidFill>
              </a:rPr>
              <a:t>If (loc &gt; 0)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2"/>
                </a:solidFill>
              </a:rPr>
              <a:t>	(</a:t>
            </a:r>
            <a:r>
              <a:rPr lang="en-US" i="1" dirty="0" smtClean="0">
                <a:solidFill>
                  <a:schemeClr val="accent2"/>
                </a:solidFill>
              </a:rPr>
              <a:t>a) Display “data is found and searching is successful”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chemeClr val="accent2"/>
                </a:solidFill>
              </a:rPr>
              <a:t>Else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2"/>
                </a:solidFill>
              </a:rPr>
              <a:t>	(</a:t>
            </a:r>
            <a:r>
              <a:rPr lang="en-US" i="1" dirty="0" smtClean="0">
                <a:solidFill>
                  <a:schemeClr val="accent2"/>
                </a:solidFill>
              </a:rPr>
              <a:t>a) Display “data is not found and searching is unsuccessful”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>
                <a:solidFill>
                  <a:schemeClr val="accent2"/>
                </a:solidFill>
              </a:rPr>
              <a:t>Exit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534399" cy="6705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//PROGRAM TO IMPLEMENT SEQUENTIAL SEARCHING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//CODED AND COMPILED USING TURBO 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#include&lt;</a:t>
            </a:r>
            <a:r>
              <a:rPr lang="en-US" dirty="0" err="1" smtClean="0">
                <a:solidFill>
                  <a:schemeClr val="accent2"/>
                </a:solidFill>
              </a:rPr>
              <a:t>conio.h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#include&lt;</a:t>
            </a:r>
            <a:r>
              <a:rPr lang="en-US" dirty="0" err="1" smtClean="0">
                <a:solidFill>
                  <a:schemeClr val="accent2"/>
                </a:solidFill>
              </a:rPr>
              <a:t>stdio.h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void 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char opt;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arr</a:t>
            </a:r>
            <a:r>
              <a:rPr lang="en-US" dirty="0" smtClean="0">
                <a:solidFill>
                  <a:schemeClr val="accent2"/>
                </a:solidFill>
              </a:rPr>
              <a:t>[20],</a:t>
            </a:r>
            <a:r>
              <a:rPr lang="en-US" dirty="0" err="1" smtClean="0">
                <a:solidFill>
                  <a:schemeClr val="accent2"/>
                </a:solidFill>
              </a:rPr>
              <a:t>n,i,item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/>
                </a:solidFill>
              </a:rPr>
              <a:t>clrscr</a:t>
            </a:r>
            <a:r>
              <a:rPr lang="en-US" dirty="0" smtClean="0">
                <a:solidFill>
                  <a:schemeClr val="accent2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/>
                </a:solidFill>
              </a:rPr>
              <a:t>printf</a:t>
            </a:r>
            <a:r>
              <a:rPr lang="en-US" dirty="0" smtClean="0">
                <a:solidFill>
                  <a:schemeClr val="accent2"/>
                </a:solidFill>
              </a:rPr>
              <a:t> (“\</a:t>
            </a:r>
            <a:r>
              <a:rPr lang="en-US" dirty="0" err="1" smtClean="0">
                <a:solidFill>
                  <a:schemeClr val="accent2"/>
                </a:solidFill>
              </a:rPr>
              <a:t>nHow</a:t>
            </a:r>
            <a:r>
              <a:rPr lang="en-US" dirty="0" smtClean="0">
                <a:solidFill>
                  <a:schemeClr val="accent2"/>
                </a:solidFill>
              </a:rPr>
              <a:t> many elements you want to enter in the array : ”);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/>
                </a:solidFill>
              </a:rPr>
              <a:t>scanf</a:t>
            </a:r>
            <a:r>
              <a:rPr lang="en-US" dirty="0" smtClean="0">
                <a:solidFill>
                  <a:schemeClr val="accent2"/>
                </a:solidFill>
              </a:rPr>
              <a:t> (“%</a:t>
            </a:r>
            <a:r>
              <a:rPr lang="en-US" dirty="0" err="1" smtClean="0">
                <a:solidFill>
                  <a:schemeClr val="accent2"/>
                </a:solidFill>
              </a:rPr>
              <a:t>d”,&amp;n</a:t>
            </a:r>
            <a:r>
              <a:rPr lang="en-US" dirty="0" smtClean="0">
                <a:solidFill>
                  <a:schemeClr val="accent2"/>
                </a:solidFill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for(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=0; 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&lt; </a:t>
            </a:r>
            <a:r>
              <a:rPr lang="en-US" dirty="0" err="1" smtClean="0">
                <a:solidFill>
                  <a:schemeClr val="accent2"/>
                </a:solidFill>
              </a:rPr>
              <a:t>n;i</a:t>
            </a:r>
            <a:r>
              <a:rPr lang="en-US" dirty="0" smtClean="0">
                <a:solidFill>
                  <a:schemeClr val="accent2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/>
                </a:solidFill>
              </a:rPr>
              <a:t>printf</a:t>
            </a:r>
            <a:r>
              <a:rPr lang="en-US" dirty="0" smtClean="0">
                <a:solidFill>
                  <a:schemeClr val="accent2"/>
                </a:solidFill>
              </a:rPr>
              <a:t> (“\</a:t>
            </a:r>
            <a:r>
              <a:rPr lang="en-US" dirty="0" err="1" smtClean="0">
                <a:solidFill>
                  <a:schemeClr val="accent2"/>
                </a:solidFill>
              </a:rPr>
              <a:t>nEnter</a:t>
            </a:r>
            <a:r>
              <a:rPr lang="en-US" dirty="0" smtClean="0">
                <a:solidFill>
                  <a:schemeClr val="accent2"/>
                </a:solidFill>
              </a:rPr>
              <a:t> element %d : ”,i+1);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/>
                </a:solidFill>
              </a:rPr>
              <a:t>scanf</a:t>
            </a:r>
            <a:r>
              <a:rPr lang="en-US" dirty="0" smtClean="0">
                <a:solidFill>
                  <a:schemeClr val="accent2"/>
                </a:solidFill>
              </a:rPr>
              <a:t> (“%d”, &amp;</a:t>
            </a:r>
            <a:r>
              <a:rPr lang="en-US" dirty="0" err="1" smtClean="0">
                <a:solidFill>
                  <a:schemeClr val="accent2"/>
                </a:solidFill>
              </a:rPr>
              <a:t>arr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]);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/>
                </a:solidFill>
              </a:rPr>
              <a:t>printf</a:t>
            </a:r>
            <a:r>
              <a:rPr lang="en-US" dirty="0" smtClean="0">
                <a:solidFill>
                  <a:schemeClr val="accent2"/>
                </a:solidFill>
              </a:rPr>
              <a:t> (“\n\</a:t>
            </a:r>
            <a:r>
              <a:rPr lang="en-US" dirty="0" err="1" smtClean="0">
                <a:solidFill>
                  <a:schemeClr val="accent2"/>
                </a:solidFill>
              </a:rPr>
              <a:t>nPress</a:t>
            </a:r>
            <a:r>
              <a:rPr lang="en-US" dirty="0" smtClean="0">
                <a:solidFill>
                  <a:schemeClr val="accent2"/>
                </a:solidFill>
              </a:rPr>
              <a:t> any key to continue....”);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/>
                </a:solidFill>
              </a:rPr>
              <a:t>getch</a:t>
            </a:r>
            <a:r>
              <a:rPr lang="en-US" dirty="0" smtClean="0">
                <a:solidFill>
                  <a:schemeClr val="accent2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do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accent2"/>
                </a:solidFill>
              </a:rPr>
              <a:t>clrscr</a:t>
            </a:r>
            <a:r>
              <a:rPr lang="en-US" dirty="0" smtClean="0">
                <a:solidFill>
                  <a:schemeClr val="accent2"/>
                </a:solidFill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1319748"/>
            <a:ext cx="89154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2"/>
            </a:pPr>
            <a:r>
              <a:rPr lang="en-US" sz="2400" dirty="0" err="1" smtClean="0">
                <a:solidFill>
                  <a:schemeClr val="accent2"/>
                </a:solidFill>
              </a:rPr>
              <a:t>printf</a:t>
            </a:r>
            <a:r>
              <a:rPr lang="en-US" sz="2400" dirty="0" smtClean="0">
                <a:solidFill>
                  <a:schemeClr val="accent2"/>
                </a:solidFill>
              </a:rPr>
              <a:t> (“\</a:t>
            </a:r>
            <a:r>
              <a:rPr lang="en-US" sz="2400" dirty="0" err="1" smtClean="0">
                <a:solidFill>
                  <a:schemeClr val="accent2"/>
                </a:solidFill>
              </a:rPr>
              <a:t>nEnter</a:t>
            </a:r>
            <a:r>
              <a:rPr lang="en-US" sz="2400" dirty="0" smtClean="0">
                <a:solidFill>
                  <a:schemeClr val="accent2"/>
                </a:solidFill>
              </a:rPr>
              <a:t> the element to be searched : ”);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err="1" smtClean="0">
                <a:solidFill>
                  <a:schemeClr val="accent2"/>
                </a:solidFill>
              </a:rPr>
              <a:t>scanf</a:t>
            </a:r>
            <a:r>
              <a:rPr lang="en-US" sz="2400" dirty="0" smtClean="0">
                <a:solidFill>
                  <a:schemeClr val="accent2"/>
                </a:solidFill>
              </a:rPr>
              <a:t> (“%</a:t>
            </a:r>
            <a:r>
              <a:rPr lang="en-US" sz="2400" dirty="0" err="1" smtClean="0">
                <a:solidFill>
                  <a:schemeClr val="accent2"/>
                </a:solidFill>
              </a:rPr>
              <a:t>d”,&amp;item</a:t>
            </a:r>
            <a:r>
              <a:rPr lang="en-US" sz="2400" dirty="0" smtClean="0">
                <a:solidFill>
                  <a:schemeClr val="accent2"/>
                </a:solidFill>
              </a:rPr>
              <a:t>); //Input the item to be searched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smtClean="0">
                <a:solidFill>
                  <a:schemeClr val="accent2"/>
                </a:solidFill>
              </a:rPr>
              <a:t>for(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=0;i &lt; </a:t>
            </a:r>
            <a:r>
              <a:rPr lang="en-US" sz="2400" dirty="0" err="1" smtClean="0">
                <a:solidFill>
                  <a:schemeClr val="accent2"/>
                </a:solidFill>
              </a:rPr>
              <a:t>n;i</a:t>
            </a:r>
            <a:r>
              <a:rPr lang="en-US" sz="2400" dirty="0" smtClean="0">
                <a:solidFill>
                  <a:schemeClr val="accent2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smtClean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smtClean="0">
                <a:solidFill>
                  <a:schemeClr val="accent2"/>
                </a:solidFill>
              </a:rPr>
              <a:t>if item == </a:t>
            </a:r>
            <a:r>
              <a:rPr lang="en-US" sz="2400" dirty="0" err="1" smtClean="0">
                <a:solidFill>
                  <a:schemeClr val="accent2"/>
                </a:solidFill>
              </a:rPr>
              <a:t>arr</a:t>
            </a:r>
            <a:r>
              <a:rPr lang="en-US" sz="2400" dirty="0" smtClean="0">
                <a:solidFill>
                  <a:schemeClr val="accent2"/>
                </a:solidFill>
              </a:rPr>
              <a:t>[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])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smtClean="0">
                <a:solidFill>
                  <a:schemeClr val="accent2"/>
                </a:solidFill>
              </a:rPr>
              <a:t>{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err="1" smtClean="0">
                <a:solidFill>
                  <a:schemeClr val="accent2"/>
                </a:solidFill>
              </a:rPr>
              <a:t>printf</a:t>
            </a:r>
            <a:r>
              <a:rPr lang="en-US" sz="2400" dirty="0" smtClean="0">
                <a:solidFill>
                  <a:schemeClr val="accent2"/>
                </a:solidFill>
              </a:rPr>
              <a:t> (“\</a:t>
            </a:r>
            <a:r>
              <a:rPr lang="en-US" sz="2400" dirty="0" err="1" smtClean="0">
                <a:solidFill>
                  <a:schemeClr val="accent2"/>
                </a:solidFill>
              </a:rPr>
              <a:t>n%d</a:t>
            </a:r>
            <a:r>
              <a:rPr lang="en-US" sz="2400" dirty="0" smtClean="0">
                <a:solidFill>
                  <a:schemeClr val="accent2"/>
                </a:solidFill>
              </a:rPr>
              <a:t> found at position %d\n”,item,i+1);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smtClean="0">
                <a:solidFill>
                  <a:schemeClr val="accent2"/>
                </a:solidFill>
              </a:rPr>
              <a:t>break; 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smtClean="0">
                <a:solidFill>
                  <a:schemeClr val="accent2"/>
                </a:solidFill>
              </a:rPr>
              <a:t>}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smtClean="0">
                <a:solidFill>
                  <a:schemeClr val="accent2"/>
                </a:solidFill>
              </a:rPr>
              <a:t>}/*End of for*/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smtClean="0">
                <a:solidFill>
                  <a:schemeClr val="accent2"/>
                </a:solidFill>
              </a:rPr>
              <a:t>if (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 == n)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err="1" smtClean="0">
                <a:solidFill>
                  <a:schemeClr val="accent2"/>
                </a:solidFill>
              </a:rPr>
              <a:t>printf</a:t>
            </a:r>
            <a:r>
              <a:rPr lang="en-US" sz="2400" dirty="0" smtClean="0">
                <a:solidFill>
                  <a:schemeClr val="accent2"/>
                </a:solidFill>
              </a:rPr>
              <a:t> (“\</a:t>
            </a:r>
            <a:r>
              <a:rPr lang="en-US" sz="2400" dirty="0" err="1" smtClean="0">
                <a:solidFill>
                  <a:schemeClr val="accent2"/>
                </a:solidFill>
              </a:rPr>
              <a:t>nItem</a:t>
            </a:r>
            <a:r>
              <a:rPr lang="en-US" sz="2400" dirty="0" smtClean="0">
                <a:solidFill>
                  <a:schemeClr val="accent2"/>
                </a:solidFill>
              </a:rPr>
              <a:t> %d not found in array\</a:t>
            </a:r>
            <a:r>
              <a:rPr lang="en-US" sz="2400" dirty="0" err="1" smtClean="0">
                <a:solidFill>
                  <a:schemeClr val="accent2"/>
                </a:solidFill>
              </a:rPr>
              <a:t>n”,item</a:t>
            </a:r>
            <a:r>
              <a:rPr lang="en-US" sz="2400" dirty="0" smtClean="0">
                <a:solidFill>
                  <a:schemeClr val="accent2"/>
                </a:solidFill>
              </a:rPr>
              <a:t>);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sz="2400" dirty="0" err="1" smtClean="0">
                <a:solidFill>
                  <a:schemeClr val="accent2"/>
                </a:solidFill>
              </a:rPr>
              <a:t>printf</a:t>
            </a:r>
            <a:r>
              <a:rPr lang="en-US" sz="2400" dirty="0" smtClean="0">
                <a:solidFill>
                  <a:schemeClr val="accent2"/>
                </a:solidFill>
              </a:rPr>
              <a:t> (“\n\</a:t>
            </a:r>
            <a:r>
              <a:rPr lang="en-US" sz="2400" dirty="0" err="1" smtClean="0">
                <a:solidFill>
                  <a:schemeClr val="accent2"/>
                </a:solidFill>
              </a:rPr>
              <a:t>nPress</a:t>
            </a:r>
            <a:r>
              <a:rPr lang="en-US" sz="2400" dirty="0" smtClean="0">
                <a:solidFill>
                  <a:schemeClr val="accent2"/>
                </a:solidFill>
              </a:rPr>
              <a:t> (Y/y) to continue : ”);</a:t>
            </a:r>
          </a:p>
        </p:txBody>
      </p:sp>
    </p:spTree>
    <p:extLst>
      <p:ext uri="{BB962C8B-B14F-4D97-AF65-F5344CB8AC3E}">
        <p14:creationId xmlns:p14="http://schemas.microsoft.com/office/powerpoint/2010/main" val="28650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DF99-1665-446F-9D4F-6CB1B14BD3F2}" type="slidenum">
              <a:rPr lang="ar-JO"/>
              <a:pPr/>
              <a:t>7</a:t>
            </a:fld>
            <a:endParaRPr lang="en-AU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Search Algorithms</a:t>
            </a:r>
          </a:p>
        </p:txBody>
      </p:sp>
      <p:pic>
        <p:nvPicPr>
          <p:cNvPr id="360456" name="Picture 8" descr="0-619-15907-3_09_FP06 copy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52500" y="3009900"/>
            <a:ext cx="1879600" cy="800100"/>
          </a:xfrm>
          <a:noFill/>
          <a:ln/>
        </p:spPr>
      </p:pic>
      <p:pic>
        <p:nvPicPr>
          <p:cNvPr id="360457" name="Picture 9" descr="0-619-15907-3_09_FP06 copy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52500" y="4191000"/>
            <a:ext cx="3276600" cy="838200"/>
          </a:xfrm>
          <a:noFill/>
          <a:ln/>
        </p:spPr>
      </p:pic>
      <p:pic>
        <p:nvPicPr>
          <p:cNvPr id="360458" name="Picture 10" descr="0-619-15907-3_09_FP06 copy3"/>
          <p:cNvPicPr>
            <a:picLocks noGrp="1" noChangeAspect="1" noChangeArrowheads="1"/>
          </p:cNvPicPr>
          <p:nvPr>
            <p:ph sz="half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52500" y="5930900"/>
            <a:ext cx="3810000" cy="850900"/>
          </a:xfrm>
          <a:noFill/>
          <a:ln/>
        </p:spPr>
      </p:pic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304800" y="2193925"/>
            <a:ext cx="861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Suppose that there are </a:t>
            </a: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</a:rPr>
              <a:t>n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elements in the array. The following expression gives the average number of comparisons:</a:t>
            </a:r>
          </a:p>
        </p:txBody>
      </p:sp>
      <p:sp>
        <p:nvSpPr>
          <p:cNvPr id="360460" name="Text Box 12"/>
          <p:cNvSpPr txBox="1">
            <a:spLocks noChangeArrowheads="1"/>
          </p:cNvSpPr>
          <p:nvPr/>
        </p:nvSpPr>
        <p:spPr bwMode="auto">
          <a:xfrm>
            <a:off x="685800" y="38100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It is known that</a:t>
            </a:r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685800" y="507365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Therefore, the following expression gives the average number of comparisons made by the sequential search in the successful case: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363A-2558-4E5F-9EF5-492964AA1D84}" type="slidenum">
              <a:rPr lang="ar-JO"/>
              <a:pPr/>
              <a:t>8</a:t>
            </a:fld>
            <a:endParaRPr lang="en-AU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Linear Search Tradeoffs</a:t>
            </a:r>
            <a:endParaRPr lang="en-US" dirty="0"/>
          </a:p>
        </p:txBody>
      </p:sp>
      <p:pic>
        <p:nvPicPr>
          <p:cNvPr id="44237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7018" t="24506"/>
          <a:stretch>
            <a:fillRect/>
          </a:stretch>
        </p:blipFill>
        <p:spPr>
          <a:xfrm>
            <a:off x="228600" y="2514600"/>
            <a:ext cx="8686800" cy="4114800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 COMPLEXITY</a:t>
            </a:r>
            <a:endParaRPr lang="en-US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703733" cy="4191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</a:rPr>
              <a:t>Time Complexity of the linear search is found by number of comparisons made in searching a record.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</a:rPr>
              <a:t>In the best case, the desired element is present in the first position of the array, </a:t>
            </a:r>
            <a:r>
              <a:rPr lang="en-US" i="1" dirty="0" smtClean="0">
                <a:solidFill>
                  <a:schemeClr val="accent2"/>
                </a:solidFill>
              </a:rPr>
              <a:t>i.e., </a:t>
            </a:r>
            <a:r>
              <a:rPr lang="en-US" dirty="0" smtClean="0">
                <a:solidFill>
                  <a:schemeClr val="accent2"/>
                </a:solidFill>
              </a:rPr>
              <a:t>only one comparison is made. So </a:t>
            </a:r>
            <a:r>
              <a:rPr lang="en-US" i="1" dirty="0" smtClean="0">
                <a:solidFill>
                  <a:schemeClr val="accent2"/>
                </a:solidFill>
              </a:rPr>
              <a:t>f (n) = O(1).</a:t>
            </a:r>
          </a:p>
          <a:p>
            <a:pPr>
              <a:buFont typeface="Wingdings" pitchFamily="2" charset="2"/>
              <a:buChar char="§"/>
            </a:pPr>
            <a:endParaRPr lang="en-US" i="1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</a:rPr>
              <a:t>In the Average case, the desired element is found in the half position of the array, </a:t>
            </a:r>
            <a:r>
              <a:rPr lang="pt-BR" dirty="0" smtClean="0">
                <a:solidFill>
                  <a:schemeClr val="accent2"/>
                </a:solidFill>
              </a:rPr>
              <a:t>then </a:t>
            </a:r>
            <a:r>
              <a:rPr lang="pt-BR" i="1" dirty="0" smtClean="0">
                <a:solidFill>
                  <a:schemeClr val="accent2"/>
                </a:solidFill>
              </a:rPr>
              <a:t>f (n) = O[(n + 1)/2].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</a:rPr>
              <a:t>But in the worst case the desired element is present in the nth (or last) position of the array, so n comparisons are made. So </a:t>
            </a:r>
            <a:r>
              <a:rPr lang="en-US" i="1" dirty="0" smtClean="0">
                <a:solidFill>
                  <a:schemeClr val="accent2"/>
                </a:solidFill>
              </a:rPr>
              <a:t>f (n) = O(n + 1).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1656</TotalTime>
  <Words>1396</Words>
  <Application>Microsoft Office PowerPoint</Application>
  <PresentationFormat>On-screen Show (4:3)</PresentationFormat>
  <Paragraphs>210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PowerPoint Presentation</vt:lpstr>
      <vt:lpstr>Searching</vt:lpstr>
      <vt:lpstr>LINEAR OR SEQUENTIAL SEARCHING</vt:lpstr>
      <vt:lpstr>ALGORITHM FOR LINEAR SEARCH</vt:lpstr>
      <vt:lpstr>PowerPoint Presentation</vt:lpstr>
      <vt:lpstr>PowerPoint Presentation</vt:lpstr>
      <vt:lpstr>Search Algorithms</vt:lpstr>
      <vt:lpstr>Linear Search Tradeoffs</vt:lpstr>
      <vt:lpstr>TIME COMPLEXITY</vt:lpstr>
      <vt:lpstr>BINARY SEARCH</vt:lpstr>
      <vt:lpstr>BINARY SEARCH</vt:lpstr>
      <vt:lpstr>PowerPoint Presentation</vt:lpstr>
      <vt:lpstr>Binary Search</vt:lpstr>
      <vt:lpstr>Binary Search: middle element</vt:lpstr>
      <vt:lpstr>Binary Search: Example</vt:lpstr>
      <vt:lpstr>Execution of the Method search  (Part 1 of 2)</vt:lpstr>
      <vt:lpstr>Execution of the Method search (Part 2 of 2)</vt:lpstr>
      <vt:lpstr>Binary Search</vt:lpstr>
      <vt:lpstr>Efficiency of Binary Search</vt:lpstr>
      <vt:lpstr>Efficiency of Binary Search</vt:lpstr>
      <vt:lpstr>ALGORITHM FOR BINARY SEARCH</vt:lpstr>
      <vt:lpstr>PROGRAM FOR BINARY SEARCH</vt:lpstr>
      <vt:lpstr>PROGRAM FOR BINARY SEARCH</vt:lpstr>
      <vt:lpstr>Sources used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Husnain</cp:lastModifiedBy>
  <cp:revision>537</cp:revision>
  <dcterms:created xsi:type="dcterms:W3CDTF">2006-08-16T00:00:00Z</dcterms:created>
  <dcterms:modified xsi:type="dcterms:W3CDTF">2019-10-28T12:51:21Z</dcterms:modified>
</cp:coreProperties>
</file>