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1" r:id="rId1"/>
  </p:sldMasterIdLst>
  <p:notesMasterIdLst>
    <p:notesMasterId r:id="rId48"/>
  </p:notesMasterIdLst>
  <p:sldIdLst>
    <p:sldId id="450" r:id="rId2"/>
    <p:sldId id="736" r:id="rId3"/>
    <p:sldId id="652" r:id="rId4"/>
    <p:sldId id="737" r:id="rId5"/>
    <p:sldId id="741" r:id="rId6"/>
    <p:sldId id="793" r:id="rId7"/>
    <p:sldId id="792" r:id="rId8"/>
    <p:sldId id="742" r:id="rId9"/>
    <p:sldId id="781" r:id="rId10"/>
    <p:sldId id="782" r:id="rId11"/>
    <p:sldId id="783" r:id="rId12"/>
    <p:sldId id="784" r:id="rId13"/>
    <p:sldId id="795" r:id="rId14"/>
    <p:sldId id="785" r:id="rId15"/>
    <p:sldId id="786" r:id="rId16"/>
    <p:sldId id="743" r:id="rId17"/>
    <p:sldId id="744" r:id="rId18"/>
    <p:sldId id="745" r:id="rId19"/>
    <p:sldId id="746" r:id="rId20"/>
    <p:sldId id="747" r:id="rId21"/>
    <p:sldId id="780" r:id="rId22"/>
    <p:sldId id="794" r:id="rId23"/>
    <p:sldId id="774" r:id="rId24"/>
    <p:sldId id="748" r:id="rId25"/>
    <p:sldId id="749" r:id="rId26"/>
    <p:sldId id="788" r:id="rId27"/>
    <p:sldId id="796" r:id="rId28"/>
    <p:sldId id="790" r:id="rId29"/>
    <p:sldId id="797" r:id="rId30"/>
    <p:sldId id="750" r:id="rId31"/>
    <p:sldId id="757" r:id="rId32"/>
    <p:sldId id="758" r:id="rId33"/>
    <p:sldId id="759" r:id="rId34"/>
    <p:sldId id="760" r:id="rId35"/>
    <p:sldId id="761" r:id="rId36"/>
    <p:sldId id="762" r:id="rId37"/>
    <p:sldId id="763" r:id="rId38"/>
    <p:sldId id="764" r:id="rId39"/>
    <p:sldId id="765" r:id="rId40"/>
    <p:sldId id="766" r:id="rId41"/>
    <p:sldId id="767" r:id="rId42"/>
    <p:sldId id="768" r:id="rId43"/>
    <p:sldId id="798" r:id="rId44"/>
    <p:sldId id="799" r:id="rId45"/>
    <p:sldId id="800" r:id="rId46"/>
    <p:sldId id="791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87544" autoAdjust="0"/>
  </p:normalViewPr>
  <p:slideViewPr>
    <p:cSldViewPr>
      <p:cViewPr>
        <p:scale>
          <a:sx n="90" d="100"/>
          <a:sy n="90" d="100"/>
        </p:scale>
        <p:origin x="-810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62D1A-DA54-4685-8002-55FBD68B6A27}" type="datetimeFigureOut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20222-78E6-4356-B2FD-F4E0C79E48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40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85FD3C20-D044-4FCC-8E07-DC4AF436F516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70412" cy="3427412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95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 are some of the data structures we have studied so </a:t>
            </a:r>
            <a:r>
              <a:rPr lang="en-US" dirty="0" err="1" smtClean="0"/>
              <a:t>far:Compare</a:t>
            </a:r>
            <a:r>
              <a:rPr lang="en-US" dirty="0" smtClean="0"/>
              <a:t> to linked lists, trees are non-linear data structures. </a:t>
            </a:r>
          </a:p>
          <a:p>
            <a:endParaRPr lang="en-US" dirty="0" smtClean="0"/>
          </a:p>
          <a:p>
            <a:r>
              <a:rPr lang="en-US" dirty="0" smtClean="0"/>
              <a:t>In a linked list, each node has a link which points to another node. </a:t>
            </a:r>
          </a:p>
          <a:p>
            <a:endParaRPr lang="en-US" dirty="0" smtClean="0"/>
          </a:p>
          <a:p>
            <a:r>
              <a:rPr lang="en-US" dirty="0" smtClean="0"/>
              <a:t>In a tree structure, however, each node may point to several nodes, which may in turn point to several other nodes. </a:t>
            </a:r>
          </a:p>
          <a:p>
            <a:endParaRPr lang="en-US" dirty="0" smtClean="0"/>
          </a:p>
          <a:p>
            <a:r>
              <a:rPr lang="en-US" dirty="0" smtClean="0"/>
              <a:t>Thus, a tree is a very flexible and a powerful data structure that can be used for a wide variety of applications</a:t>
            </a:r>
          </a:p>
          <a:p>
            <a:pPr lvl="1"/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Singly-linked lists and doubly-linked lists</a:t>
            </a:r>
          </a:p>
          <a:p>
            <a:pPr lvl="1"/>
            <a:r>
              <a:rPr lang="en-US" dirty="0" smtClean="0"/>
              <a:t>Stacks, queues, and </a:t>
            </a:r>
            <a:r>
              <a:rPr lang="en-US" dirty="0" err="1" smtClean="0"/>
              <a:t>deques</a:t>
            </a:r>
            <a:endParaRPr lang="en-US" dirty="0" smtClean="0"/>
          </a:p>
          <a:p>
            <a:pPr lvl="1"/>
            <a:r>
              <a:rPr lang="en-US" dirty="0" smtClean="0"/>
              <a:t>Sets</a:t>
            </a:r>
          </a:p>
          <a:p>
            <a:r>
              <a:rPr lang="en-US" dirty="0" smtClean="0"/>
              <a:t>These all have the property that their elements can be adequately displayed in a straight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48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 a binary search tree and a "target" value, search the tree to see if it contains the target. The basic pattern of the lookup() code occurs in many recursive tree algorithms: deal with the base case where the tree is empty, deal with the current node, and then use recursion to deal with the </a:t>
            </a:r>
            <a:r>
              <a:rPr lang="en-US" dirty="0" err="1" smtClean="0"/>
              <a:t>subtrees</a:t>
            </a:r>
            <a:r>
              <a:rPr lang="en-US" dirty="0" smtClean="0"/>
              <a:t>. If the tree is a binary search tree, there is often some sort of less-than test on the node to decide if the recursion should go left or right.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C20222-78E6-4356-B2FD-F4E0C79E48B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54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A371E-242E-4289-8238-D340BF7086A6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3C488-3941-4959-A287-C9CA202F1A64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CC3A1-4EC8-41F1-B535-1D6A0D6DA706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42B9F-37A6-4625-886C-E5A02FC2D607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38F6-8B04-4EC6-9398-4D2B70C99CF8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56E1-BBD4-4DD8-B581-668B3191C559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5681-9D81-485A-ADCE-9310AFA78F37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F4A9C-A2DD-4EF8-A291-5DA7998BFFFA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884C2-6CFB-4A89-A910-D50CEB2781BC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662F-E021-4442-B485-E317B6953F30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AA8B-2BBA-4CC7-A589-11F486F11EC8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B0FD7FA-AC66-4FAD-AC57-44315AE687CC}" type="datetime1">
              <a:rPr lang="en-US" smtClean="0"/>
              <a:pPr/>
              <a:t>11/26/2019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38EA7BCF-F100-4975-8A34-9A92A6F60D7B}" type="slidenum">
              <a:rPr lang="en-US" sz="1400">
                <a:solidFill>
                  <a:schemeClr val="bg2"/>
                </a:solidFill>
              </a:rPr>
              <a:pPr eaLnBrk="1" hangingPunct="1"/>
              <a:t>1</a:t>
            </a:fld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61" name="Title 1"/>
          <p:cNvSpPr>
            <a:spLocks noGrp="1"/>
          </p:cNvSpPr>
          <p:nvPr>
            <p:ph type="ctrTitle"/>
          </p:nvPr>
        </p:nvSpPr>
        <p:spPr>
          <a:xfrm>
            <a:off x="488721" y="533400"/>
            <a:ext cx="8382000" cy="4267200"/>
          </a:xfrm>
        </p:spPr>
        <p:txBody>
          <a:bodyPr>
            <a:normAutofit/>
          </a:bodyPr>
          <a:lstStyle/>
          <a:p>
            <a:r>
              <a:rPr lang="en-US" b="1" dirty="0" smtClean="0"/>
              <a:t>Binary Search Tree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				</a:t>
            </a:r>
            <a:r>
              <a:rPr lang="en-US" sz="3100" b="1" dirty="0" smtClean="0"/>
              <a:t/>
            </a:r>
            <a:br>
              <a:rPr lang="en-US" sz="3100" b="1" dirty="0" smtClean="0"/>
            </a:br>
            <a:r>
              <a:rPr lang="en-US" sz="3200" dirty="0" smtClean="0"/>
              <a:t>Lecture 10</a:t>
            </a:r>
            <a:r>
              <a:rPr lang="en-US" sz="3200" dirty="0"/>
              <a:t/>
            </a:r>
            <a:br>
              <a:rPr lang="en-US" sz="3200" dirty="0"/>
            </a:br>
            <a:endParaRPr lang="en-US" sz="3100" b="1" dirty="0"/>
          </a:p>
        </p:txBody>
      </p:sp>
    </p:spTree>
    <p:extLst>
      <p:ext uri="{BB962C8B-B14F-4D97-AF65-F5344CB8AC3E}">
        <p14:creationId xmlns:p14="http://schemas.microsoft.com/office/powerpoint/2010/main" val="44324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10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Insert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28410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200" b="1" dirty="0"/>
              <a:t>Step1: </a:t>
            </a:r>
            <a:r>
              <a:rPr lang="en-US" sz="2200" b="1" dirty="0" smtClean="0"/>
              <a:t>	</a:t>
            </a:r>
            <a:r>
              <a:rPr lang="en-US" sz="2200" dirty="0" smtClean="0"/>
              <a:t>if </a:t>
            </a:r>
            <a:r>
              <a:rPr lang="en-US" sz="2200" dirty="0"/>
              <a:t>the tree is empty,</a:t>
            </a:r>
          </a:p>
          <a:p>
            <a:pPr marL="0" indent="0">
              <a:buNone/>
            </a:pPr>
            <a:r>
              <a:rPr lang="en-US" sz="2200" dirty="0" smtClean="0"/>
              <a:t>		then </a:t>
            </a:r>
            <a:r>
              <a:rPr lang="en-US" sz="2200" dirty="0"/>
              <a:t>Root(T)=</a:t>
            </a:r>
            <a:r>
              <a:rPr lang="en-US" sz="2200" dirty="0" smtClean="0"/>
              <a:t>z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b="1" dirty="0" smtClean="0"/>
              <a:t>Step2</a:t>
            </a:r>
            <a:r>
              <a:rPr lang="en-US" sz="2200" b="1" dirty="0"/>
              <a:t>: </a:t>
            </a:r>
            <a:r>
              <a:rPr lang="en-US" sz="2200" b="1" dirty="0" smtClean="0"/>
              <a:t>	</a:t>
            </a:r>
            <a:r>
              <a:rPr lang="en-US" sz="2200" dirty="0" smtClean="0"/>
              <a:t>Else, Search </a:t>
            </a:r>
            <a:r>
              <a:rPr lang="en-US" sz="2200" dirty="0"/>
              <a:t>for </a:t>
            </a:r>
            <a:r>
              <a:rPr lang="en-US" sz="2200" dirty="0" smtClean="0"/>
              <a:t>z in </a:t>
            </a:r>
            <a:r>
              <a:rPr lang="en-US" sz="2200" dirty="0"/>
              <a:t>BST T, until </a:t>
            </a:r>
            <a:r>
              <a:rPr lang="en-US" sz="2200" dirty="0" smtClean="0"/>
              <a:t>we meet </a:t>
            </a:r>
            <a:r>
              <a:rPr lang="en-US" sz="2200" dirty="0"/>
              <a:t>a null </a:t>
            </a:r>
            <a:r>
              <a:rPr lang="en-US" sz="2200" dirty="0" smtClean="0"/>
              <a:t>node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r>
              <a:rPr lang="en-US" sz="2200" b="1" dirty="0" smtClean="0"/>
              <a:t>Step3</a:t>
            </a:r>
            <a:r>
              <a:rPr lang="en-US" sz="2200" b="1" dirty="0"/>
              <a:t>: </a:t>
            </a:r>
            <a:r>
              <a:rPr lang="en-US" sz="2200" b="1" dirty="0" smtClean="0"/>
              <a:t>	</a:t>
            </a:r>
            <a:r>
              <a:rPr lang="en-US" sz="2200" dirty="0" smtClean="0"/>
              <a:t>Insert </a:t>
            </a:r>
            <a:r>
              <a:rPr lang="en-US" sz="2200" dirty="0"/>
              <a:t>z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1420649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11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438400"/>
            <a:ext cx="85344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NEWNODE is a pointer variable to hold the address of the newly created node. </a:t>
            </a:r>
            <a:r>
              <a:rPr lang="en-US" sz="2000" dirty="0" smtClean="0"/>
              <a:t>DATA is </a:t>
            </a:r>
            <a:r>
              <a:rPr lang="en-US" sz="2000" dirty="0"/>
              <a:t>the information to be pushed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301943" lvl="1" indent="0">
              <a:buNone/>
            </a:pPr>
            <a:r>
              <a:rPr lang="en-US" sz="1800" dirty="0"/>
              <a:t>1. Input the DATA to be pushed and ROOT node of the tree.</a:t>
            </a:r>
          </a:p>
          <a:p>
            <a:pPr marL="301943" lvl="1" indent="0">
              <a:buNone/>
            </a:pPr>
            <a:r>
              <a:rPr lang="en-US" sz="1800" dirty="0"/>
              <a:t>2. NEWNODE = Create a New Node.</a:t>
            </a:r>
          </a:p>
          <a:p>
            <a:pPr marL="301943" lvl="1" indent="0">
              <a:buNone/>
            </a:pPr>
            <a:r>
              <a:rPr lang="en-US" sz="1800" dirty="0"/>
              <a:t>3. If (ROOT == NULL)</a:t>
            </a:r>
          </a:p>
          <a:p>
            <a:pPr marL="301943" lvl="1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a</a:t>
            </a:r>
            <a:r>
              <a:rPr lang="en-US" sz="1800" dirty="0"/>
              <a:t>) ROOT=NEW NODE</a:t>
            </a:r>
          </a:p>
          <a:p>
            <a:pPr marL="301943" lvl="1" indent="0">
              <a:buNone/>
            </a:pPr>
            <a:r>
              <a:rPr lang="en-US" sz="1800" dirty="0"/>
              <a:t>4. Else If (DATA &lt; ROOT → Info)</a:t>
            </a:r>
          </a:p>
          <a:p>
            <a:pPr marL="301943" lvl="1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a</a:t>
            </a:r>
            <a:r>
              <a:rPr lang="en-US" sz="1800" dirty="0"/>
              <a:t>) ROOT = ROOT → </a:t>
            </a:r>
            <a:r>
              <a:rPr lang="en-US" sz="1800" dirty="0" err="1"/>
              <a:t>Lchild</a:t>
            </a:r>
            <a:endParaRPr lang="en-US" sz="1800" dirty="0"/>
          </a:p>
          <a:p>
            <a:pPr marL="301943" lvl="1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GoTo</a:t>
            </a:r>
            <a:r>
              <a:rPr lang="en-US" sz="1800" dirty="0"/>
              <a:t> Step 4</a:t>
            </a:r>
          </a:p>
          <a:p>
            <a:pPr marL="301943" lvl="1" indent="0">
              <a:buNone/>
            </a:pPr>
            <a:r>
              <a:rPr lang="en-US" sz="1800" dirty="0"/>
              <a:t>5. Else If (DATA &gt; ROOT → Info)</a:t>
            </a:r>
          </a:p>
          <a:p>
            <a:pPr marL="301943" lvl="1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a</a:t>
            </a:r>
            <a:r>
              <a:rPr lang="en-US" sz="1800" dirty="0"/>
              <a:t>) ROOT = ROOT → </a:t>
            </a:r>
            <a:r>
              <a:rPr lang="en-US" sz="1800" dirty="0" err="1"/>
              <a:t>Rchild</a:t>
            </a:r>
            <a:endParaRPr lang="en-US" sz="1800" dirty="0"/>
          </a:p>
          <a:p>
            <a:pPr marL="301943" lvl="1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GoTo</a:t>
            </a:r>
            <a:r>
              <a:rPr lang="en-US" sz="1800" dirty="0"/>
              <a:t> Step 4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12079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12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534400" cy="441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6. If (DATA &lt; ROOT → Info)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 ROOT → </a:t>
            </a:r>
            <a:r>
              <a:rPr lang="en-US" sz="2000" dirty="0" err="1"/>
              <a:t>LChild</a:t>
            </a:r>
            <a:r>
              <a:rPr lang="en-US" sz="2000" dirty="0"/>
              <a:t> = NEWNODE</a:t>
            </a:r>
          </a:p>
          <a:p>
            <a:pPr marL="0" indent="0">
              <a:buNone/>
            </a:pPr>
            <a:r>
              <a:rPr lang="en-US" sz="2000" dirty="0"/>
              <a:t>7. Else If (DATA &gt; ROOT → Info)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 ROOT → </a:t>
            </a:r>
            <a:r>
              <a:rPr lang="en-US" sz="2000" dirty="0" err="1"/>
              <a:t>RChild</a:t>
            </a:r>
            <a:r>
              <a:rPr lang="en-US" sz="2000" dirty="0"/>
              <a:t> = NEWNODE</a:t>
            </a:r>
          </a:p>
          <a:p>
            <a:pPr marL="0" indent="0">
              <a:buNone/>
            </a:pPr>
            <a:r>
              <a:rPr lang="en-US" sz="2000" dirty="0"/>
              <a:t>8. Else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i="1" dirty="0"/>
              <a:t>a</a:t>
            </a:r>
            <a:r>
              <a:rPr lang="en-US" sz="2000" dirty="0"/>
              <a:t>) Display (“DUPLICATE NODE”)</a:t>
            </a:r>
          </a:p>
          <a:p>
            <a:pPr marL="0" indent="0">
              <a:buNone/>
            </a:pP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) EXIT</a:t>
            </a:r>
          </a:p>
          <a:p>
            <a:pPr marL="0" indent="0">
              <a:buNone/>
            </a:pPr>
            <a:r>
              <a:rPr lang="en-US" sz="2000" dirty="0"/>
              <a:t>9. NEW NODE → Info = DATA</a:t>
            </a:r>
          </a:p>
          <a:p>
            <a:pPr marL="0" indent="0">
              <a:buNone/>
            </a:pPr>
            <a:r>
              <a:rPr lang="en-US" sz="2000" dirty="0"/>
              <a:t>10. NEW NODE → </a:t>
            </a:r>
            <a:r>
              <a:rPr lang="en-US" sz="2000" dirty="0" err="1"/>
              <a:t>LChild</a:t>
            </a:r>
            <a:r>
              <a:rPr lang="en-US" sz="2000" dirty="0"/>
              <a:t> = NULL</a:t>
            </a:r>
          </a:p>
          <a:p>
            <a:pPr marL="0" indent="0">
              <a:buNone/>
            </a:pPr>
            <a:r>
              <a:rPr lang="en-US" sz="2000" dirty="0"/>
              <a:t>11. NEW NODE → </a:t>
            </a:r>
            <a:r>
              <a:rPr lang="en-US" sz="2000" dirty="0" err="1"/>
              <a:t>RChild</a:t>
            </a:r>
            <a:r>
              <a:rPr lang="en-US" sz="2000" dirty="0"/>
              <a:t> = NULL</a:t>
            </a:r>
          </a:p>
          <a:p>
            <a:pPr marL="0" indent="0">
              <a:buNone/>
            </a:pPr>
            <a:r>
              <a:rPr lang="en-US" sz="2000" dirty="0"/>
              <a:t>12. EXIT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07492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91056"/>
            <a:ext cx="8762999" cy="5266944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dirty="0"/>
              <a:t>/* A recursive function to insert a new key in BST */</a:t>
            </a:r>
          </a:p>
          <a:p>
            <a:pPr marL="0" indent="0" fontAlgn="base">
              <a:buNone/>
            </a:pPr>
            <a:r>
              <a:rPr lang="en-US" dirty="0"/>
              <a:t>    Node </a:t>
            </a:r>
            <a:r>
              <a:rPr lang="en-US" dirty="0" err="1"/>
              <a:t>insertRec</a:t>
            </a:r>
            <a:r>
              <a:rPr lang="en-US" dirty="0"/>
              <a:t>(Node root, </a:t>
            </a:r>
            <a:r>
              <a:rPr lang="en-US" dirty="0" err="1"/>
              <a:t>int</a:t>
            </a:r>
            <a:r>
              <a:rPr lang="en-US" dirty="0"/>
              <a:t> key) { </a:t>
            </a:r>
          </a:p>
          <a:p>
            <a:pPr marL="0" indent="0" fontAlgn="base">
              <a:buNone/>
            </a:pPr>
            <a:r>
              <a:rPr lang="en-US" dirty="0"/>
              <a:t>        /* If the tree is empty, return a new node */</a:t>
            </a:r>
          </a:p>
          <a:p>
            <a:pPr marL="0" indent="0" fontAlgn="base">
              <a:buNone/>
            </a:pPr>
            <a:r>
              <a:rPr lang="en-US" dirty="0"/>
              <a:t>        if (root == null) { </a:t>
            </a:r>
          </a:p>
          <a:p>
            <a:pPr marL="0" indent="0" fontAlgn="base">
              <a:buNone/>
            </a:pPr>
            <a:r>
              <a:rPr lang="en-US" dirty="0"/>
              <a:t>            root = new Node(key); </a:t>
            </a:r>
          </a:p>
          <a:p>
            <a:pPr marL="0" indent="0" fontAlgn="base">
              <a:buNone/>
            </a:pPr>
            <a:r>
              <a:rPr lang="en-US" dirty="0"/>
              <a:t>            return root; </a:t>
            </a:r>
          </a:p>
          <a:p>
            <a:pPr marL="0" indent="0" fontAlgn="base">
              <a:buNone/>
            </a:pPr>
            <a:r>
              <a:rPr lang="en-US" dirty="0"/>
              <a:t>        } </a:t>
            </a:r>
          </a:p>
          <a:p>
            <a:pPr marL="0" indent="0" fontAlgn="base">
              <a:buNone/>
            </a:pPr>
            <a:r>
              <a:rPr lang="en-US" dirty="0"/>
              <a:t>        /* Otherwise, recur down the tree */</a:t>
            </a:r>
          </a:p>
          <a:p>
            <a:pPr marL="0" indent="0" fontAlgn="base">
              <a:buNone/>
            </a:pPr>
            <a:r>
              <a:rPr lang="en-US" dirty="0"/>
              <a:t>        if (key &lt; </a:t>
            </a:r>
            <a:r>
              <a:rPr lang="en-US" dirty="0" err="1"/>
              <a:t>root.key</a:t>
            </a:r>
            <a:r>
              <a:rPr lang="en-US" dirty="0"/>
              <a:t>) </a:t>
            </a:r>
          </a:p>
          <a:p>
            <a:pPr marL="0" indent="0" fontAlgn="base">
              <a:buNone/>
            </a:pPr>
            <a:r>
              <a:rPr lang="en-US" dirty="0"/>
              <a:t>            </a:t>
            </a:r>
            <a:r>
              <a:rPr lang="en-US" dirty="0" err="1"/>
              <a:t>root.left</a:t>
            </a:r>
            <a:r>
              <a:rPr lang="en-US" dirty="0"/>
              <a:t> = </a:t>
            </a:r>
            <a:r>
              <a:rPr lang="en-US" dirty="0" err="1"/>
              <a:t>insertRec</a:t>
            </a:r>
            <a:r>
              <a:rPr lang="en-US" dirty="0"/>
              <a:t>(</a:t>
            </a:r>
            <a:r>
              <a:rPr lang="en-US" dirty="0" err="1"/>
              <a:t>root.left</a:t>
            </a:r>
            <a:r>
              <a:rPr lang="en-US" dirty="0"/>
              <a:t>, key); </a:t>
            </a:r>
          </a:p>
          <a:p>
            <a:pPr marL="0" indent="0" fontAlgn="base">
              <a:buNone/>
            </a:pPr>
            <a:r>
              <a:rPr lang="en-US" dirty="0"/>
              <a:t>        else if (key &gt; </a:t>
            </a:r>
            <a:r>
              <a:rPr lang="en-US" dirty="0" err="1"/>
              <a:t>root.key</a:t>
            </a:r>
            <a:r>
              <a:rPr lang="en-US" dirty="0"/>
              <a:t>) </a:t>
            </a:r>
          </a:p>
          <a:p>
            <a:pPr marL="0" indent="0" fontAlgn="base">
              <a:buNone/>
            </a:pPr>
            <a:r>
              <a:rPr lang="en-US" dirty="0"/>
              <a:t>            </a:t>
            </a:r>
            <a:r>
              <a:rPr lang="en-US" dirty="0" err="1"/>
              <a:t>root.right</a:t>
            </a:r>
            <a:r>
              <a:rPr lang="en-US" dirty="0"/>
              <a:t> = </a:t>
            </a:r>
            <a:r>
              <a:rPr lang="en-US" dirty="0" err="1"/>
              <a:t>insertRec</a:t>
            </a:r>
            <a:r>
              <a:rPr lang="en-US" dirty="0"/>
              <a:t>(</a:t>
            </a:r>
            <a:r>
              <a:rPr lang="en-US" dirty="0" err="1"/>
              <a:t>root.right</a:t>
            </a:r>
            <a:r>
              <a:rPr lang="en-US" dirty="0"/>
              <a:t>, key); </a:t>
            </a:r>
          </a:p>
          <a:p>
            <a:pPr marL="0" indent="0" fontAlgn="base">
              <a:buNone/>
            </a:pPr>
            <a:r>
              <a:rPr lang="en-US" dirty="0"/>
              <a:t>        /* return the (unchanged) node pointer */</a:t>
            </a:r>
          </a:p>
          <a:p>
            <a:pPr marL="0" indent="0" fontAlgn="base">
              <a:buNone/>
            </a:pPr>
            <a:r>
              <a:rPr lang="en-US" dirty="0"/>
              <a:t>        return root; </a:t>
            </a:r>
          </a:p>
          <a:p>
            <a:pPr marL="0" indent="0" fontAlgn="base">
              <a:buNone/>
            </a:pPr>
            <a:r>
              <a:rPr lang="en-US" dirty="0"/>
              <a:t>    }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14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Insert</a:t>
            </a:r>
            <a:endParaRPr lang="en-US" altLang="ko-KR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819400"/>
            <a:ext cx="5696745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9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15</a:t>
            </a:fld>
            <a:endParaRPr kumimoji="0" lang="en-US" altLang="ko-KR" sz="2600" dirty="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Insert()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86000"/>
            <a:ext cx="8686800" cy="381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 smtClean="0"/>
              <a:t>struct</a:t>
            </a:r>
            <a:r>
              <a:rPr lang="en-US" sz="1800" dirty="0" smtClean="0"/>
              <a:t> </a:t>
            </a:r>
            <a:r>
              <a:rPr lang="en-US" sz="1800" dirty="0"/>
              <a:t>node* insert(</a:t>
            </a:r>
            <a:r>
              <a:rPr lang="en-US" sz="1800" dirty="0" err="1"/>
              <a:t>struct</a:t>
            </a:r>
            <a:r>
              <a:rPr lang="en-US" sz="1800" dirty="0"/>
              <a:t> node* node, </a:t>
            </a:r>
            <a:r>
              <a:rPr lang="en-US" sz="1800" dirty="0" err="1"/>
              <a:t>int</a:t>
            </a:r>
            <a:r>
              <a:rPr lang="en-US" sz="1800" dirty="0"/>
              <a:t> data) { 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 smtClean="0"/>
              <a:t>				// </a:t>
            </a:r>
            <a:r>
              <a:rPr lang="en-US" sz="1800" dirty="0"/>
              <a:t>1. If the tree is empty, return a new, single node </a:t>
            </a:r>
            <a:br>
              <a:rPr lang="en-US" sz="1800" dirty="0"/>
            </a:br>
            <a:r>
              <a:rPr lang="en-US" sz="1800" dirty="0"/>
              <a:t>  if (node == NULL) { </a:t>
            </a:r>
            <a:br>
              <a:rPr lang="en-US" sz="1800" dirty="0"/>
            </a:br>
            <a:r>
              <a:rPr lang="en-US" sz="1800" dirty="0"/>
              <a:t>    return(</a:t>
            </a:r>
            <a:r>
              <a:rPr lang="en-US" sz="1800" dirty="0" err="1"/>
              <a:t>newNode</a:t>
            </a:r>
            <a:r>
              <a:rPr lang="en-US" sz="1800" dirty="0"/>
              <a:t>(data)); </a:t>
            </a:r>
            <a:br>
              <a:rPr lang="en-US" sz="1800" dirty="0"/>
            </a:br>
            <a:r>
              <a:rPr lang="en-US" sz="1800" dirty="0"/>
              <a:t>  } </a:t>
            </a:r>
            <a:br>
              <a:rPr lang="en-US" sz="1800" dirty="0"/>
            </a:br>
            <a:r>
              <a:rPr lang="en-US" sz="1800" dirty="0"/>
              <a:t>  else { </a:t>
            </a:r>
            <a:br>
              <a:rPr lang="en-US" sz="1800" dirty="0"/>
            </a:br>
            <a:r>
              <a:rPr lang="en-US" sz="1800" dirty="0"/>
              <a:t>    </a:t>
            </a:r>
            <a:r>
              <a:rPr lang="en-US" sz="1800" dirty="0" smtClean="0"/>
              <a:t>				// </a:t>
            </a:r>
            <a:r>
              <a:rPr lang="en-US" sz="1800" dirty="0"/>
              <a:t>2. Otherwise, recur down the tree </a:t>
            </a:r>
            <a:br>
              <a:rPr lang="en-US" sz="1800" dirty="0"/>
            </a:br>
            <a:r>
              <a:rPr lang="en-US" sz="1800" dirty="0"/>
              <a:t>   </a:t>
            </a:r>
            <a:r>
              <a:rPr lang="en-US" sz="1800" dirty="0" smtClean="0"/>
              <a:t>   </a:t>
            </a:r>
            <a:r>
              <a:rPr lang="en-US" sz="1800" dirty="0"/>
              <a:t>if (data &lt;= node-&gt;data) </a:t>
            </a:r>
            <a:endParaRPr lang="en-US" sz="1800" dirty="0" smtClean="0"/>
          </a:p>
          <a:p>
            <a:pPr marL="301943" lvl="1" indent="0">
              <a:buNone/>
            </a:pPr>
            <a:r>
              <a:rPr lang="en-US" sz="1600" dirty="0" smtClean="0"/>
              <a:t>   node-</a:t>
            </a:r>
            <a:r>
              <a:rPr lang="en-US" sz="1600" dirty="0"/>
              <a:t>&gt;left = insert(node-&gt;left, data</a:t>
            </a:r>
            <a:r>
              <a:rPr lang="en-US" sz="1600" dirty="0" smtClean="0"/>
              <a:t>);</a:t>
            </a:r>
          </a:p>
          <a:p>
            <a:pPr marL="301943" lvl="1" indent="0">
              <a:buNone/>
            </a:pPr>
            <a:r>
              <a:rPr lang="en-US" sz="1800" dirty="0" smtClean="0"/>
              <a:t>else </a:t>
            </a:r>
          </a:p>
          <a:p>
            <a:pPr marL="301943" lvl="1" indent="0">
              <a:buNone/>
            </a:pPr>
            <a:r>
              <a:rPr lang="en-US" sz="1800" dirty="0" smtClean="0"/>
              <a:t>node-</a:t>
            </a:r>
            <a:r>
              <a:rPr lang="en-US" sz="1800" dirty="0"/>
              <a:t>&gt;right = insert(node-&gt;right, data); </a:t>
            </a:r>
          </a:p>
          <a:p>
            <a:pPr marL="0" indent="0">
              <a:buNone/>
            </a:pPr>
            <a:r>
              <a:rPr lang="en-US" sz="1800" dirty="0" smtClean="0"/>
              <a:t>  return(node</a:t>
            </a:r>
            <a:r>
              <a:rPr lang="en-US" sz="1800" dirty="0"/>
              <a:t>); </a:t>
            </a:r>
            <a:r>
              <a:rPr lang="en-US" sz="1800" dirty="0" smtClean="0"/>
              <a:t>			// </a:t>
            </a:r>
            <a:r>
              <a:rPr lang="en-US" sz="1800" dirty="0"/>
              <a:t>return the (unchanged) node pointer </a:t>
            </a:r>
            <a:br>
              <a:rPr lang="en-US" sz="1800" dirty="0"/>
            </a:br>
            <a:r>
              <a:rPr lang="en-US" sz="1800" dirty="0"/>
              <a:t>  } </a:t>
            </a:r>
            <a:br>
              <a:rPr lang="en-US" sz="1800" dirty="0"/>
            </a:br>
            <a:r>
              <a:rPr lang="en-US" sz="1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37317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16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Query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23076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The QUERY operation can be further </a:t>
            </a:r>
            <a:r>
              <a:rPr lang="en-US" sz="2200" dirty="0" smtClean="0"/>
              <a:t>spit into: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Search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Max/Min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Successor/Predecessor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571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17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Search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16218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Search(</a:t>
            </a:r>
            <a:r>
              <a:rPr lang="en-US" sz="2200" dirty="0" err="1"/>
              <a:t>T,k</a:t>
            </a:r>
            <a:r>
              <a:rPr lang="en-US" sz="2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search </a:t>
            </a:r>
            <a:r>
              <a:rPr lang="en-US" sz="2000" dirty="0"/>
              <a:t>the BST T for a value k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12571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18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Search</a:t>
            </a:r>
            <a:endParaRPr lang="en-US" altLang="ko-KR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90800"/>
            <a:ext cx="5867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1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19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Search</a:t>
            </a:r>
            <a:endParaRPr lang="en-US" altLang="ko-KR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895600"/>
            <a:ext cx="670559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1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Search Tree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31458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dirty="0"/>
              <a:t>It’s a binary tree </a:t>
            </a:r>
            <a:r>
              <a:rPr lang="en-US" sz="2200" dirty="0" smtClean="0"/>
              <a:t>!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 </a:t>
            </a:r>
            <a:r>
              <a:rPr lang="en-US" sz="2200" dirty="0"/>
              <a:t>For each node in a </a:t>
            </a:r>
            <a:r>
              <a:rPr lang="en-US" sz="2200" dirty="0" smtClean="0"/>
              <a:t>BST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left </a:t>
            </a: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dirty="0" smtClean="0"/>
              <a:t>is smaller </a:t>
            </a:r>
            <a:r>
              <a:rPr lang="en-US" dirty="0"/>
              <a:t>than </a:t>
            </a:r>
            <a:r>
              <a:rPr lang="en-US" dirty="0" smtClean="0"/>
              <a:t>it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right </a:t>
            </a:r>
            <a:r>
              <a:rPr lang="en-US" dirty="0" err="1"/>
              <a:t>subtree</a:t>
            </a:r>
            <a:r>
              <a:rPr lang="en-US" dirty="0"/>
              <a:t> </a:t>
            </a:r>
            <a:r>
              <a:rPr lang="en-US" dirty="0" smtClean="0"/>
              <a:t>is greater </a:t>
            </a:r>
            <a:r>
              <a:rPr lang="en-US" dirty="0"/>
              <a:t>than </a:t>
            </a:r>
            <a:r>
              <a:rPr lang="en-US" dirty="0" smtClean="0"/>
              <a:t>it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7638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20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Search</a:t>
            </a:r>
            <a:endParaRPr lang="en-US" altLang="ko-KR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90800"/>
            <a:ext cx="67818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71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21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5344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1. Input the DATA to be searched and assign the address of the root node to ROOT.</a:t>
            </a:r>
          </a:p>
          <a:p>
            <a:pPr marL="0" indent="0">
              <a:buNone/>
            </a:pPr>
            <a:r>
              <a:rPr lang="en-US" sz="1800" dirty="0"/>
              <a:t>2. If (DATA == ROOT → Info)</a:t>
            </a:r>
          </a:p>
          <a:p>
            <a:pPr marL="0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a</a:t>
            </a:r>
            <a:r>
              <a:rPr lang="en-US" sz="1800" dirty="0"/>
              <a:t>) Display “The DATA exist in the tree”</a:t>
            </a:r>
          </a:p>
          <a:p>
            <a:pPr marL="0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GoTo</a:t>
            </a:r>
            <a:r>
              <a:rPr lang="en-US" sz="1800" dirty="0"/>
              <a:t> Step 6</a:t>
            </a:r>
          </a:p>
          <a:p>
            <a:pPr marL="0" indent="0">
              <a:buNone/>
            </a:pPr>
            <a:r>
              <a:rPr lang="en-US" sz="1800" dirty="0"/>
              <a:t>3. If (ROOT == NULL)</a:t>
            </a:r>
          </a:p>
          <a:p>
            <a:pPr marL="0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a</a:t>
            </a:r>
            <a:r>
              <a:rPr lang="en-US" sz="1800" dirty="0"/>
              <a:t>) Display “The DATA does not exist”</a:t>
            </a:r>
          </a:p>
          <a:p>
            <a:pPr marL="0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GoTo</a:t>
            </a:r>
            <a:r>
              <a:rPr lang="en-US" sz="1800" dirty="0"/>
              <a:t> Step 6</a:t>
            </a:r>
          </a:p>
          <a:p>
            <a:pPr marL="0" indent="0">
              <a:buNone/>
            </a:pPr>
            <a:r>
              <a:rPr lang="en-US" sz="1800" dirty="0"/>
              <a:t>4. If(DATA &gt; </a:t>
            </a:r>
            <a:r>
              <a:rPr lang="en-US" sz="1800" dirty="0" err="1"/>
              <a:t>ROOT→Info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a</a:t>
            </a:r>
            <a:r>
              <a:rPr lang="en-US" sz="1800" dirty="0"/>
              <a:t>) ROOT = </a:t>
            </a:r>
            <a:r>
              <a:rPr lang="en-US" sz="1800" dirty="0" err="1"/>
              <a:t>ROOT→RChild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GoTo</a:t>
            </a:r>
            <a:r>
              <a:rPr lang="en-US" sz="1800" dirty="0"/>
              <a:t> Step 2</a:t>
            </a:r>
          </a:p>
          <a:p>
            <a:pPr marL="0" indent="0">
              <a:buNone/>
            </a:pPr>
            <a:r>
              <a:rPr lang="en-US" sz="1800" dirty="0"/>
              <a:t>5. If(DATA &lt; </a:t>
            </a:r>
            <a:r>
              <a:rPr lang="en-US" sz="1800" dirty="0" err="1"/>
              <a:t>ROOT→Info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a</a:t>
            </a:r>
            <a:r>
              <a:rPr lang="en-US" sz="1800" dirty="0"/>
              <a:t>) ROOT = </a:t>
            </a:r>
            <a:r>
              <a:rPr lang="en-US" sz="1800" dirty="0" err="1"/>
              <a:t>ROOT→Lchild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	(</a:t>
            </a:r>
            <a:r>
              <a:rPr lang="en-US" sz="1800" i="1" dirty="0"/>
              <a:t>b</a:t>
            </a:r>
            <a:r>
              <a:rPr lang="en-US" sz="1800" dirty="0"/>
              <a:t>) </a:t>
            </a:r>
            <a:r>
              <a:rPr lang="en-US" sz="1800" dirty="0" err="1"/>
              <a:t>GoTo</a:t>
            </a:r>
            <a:r>
              <a:rPr lang="en-US" sz="1800" dirty="0"/>
              <a:t> Step 2</a:t>
            </a:r>
          </a:p>
          <a:p>
            <a:pPr marL="0" indent="0">
              <a:buNone/>
            </a:pPr>
            <a:r>
              <a:rPr lang="en-US" sz="1800" dirty="0"/>
              <a:t>6. Exit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97582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Search()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2229683"/>
            <a:ext cx="86106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// A </a:t>
            </a:r>
            <a:r>
              <a:rPr lang="en-US" dirty="0" smtClean="0"/>
              <a:t>function </a:t>
            </a:r>
            <a:r>
              <a:rPr lang="en-US" dirty="0"/>
              <a:t>to search a given key in BST </a:t>
            </a:r>
          </a:p>
          <a:p>
            <a:pPr fontAlgn="base"/>
            <a:r>
              <a:rPr lang="en-US" sz="2000" dirty="0"/>
              <a:t>public Node search(Node root, </a:t>
            </a:r>
            <a:r>
              <a:rPr lang="en-US" sz="2000" dirty="0" err="1"/>
              <a:t>int</a:t>
            </a:r>
            <a:r>
              <a:rPr lang="en-US" sz="2000" dirty="0"/>
              <a:t> key) </a:t>
            </a:r>
          </a:p>
          <a:p>
            <a:pPr fontAlgn="base"/>
            <a:r>
              <a:rPr lang="en-US" sz="2000" dirty="0"/>
              <a:t>{ </a:t>
            </a:r>
          </a:p>
          <a:p>
            <a:pPr fontAlgn="base"/>
            <a:r>
              <a:rPr lang="en-US" sz="2000" dirty="0"/>
              <a:t>    // Base Cases: root is null or key is present at root </a:t>
            </a:r>
          </a:p>
          <a:p>
            <a:pPr fontAlgn="base"/>
            <a:r>
              <a:rPr lang="en-US" sz="2000" dirty="0"/>
              <a:t>    if (root==null || </a:t>
            </a:r>
            <a:r>
              <a:rPr lang="en-US" sz="2000" dirty="0" err="1"/>
              <a:t>root.key</a:t>
            </a:r>
            <a:r>
              <a:rPr lang="en-US" sz="2000" dirty="0"/>
              <a:t>==key) </a:t>
            </a:r>
          </a:p>
          <a:p>
            <a:pPr fontAlgn="base"/>
            <a:r>
              <a:rPr lang="en-US" sz="2000" dirty="0"/>
              <a:t>        return root; </a:t>
            </a:r>
          </a:p>
          <a:p>
            <a:pPr fontAlgn="base"/>
            <a:r>
              <a:rPr lang="en-US" sz="2000" dirty="0"/>
              <a:t>  </a:t>
            </a:r>
          </a:p>
          <a:p>
            <a:pPr fontAlgn="base"/>
            <a:r>
              <a:rPr lang="en-US" sz="2000" dirty="0"/>
              <a:t>    // </a:t>
            </a:r>
            <a:r>
              <a:rPr lang="en-US" sz="2000" dirty="0" err="1"/>
              <a:t>val</a:t>
            </a:r>
            <a:r>
              <a:rPr lang="en-US" sz="2000" dirty="0"/>
              <a:t> is greater than root's key </a:t>
            </a:r>
          </a:p>
          <a:p>
            <a:pPr fontAlgn="base"/>
            <a:r>
              <a:rPr lang="en-US" sz="2000" dirty="0"/>
              <a:t>    if (</a:t>
            </a:r>
            <a:r>
              <a:rPr lang="en-US" sz="2000" dirty="0" err="1"/>
              <a:t>root.key</a:t>
            </a:r>
            <a:r>
              <a:rPr lang="en-US" sz="2000" dirty="0"/>
              <a:t> &gt; key) </a:t>
            </a:r>
          </a:p>
          <a:p>
            <a:pPr fontAlgn="base"/>
            <a:r>
              <a:rPr lang="en-US" sz="2000" dirty="0"/>
              <a:t>        return search(</a:t>
            </a:r>
            <a:r>
              <a:rPr lang="en-US" sz="2000" dirty="0" err="1"/>
              <a:t>root.left</a:t>
            </a:r>
            <a:r>
              <a:rPr lang="en-US" sz="2000" dirty="0"/>
              <a:t>, key); </a:t>
            </a:r>
          </a:p>
          <a:p>
            <a:pPr fontAlgn="base"/>
            <a:r>
              <a:rPr lang="en-US" sz="2000" dirty="0"/>
              <a:t>  </a:t>
            </a:r>
          </a:p>
          <a:p>
            <a:pPr fontAlgn="base"/>
            <a:r>
              <a:rPr lang="en-US" sz="2000" dirty="0"/>
              <a:t>    // </a:t>
            </a:r>
            <a:r>
              <a:rPr lang="en-US" sz="2000" dirty="0" err="1"/>
              <a:t>val</a:t>
            </a:r>
            <a:r>
              <a:rPr lang="en-US" sz="2000" dirty="0"/>
              <a:t> is less than root's key </a:t>
            </a:r>
          </a:p>
          <a:p>
            <a:pPr fontAlgn="base"/>
            <a:r>
              <a:rPr lang="en-US" sz="2000" dirty="0"/>
              <a:t>    return search(</a:t>
            </a:r>
            <a:r>
              <a:rPr lang="en-US" sz="2000" dirty="0" err="1"/>
              <a:t>root.right</a:t>
            </a:r>
            <a:r>
              <a:rPr lang="en-US" sz="2000" dirty="0"/>
              <a:t>, key); </a:t>
            </a:r>
          </a:p>
          <a:p>
            <a:pPr fontAlgn="base"/>
            <a:r>
              <a:rPr lang="en-US" sz="2000" dirty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35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23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Search()</a:t>
            </a:r>
            <a:endParaRPr lang="en-US" b="1" dirty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static </a:t>
            </a:r>
            <a:r>
              <a:rPr lang="en-US" sz="1800" dirty="0" err="1"/>
              <a:t>int</a:t>
            </a:r>
            <a:r>
              <a:rPr lang="en-US" sz="1800" dirty="0"/>
              <a:t> lookup(</a:t>
            </a:r>
            <a:r>
              <a:rPr lang="en-US" sz="1800" dirty="0" err="1"/>
              <a:t>struct</a:t>
            </a:r>
            <a:r>
              <a:rPr lang="en-US" sz="1800" dirty="0"/>
              <a:t> node* node, </a:t>
            </a:r>
            <a:r>
              <a:rPr lang="en-US" sz="1800" dirty="0" err="1"/>
              <a:t>int</a:t>
            </a:r>
            <a:r>
              <a:rPr lang="en-US" sz="1800" dirty="0"/>
              <a:t> target) { </a:t>
            </a:r>
            <a:br>
              <a:rPr lang="en-US" sz="1800" dirty="0"/>
            </a:br>
            <a:r>
              <a:rPr lang="en-US" sz="1800" dirty="0"/>
              <a:t> </a:t>
            </a:r>
            <a:r>
              <a:rPr lang="en-US" sz="1800" dirty="0" smtClean="0"/>
              <a:t>				// </a:t>
            </a:r>
            <a:r>
              <a:rPr lang="en-US" sz="1800" dirty="0"/>
              <a:t>1. Base case == empty tree </a:t>
            </a:r>
            <a:br>
              <a:rPr lang="en-US" sz="1800" dirty="0"/>
            </a:br>
            <a:r>
              <a:rPr lang="en-US" sz="1800" dirty="0"/>
              <a:t>  </a:t>
            </a:r>
            <a:r>
              <a:rPr lang="en-US" sz="1800" dirty="0" smtClean="0"/>
              <a:t>				// </a:t>
            </a:r>
            <a:r>
              <a:rPr lang="en-US" sz="1800" dirty="0"/>
              <a:t>in that case, </a:t>
            </a:r>
            <a:r>
              <a:rPr lang="en-US" sz="1800" dirty="0" smtClean="0"/>
              <a:t>target </a:t>
            </a:r>
            <a:r>
              <a:rPr lang="en-US" sz="1800" dirty="0"/>
              <a:t>is not found so return false </a:t>
            </a:r>
            <a:br>
              <a:rPr lang="en-US" sz="1800" dirty="0"/>
            </a:br>
            <a:r>
              <a:rPr lang="en-US" sz="1800" dirty="0"/>
              <a:t>  if (node == NULL) { </a:t>
            </a:r>
            <a:br>
              <a:rPr lang="en-US" sz="1800" dirty="0"/>
            </a:br>
            <a:r>
              <a:rPr lang="en-US" sz="1800" dirty="0"/>
              <a:t>    return(false); </a:t>
            </a:r>
            <a:br>
              <a:rPr lang="en-US" sz="1800" dirty="0"/>
            </a:br>
            <a:r>
              <a:rPr lang="en-US" sz="1800" dirty="0"/>
              <a:t>  } </a:t>
            </a:r>
            <a:br>
              <a:rPr lang="en-US" sz="1800" dirty="0"/>
            </a:br>
            <a:r>
              <a:rPr lang="en-US" sz="1800" dirty="0"/>
              <a:t>  else { </a:t>
            </a:r>
            <a:br>
              <a:rPr lang="en-US" sz="1800" dirty="0"/>
            </a:br>
            <a:r>
              <a:rPr lang="en-US" sz="1800" dirty="0"/>
              <a:t>    </a:t>
            </a:r>
            <a:r>
              <a:rPr lang="en-US" sz="1800" dirty="0" smtClean="0"/>
              <a:t>				// </a:t>
            </a:r>
            <a:r>
              <a:rPr lang="en-US" sz="1800" dirty="0"/>
              <a:t>2. see if found here </a:t>
            </a:r>
            <a:br>
              <a:rPr lang="en-US" sz="1800" dirty="0"/>
            </a:br>
            <a:r>
              <a:rPr lang="en-US" sz="1800" dirty="0"/>
              <a:t>    if (target == node-&gt;data)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	return(true</a:t>
            </a:r>
            <a:r>
              <a:rPr lang="en-US" sz="1800" dirty="0"/>
              <a:t>); </a:t>
            </a:r>
            <a:br>
              <a:rPr lang="en-US" sz="1800" dirty="0"/>
            </a:br>
            <a:r>
              <a:rPr lang="en-US" sz="1800" dirty="0"/>
              <a:t>    </a:t>
            </a:r>
            <a:r>
              <a:rPr lang="en-US" sz="1800" dirty="0" smtClean="0"/>
              <a:t>     else </a:t>
            </a:r>
            <a:r>
              <a:rPr lang="en-US" sz="1800" dirty="0"/>
              <a:t>{ </a:t>
            </a:r>
            <a:br>
              <a:rPr lang="en-US" sz="1800" dirty="0"/>
            </a:br>
            <a:r>
              <a:rPr lang="en-US" sz="1800" dirty="0"/>
              <a:t>      </a:t>
            </a:r>
            <a:r>
              <a:rPr lang="en-US" sz="1800" dirty="0" smtClean="0"/>
              <a:t>				// </a:t>
            </a:r>
            <a:r>
              <a:rPr lang="en-US" sz="1800" dirty="0"/>
              <a:t>3. otherwise recur down the correct </a:t>
            </a:r>
            <a:r>
              <a:rPr lang="en-US" sz="1800" dirty="0" err="1"/>
              <a:t>subtree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      </a:t>
            </a:r>
            <a:r>
              <a:rPr lang="en-US" sz="1800" dirty="0" smtClean="0"/>
              <a:t>    if </a:t>
            </a:r>
            <a:r>
              <a:rPr lang="en-US" sz="1800" dirty="0"/>
              <a:t>(target &lt; node-&gt;data)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 return(lookup(node-</a:t>
            </a:r>
            <a:r>
              <a:rPr lang="en-US" sz="1800" dirty="0"/>
              <a:t>&gt;left, target)); </a:t>
            </a:r>
            <a:br>
              <a:rPr lang="en-US" sz="1800" dirty="0"/>
            </a:br>
            <a:r>
              <a:rPr lang="en-US" sz="1800" dirty="0"/>
              <a:t>      else return(lookup(node-&gt;right, target)); </a:t>
            </a:r>
            <a:br>
              <a:rPr lang="en-US" sz="1800" dirty="0"/>
            </a:br>
            <a:r>
              <a:rPr lang="en-US" sz="1800" dirty="0"/>
              <a:t>    } </a:t>
            </a:r>
            <a:br>
              <a:rPr lang="en-US" sz="1800" dirty="0"/>
            </a:br>
            <a:r>
              <a:rPr lang="en-US" sz="1800" dirty="0"/>
              <a:t>  } </a:t>
            </a:r>
            <a:br>
              <a:rPr lang="en-US" sz="1800" dirty="0"/>
            </a:br>
            <a:r>
              <a:rPr lang="en-US" sz="1800" dirty="0" smtClean="0"/>
              <a:t>}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737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24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Search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721504"/>
            <a:ext cx="8534400" cy="10122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Search operation takes time O(h), where </a:t>
            </a:r>
            <a:r>
              <a:rPr lang="en-US" sz="2200" dirty="0" smtClean="0"/>
              <a:t>h is </a:t>
            </a:r>
            <a:r>
              <a:rPr lang="en-US" sz="2200" dirty="0"/>
              <a:t>the height of a BST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200248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25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–Min/Max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28410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For Min, we simply follow the left </a:t>
            </a:r>
            <a:r>
              <a:rPr lang="en-US" sz="2200" dirty="0" smtClean="0"/>
              <a:t>pointer until </a:t>
            </a:r>
            <a:r>
              <a:rPr lang="en-US" sz="2200" dirty="0"/>
              <a:t>we find a null </a:t>
            </a:r>
            <a:r>
              <a:rPr lang="en-US" sz="2200" dirty="0" smtClean="0"/>
              <a:t>node</a:t>
            </a: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Why</a:t>
            </a:r>
            <a:r>
              <a:rPr lang="en-US" sz="2200" dirty="0"/>
              <a:t>? Because if it’s not the minimum </a:t>
            </a:r>
            <a:r>
              <a:rPr lang="en-US" sz="2200" dirty="0" smtClean="0"/>
              <a:t>node, then </a:t>
            </a:r>
            <a:r>
              <a:rPr lang="en-US" sz="2200" dirty="0"/>
              <a:t>the real min node must reside </a:t>
            </a:r>
            <a:r>
              <a:rPr lang="en-US" sz="2200" dirty="0" smtClean="0"/>
              <a:t>at some </a:t>
            </a:r>
            <a:r>
              <a:rPr lang="en-US" sz="2200" dirty="0"/>
              <a:t>node’s right subtree. </a:t>
            </a:r>
            <a:r>
              <a:rPr lang="en-US" sz="2200" dirty="0" smtClean="0"/>
              <a:t>By </a:t>
            </a:r>
            <a:r>
              <a:rPr lang="en-US" sz="2200" dirty="0"/>
              <a:t>the </a:t>
            </a:r>
            <a:r>
              <a:rPr lang="en-US" sz="2200" dirty="0" smtClean="0"/>
              <a:t>property of </a:t>
            </a:r>
            <a:r>
              <a:rPr lang="en-US" sz="2200" dirty="0"/>
              <a:t>BST, it’s a contradiction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Similar </a:t>
            </a:r>
            <a:r>
              <a:rPr lang="en-US" sz="2200" dirty="0"/>
              <a:t>for Max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Time </a:t>
            </a:r>
            <a:r>
              <a:rPr lang="en-US" sz="2200" dirty="0"/>
              <a:t>complexity: O(h</a:t>
            </a:r>
            <a:r>
              <a:rPr lang="en-US" sz="2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248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26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–Min/Max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534400" cy="4365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findMin</a:t>
            </a:r>
            <a:r>
              <a:rPr lang="en-US" sz="1800" dirty="0"/>
              <a:t>( Node* t 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    if( t == NULL )</a:t>
            </a:r>
          </a:p>
          <a:p>
            <a:pPr marL="0" indent="0">
              <a:buNone/>
            </a:pPr>
            <a:r>
              <a:rPr lang="en-US" sz="1800" dirty="0"/>
              <a:t>        return NULL;</a:t>
            </a:r>
          </a:p>
          <a:p>
            <a:pPr marL="0" indent="0">
              <a:buNone/>
            </a:pPr>
            <a:r>
              <a:rPr lang="en-US" sz="1800" dirty="0"/>
              <a:t>    if( t-&gt;left == NULL )</a:t>
            </a:r>
          </a:p>
          <a:p>
            <a:pPr marL="0" indent="0">
              <a:buNone/>
            </a:pPr>
            <a:r>
              <a:rPr lang="en-US" sz="1800" dirty="0"/>
              <a:t>        return t;</a:t>
            </a:r>
          </a:p>
          <a:p>
            <a:pPr marL="0" indent="0">
              <a:buNone/>
            </a:pPr>
            <a:r>
              <a:rPr lang="en-US" sz="1800" dirty="0"/>
              <a:t>    return </a:t>
            </a:r>
            <a:r>
              <a:rPr lang="en-US" sz="1800" dirty="0" err="1"/>
              <a:t>findMin</a:t>
            </a:r>
            <a:r>
              <a:rPr lang="en-US" sz="1800" dirty="0"/>
              <a:t>( t-&gt;left);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r>
              <a:rPr lang="en-US" sz="1800" dirty="0"/>
              <a:t> </a:t>
            </a:r>
          </a:p>
          <a:p>
            <a:pPr marL="0" indent="0">
              <a:buNone/>
            </a:pPr>
            <a:r>
              <a:rPr lang="en-US" sz="1800" dirty="0" err="1"/>
              <a:t>findMax</a:t>
            </a:r>
            <a:r>
              <a:rPr lang="en-US" sz="1800" dirty="0"/>
              <a:t>( Node* t )</a:t>
            </a:r>
          </a:p>
          <a:p>
            <a:pPr marL="0" indent="0">
              <a:buNone/>
            </a:pPr>
            <a:r>
              <a:rPr lang="en-US" sz="1800" dirty="0"/>
              <a:t>{</a:t>
            </a:r>
          </a:p>
          <a:p>
            <a:pPr marL="0" indent="0">
              <a:buNone/>
            </a:pPr>
            <a:r>
              <a:rPr lang="en-US" sz="1800" dirty="0"/>
              <a:t>    if( t != NULL )</a:t>
            </a:r>
          </a:p>
          <a:p>
            <a:pPr marL="0" indent="0">
              <a:buNone/>
            </a:pPr>
            <a:r>
              <a:rPr lang="en-US" sz="1800" dirty="0"/>
              <a:t>        while( t-&gt;right != NULL )</a:t>
            </a:r>
          </a:p>
          <a:p>
            <a:pPr marL="0" indent="0">
              <a:buNone/>
            </a:pPr>
            <a:r>
              <a:rPr lang="en-US" sz="1800" dirty="0"/>
              <a:t>            t = t-&gt;right;</a:t>
            </a:r>
          </a:p>
          <a:p>
            <a:pPr marL="0" indent="0">
              <a:buNone/>
            </a:pPr>
            <a:r>
              <a:rPr lang="en-US" sz="1800" dirty="0"/>
              <a:t>    return t;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414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27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Predecessor/Successor</a:t>
            </a:r>
            <a:endParaRPr lang="en-US" altLang="ko-KR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9"/>
          <a:stretch/>
        </p:blipFill>
        <p:spPr>
          <a:xfrm>
            <a:off x="228600" y="1447800"/>
            <a:ext cx="87503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0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28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Predecessor/Successor</a:t>
            </a:r>
            <a:endParaRPr lang="en-US" altLang="ko-KR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09448"/>
            <a:ext cx="8534400" cy="371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9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1" y="1600200"/>
            <a:ext cx="7899400" cy="452596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// A utility function to do </a:t>
            </a:r>
            <a:r>
              <a:rPr lang="en-US" dirty="0" err="1"/>
              <a:t>inorder</a:t>
            </a:r>
            <a:r>
              <a:rPr lang="en-US" dirty="0"/>
              <a:t> traversal of BST </a:t>
            </a:r>
          </a:p>
          <a:p>
            <a:pPr fontAlgn="base"/>
            <a:r>
              <a:rPr lang="en-US" dirty="0"/>
              <a:t>    void </a:t>
            </a:r>
            <a:r>
              <a:rPr lang="en-US" dirty="0" err="1"/>
              <a:t>inorderRec</a:t>
            </a:r>
            <a:r>
              <a:rPr lang="en-US" dirty="0"/>
              <a:t>(Node root) </a:t>
            </a:r>
          </a:p>
          <a:p>
            <a:pPr fontAlgn="base"/>
            <a:r>
              <a:rPr lang="en-US" dirty="0"/>
              <a:t>    { </a:t>
            </a:r>
          </a:p>
          <a:p>
            <a:pPr fontAlgn="base"/>
            <a:r>
              <a:rPr lang="en-US" dirty="0"/>
              <a:t>        if (root != null) </a:t>
            </a:r>
          </a:p>
          <a:p>
            <a:pPr fontAlgn="base"/>
            <a:r>
              <a:rPr lang="en-US" dirty="0"/>
              <a:t>        { 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inorderRec</a:t>
            </a:r>
            <a:r>
              <a:rPr lang="en-US" dirty="0"/>
              <a:t>(</a:t>
            </a:r>
            <a:r>
              <a:rPr lang="en-US" dirty="0" err="1"/>
              <a:t>root.left</a:t>
            </a:r>
            <a:r>
              <a:rPr lang="en-US" dirty="0"/>
              <a:t>); 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System.out.print</a:t>
            </a:r>
            <a:r>
              <a:rPr lang="en-US" dirty="0"/>
              <a:t>(</a:t>
            </a:r>
            <a:r>
              <a:rPr lang="en-US" dirty="0" err="1"/>
              <a:t>root.key</a:t>
            </a:r>
            <a:r>
              <a:rPr lang="en-US" dirty="0"/>
              <a:t> + " "); </a:t>
            </a:r>
          </a:p>
          <a:p>
            <a:pPr fontAlgn="base"/>
            <a:r>
              <a:rPr lang="en-US" dirty="0"/>
              <a:t>            </a:t>
            </a:r>
            <a:r>
              <a:rPr lang="en-US" dirty="0" err="1"/>
              <a:t>inorderRec</a:t>
            </a:r>
            <a:r>
              <a:rPr lang="en-US" dirty="0"/>
              <a:t>(</a:t>
            </a:r>
            <a:r>
              <a:rPr lang="en-US" dirty="0" err="1"/>
              <a:t>root.right</a:t>
            </a:r>
            <a:r>
              <a:rPr lang="en-US" dirty="0"/>
              <a:t>); </a:t>
            </a:r>
          </a:p>
          <a:p>
            <a:pPr fontAlgn="base"/>
            <a:r>
              <a:rPr lang="en-US" dirty="0"/>
              <a:t>        } </a:t>
            </a:r>
          </a:p>
          <a:p>
            <a:pPr fontAlgn="base"/>
            <a:r>
              <a:rPr lang="en-US" dirty="0"/>
              <a:t>    } 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Predecessor/Successor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7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CE880C-F62E-4F0E-B641-6DF18DD468D1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524836"/>
            <a:ext cx="6096000" cy="357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3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30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Predecessor/Successor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43650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Successor(x)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 smtClean="0"/>
              <a:t>If </a:t>
            </a:r>
            <a:r>
              <a:rPr lang="en-US" sz="2200" dirty="0"/>
              <a:t>we sort all elements in a BST to a sequence,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/>
              <a:t>return the element just after x</a:t>
            </a:r>
          </a:p>
          <a:p>
            <a:pPr lvl="1"/>
            <a:r>
              <a:rPr lang="en-US" sz="2000" dirty="0" smtClean="0"/>
              <a:t>Time </a:t>
            </a:r>
            <a:r>
              <a:rPr lang="en-US" sz="2000" dirty="0"/>
              <a:t>complexity: O(h)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00248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31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16980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 smtClean="0"/>
              <a:t>Delete (</a:t>
            </a:r>
            <a:r>
              <a:rPr lang="en-US" sz="2200" dirty="0" err="1"/>
              <a:t>T,z</a:t>
            </a:r>
            <a:r>
              <a:rPr lang="en-US" sz="2200" dirty="0"/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Delete </a:t>
            </a:r>
            <a:r>
              <a:rPr lang="en-US" sz="2000" dirty="0"/>
              <a:t>a node with key=z from BST 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Time </a:t>
            </a:r>
            <a:r>
              <a:rPr lang="en-US" sz="2000" dirty="0"/>
              <a:t>complexity: O(h)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32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6312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/>
              <a:t>Case 1: z has no child</a:t>
            </a:r>
            <a:endParaRPr lang="en-US" altLang="ko-KR" sz="2200" b="1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64" y="3886200"/>
            <a:ext cx="3534269" cy="229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33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819400"/>
            <a:ext cx="4963218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34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6312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/>
              <a:t>Case 2: z has one child</a:t>
            </a:r>
            <a:endParaRPr lang="en-US" altLang="ko-KR" sz="2200" b="1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392" y="3200400"/>
            <a:ext cx="3877216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35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71800"/>
            <a:ext cx="5182324" cy="330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36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7074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/>
              <a:t>Case 3: z has two child</a:t>
            </a:r>
            <a:endParaRPr lang="en-US" altLang="ko-KR" sz="2200" b="1" dirty="0" smtClean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44" y="3048000"/>
            <a:ext cx="4382112" cy="339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37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85" y="2590800"/>
            <a:ext cx="5763430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38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590800"/>
            <a:ext cx="8305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39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43650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What if the successor has two nodes</a:t>
            </a:r>
            <a:r>
              <a:rPr lang="en-US" sz="2200" dirty="0" smtClean="0"/>
              <a:t>?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>
              <a:buFont typeface="Wingdings" pitchFamily="2" charset="2"/>
              <a:buChar char="Ø"/>
            </a:pPr>
            <a:r>
              <a:rPr lang="en-US" sz="2200" dirty="0" smtClean="0"/>
              <a:t>Not </a:t>
            </a:r>
            <a:r>
              <a:rPr lang="en-US" sz="2200" dirty="0"/>
              <a:t>possible ! Because if it has two </a:t>
            </a:r>
            <a:r>
              <a:rPr lang="en-US" sz="2200" dirty="0" smtClean="0"/>
              <a:t>nodes, at </a:t>
            </a:r>
            <a:r>
              <a:rPr lang="en-US" sz="2200" dirty="0"/>
              <a:t>least one of them is less than it, then </a:t>
            </a:r>
            <a:r>
              <a:rPr lang="en-US" sz="2200" dirty="0" smtClean="0"/>
              <a:t>in the </a:t>
            </a:r>
            <a:r>
              <a:rPr lang="en-US" sz="2200" dirty="0"/>
              <a:t>process of finding successor, we </a:t>
            </a:r>
            <a:r>
              <a:rPr lang="en-US" sz="2200" dirty="0" smtClean="0"/>
              <a:t>won't pick </a:t>
            </a:r>
            <a:r>
              <a:rPr lang="en-US" sz="2200" dirty="0"/>
              <a:t>it !</a:t>
            </a:r>
            <a:endParaRPr lang="en-US" altLang="ko-KR" sz="2200" dirty="0" smtClean="0"/>
          </a:p>
        </p:txBody>
      </p:sp>
    </p:spTree>
    <p:extLst>
      <p:ext uri="{BB962C8B-B14F-4D97-AF65-F5344CB8AC3E}">
        <p14:creationId xmlns:p14="http://schemas.microsoft.com/office/powerpoint/2010/main" val="357100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55862BBC-4877-47F5-8637-A7BF978D3133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4</a:t>
            </a:fld>
            <a:endParaRPr kumimoji="0" lang="en-US" altLang="ko-KR" sz="2600" dirty="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61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altLang="ko-KR" dirty="0" smtClean="0"/>
          </a:p>
        </p:txBody>
      </p:sp>
      <p:sp>
        <p:nvSpPr>
          <p:cNvPr id="3328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2438400"/>
            <a:ext cx="8610600" cy="56410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b="1" dirty="0"/>
              <a:t>Is this a BST </a:t>
            </a:r>
            <a:r>
              <a:rPr lang="en-US" sz="2200" b="1" dirty="0" smtClean="0"/>
              <a:t>?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"/>
          <a:stretch/>
        </p:blipFill>
        <p:spPr>
          <a:xfrm>
            <a:off x="2133600" y="3002507"/>
            <a:ext cx="6248400" cy="310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6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40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514600"/>
            <a:ext cx="6525536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41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839" y="2743200"/>
            <a:ext cx="4096322" cy="350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42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altLang="ko-KR" dirty="0" smtClean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207" y="3200400"/>
            <a:ext cx="4553586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1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dirty="0"/>
          </a:p>
        </p:txBody>
      </p:sp>
      <p:pic>
        <p:nvPicPr>
          <p:cNvPr id="1026" name="Picture 2" descr="bst-del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260"/>
            <a:ext cx="9144000" cy="4446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057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Delete</a:t>
            </a:r>
            <a:endParaRPr lang="en-US" dirty="0"/>
          </a:p>
        </p:txBody>
      </p:sp>
      <p:pic>
        <p:nvPicPr>
          <p:cNvPr id="2050" name="Picture 2" descr="bst-delet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4401"/>
            <a:ext cx="9144000" cy="493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4307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915399" cy="5562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if ( k not in BST </a:t>
            </a:r>
            <a:r>
              <a:rPr lang="en-US" dirty="0" smtClean="0"/>
              <a:t>)    {	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	return</a:t>
            </a:r>
            <a:r>
              <a:rPr lang="en-US" dirty="0"/>
              <a:t>;         // Nothing to delete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/****** The "Hibbard deletion algorithm" ******/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if ( k has no subtrees </a:t>
            </a:r>
            <a:r>
              <a:rPr lang="en-US" dirty="0" smtClean="0"/>
              <a:t>) </a:t>
            </a:r>
            <a:r>
              <a:rPr lang="en-US" dirty="0"/>
              <a:t>{ </a:t>
            </a:r>
            <a:r>
              <a:rPr lang="en-US" dirty="0" smtClean="0"/>
              <a:t>		          //     </a:t>
            </a:r>
            <a:r>
              <a:rPr lang="en-US" dirty="0"/>
              <a:t>x          </a:t>
            </a:r>
            <a:r>
              <a:rPr lang="en-US" dirty="0" smtClean="0"/>
              <a:t>    </a:t>
            </a:r>
            <a:r>
              <a:rPr lang="en-US" dirty="0" err="1"/>
              <a:t>x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unlink </a:t>
            </a:r>
            <a:r>
              <a:rPr lang="en-US" dirty="0"/>
              <a:t>k from k's parent; </a:t>
            </a:r>
            <a:r>
              <a:rPr lang="en-US" dirty="0" smtClean="0"/>
              <a:t>      	          //    </a:t>
            </a:r>
            <a:r>
              <a:rPr lang="en-US" dirty="0"/>
              <a:t>/ \    ==&gt;   /</a:t>
            </a:r>
          </a:p>
          <a:p>
            <a:pPr marL="0" indent="0">
              <a:buNone/>
            </a:pPr>
            <a:r>
              <a:rPr lang="en-US" dirty="0" smtClean="0"/>
              <a:t>     return</a:t>
            </a:r>
            <a:r>
              <a:rPr lang="en-US" dirty="0"/>
              <a:t>;                        </a:t>
            </a:r>
            <a:r>
              <a:rPr lang="en-US" dirty="0" smtClean="0"/>
              <a:t>		         //   </a:t>
            </a:r>
            <a:r>
              <a:rPr lang="en-US" dirty="0"/>
              <a:t>y   k       </a:t>
            </a:r>
            <a:r>
              <a:rPr lang="en-US" dirty="0" smtClean="0"/>
              <a:t>   </a:t>
            </a:r>
            <a:r>
              <a:rPr lang="en-US" dirty="0"/>
              <a:t>y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if ( k has 1 tree </a:t>
            </a:r>
            <a:r>
              <a:rPr lang="en-US" dirty="0" smtClean="0"/>
              <a:t>) {     			          </a:t>
            </a:r>
            <a:r>
              <a:rPr lang="en-US" dirty="0"/>
              <a:t>//     x       </a:t>
            </a:r>
            <a:r>
              <a:rPr lang="en-US" dirty="0" smtClean="0"/>
              <a:t>        </a:t>
            </a:r>
            <a:r>
              <a:rPr lang="en-US" dirty="0" err="1"/>
              <a:t>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make </a:t>
            </a:r>
            <a:r>
              <a:rPr lang="en-US" dirty="0"/>
              <a:t>k's parent point to k's subtree; </a:t>
            </a:r>
            <a:r>
              <a:rPr lang="en-US" dirty="0" smtClean="0"/>
              <a:t>                           //    </a:t>
            </a:r>
            <a:r>
              <a:rPr lang="en-US" dirty="0"/>
              <a:t>/ \    ==&gt;   / \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return</a:t>
            </a:r>
            <a:r>
              <a:rPr lang="en-US" dirty="0"/>
              <a:t>; </a:t>
            </a:r>
            <a:r>
              <a:rPr lang="en-US" dirty="0" smtClean="0"/>
              <a:t>			                   	         //   </a:t>
            </a:r>
            <a:r>
              <a:rPr lang="en-US" dirty="0"/>
              <a:t>y   k        y   z</a:t>
            </a:r>
          </a:p>
          <a:p>
            <a:pPr marL="0" indent="0">
              <a:buNone/>
            </a:pPr>
            <a:r>
              <a:rPr lang="en-US" dirty="0" smtClean="0"/>
              <a:t>    }				                   	         //          </a:t>
            </a:r>
            <a:r>
              <a:rPr lang="en-US" dirty="0"/>
              <a:t>\</a:t>
            </a:r>
          </a:p>
          <a:p>
            <a:pPr marL="0" indent="0">
              <a:buNone/>
            </a:pPr>
            <a:r>
              <a:rPr lang="en-US" dirty="0" smtClean="0"/>
              <a:t>					         //	  z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/* k has 2 subtrees - TOUGH */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(1)  find the successor of k:</a:t>
            </a:r>
          </a:p>
          <a:p>
            <a:pPr marL="0" indent="0">
              <a:buNone/>
            </a:pPr>
            <a:r>
              <a:rPr lang="en-US" dirty="0"/>
              <a:t>            go right once</a:t>
            </a:r>
          </a:p>
          <a:p>
            <a:pPr marL="0" indent="0">
              <a:buNone/>
            </a:pPr>
            <a:r>
              <a:rPr lang="en-US" dirty="0"/>
              <a:t>	    go left all the way down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smtClean="0"/>
              <a:t>(</a:t>
            </a:r>
            <a:r>
              <a:rPr lang="en-US" dirty="0"/>
              <a:t>2) Replace k with k's successor;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/>
              <a:t>(3) Make the successor's parent point to the successor's right subtree;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Hibbard node deletion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684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Lectures by Mr. Mohammad </a:t>
            </a:r>
            <a:r>
              <a:rPr lang="en-US" dirty="0" err="1"/>
              <a:t>Asad</a:t>
            </a:r>
            <a:r>
              <a:rPr lang="en-US" dirty="0"/>
              <a:t> </a:t>
            </a:r>
            <a:r>
              <a:rPr lang="en-US" dirty="0" err="1"/>
              <a:t>Abbasi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4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5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structure</a:t>
            </a:r>
            <a:endParaRPr lang="en-US" altLang="ko-KR" dirty="0" smtClean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892" y="2590800"/>
            <a:ext cx="333421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1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1" y="1905000"/>
            <a:ext cx="7823200" cy="42211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  class Node { </a:t>
            </a:r>
          </a:p>
          <a:p>
            <a:pPr marL="0" indent="0" fontAlgn="base">
              <a:buNone/>
            </a:pPr>
            <a:r>
              <a:rPr lang="en-US" dirty="0"/>
              <a:t>        </a:t>
            </a:r>
            <a:r>
              <a:rPr lang="en-US" dirty="0" err="1"/>
              <a:t>int</a:t>
            </a:r>
            <a:r>
              <a:rPr lang="en-US" dirty="0"/>
              <a:t> key; </a:t>
            </a:r>
          </a:p>
          <a:p>
            <a:pPr marL="0" indent="0" fontAlgn="base">
              <a:buNone/>
            </a:pPr>
            <a:r>
              <a:rPr lang="en-US" dirty="0"/>
              <a:t>        Node left, right; </a:t>
            </a:r>
          </a:p>
          <a:p>
            <a:pPr marL="0" indent="0" fontAlgn="base">
              <a:buNone/>
            </a:pPr>
            <a:r>
              <a:rPr lang="en-US" dirty="0"/>
              <a:t>  </a:t>
            </a:r>
          </a:p>
          <a:p>
            <a:pPr marL="0" indent="0" fontAlgn="base">
              <a:buNone/>
            </a:pPr>
            <a:r>
              <a:rPr lang="en-US" dirty="0"/>
              <a:t>        public Node(</a:t>
            </a:r>
            <a:r>
              <a:rPr lang="en-US" dirty="0" err="1"/>
              <a:t>int</a:t>
            </a:r>
            <a:r>
              <a:rPr lang="en-US" dirty="0"/>
              <a:t> item) { </a:t>
            </a:r>
          </a:p>
          <a:p>
            <a:pPr marL="0" indent="0" fontAlgn="base">
              <a:buNone/>
            </a:pPr>
            <a:r>
              <a:rPr lang="en-US" dirty="0"/>
              <a:t>            key = item; </a:t>
            </a:r>
          </a:p>
          <a:p>
            <a:pPr marL="0" indent="0" fontAlgn="base">
              <a:buNone/>
            </a:pPr>
            <a:r>
              <a:rPr lang="en-US" dirty="0"/>
              <a:t>            left = right = null; </a:t>
            </a:r>
          </a:p>
          <a:p>
            <a:pPr marL="0" indent="0" fontAlgn="base">
              <a:buNone/>
            </a:pPr>
            <a:r>
              <a:rPr lang="en-US" dirty="0"/>
              <a:t>        } </a:t>
            </a:r>
          </a:p>
          <a:p>
            <a:pPr marL="0" indent="0" fontAlgn="base">
              <a:buNone/>
            </a:pPr>
            <a:r>
              <a:rPr lang="en-US" dirty="0"/>
              <a:t>    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Node </a:t>
            </a:r>
            <a:r>
              <a:rPr lang="en-US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23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0200"/>
            <a:ext cx="8686799" cy="510540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2900" dirty="0" smtClean="0"/>
              <a:t>class </a:t>
            </a:r>
            <a:r>
              <a:rPr lang="en-US" sz="2900" dirty="0" err="1"/>
              <a:t>BinarySearchTree</a:t>
            </a:r>
            <a:r>
              <a:rPr lang="en-US" sz="2900" dirty="0"/>
              <a:t> { </a:t>
            </a:r>
          </a:p>
          <a:p>
            <a:pPr marL="0" indent="0" fontAlgn="base">
              <a:buNone/>
            </a:pPr>
            <a:r>
              <a:rPr lang="en-US" sz="2900" dirty="0"/>
              <a:t>     </a:t>
            </a:r>
            <a:r>
              <a:rPr lang="en-US" sz="2900" dirty="0" smtClean="0"/>
              <a:t>// </a:t>
            </a:r>
            <a:r>
              <a:rPr lang="en-US" sz="2900" dirty="0"/>
              <a:t>Root of BST </a:t>
            </a:r>
          </a:p>
          <a:p>
            <a:pPr marL="0" indent="0" fontAlgn="base">
              <a:buNone/>
            </a:pPr>
            <a:r>
              <a:rPr lang="en-US" sz="2900" dirty="0"/>
              <a:t>    Node root; </a:t>
            </a:r>
            <a:endParaRPr lang="en-US" sz="2900" dirty="0" smtClean="0"/>
          </a:p>
          <a:p>
            <a:pPr marL="0" indent="0" fontAlgn="base">
              <a:buNone/>
            </a:pPr>
            <a:endParaRPr lang="en-US" sz="2900" dirty="0"/>
          </a:p>
          <a:p>
            <a:pPr marL="0" indent="0" fontAlgn="base">
              <a:buNone/>
            </a:pPr>
            <a:r>
              <a:rPr lang="en-US" sz="2900" dirty="0"/>
              <a:t>    // Constructor </a:t>
            </a:r>
          </a:p>
          <a:p>
            <a:pPr marL="0" indent="0" fontAlgn="base">
              <a:buNone/>
            </a:pPr>
            <a:r>
              <a:rPr lang="en-US" sz="2900" dirty="0"/>
              <a:t>    </a:t>
            </a:r>
            <a:r>
              <a:rPr lang="en-US" sz="2900" dirty="0" err="1"/>
              <a:t>BinarySearchTree</a:t>
            </a:r>
            <a:r>
              <a:rPr lang="en-US" sz="2900" dirty="0"/>
              <a:t>() {  </a:t>
            </a:r>
          </a:p>
          <a:p>
            <a:pPr marL="0" indent="0" fontAlgn="base">
              <a:buNone/>
            </a:pPr>
            <a:r>
              <a:rPr lang="en-US" sz="2900" dirty="0"/>
              <a:t>        root = null;  </a:t>
            </a:r>
          </a:p>
          <a:p>
            <a:pPr marL="0" indent="0" fontAlgn="base">
              <a:buNone/>
            </a:pPr>
            <a:r>
              <a:rPr lang="en-US" sz="2900" dirty="0"/>
              <a:t>    } </a:t>
            </a:r>
          </a:p>
          <a:p>
            <a:pPr marL="0" indent="0" fontAlgn="base">
              <a:buNone/>
            </a:pPr>
            <a:r>
              <a:rPr lang="en-US" sz="2900" dirty="0"/>
              <a:t>  </a:t>
            </a:r>
            <a:r>
              <a:rPr lang="en-US" sz="2900" dirty="0" smtClean="0"/>
              <a:t>// other functions </a:t>
            </a:r>
            <a:r>
              <a:rPr lang="mr-IN" sz="2900" dirty="0" smtClean="0"/>
              <a:t>…</a:t>
            </a:r>
            <a:endParaRPr lang="en-US" sz="2900" dirty="0"/>
          </a:p>
          <a:p>
            <a:pPr marL="0" indent="0" fontAlgn="base">
              <a:buNone/>
            </a:pPr>
            <a:r>
              <a:rPr lang="en-US" sz="2900" dirty="0" smtClean="0"/>
              <a:t>}</a:t>
            </a:r>
            <a:endParaRPr lang="en-US" sz="2900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</p:spPr>
        <p:txBody>
          <a:bodyPr/>
          <a:lstStyle/>
          <a:p>
            <a:r>
              <a:rPr lang="en-US" b="1" dirty="0"/>
              <a:t>Binary Search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3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8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Operations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18504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There are 3 common </a:t>
            </a:r>
            <a:r>
              <a:rPr lang="en-US" sz="2200" dirty="0" smtClean="0"/>
              <a:t>operations:</a:t>
            </a: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INSERT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QUERY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smtClean="0"/>
              <a:t>DELETE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571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5pPr>
            <a:lvl6pPr marL="25146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6pPr>
            <a:lvl7pPr marL="29718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7pPr>
            <a:lvl8pPr marL="34290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8pPr>
            <a:lvl9pPr marL="3886200" indent="-22860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Gulim" pitchFamily="34" charset="-127"/>
              </a:defRPr>
            </a:lvl9pPr>
          </a:lstStyle>
          <a:p>
            <a:pPr eaLnBrk="1" hangingPunct="1"/>
            <a:fld id="{65C65CC8-9A31-47C6-8AF0-ABDF9ACAA3EB}" type="slidenum">
              <a:rPr kumimoji="0" lang="en-US" altLang="ko-KR" sz="2600">
                <a:solidFill>
                  <a:schemeClr val="bg1"/>
                </a:solidFill>
                <a:latin typeface="Gulim" pitchFamily="34" charset="-127"/>
              </a:rPr>
              <a:pPr eaLnBrk="1" hangingPunct="1"/>
              <a:t>9</a:t>
            </a:fld>
            <a:endParaRPr kumimoji="0" lang="en-US" altLang="ko-KR" sz="2600">
              <a:solidFill>
                <a:schemeClr val="bg1"/>
              </a:solidFill>
              <a:latin typeface="Gulim" pitchFamily="34" charset="-127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Operation - Insert</a:t>
            </a:r>
            <a:endParaRPr lang="en-US" altLang="ko-KR" dirty="0" smtClean="0"/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416704"/>
            <a:ext cx="8534400" cy="2993496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/>
              <a:t>Insert(</a:t>
            </a:r>
            <a:r>
              <a:rPr lang="en-US" sz="2200" dirty="0" err="1"/>
              <a:t>T,z</a:t>
            </a:r>
            <a:r>
              <a:rPr lang="en-US" sz="2200" dirty="0" smtClean="0"/>
              <a:t>)</a:t>
            </a:r>
          </a:p>
          <a:p>
            <a:pPr>
              <a:buFont typeface="Wingdings" pitchFamily="2" charset="2"/>
              <a:buChar char="Ø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Insert </a:t>
            </a:r>
            <a:r>
              <a:rPr lang="en-US" sz="2000" dirty="0"/>
              <a:t>a node with KEY=z into BST T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Time </a:t>
            </a:r>
            <a:r>
              <a:rPr lang="en-US" sz="2000" dirty="0"/>
              <a:t>complexity: O(h)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210772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5052</TotalTime>
  <Words>881</Words>
  <Application>Microsoft Office PowerPoint</Application>
  <PresentationFormat>On-screen Show (4:3)</PresentationFormat>
  <Paragraphs>292</Paragraphs>
  <Slides>46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Waveform</vt:lpstr>
      <vt:lpstr>Binary Search Tree       Lecture 10 </vt:lpstr>
      <vt:lpstr>Binary Search Tree</vt:lpstr>
      <vt:lpstr>Example</vt:lpstr>
      <vt:lpstr>Example</vt:lpstr>
      <vt:lpstr>Node structure</vt:lpstr>
      <vt:lpstr>Node structure</vt:lpstr>
      <vt:lpstr>Binary Search Tree</vt:lpstr>
      <vt:lpstr>Operations</vt:lpstr>
      <vt:lpstr>Operation - Insert</vt:lpstr>
      <vt:lpstr>Operation - Insert</vt:lpstr>
      <vt:lpstr>ALGORITHM</vt:lpstr>
      <vt:lpstr>ALGORITHM</vt:lpstr>
      <vt:lpstr>Insert()</vt:lpstr>
      <vt:lpstr>Operation - Insert</vt:lpstr>
      <vt:lpstr>Insert()</vt:lpstr>
      <vt:lpstr>Operation - Query</vt:lpstr>
      <vt:lpstr>Operation - Search</vt:lpstr>
      <vt:lpstr>Operation - Search</vt:lpstr>
      <vt:lpstr>Operation - Search</vt:lpstr>
      <vt:lpstr>Operation - Search</vt:lpstr>
      <vt:lpstr>ALGORITHM</vt:lpstr>
      <vt:lpstr>Search()</vt:lpstr>
      <vt:lpstr>Search()</vt:lpstr>
      <vt:lpstr>Operation - Search</vt:lpstr>
      <vt:lpstr>Operation –Min/Max</vt:lpstr>
      <vt:lpstr>Operation –Min/Max</vt:lpstr>
      <vt:lpstr>Operation Predecessor/Successor</vt:lpstr>
      <vt:lpstr>Operation Predecessor/Successor</vt:lpstr>
      <vt:lpstr>Operation Predecessor/Successor</vt:lpstr>
      <vt:lpstr>Operation Predecessor/Successor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Operation - Delete</vt:lpstr>
      <vt:lpstr>The Hibbard node deletion algorithm</vt:lpstr>
      <vt:lpstr>Sources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Asad Abbasi</dc:creator>
  <cp:lastModifiedBy>Husnain</cp:lastModifiedBy>
  <cp:revision>1283</cp:revision>
  <dcterms:created xsi:type="dcterms:W3CDTF">2006-08-16T00:00:00Z</dcterms:created>
  <dcterms:modified xsi:type="dcterms:W3CDTF">2019-11-26T07:44:59Z</dcterms:modified>
</cp:coreProperties>
</file>