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Lst>
  <p:notesMasterIdLst>
    <p:notesMasterId r:id="rId55"/>
  </p:notesMasterIdLst>
  <p:sldIdLst>
    <p:sldId id="450" r:id="rId2"/>
    <p:sldId id="648" r:id="rId3"/>
    <p:sldId id="649" r:id="rId4"/>
    <p:sldId id="669" r:id="rId5"/>
    <p:sldId id="650" r:id="rId6"/>
    <p:sldId id="651" r:id="rId7"/>
    <p:sldId id="652" r:id="rId8"/>
    <p:sldId id="653" r:id="rId9"/>
    <p:sldId id="654" r:id="rId10"/>
    <p:sldId id="655" r:id="rId11"/>
    <p:sldId id="656" r:id="rId12"/>
    <p:sldId id="657" r:id="rId13"/>
    <p:sldId id="658" r:id="rId14"/>
    <p:sldId id="659" r:id="rId15"/>
    <p:sldId id="660" r:id="rId16"/>
    <p:sldId id="661" r:id="rId17"/>
    <p:sldId id="662" r:id="rId18"/>
    <p:sldId id="663" r:id="rId19"/>
    <p:sldId id="664" r:id="rId20"/>
    <p:sldId id="665" r:id="rId21"/>
    <p:sldId id="588" r:id="rId22"/>
    <p:sldId id="670" r:id="rId23"/>
    <p:sldId id="539" r:id="rId24"/>
    <p:sldId id="540" r:id="rId25"/>
    <p:sldId id="551" r:id="rId26"/>
    <p:sldId id="538" r:id="rId27"/>
    <p:sldId id="589" r:id="rId28"/>
    <p:sldId id="645" r:id="rId29"/>
    <p:sldId id="644" r:id="rId30"/>
    <p:sldId id="646" r:id="rId31"/>
    <p:sldId id="647" r:id="rId32"/>
    <p:sldId id="640" r:id="rId33"/>
    <p:sldId id="641" r:id="rId34"/>
    <p:sldId id="642" r:id="rId35"/>
    <p:sldId id="643" r:id="rId36"/>
    <p:sldId id="557" r:id="rId37"/>
    <p:sldId id="575" r:id="rId38"/>
    <p:sldId id="666" r:id="rId39"/>
    <p:sldId id="576" r:id="rId40"/>
    <p:sldId id="577" r:id="rId41"/>
    <p:sldId id="579" r:id="rId42"/>
    <p:sldId id="580" r:id="rId43"/>
    <p:sldId id="583" r:id="rId44"/>
    <p:sldId id="584" r:id="rId45"/>
    <p:sldId id="585" r:id="rId46"/>
    <p:sldId id="673" r:id="rId47"/>
    <p:sldId id="672" r:id="rId48"/>
    <p:sldId id="674" r:id="rId49"/>
    <p:sldId id="675" r:id="rId50"/>
    <p:sldId id="586" r:id="rId51"/>
    <p:sldId id="587" r:id="rId52"/>
    <p:sldId id="667" r:id="rId53"/>
    <p:sldId id="66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800" autoAdjust="0"/>
  </p:normalViewPr>
  <p:slideViewPr>
    <p:cSldViewPr>
      <p:cViewPr>
        <p:scale>
          <a:sx n="66" d="100"/>
          <a:sy n="66" d="100"/>
        </p:scale>
        <p:origin x="-1506"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62D1A-DA54-4685-8002-55FBD68B6A27}" type="datetimeFigureOut">
              <a:rPr lang="en-US" smtClean="0"/>
              <a:pPr/>
              <a:t>11/21/2019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20222-78E6-4356-B2FD-F4E0C79E48B1}" type="slidenum">
              <a:rPr lang="en-US" smtClean="0"/>
              <a:pPr/>
              <a:t>‹#›</a:t>
            </a:fld>
            <a:endParaRPr lang="en-US"/>
          </a:p>
        </p:txBody>
      </p:sp>
    </p:spTree>
    <p:extLst>
      <p:ext uri="{BB962C8B-B14F-4D97-AF65-F5344CB8AC3E}">
        <p14:creationId xmlns:p14="http://schemas.microsoft.com/office/powerpoint/2010/main" val="82404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Insertion_sor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85FD3C20-D044-4FCC-8E07-DC4AF436F516}" type="slidenum">
              <a:rPr lang="en-US" sz="1200"/>
              <a:pPr eaLnBrk="1" hangingPunct="1"/>
              <a:t>1</a:t>
            </a:fld>
            <a:endParaRPr lang="en-US" sz="1200"/>
          </a:p>
        </p:txBody>
      </p:sp>
      <p:sp>
        <p:nvSpPr>
          <p:cNvPr id="34818" name="Rectangle 2"/>
          <p:cNvSpPr>
            <a:spLocks noGrp="1" noRot="1" noChangeAspect="1" noChangeArrowheads="1" noTextEdit="1"/>
          </p:cNvSpPr>
          <p:nvPr>
            <p:ph type="sldImg"/>
          </p:nvPr>
        </p:nvSpPr>
        <p:spPr>
          <a:xfrm>
            <a:off x="1144588" y="687388"/>
            <a:ext cx="4570412" cy="3427412"/>
          </a:xfrm>
          <a:ln/>
        </p:spPr>
      </p:sp>
      <p:sp>
        <p:nvSpPr>
          <p:cNvPr id="34819"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24</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26</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27</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28</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smtClean="0"/>
              <a:t>just like a bubble sort does. The only difference between the two sorting algorithms is the manner in which they compare the elements.</a:t>
            </a:r>
          </a:p>
          <a:p>
            <a:r>
              <a:rPr lang="en-US" dirty="0" smtClean="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29</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smtClean="0"/>
              <a:t>just like a bubble sort does. The only difference between the two sorting algorithms is the manner in which they compare the elements.</a:t>
            </a:r>
          </a:p>
          <a:p>
            <a:r>
              <a:rPr lang="en-US" dirty="0" smtClean="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30</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smtClean="0"/>
              <a:t>just like a bubble sort does. The only difference between the two sorting algorithms is the manner in which they compare the elements.</a:t>
            </a:r>
          </a:p>
          <a:p>
            <a:r>
              <a:rPr lang="en-US" dirty="0" smtClean="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31</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smtClean="0"/>
              <a:t>just like a bubble sort does. The only difference between the two sorting algorithms is the manner in which they compare the elements.</a:t>
            </a:r>
          </a:p>
          <a:p>
            <a:r>
              <a:rPr lang="en-US" dirty="0" smtClean="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32</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33</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Shellsort</a:t>
            </a:r>
            <a:r>
              <a:rPr lang="en-US" dirty="0" smtClean="0"/>
              <a:t> is a generalization of </a:t>
            </a:r>
            <a:r>
              <a:rPr lang="en-US" dirty="0" smtClean="0">
                <a:hlinkClick r:id="rId3" tooltip="Insertion sort"/>
              </a:rPr>
              <a:t>insertion sort</a:t>
            </a:r>
            <a:r>
              <a:rPr lang="en-US" dirty="0" smtClean="0"/>
              <a:t> that allows the exchange of items that are far apart. The idea is to arrange the list of elements so that, starting anywhere, considering every </a:t>
            </a:r>
            <a:r>
              <a:rPr lang="en-US" i="1" dirty="0" err="1" smtClean="0"/>
              <a:t>h</a:t>
            </a:r>
            <a:r>
              <a:rPr lang="en-US" dirty="0" err="1" smtClean="0"/>
              <a:t>th</a:t>
            </a:r>
            <a:r>
              <a:rPr lang="en-US" dirty="0" smtClean="0"/>
              <a:t> element gives a sorted list. Such a list is said to be </a:t>
            </a:r>
            <a:r>
              <a:rPr lang="en-US" i="1" dirty="0" smtClean="0"/>
              <a:t>h</a:t>
            </a:r>
            <a:r>
              <a:rPr lang="en-US" dirty="0" smtClean="0"/>
              <a:t>-sorted. Equivalently, it can be thought of as </a:t>
            </a:r>
            <a:r>
              <a:rPr lang="en-US" i="1" dirty="0" smtClean="0"/>
              <a:t>h</a:t>
            </a:r>
            <a:r>
              <a:rPr lang="en-US" dirty="0" smtClean="0"/>
              <a:t> interleaved lists, each individually sorted. Beginning with large values of </a:t>
            </a:r>
            <a:r>
              <a:rPr lang="en-US" i="1" dirty="0" smtClean="0"/>
              <a:t>h</a:t>
            </a:r>
            <a:r>
              <a:rPr lang="en-US" dirty="0" smtClean="0"/>
              <a:t>, this rearrangement allows elements to move long distances in the original list, reducing large amounts of disorder quickly, and leaving less work for smaller </a:t>
            </a:r>
            <a:r>
              <a:rPr lang="en-US" i="1" dirty="0" smtClean="0"/>
              <a:t>h</a:t>
            </a:r>
            <a:r>
              <a:rPr lang="en-US" dirty="0" smtClean="0"/>
              <a:t>-sort steps to do. If the file is then </a:t>
            </a:r>
            <a:r>
              <a:rPr lang="en-US" i="1" dirty="0" smtClean="0"/>
              <a:t>k-sorted</a:t>
            </a:r>
            <a:r>
              <a:rPr lang="en-US" dirty="0" smtClean="0"/>
              <a:t> for some smaller integer </a:t>
            </a:r>
            <a:r>
              <a:rPr lang="en-US" i="1" dirty="0" smtClean="0"/>
              <a:t>k</a:t>
            </a:r>
            <a:r>
              <a:rPr lang="en-US" dirty="0" smtClean="0"/>
              <a:t>, then the file remains </a:t>
            </a:r>
            <a:r>
              <a:rPr lang="en-US" i="1" dirty="0" smtClean="0"/>
              <a:t>h</a:t>
            </a:r>
            <a:r>
              <a:rPr lang="en-US" dirty="0" smtClean="0"/>
              <a:t>-sorted. Following this idea for a decreasing sequence of </a:t>
            </a:r>
            <a:r>
              <a:rPr lang="en-US" i="1" dirty="0" smtClean="0"/>
              <a:t>h</a:t>
            </a:r>
            <a:r>
              <a:rPr lang="en-US" dirty="0" smtClean="0"/>
              <a:t> values ending in 1 is guaranteed to leave a sorted list in the end.</a:t>
            </a:r>
            <a:endParaRPr lang="en-US" dirty="0"/>
          </a:p>
        </p:txBody>
      </p:sp>
      <p:sp>
        <p:nvSpPr>
          <p:cNvPr id="4" name="Slide Number Placeholder 3"/>
          <p:cNvSpPr>
            <a:spLocks noGrp="1"/>
          </p:cNvSpPr>
          <p:nvPr>
            <p:ph type="sldNum" sz="quarter" idx="10"/>
          </p:nvPr>
        </p:nvSpPr>
        <p:spPr/>
        <p:txBody>
          <a:bodyPr/>
          <a:lstStyle/>
          <a:p>
            <a:fld id="{DDC20222-78E6-4356-B2FD-F4E0C79E48B1}" type="slidenum">
              <a:rPr lang="en-US" smtClean="0"/>
              <a:pPr/>
              <a:t>3</a:t>
            </a:fld>
            <a:endParaRPr lang="en-US"/>
          </a:p>
        </p:txBody>
      </p:sp>
    </p:spTree>
    <p:extLst>
      <p:ext uri="{BB962C8B-B14F-4D97-AF65-F5344CB8AC3E}">
        <p14:creationId xmlns:p14="http://schemas.microsoft.com/office/powerpoint/2010/main" val="13392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34</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35</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36</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37</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38</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Rot="1" noChangeAspect="1" noChangeArrowheads="1"/>
          </p:cNvSpPr>
          <p:nvPr>
            <p:ph type="sldImg"/>
          </p:nvPr>
        </p:nvSpPr>
        <p:spPr>
          <a:ln/>
        </p:spPr>
      </p:sp>
      <p:sp>
        <p:nvSpPr>
          <p:cNvPr id="407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37">
              <a:defRPr sz="2400">
                <a:solidFill>
                  <a:schemeClr val="tx1"/>
                </a:solidFill>
                <a:latin typeface="Times New Roman" pitchFamily="18" charset="0"/>
                <a:ea typeface="MS PGothic" pitchFamily="34" charset="-128"/>
              </a:defRPr>
            </a:lvl1pPr>
            <a:lvl2pPr marL="729057" indent="-280406" defTabSz="914437">
              <a:defRPr sz="2400">
                <a:solidFill>
                  <a:schemeClr val="tx1"/>
                </a:solidFill>
                <a:latin typeface="Times New Roman" pitchFamily="18" charset="0"/>
                <a:ea typeface="MS PGothic" pitchFamily="34" charset="-128"/>
              </a:defRPr>
            </a:lvl2pPr>
            <a:lvl3pPr marL="1121626" indent="-224325" defTabSz="914437">
              <a:defRPr sz="2400">
                <a:solidFill>
                  <a:schemeClr val="tx1"/>
                </a:solidFill>
                <a:latin typeface="Times New Roman" pitchFamily="18" charset="0"/>
                <a:ea typeface="MS PGothic" pitchFamily="34" charset="-128"/>
              </a:defRPr>
            </a:lvl3pPr>
            <a:lvl4pPr marL="1570276" indent="-224325" defTabSz="914437">
              <a:defRPr sz="2400">
                <a:solidFill>
                  <a:schemeClr val="tx1"/>
                </a:solidFill>
                <a:latin typeface="Times New Roman" pitchFamily="18" charset="0"/>
                <a:ea typeface="MS PGothic" pitchFamily="34" charset="-128"/>
              </a:defRPr>
            </a:lvl4pPr>
            <a:lvl5pPr marL="2018927" indent="-224325" defTabSz="914437">
              <a:defRPr sz="2400">
                <a:solidFill>
                  <a:schemeClr val="tx1"/>
                </a:solidFill>
                <a:latin typeface="Times New Roman" pitchFamily="18" charset="0"/>
                <a:ea typeface="MS PGothic" pitchFamily="34" charset="-128"/>
              </a:defRPr>
            </a:lvl5pPr>
            <a:lvl6pPr marL="2467577" indent="-224325" algn="ctr" defTabSz="914437"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16227" indent="-224325" algn="ctr" defTabSz="914437"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364878" indent="-224325" algn="ctr" defTabSz="914437"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13528" indent="-224325" algn="ctr" defTabSz="914437"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52C0902D-0524-401D-93B1-59150410BB45}" type="slidenum">
              <a:rPr lang="zh-CN" altLang="en-US" sz="1100">
                <a:ea typeface="SimSun" pitchFamily="2" charset="-122"/>
              </a:rPr>
              <a:pPr/>
              <a:t>40</a:t>
            </a:fld>
            <a:endParaRPr lang="en-US" altLang="zh-CN" sz="1100">
              <a:ea typeface="SimSun" pitchFamily="2" charset="-122"/>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smtClean="0">
              <a:ea typeface="SimSun"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Arial" pitchFamily="34" charset="0"/>
              </a:defRPr>
            </a:lvl1pPr>
            <a:lvl2pPr marL="702756" indent="-270291" defTabSz="914485">
              <a:defRPr>
                <a:solidFill>
                  <a:schemeClr val="tx1"/>
                </a:solidFill>
                <a:latin typeface="Arial" pitchFamily="34" charset="0"/>
              </a:defRPr>
            </a:lvl2pPr>
            <a:lvl3pPr marL="1081164" indent="-216233" defTabSz="914485">
              <a:defRPr>
                <a:solidFill>
                  <a:schemeClr val="tx1"/>
                </a:solidFill>
                <a:latin typeface="Arial" pitchFamily="34" charset="0"/>
              </a:defRPr>
            </a:lvl3pPr>
            <a:lvl4pPr marL="1513629" indent="-216233" defTabSz="914485">
              <a:defRPr>
                <a:solidFill>
                  <a:schemeClr val="tx1"/>
                </a:solidFill>
                <a:latin typeface="Arial" pitchFamily="34" charset="0"/>
              </a:defRPr>
            </a:lvl4pPr>
            <a:lvl5pPr marL="1946095" indent="-216233" defTabSz="914485">
              <a:defRPr>
                <a:solidFill>
                  <a:schemeClr val="tx1"/>
                </a:solidFill>
                <a:latin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defRPr>
            </a:lvl9pPr>
          </a:lstStyle>
          <a:p>
            <a:r>
              <a:rPr lang="en-US" smtClean="0">
                <a:latin typeface="Times New Roman" pitchFamily="18" charset="0"/>
              </a:rPr>
              <a:t>Cpt S 223</a:t>
            </a:r>
          </a:p>
        </p:txBody>
      </p:sp>
      <p:sp>
        <p:nvSpPr>
          <p:cNvPr id="66563"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Arial" pitchFamily="34" charset="0"/>
              </a:defRPr>
            </a:lvl1pPr>
            <a:lvl2pPr marL="702756" indent="-270291" defTabSz="914485">
              <a:defRPr>
                <a:solidFill>
                  <a:schemeClr val="tx1"/>
                </a:solidFill>
                <a:latin typeface="Arial" pitchFamily="34" charset="0"/>
              </a:defRPr>
            </a:lvl2pPr>
            <a:lvl3pPr marL="1081164" indent="-216233" defTabSz="914485">
              <a:defRPr>
                <a:solidFill>
                  <a:schemeClr val="tx1"/>
                </a:solidFill>
                <a:latin typeface="Arial" pitchFamily="34" charset="0"/>
              </a:defRPr>
            </a:lvl3pPr>
            <a:lvl4pPr marL="1513629" indent="-216233" defTabSz="914485">
              <a:defRPr>
                <a:solidFill>
                  <a:schemeClr val="tx1"/>
                </a:solidFill>
                <a:latin typeface="Arial" pitchFamily="34" charset="0"/>
              </a:defRPr>
            </a:lvl4pPr>
            <a:lvl5pPr marL="1946095" indent="-216233" defTabSz="914485">
              <a:defRPr>
                <a:solidFill>
                  <a:schemeClr val="tx1"/>
                </a:solidFill>
                <a:latin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defRPr>
            </a:lvl9pPr>
          </a:lstStyle>
          <a:p>
            <a:r>
              <a:rPr lang="en-US" smtClean="0">
                <a:latin typeface="Times New Roman" pitchFamily="18" charset="0"/>
              </a:rPr>
              <a:t>Washington State University</a:t>
            </a: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45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50</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13</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smtClean="0"/>
              <a:t>just like a bubble sort does. The only difference between the two sorting algorithms is the manner in which they compare the elements.</a:t>
            </a:r>
          </a:p>
          <a:p>
            <a:r>
              <a:rPr lang="en-US" dirty="0" smtClean="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51</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smtClean="0"/>
              <a:t>Following writing </a:t>
            </a:r>
            <a:r>
              <a:rPr lang="en-US" dirty="0" err="1" smtClean="0"/>
              <a:t>merge_sort</a:t>
            </a:r>
            <a:r>
              <a:rPr lang="en-US" dirty="0" smtClean="0"/>
              <a:t> function, then it is required to merge both the left and right lists created above. There are several variants for the merge() function; one possibility is this:</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14</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smtClean="0"/>
              <a:t>just like a bubble sort does. The only difference between the two sorting algorithms is the manner in which they compare the elements.</a:t>
            </a:r>
          </a:p>
          <a:p>
            <a:r>
              <a:rPr lang="en-US" dirty="0" smtClean="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smtClean="0"/>
              <a:t>just like a bubble sort does. The only difference between the two sorting algorithms is the manner in which they compare the elements.</a:t>
            </a:r>
          </a:p>
          <a:p>
            <a:r>
              <a:rPr lang="en-US" dirty="0" smtClean="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16</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smtClean="0"/>
              <a:t>just like a bubble sort does. The only difference between the two sorting algorithms is the manner in which they compare the elements.</a:t>
            </a:r>
          </a:p>
          <a:p>
            <a:r>
              <a:rPr lang="en-US" dirty="0" smtClean="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17</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lang="en-US" dirty="0" smtClean="0"/>
              <a:t>just like a bubble sort does. The only difference between the two sorting algorithms is the manner in which they compare the elements.</a:t>
            </a:r>
          </a:p>
          <a:p>
            <a:r>
              <a:rPr lang="en-US" dirty="0" smtClean="0"/>
              <a:t>In some situations the exchange sort is slightly more efficient than its counter part the bubble sort. The bubble sort needs a final pass to determine that it is finished, thus is slightly less efficient than the exchange sort, because the exchange sort doesn’t need a final pass.</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C3B530-B26A-4E8C-BB8B-7953F32C204D}" type="slidenum">
              <a:rPr lang="en-US"/>
              <a:pPr/>
              <a:t>21</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23</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2A371E-242E-4289-8238-D340BF7086A6}" type="datetime1">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3C488-3941-4959-A287-C9CA202F1A64}" type="datetime1">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01CC3A1-4EC8-41F1-B535-1D6A0D6DA706}" type="datetime1">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42B9F-37A6-4625-886C-E5A02FC2D607}" type="datetime1">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A438F6-8B04-4EC6-9398-4D2B70C99CF8}" type="datetime1">
              <a:rPr lang="en-US" smtClean="0"/>
              <a:pPr/>
              <a:t>11/21/2019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431456E1-BBD4-4DD8-B581-668B3191C559}" type="datetime1">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935681-9D81-485A-ADCE-9310AFA78F37}" type="datetime1">
              <a:rPr lang="en-US" smtClean="0"/>
              <a:pPr/>
              <a:t>11/21/2019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DF4A9C-A2DD-4EF8-A291-5DA7998BFFFA}" type="datetime1">
              <a:rPr lang="en-US" smtClean="0"/>
              <a:pPr/>
              <a:t>11/21/2019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F9884C2-6CFB-4A89-A910-D50CEB2781BC}" type="datetime1">
              <a:rPr lang="en-US" smtClean="0"/>
              <a:pPr/>
              <a:t>11/21/2019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68F662F-E021-4442-B485-E317B6953F30}" type="datetime1">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42AA8B-2BBA-4CC7-A589-11F486F11EC8}" type="datetime1">
              <a:rPr lang="en-US" smtClean="0"/>
              <a:pPr/>
              <a:t>11/21/2019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B0FD7FA-AC66-4FAD-AC57-44315AE687CC}" type="datetime1">
              <a:rPr lang="en-US" smtClean="0"/>
              <a:pPr/>
              <a:t>11/21/2019</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38EA7BCF-F100-4975-8A34-9A92A6F60D7B}" type="slidenum">
              <a:rPr lang="en-US" sz="1400">
                <a:solidFill>
                  <a:schemeClr val="bg2"/>
                </a:solidFill>
              </a:rPr>
              <a:pPr eaLnBrk="1" hangingPunct="1"/>
              <a:t>1</a:t>
            </a:fld>
            <a:endParaRPr lang="en-US" sz="1400" dirty="0">
              <a:solidFill>
                <a:schemeClr val="bg2"/>
              </a:solidFill>
            </a:endParaRPr>
          </a:p>
        </p:txBody>
      </p:sp>
      <p:sp>
        <p:nvSpPr>
          <p:cNvPr id="61" name="Title 1"/>
          <p:cNvSpPr>
            <a:spLocks noGrp="1"/>
          </p:cNvSpPr>
          <p:nvPr>
            <p:ph type="ctrTitle"/>
          </p:nvPr>
        </p:nvSpPr>
        <p:spPr>
          <a:xfrm>
            <a:off x="488721" y="533400"/>
            <a:ext cx="8382000" cy="4267200"/>
          </a:xfrm>
        </p:spPr>
        <p:txBody>
          <a:bodyPr>
            <a:normAutofit/>
          </a:bodyPr>
          <a:lstStyle/>
          <a:p>
            <a:r>
              <a:rPr lang="en-US" b="1" dirty="0"/>
              <a:t>Sorting </a:t>
            </a:r>
            <a:r>
              <a:rPr lang="en-US" b="1" dirty="0" smtClean="0"/>
              <a:t>Algorithms</a:t>
            </a:r>
            <a:br>
              <a:rPr lang="en-US" b="1" dirty="0" smtClean="0"/>
            </a:br>
            <a:r>
              <a:rPr lang="en-US" b="1" dirty="0" smtClean="0"/>
              <a:t/>
            </a:r>
            <a:br>
              <a:rPr lang="en-US" b="1" dirty="0" smtClean="0"/>
            </a:br>
            <a:r>
              <a:rPr lang="en-US" sz="3200" dirty="0" smtClean="0"/>
              <a:t>Lecture 9</a:t>
            </a:r>
            <a:r>
              <a:rPr lang="en-US" sz="3200" dirty="0"/>
              <a:t/>
            </a:r>
            <a:br>
              <a:rPr lang="en-US" sz="3200" dirty="0"/>
            </a:br>
            <a:endParaRPr lang="en-US" sz="3100" b="1" dirty="0"/>
          </a:p>
        </p:txBody>
      </p:sp>
    </p:spTree>
    <p:extLst>
      <p:ext uri="{BB962C8B-B14F-4D97-AF65-F5344CB8AC3E}">
        <p14:creationId xmlns:p14="http://schemas.microsoft.com/office/powerpoint/2010/main" val="443243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DD5410DD-AB0E-44D2-9A5C-2BB1F14E48A1}" type="slidenum">
              <a:rPr lang="en-US"/>
              <a:pPr/>
              <a:t>10</a:t>
            </a:fld>
            <a:endParaRPr lang="en-US"/>
          </a:p>
        </p:txBody>
      </p:sp>
      <p:sp>
        <p:nvSpPr>
          <p:cNvPr id="192514" name="Rectangle 2"/>
          <p:cNvSpPr>
            <a:spLocks noGrp="1" noChangeArrowheads="1"/>
          </p:cNvSpPr>
          <p:nvPr>
            <p:ph type="title"/>
          </p:nvPr>
        </p:nvSpPr>
        <p:spPr/>
        <p:txBody>
          <a:bodyPr/>
          <a:lstStyle/>
          <a:p>
            <a:r>
              <a:rPr lang="en-US" sz="3600" b="1"/>
              <a:t>Shell Sort: Illustration</a:t>
            </a:r>
          </a:p>
        </p:txBody>
      </p:sp>
      <p:sp>
        <p:nvSpPr>
          <p:cNvPr id="192515" name="Rectangle 3"/>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2516" name="Rectangle 4"/>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2519" name="Rectangle 7"/>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2518" name="Object 6"/>
          <p:cNvGraphicFramePr>
            <a:graphicFrameLocks noChangeAspect="1"/>
          </p:cNvGraphicFramePr>
          <p:nvPr>
            <p:extLst>
              <p:ext uri="{D42A27DB-BD31-4B8C-83A1-F6EECF244321}">
                <p14:modId xmlns:p14="http://schemas.microsoft.com/office/powerpoint/2010/main" val="3269116621"/>
              </p:ext>
            </p:extLst>
          </p:nvPr>
        </p:nvGraphicFramePr>
        <p:xfrm>
          <a:off x="228600" y="2057400"/>
          <a:ext cx="8686800" cy="4572000"/>
        </p:xfrm>
        <a:graphic>
          <a:graphicData uri="http://schemas.openxmlformats.org/presentationml/2006/ole">
            <mc:AlternateContent xmlns:mc="http://schemas.openxmlformats.org/markup-compatibility/2006">
              <mc:Choice xmlns:v="urn:schemas-microsoft-com:vml" Requires="v">
                <p:oleObj spid="_x0000_s141341" name="VISIO" r:id="rId3" imgW="4495927" imgH="3362436" progId="">
                  <p:embed/>
                </p:oleObj>
              </mc:Choice>
              <mc:Fallback>
                <p:oleObj name="VISIO" r:id="rId3" imgW="4495927" imgH="3362436"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57400"/>
                        <a:ext cx="86868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5074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DD5410DD-AB0E-44D2-9A5C-2BB1F14E48A1}" type="slidenum">
              <a:rPr lang="en-US"/>
              <a:pPr/>
              <a:t>11</a:t>
            </a:fld>
            <a:endParaRPr lang="en-US"/>
          </a:p>
        </p:txBody>
      </p:sp>
      <p:sp>
        <p:nvSpPr>
          <p:cNvPr id="192514" name="Rectangle 2"/>
          <p:cNvSpPr>
            <a:spLocks noGrp="1" noChangeArrowheads="1"/>
          </p:cNvSpPr>
          <p:nvPr>
            <p:ph type="title"/>
          </p:nvPr>
        </p:nvSpPr>
        <p:spPr/>
        <p:txBody>
          <a:bodyPr/>
          <a:lstStyle/>
          <a:p>
            <a:r>
              <a:rPr lang="en-US" sz="3600" b="1"/>
              <a:t>Shell Sort: Illustration</a:t>
            </a:r>
          </a:p>
        </p:txBody>
      </p:sp>
      <p:sp>
        <p:nvSpPr>
          <p:cNvPr id="192515" name="Rectangle 3"/>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2516" name="Rectangle 4"/>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2519" name="Rectangle 7"/>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3" name="Group 2"/>
          <p:cNvGrpSpPr/>
          <p:nvPr/>
        </p:nvGrpSpPr>
        <p:grpSpPr>
          <a:xfrm>
            <a:off x="228600" y="1399509"/>
            <a:ext cx="8763000" cy="5382291"/>
            <a:chOff x="152400" y="1399509"/>
            <a:chExt cx="8763000" cy="5382291"/>
          </a:xfrm>
        </p:grpSpPr>
        <p:pic>
          <p:nvPicPr>
            <p:cNvPr id="2" name="Picture 1"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399509"/>
              <a:ext cx="8763000" cy="4620291"/>
            </a:xfrm>
            <a:prstGeom prst="rect">
              <a:avLst/>
            </a:prstGeom>
          </p:spPr>
        </p:pic>
        <p:pic>
          <p:nvPicPr>
            <p:cNvPr id="10" name="Picture 9"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6410273"/>
              <a:ext cx="5943600" cy="371527"/>
            </a:xfrm>
            <a:prstGeom prst="rect">
              <a:avLst/>
            </a:prstGeom>
          </p:spPr>
        </p:pic>
      </p:grpSp>
    </p:spTree>
    <p:extLst>
      <p:ext uri="{BB962C8B-B14F-4D97-AF65-F5344CB8AC3E}">
        <p14:creationId xmlns:p14="http://schemas.microsoft.com/office/powerpoint/2010/main" val="2107984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12</a:t>
            </a:fld>
            <a:endParaRPr lang="en-US"/>
          </a:p>
        </p:txBody>
      </p:sp>
      <p:sp>
        <p:nvSpPr>
          <p:cNvPr id="29698" name="Rectangle 2"/>
          <p:cNvSpPr>
            <a:spLocks noGrp="1" noChangeArrowheads="1"/>
          </p:cNvSpPr>
          <p:nvPr>
            <p:ph type="title"/>
          </p:nvPr>
        </p:nvSpPr>
        <p:spPr>
          <a:xfrm>
            <a:off x="685800" y="533400"/>
            <a:ext cx="7772400" cy="1143000"/>
          </a:xfrm>
        </p:spPr>
        <p:txBody>
          <a:bodyPr>
            <a:normAutofit/>
          </a:bodyPr>
          <a:lstStyle/>
          <a:p>
            <a:r>
              <a:rPr lang="en-US" b="1" dirty="0"/>
              <a:t>ALGORITHM</a:t>
            </a:r>
          </a:p>
        </p:txBody>
      </p:sp>
      <p:sp>
        <p:nvSpPr>
          <p:cNvPr id="29699" name="Rectangle 3"/>
          <p:cNvSpPr>
            <a:spLocks noGrp="1" noChangeArrowheads="1"/>
          </p:cNvSpPr>
          <p:nvPr>
            <p:ph type="body" idx="1"/>
          </p:nvPr>
        </p:nvSpPr>
        <p:spPr>
          <a:xfrm>
            <a:off x="228600" y="2514600"/>
            <a:ext cx="8686800" cy="4495800"/>
          </a:xfrm>
        </p:spPr>
        <p:txBody>
          <a:bodyPr>
            <a:normAutofit fontScale="92500" lnSpcReduction="10000"/>
          </a:bodyPr>
          <a:lstStyle/>
          <a:p>
            <a:pPr>
              <a:buFont typeface="Wingdings" pitchFamily="2" charset="2"/>
              <a:buChar char="Ø"/>
            </a:pPr>
            <a:r>
              <a:rPr lang="en-US" sz="2000" dirty="0"/>
              <a:t>Let A be a linear array of </a:t>
            </a:r>
            <a:r>
              <a:rPr lang="en-US" sz="2000" i="1" dirty="0"/>
              <a:t>n </a:t>
            </a:r>
            <a:r>
              <a:rPr lang="en-US" sz="2000" dirty="0"/>
              <a:t>elements, A [1], A [2], A [3], ...... A[</a:t>
            </a:r>
            <a:r>
              <a:rPr lang="en-US" sz="2000" i="1" dirty="0"/>
              <a:t>n</a:t>
            </a:r>
            <a:r>
              <a:rPr lang="en-US" sz="2000" dirty="0"/>
              <a:t>] and </a:t>
            </a:r>
            <a:r>
              <a:rPr lang="en-US" sz="2000" i="1" dirty="0" err="1"/>
              <a:t>Incr</a:t>
            </a:r>
            <a:r>
              <a:rPr lang="en-US" sz="2000" i="1" dirty="0"/>
              <a:t> </a:t>
            </a:r>
            <a:r>
              <a:rPr lang="en-US" sz="2000" dirty="0"/>
              <a:t>be an </a:t>
            </a:r>
            <a:r>
              <a:rPr lang="en-US" sz="2000" dirty="0" smtClean="0"/>
              <a:t>array of </a:t>
            </a:r>
            <a:r>
              <a:rPr lang="en-US" sz="2000" dirty="0"/>
              <a:t>sequence of span to be incremented in each pass. X is the number of elements in </a:t>
            </a:r>
            <a:r>
              <a:rPr lang="en-US" sz="2000" dirty="0" smtClean="0"/>
              <a:t>the array </a:t>
            </a:r>
            <a:r>
              <a:rPr lang="en-US" sz="2000" i="1" dirty="0"/>
              <a:t>Incr. Span </a:t>
            </a:r>
            <a:r>
              <a:rPr lang="en-US" sz="2000" dirty="0"/>
              <a:t>is to store the span of the array from the array Incr</a:t>
            </a:r>
            <a:r>
              <a:rPr lang="en-US" sz="2000" dirty="0" smtClean="0"/>
              <a:t>.</a:t>
            </a:r>
          </a:p>
          <a:p>
            <a:endParaRPr lang="en-US" sz="2000" dirty="0"/>
          </a:p>
          <a:p>
            <a:pPr marL="0" indent="0">
              <a:buNone/>
            </a:pPr>
            <a:r>
              <a:rPr lang="en-US" sz="2000" dirty="0"/>
              <a:t>1. Input </a:t>
            </a:r>
            <a:r>
              <a:rPr lang="en-US" sz="2000" i="1" dirty="0"/>
              <a:t>n </a:t>
            </a:r>
            <a:r>
              <a:rPr lang="en-US" sz="2000" dirty="0"/>
              <a:t>numbers of an array A</a:t>
            </a:r>
          </a:p>
          <a:p>
            <a:pPr marL="0" indent="0">
              <a:buNone/>
            </a:pPr>
            <a:r>
              <a:rPr lang="en-US" sz="2000" dirty="0"/>
              <a:t>2. </a:t>
            </a:r>
            <a:r>
              <a:rPr lang="en-US" sz="2000" dirty="0" err="1"/>
              <a:t>Initialise</a:t>
            </a:r>
            <a:r>
              <a:rPr lang="en-US" sz="2000" dirty="0"/>
              <a:t> </a:t>
            </a:r>
            <a:r>
              <a:rPr lang="en-US" sz="2000" i="1" dirty="0"/>
              <a:t>i </a:t>
            </a:r>
            <a:r>
              <a:rPr lang="en-US" sz="2000" dirty="0"/>
              <a:t>= 0 and repeat through step 6 if (</a:t>
            </a:r>
            <a:r>
              <a:rPr lang="en-US" sz="2000" i="1" dirty="0"/>
              <a:t>i </a:t>
            </a:r>
            <a:r>
              <a:rPr lang="en-US" sz="2000" dirty="0"/>
              <a:t>&lt; </a:t>
            </a:r>
            <a:r>
              <a:rPr lang="en-US" sz="2000" i="1" dirty="0"/>
              <a:t>x</a:t>
            </a:r>
            <a:r>
              <a:rPr lang="en-US" sz="2000" dirty="0"/>
              <a:t>)</a:t>
            </a:r>
          </a:p>
          <a:p>
            <a:pPr marL="0" indent="0">
              <a:buNone/>
            </a:pPr>
            <a:r>
              <a:rPr lang="en-US" sz="2000" dirty="0"/>
              <a:t>3. Span = </a:t>
            </a:r>
            <a:r>
              <a:rPr lang="en-US" sz="2000" dirty="0" err="1"/>
              <a:t>Incr</a:t>
            </a:r>
            <a:r>
              <a:rPr lang="en-US" sz="2000" dirty="0"/>
              <a:t>[</a:t>
            </a:r>
            <a:r>
              <a:rPr lang="en-US" sz="2000" i="1" dirty="0"/>
              <a:t>i</a:t>
            </a:r>
            <a:r>
              <a:rPr lang="en-US" sz="2000" dirty="0"/>
              <a:t>]</a:t>
            </a:r>
          </a:p>
          <a:p>
            <a:pPr marL="0" indent="0">
              <a:buNone/>
            </a:pPr>
            <a:r>
              <a:rPr lang="en-US" sz="2000" dirty="0"/>
              <a:t>4. </a:t>
            </a:r>
            <a:r>
              <a:rPr lang="en-US" sz="2000" dirty="0" err="1"/>
              <a:t>Initialise</a:t>
            </a:r>
            <a:r>
              <a:rPr lang="en-US" sz="2000" dirty="0"/>
              <a:t> </a:t>
            </a:r>
            <a:r>
              <a:rPr lang="en-US" sz="2000" i="1" dirty="0"/>
              <a:t>j </a:t>
            </a:r>
            <a:r>
              <a:rPr lang="en-US" sz="2000" dirty="0"/>
              <a:t>= span and repeat through step 6 if ( </a:t>
            </a:r>
            <a:r>
              <a:rPr lang="en-US" sz="2000" i="1" dirty="0"/>
              <a:t>j </a:t>
            </a:r>
            <a:r>
              <a:rPr lang="en-US" sz="2000" dirty="0"/>
              <a:t>&lt; </a:t>
            </a:r>
            <a:r>
              <a:rPr lang="en-US" sz="2000" i="1" dirty="0"/>
              <a:t>n</a:t>
            </a:r>
            <a:r>
              <a:rPr lang="en-US" sz="2000" dirty="0"/>
              <a:t>)</a:t>
            </a:r>
          </a:p>
          <a:p>
            <a:pPr marL="0" indent="0">
              <a:buNone/>
            </a:pPr>
            <a:r>
              <a:rPr lang="en-US" sz="2000" dirty="0" smtClean="0"/>
              <a:t>	(</a:t>
            </a:r>
            <a:r>
              <a:rPr lang="en-US" sz="2000" i="1" dirty="0"/>
              <a:t>a</a:t>
            </a:r>
            <a:r>
              <a:rPr lang="en-US" sz="2000" dirty="0"/>
              <a:t>) Temp = A [ </a:t>
            </a:r>
            <a:r>
              <a:rPr lang="en-US" sz="2000" i="1" dirty="0"/>
              <a:t>j </a:t>
            </a:r>
            <a:r>
              <a:rPr lang="en-US" sz="2000" dirty="0"/>
              <a:t>]</a:t>
            </a:r>
          </a:p>
          <a:p>
            <a:pPr marL="0" indent="0">
              <a:buNone/>
            </a:pPr>
            <a:r>
              <a:rPr lang="en-US" sz="2000" dirty="0"/>
              <a:t>5. </a:t>
            </a:r>
            <a:r>
              <a:rPr lang="en-US" sz="2000" dirty="0" err="1"/>
              <a:t>Initialise</a:t>
            </a:r>
            <a:r>
              <a:rPr lang="en-US" sz="2000" dirty="0"/>
              <a:t> </a:t>
            </a:r>
            <a:r>
              <a:rPr lang="en-US" sz="2000" i="1" dirty="0"/>
              <a:t>k </a:t>
            </a:r>
            <a:r>
              <a:rPr lang="en-US" sz="2000" dirty="0"/>
              <a:t>= </a:t>
            </a:r>
            <a:r>
              <a:rPr lang="en-US" sz="2000" i="1" dirty="0"/>
              <a:t>j</a:t>
            </a:r>
            <a:r>
              <a:rPr lang="en-US" sz="2000" dirty="0"/>
              <a:t>-span and repeat through step 5 if (</a:t>
            </a:r>
            <a:r>
              <a:rPr lang="en-US" sz="2000" i="1" dirty="0"/>
              <a:t>k </a:t>
            </a:r>
            <a:r>
              <a:rPr lang="en-US" sz="2000" dirty="0"/>
              <a:t>&gt; = 0) and (temp &lt; A [</a:t>
            </a:r>
            <a:r>
              <a:rPr lang="en-US" sz="2000" i="1" dirty="0"/>
              <a:t>k </a:t>
            </a:r>
            <a:r>
              <a:rPr lang="en-US" sz="2000" dirty="0"/>
              <a:t>])</a:t>
            </a:r>
          </a:p>
          <a:p>
            <a:pPr marL="0" indent="0">
              <a:buNone/>
            </a:pPr>
            <a:r>
              <a:rPr lang="en-US" sz="2000" dirty="0" smtClean="0"/>
              <a:t>	(</a:t>
            </a:r>
            <a:r>
              <a:rPr lang="en-US" sz="2000" i="1" dirty="0"/>
              <a:t>a</a:t>
            </a:r>
            <a:r>
              <a:rPr lang="en-US" sz="2000" dirty="0"/>
              <a:t>) A [</a:t>
            </a:r>
            <a:r>
              <a:rPr lang="en-US" sz="2000" i="1" dirty="0"/>
              <a:t>k </a:t>
            </a:r>
            <a:r>
              <a:rPr lang="en-US" sz="2000" dirty="0"/>
              <a:t>+ span] = A [</a:t>
            </a:r>
            <a:r>
              <a:rPr lang="en-US" sz="2000" i="1" dirty="0"/>
              <a:t>k</a:t>
            </a:r>
            <a:r>
              <a:rPr lang="en-US" sz="2000" dirty="0"/>
              <a:t>]</a:t>
            </a:r>
          </a:p>
          <a:p>
            <a:pPr marL="0" indent="0">
              <a:buNone/>
            </a:pPr>
            <a:r>
              <a:rPr lang="en-US" sz="2000" dirty="0"/>
              <a:t>6. A [</a:t>
            </a:r>
            <a:r>
              <a:rPr lang="en-US" sz="2000" i="1" dirty="0"/>
              <a:t>k </a:t>
            </a:r>
            <a:r>
              <a:rPr lang="en-US" sz="2000" dirty="0"/>
              <a:t>+ span] = temp</a:t>
            </a:r>
          </a:p>
          <a:p>
            <a:pPr marL="0" indent="0">
              <a:buNone/>
            </a:pPr>
            <a:r>
              <a:rPr lang="en-US" sz="2000" dirty="0"/>
              <a:t>7. Exit</a:t>
            </a:r>
          </a:p>
        </p:txBody>
      </p:sp>
    </p:spTree>
    <p:extLst>
      <p:ext uri="{BB962C8B-B14F-4D97-AF65-F5344CB8AC3E}">
        <p14:creationId xmlns:p14="http://schemas.microsoft.com/office/powerpoint/2010/main" val="1690718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13</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dirty="0" smtClean="0"/>
              <a:t>SHELL </a:t>
            </a:r>
            <a:r>
              <a:rPr lang="en-US" sz="3600" dirty="0"/>
              <a:t>SORT </a:t>
            </a:r>
            <a:r>
              <a:rPr lang="en-US" sz="3600" b="1" dirty="0" smtClean="0"/>
              <a:t>(</a:t>
            </a:r>
            <a:r>
              <a:rPr lang="en-US" sz="3600" dirty="0" smtClean="0"/>
              <a:t>Example</a:t>
            </a:r>
            <a:r>
              <a:rPr lang="en-US" sz="3600" b="1" dirty="0" smtClean="0"/>
              <a:t>)</a:t>
            </a:r>
            <a:endParaRPr lang="en-US" sz="3600" dirty="0"/>
          </a:p>
        </p:txBody>
      </p:sp>
      <p:graphicFrame>
        <p:nvGraphicFramePr>
          <p:cNvPr id="2" name="Table 1"/>
          <p:cNvGraphicFramePr>
            <a:graphicFrameLocks noGrp="1"/>
          </p:cNvGraphicFramePr>
          <p:nvPr>
            <p:extLst>
              <p:ext uri="{D42A27DB-BD31-4B8C-83A1-F6EECF244321}">
                <p14:modId xmlns:p14="http://schemas.microsoft.com/office/powerpoint/2010/main" val="2677005203"/>
              </p:ext>
            </p:extLst>
          </p:nvPr>
        </p:nvGraphicFramePr>
        <p:xfrm>
          <a:off x="76200" y="3"/>
          <a:ext cx="6858002" cy="6705598"/>
        </p:xfrm>
        <a:graphic>
          <a:graphicData uri="http://schemas.openxmlformats.org/drawingml/2006/table">
            <a:tbl>
              <a:tblPr firstRow="1" bandRow="1">
                <a:tableStyleId>{5C22544A-7EE6-4342-B048-85BDC9FD1C3A}</a:tableStyleId>
              </a:tblPr>
              <a:tblGrid>
                <a:gridCol w="247880"/>
                <a:gridCol w="661012"/>
                <a:gridCol w="661012"/>
                <a:gridCol w="661012"/>
                <a:gridCol w="661012"/>
                <a:gridCol w="826265"/>
                <a:gridCol w="743639"/>
                <a:gridCol w="578386"/>
                <a:gridCol w="743639"/>
                <a:gridCol w="1074145"/>
              </a:tblGrid>
              <a:tr h="419459">
                <a:tc>
                  <a:txBody>
                    <a:bodyPr/>
                    <a:lstStyle/>
                    <a:p>
                      <a:endParaRPr lang="en-US" dirty="0"/>
                    </a:p>
                  </a:txBody>
                  <a:tcPr/>
                </a:tc>
                <a:tc gridSpan="9">
                  <a:txBody>
                    <a:bodyPr/>
                    <a:lstStyle/>
                    <a:p>
                      <a:pPr algn="ctr"/>
                      <a:r>
                        <a:rPr lang="en-US" sz="1800" b="1" kern="1200" dirty="0" smtClean="0">
                          <a:solidFill>
                            <a:schemeClr val="lt1"/>
                          </a:solidFill>
                          <a:latin typeface="+mn-lt"/>
                          <a:ea typeface="+mn-ea"/>
                          <a:cs typeface="+mn-cs"/>
                        </a:rPr>
                        <a:t>Pass # 1                                      i= </a:t>
                      </a:r>
                      <a:r>
                        <a:rPr lang="en-US" sz="1800" b="1" kern="1200" dirty="0" err="1" smtClean="0">
                          <a:solidFill>
                            <a:schemeClr val="lt1"/>
                          </a:solidFill>
                          <a:latin typeface="+mn-lt"/>
                          <a:ea typeface="+mn-ea"/>
                          <a:cs typeface="+mn-cs"/>
                        </a:rPr>
                        <a:t>num</a:t>
                      </a:r>
                      <a:r>
                        <a:rPr lang="en-US" sz="1800" b="1" kern="1200" dirty="0" smtClean="0">
                          <a:solidFill>
                            <a:schemeClr val="lt1"/>
                          </a:solidFill>
                          <a:latin typeface="+mn-lt"/>
                          <a:ea typeface="+mn-ea"/>
                          <a:cs typeface="+mn-cs"/>
                        </a:rPr>
                        <a:t> / 2                        ( i= 7/2 = 3)</a:t>
                      </a:r>
                      <a:endParaRPr lang="en-US" sz="1800" b="1" kern="1200" dirty="0">
                        <a:solidFill>
                          <a:schemeClr val="lt1"/>
                        </a:solidFill>
                        <a:latin typeface="+mn-lt"/>
                        <a:ea typeface="+mn-ea"/>
                        <a:cs typeface="+mn-cs"/>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9459">
                <a:tc>
                  <a:txBody>
                    <a:bodyPr/>
                    <a:lstStyle/>
                    <a:p>
                      <a:endParaRPr lang="en-US" dirty="0"/>
                    </a:p>
                  </a:txBody>
                  <a:tcPr/>
                </a:tc>
                <a:tc gridSpan="9">
                  <a:txBody>
                    <a:bodyPr/>
                    <a:lstStyle/>
                    <a:p>
                      <a:pPr algn="ctr"/>
                      <a:r>
                        <a:rPr lang="en-US" dirty="0" smtClean="0"/>
                        <a:t>index</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419459">
                <a:tc>
                  <a:txBody>
                    <a:bodyPr/>
                    <a:lstStyle/>
                    <a:p>
                      <a:endParaRPr lang="en-US"/>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endParaRPr lang="en-US" dirty="0"/>
                    </a:p>
                  </a:txBody>
                  <a:tcPr/>
                </a:tc>
                <a:tc>
                  <a:txBody>
                    <a:bodyPr/>
                    <a:lstStyle/>
                    <a:p>
                      <a:endParaRPr lang="en-US" dirty="0"/>
                    </a:p>
                  </a:txBody>
                  <a:tcPr/>
                </a:tc>
              </a:tr>
              <a:tr h="419459">
                <a:tc>
                  <a:txBody>
                    <a:bodyPr/>
                    <a:lstStyle/>
                    <a:p>
                      <a:r>
                        <a:rPr lang="en-US" dirty="0" smtClean="0"/>
                        <a:t>1</a:t>
                      </a:r>
                      <a:endParaRPr lang="en-US" dirty="0"/>
                    </a:p>
                  </a:txBody>
                  <a:tcPr/>
                </a:tc>
                <a:tc>
                  <a:txBody>
                    <a:bodyPr/>
                    <a:lstStyle/>
                    <a:p>
                      <a:r>
                        <a:rPr lang="en-US" b="1" dirty="0" smtClean="0"/>
                        <a:t>42</a:t>
                      </a:r>
                      <a:endParaRPr lang="en-US" b="1" dirty="0"/>
                    </a:p>
                  </a:txBody>
                  <a:tcPr/>
                </a:tc>
                <a:tc>
                  <a:txBody>
                    <a:bodyPr/>
                    <a:lstStyle/>
                    <a:p>
                      <a:r>
                        <a:rPr lang="en-US" b="1" dirty="0" smtClean="0"/>
                        <a:t>33</a:t>
                      </a:r>
                      <a:endParaRPr lang="en-US" b="1" dirty="0"/>
                    </a:p>
                  </a:txBody>
                  <a:tcPr/>
                </a:tc>
                <a:tc>
                  <a:txBody>
                    <a:bodyPr/>
                    <a:lstStyle/>
                    <a:p>
                      <a:r>
                        <a:rPr lang="en-US" b="1" dirty="0" smtClean="0"/>
                        <a:t>23</a:t>
                      </a:r>
                      <a:endParaRPr lang="en-US" b="1" dirty="0"/>
                    </a:p>
                  </a:txBody>
                  <a:tcPr/>
                </a:tc>
                <a:tc>
                  <a:txBody>
                    <a:bodyPr/>
                    <a:lstStyle/>
                    <a:p>
                      <a:r>
                        <a:rPr lang="en-US" b="1" dirty="0" smtClean="0"/>
                        <a:t>74</a:t>
                      </a:r>
                      <a:endParaRPr lang="en-US" b="1" dirty="0"/>
                    </a:p>
                  </a:txBody>
                  <a:tcPr/>
                </a:tc>
                <a:tc>
                  <a:txBody>
                    <a:bodyPr/>
                    <a:lstStyle/>
                    <a:p>
                      <a:r>
                        <a:rPr lang="en-US" b="1" dirty="0" smtClean="0"/>
                        <a:t>44</a:t>
                      </a:r>
                      <a:endParaRPr lang="en-US" b="1" dirty="0"/>
                    </a:p>
                  </a:txBody>
                  <a:tcPr/>
                </a:tc>
                <a:tc>
                  <a:txBody>
                    <a:bodyPr/>
                    <a:lstStyle/>
                    <a:p>
                      <a:r>
                        <a:rPr lang="en-US" b="1" dirty="0" smtClean="0"/>
                        <a:t>67</a:t>
                      </a:r>
                      <a:endParaRPr lang="en-US" b="1" dirty="0"/>
                    </a:p>
                  </a:txBody>
                  <a:tcPr/>
                </a:tc>
                <a:tc>
                  <a:txBody>
                    <a:bodyPr/>
                    <a:lstStyle/>
                    <a:p>
                      <a:r>
                        <a:rPr lang="en-US" b="1" dirty="0" smtClean="0"/>
                        <a:t>49</a:t>
                      </a:r>
                      <a:endParaRPr lang="en-US" b="1" dirty="0"/>
                    </a:p>
                  </a:txBody>
                  <a:tcPr/>
                </a:tc>
                <a:tc>
                  <a:txBody>
                    <a:bodyPr/>
                    <a:lstStyle/>
                    <a:p>
                      <a:r>
                        <a:rPr lang="en-US" dirty="0" smtClean="0"/>
                        <a:t>j = i</a:t>
                      </a:r>
                      <a:endParaRPr lang="en-US" dirty="0"/>
                    </a:p>
                  </a:txBody>
                  <a:tcPr/>
                </a:tc>
                <a:tc>
                  <a:txBody>
                    <a:bodyPr/>
                    <a:lstStyle/>
                    <a:p>
                      <a:r>
                        <a:rPr lang="en-US" dirty="0" smtClean="0"/>
                        <a:t>J=3</a:t>
                      </a:r>
                      <a:endParaRPr lang="en-US" dirty="0"/>
                    </a:p>
                  </a:txBody>
                  <a:tcPr/>
                </a:tc>
              </a:tr>
              <a:tr h="419459">
                <a:tc>
                  <a:txBody>
                    <a:bodyPr/>
                    <a:lstStyle/>
                    <a:p>
                      <a:endParaRPr lang="en-US" dirty="0"/>
                    </a:p>
                  </a:txBody>
                  <a:tcPr/>
                </a:tc>
                <a:tc>
                  <a:txBody>
                    <a:bodyPr/>
                    <a:lstStyle/>
                    <a:p>
                      <a:r>
                        <a:rPr lang="en-US" dirty="0" smtClean="0"/>
                        <a:t>k</a:t>
                      </a:r>
                      <a:endParaRPr lang="en-US" dirty="0"/>
                    </a:p>
                  </a:txBody>
                  <a:tcPr/>
                </a:tc>
                <a:tc>
                  <a:txBody>
                    <a:bodyPr/>
                    <a:lstStyle/>
                    <a:p>
                      <a:endParaRPr lang="en-US" dirty="0"/>
                    </a:p>
                  </a:txBody>
                  <a:tcPr/>
                </a:tc>
                <a:tc>
                  <a:txBody>
                    <a:bodyPr/>
                    <a:lstStyle/>
                    <a:p>
                      <a:endParaRPr lang="en-US" dirty="0"/>
                    </a:p>
                  </a:txBody>
                  <a:tcPr/>
                </a:tc>
                <a:tc>
                  <a:txBody>
                    <a:bodyPr/>
                    <a:lstStyle/>
                    <a:p>
                      <a:r>
                        <a:rPr lang="en-US" dirty="0" err="1" smtClean="0"/>
                        <a:t>K+i</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K=j-i</a:t>
                      </a:r>
                      <a:endParaRPr lang="en-US" dirty="0"/>
                    </a:p>
                  </a:txBody>
                  <a:tcPr/>
                </a:tc>
                <a:tc>
                  <a:txBody>
                    <a:bodyPr/>
                    <a:lstStyle/>
                    <a:p>
                      <a:r>
                        <a:rPr lang="en-US" dirty="0" smtClean="0"/>
                        <a:t>K=3-3=0</a:t>
                      </a:r>
                      <a:endParaRPr lang="en-US" dirty="0"/>
                    </a:p>
                  </a:txBody>
                  <a:tcPr/>
                </a:tc>
              </a:tr>
              <a:tr h="41945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err="1" smtClean="0"/>
                        <a:t>K+i</a:t>
                      </a:r>
                      <a:r>
                        <a:rPr lang="en-US" dirty="0" smtClean="0"/>
                        <a:t> = 3</a:t>
                      </a:r>
                      <a:endParaRPr lang="en-US" dirty="0"/>
                    </a:p>
                  </a:txBody>
                  <a:tcPr/>
                </a:tc>
              </a:tr>
              <a:tr h="413713">
                <a:tc>
                  <a:txBody>
                    <a:bodyPr/>
                    <a:lstStyle/>
                    <a:p>
                      <a:r>
                        <a:rPr lang="en-US" dirty="0" smtClean="0"/>
                        <a:t>2</a:t>
                      </a:r>
                      <a:endParaRPr lang="en-US" dirty="0"/>
                    </a:p>
                  </a:txBody>
                  <a:tcPr/>
                </a:tc>
                <a:tc>
                  <a:txBody>
                    <a:bodyPr/>
                    <a:lstStyle/>
                    <a:p>
                      <a:r>
                        <a:rPr lang="en-US" dirty="0" smtClean="0"/>
                        <a:t>42</a:t>
                      </a:r>
                      <a:endParaRPr lang="en-US" dirty="0"/>
                    </a:p>
                  </a:txBody>
                  <a:tcPr/>
                </a:tc>
                <a:tc>
                  <a:txBody>
                    <a:bodyPr/>
                    <a:lstStyle/>
                    <a:p>
                      <a:r>
                        <a:rPr lang="en-US" dirty="0" smtClean="0"/>
                        <a:t>33</a:t>
                      </a:r>
                      <a:endParaRPr lang="en-US" dirty="0"/>
                    </a:p>
                  </a:txBody>
                  <a:tcPr/>
                </a:tc>
                <a:tc>
                  <a:txBody>
                    <a:bodyPr/>
                    <a:lstStyle/>
                    <a:p>
                      <a:r>
                        <a:rPr lang="en-US" dirty="0" smtClean="0"/>
                        <a:t>23</a:t>
                      </a:r>
                      <a:endParaRPr lang="en-US" dirty="0"/>
                    </a:p>
                  </a:txBody>
                  <a:tcPr/>
                </a:tc>
                <a:tc>
                  <a:txBody>
                    <a:bodyPr/>
                    <a:lstStyle/>
                    <a:p>
                      <a:r>
                        <a:rPr lang="en-US" dirty="0" smtClean="0"/>
                        <a:t>74</a:t>
                      </a:r>
                      <a:endParaRPr lang="en-US" dirty="0"/>
                    </a:p>
                  </a:txBody>
                  <a:tcPr/>
                </a:tc>
                <a:tc>
                  <a:txBody>
                    <a:bodyPr/>
                    <a:lstStyle/>
                    <a:p>
                      <a:r>
                        <a:rPr lang="en-US" dirty="0" smtClean="0"/>
                        <a:t>44</a:t>
                      </a:r>
                      <a:endParaRPr lang="en-US" dirty="0"/>
                    </a:p>
                  </a:txBody>
                  <a:tcPr/>
                </a:tc>
                <a:tc>
                  <a:txBody>
                    <a:bodyPr/>
                    <a:lstStyle/>
                    <a:p>
                      <a:r>
                        <a:rPr lang="en-US" dirty="0" smtClean="0"/>
                        <a:t>67</a:t>
                      </a:r>
                      <a:endParaRPr lang="en-US" dirty="0"/>
                    </a:p>
                  </a:txBody>
                  <a:tcPr/>
                </a:tc>
                <a:tc>
                  <a:txBody>
                    <a:bodyPr/>
                    <a:lstStyle/>
                    <a:p>
                      <a:r>
                        <a:rPr lang="en-US" dirty="0" smtClean="0"/>
                        <a:t>49</a:t>
                      </a:r>
                      <a:endParaRPr lang="en-US" dirty="0"/>
                    </a:p>
                  </a:txBody>
                  <a:tcPr/>
                </a:tc>
                <a:tc>
                  <a:txBody>
                    <a:bodyPr/>
                    <a:lstStyle/>
                    <a:p>
                      <a:endParaRPr lang="en-US" dirty="0"/>
                    </a:p>
                  </a:txBody>
                  <a:tcPr/>
                </a:tc>
                <a:tc>
                  <a:txBody>
                    <a:bodyPr/>
                    <a:lstStyle/>
                    <a:p>
                      <a:r>
                        <a:rPr lang="en-US" dirty="0" smtClean="0"/>
                        <a:t>J=4</a:t>
                      </a:r>
                      <a:endParaRPr lang="en-US" dirty="0"/>
                    </a:p>
                  </a:txBody>
                  <a:tcPr/>
                </a:tc>
              </a:tr>
              <a:tr h="419459">
                <a:tc>
                  <a:txBody>
                    <a:bodyPr/>
                    <a:lstStyle/>
                    <a:p>
                      <a:endParaRPr lang="en-US"/>
                    </a:p>
                  </a:txBody>
                  <a:tcPr/>
                </a:tc>
                <a:tc>
                  <a:txBody>
                    <a:bodyPr/>
                    <a:lstStyle/>
                    <a:p>
                      <a:endParaRPr lang="en-US" dirty="0"/>
                    </a:p>
                  </a:txBody>
                  <a:tcPr/>
                </a:tc>
                <a:tc>
                  <a:txBody>
                    <a:bodyPr/>
                    <a:lstStyle/>
                    <a:p>
                      <a:r>
                        <a:rPr lang="en-US" dirty="0" smtClean="0"/>
                        <a:t>k</a:t>
                      </a:r>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K+I</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K=4-3=1</a:t>
                      </a:r>
                      <a:endParaRPr lang="en-US" dirty="0"/>
                    </a:p>
                  </a:txBody>
                  <a:tcPr/>
                </a:tc>
              </a:tr>
              <a:tr h="41945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19459">
                <a:tc>
                  <a:txBody>
                    <a:bodyPr/>
                    <a:lstStyle/>
                    <a:p>
                      <a:r>
                        <a:rPr lang="en-US" dirty="0" smtClean="0"/>
                        <a:t>3</a:t>
                      </a:r>
                      <a:endParaRPr lang="en-US" dirty="0"/>
                    </a:p>
                  </a:txBody>
                  <a:tcPr/>
                </a:tc>
                <a:tc>
                  <a:txBody>
                    <a:bodyPr/>
                    <a:lstStyle/>
                    <a:p>
                      <a:r>
                        <a:rPr lang="en-US" dirty="0" smtClean="0"/>
                        <a:t>42</a:t>
                      </a:r>
                      <a:endParaRPr lang="en-US" dirty="0"/>
                    </a:p>
                  </a:txBody>
                  <a:tcPr/>
                </a:tc>
                <a:tc>
                  <a:txBody>
                    <a:bodyPr/>
                    <a:lstStyle/>
                    <a:p>
                      <a:r>
                        <a:rPr lang="en-US" dirty="0" smtClean="0"/>
                        <a:t>33</a:t>
                      </a:r>
                      <a:endParaRPr lang="en-US" dirty="0"/>
                    </a:p>
                  </a:txBody>
                  <a:tcPr/>
                </a:tc>
                <a:tc>
                  <a:txBody>
                    <a:bodyPr/>
                    <a:lstStyle/>
                    <a:p>
                      <a:r>
                        <a:rPr lang="en-US" dirty="0" smtClean="0"/>
                        <a:t>23</a:t>
                      </a:r>
                      <a:endParaRPr lang="en-US" dirty="0"/>
                    </a:p>
                  </a:txBody>
                  <a:tcPr/>
                </a:tc>
                <a:tc>
                  <a:txBody>
                    <a:bodyPr/>
                    <a:lstStyle/>
                    <a:p>
                      <a:r>
                        <a:rPr lang="en-US" dirty="0" smtClean="0"/>
                        <a:t>74</a:t>
                      </a:r>
                      <a:endParaRPr lang="en-US" dirty="0"/>
                    </a:p>
                  </a:txBody>
                  <a:tcPr/>
                </a:tc>
                <a:tc>
                  <a:txBody>
                    <a:bodyPr/>
                    <a:lstStyle/>
                    <a:p>
                      <a:r>
                        <a:rPr lang="en-US" dirty="0" smtClean="0"/>
                        <a:t>44</a:t>
                      </a:r>
                      <a:endParaRPr lang="en-US" dirty="0"/>
                    </a:p>
                  </a:txBody>
                  <a:tcPr/>
                </a:tc>
                <a:tc>
                  <a:txBody>
                    <a:bodyPr/>
                    <a:lstStyle/>
                    <a:p>
                      <a:r>
                        <a:rPr lang="en-US" dirty="0" smtClean="0"/>
                        <a:t>67</a:t>
                      </a:r>
                      <a:endParaRPr lang="en-US" dirty="0"/>
                    </a:p>
                  </a:txBody>
                  <a:tcPr/>
                </a:tc>
                <a:tc>
                  <a:txBody>
                    <a:bodyPr/>
                    <a:lstStyle/>
                    <a:p>
                      <a:r>
                        <a:rPr lang="en-US" dirty="0" smtClean="0"/>
                        <a:t>49</a:t>
                      </a:r>
                      <a:endParaRPr lang="en-US" dirty="0"/>
                    </a:p>
                  </a:txBody>
                  <a:tcPr/>
                </a:tc>
                <a:tc>
                  <a:txBody>
                    <a:bodyPr/>
                    <a:lstStyle/>
                    <a:p>
                      <a:endParaRPr lang="en-US" dirty="0"/>
                    </a:p>
                  </a:txBody>
                  <a:tcPr/>
                </a:tc>
                <a:tc>
                  <a:txBody>
                    <a:bodyPr/>
                    <a:lstStyle/>
                    <a:p>
                      <a:r>
                        <a:rPr lang="en-US" dirty="0" smtClean="0"/>
                        <a:t>J=5</a:t>
                      </a:r>
                      <a:endParaRPr lang="en-US" dirty="0"/>
                    </a:p>
                  </a:txBody>
                  <a:tcPr/>
                </a:tc>
              </a:tr>
              <a:tr h="41945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K+i</a:t>
                      </a:r>
                      <a:endParaRPr lang="en-US" dirty="0" smtClean="0"/>
                    </a:p>
                  </a:txBody>
                  <a:tcPr/>
                </a:tc>
                <a:tc>
                  <a:txBody>
                    <a:bodyPr/>
                    <a:lstStyle/>
                    <a:p>
                      <a:endParaRPr lang="en-US" dirty="0"/>
                    </a:p>
                  </a:txBody>
                  <a:tcPr/>
                </a:tc>
                <a:tc>
                  <a:txBody>
                    <a:bodyPr/>
                    <a:lstStyle/>
                    <a:p>
                      <a:endParaRPr lang="en-US" dirty="0"/>
                    </a:p>
                  </a:txBody>
                  <a:tcPr/>
                </a:tc>
                <a:tc>
                  <a:txBody>
                    <a:bodyPr/>
                    <a:lstStyle/>
                    <a:p>
                      <a:r>
                        <a:rPr lang="en-US" dirty="0" smtClean="0"/>
                        <a:t>K=5-3=2</a:t>
                      </a:r>
                      <a:endParaRPr lang="en-US" dirty="0"/>
                    </a:p>
                  </a:txBody>
                  <a:tcPr/>
                </a:tc>
              </a:tr>
              <a:tr h="41945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419459">
                <a:tc>
                  <a:txBody>
                    <a:bodyPr/>
                    <a:lstStyle/>
                    <a:p>
                      <a:r>
                        <a:rPr lang="en-US" dirty="0" smtClean="0"/>
                        <a:t>3</a:t>
                      </a:r>
                      <a:endParaRPr lang="en-US" dirty="0"/>
                    </a:p>
                  </a:txBody>
                  <a:tcPr/>
                </a:tc>
                <a:tc>
                  <a:txBody>
                    <a:bodyPr/>
                    <a:lstStyle/>
                    <a:p>
                      <a:r>
                        <a:rPr lang="en-US" dirty="0" smtClean="0"/>
                        <a:t>42</a:t>
                      </a:r>
                      <a:endParaRPr lang="en-US" dirty="0"/>
                    </a:p>
                  </a:txBody>
                  <a:tcPr/>
                </a:tc>
                <a:tc>
                  <a:txBody>
                    <a:bodyPr/>
                    <a:lstStyle/>
                    <a:p>
                      <a:r>
                        <a:rPr lang="en-US" dirty="0" smtClean="0"/>
                        <a:t>33</a:t>
                      </a:r>
                      <a:endParaRPr lang="en-US" dirty="0"/>
                    </a:p>
                  </a:txBody>
                  <a:tcPr/>
                </a:tc>
                <a:tc>
                  <a:txBody>
                    <a:bodyPr/>
                    <a:lstStyle/>
                    <a:p>
                      <a:r>
                        <a:rPr lang="en-US" dirty="0" smtClean="0"/>
                        <a:t>23</a:t>
                      </a:r>
                      <a:endParaRPr lang="en-US" dirty="0"/>
                    </a:p>
                  </a:txBody>
                  <a:tcPr/>
                </a:tc>
                <a:tc>
                  <a:txBody>
                    <a:bodyPr/>
                    <a:lstStyle/>
                    <a:p>
                      <a:r>
                        <a:rPr lang="en-US" dirty="0" smtClean="0">
                          <a:solidFill>
                            <a:srgbClr val="FF0000"/>
                          </a:solidFill>
                        </a:rPr>
                        <a:t>74</a:t>
                      </a:r>
                      <a:endParaRPr lang="en-US" dirty="0">
                        <a:solidFill>
                          <a:srgbClr val="FF0000"/>
                        </a:solidFill>
                      </a:endParaRPr>
                    </a:p>
                  </a:txBody>
                  <a:tcPr/>
                </a:tc>
                <a:tc>
                  <a:txBody>
                    <a:bodyPr/>
                    <a:lstStyle/>
                    <a:p>
                      <a:r>
                        <a:rPr lang="en-US" dirty="0" smtClean="0"/>
                        <a:t>44</a:t>
                      </a:r>
                      <a:endParaRPr lang="en-US" dirty="0"/>
                    </a:p>
                  </a:txBody>
                  <a:tcPr/>
                </a:tc>
                <a:tc>
                  <a:txBody>
                    <a:bodyPr/>
                    <a:lstStyle/>
                    <a:p>
                      <a:r>
                        <a:rPr lang="en-US" dirty="0" smtClean="0"/>
                        <a:t>67</a:t>
                      </a:r>
                      <a:endParaRPr lang="en-US" dirty="0"/>
                    </a:p>
                  </a:txBody>
                  <a:tcPr/>
                </a:tc>
                <a:tc>
                  <a:txBody>
                    <a:bodyPr/>
                    <a:lstStyle/>
                    <a:p>
                      <a:r>
                        <a:rPr lang="en-US" dirty="0" smtClean="0">
                          <a:solidFill>
                            <a:srgbClr val="FF0000"/>
                          </a:solidFill>
                        </a:rPr>
                        <a:t>49</a:t>
                      </a:r>
                      <a:endParaRPr lang="en-US" dirty="0">
                        <a:solidFill>
                          <a:srgbClr val="FF0000"/>
                        </a:solidFill>
                      </a:endParaRPr>
                    </a:p>
                  </a:txBody>
                  <a:tcPr/>
                </a:tc>
                <a:tc>
                  <a:txBody>
                    <a:bodyPr/>
                    <a:lstStyle/>
                    <a:p>
                      <a:endParaRPr lang="en-US" dirty="0"/>
                    </a:p>
                  </a:txBody>
                  <a:tcPr/>
                </a:tc>
                <a:tc>
                  <a:txBody>
                    <a:bodyPr/>
                    <a:lstStyle/>
                    <a:p>
                      <a:r>
                        <a:rPr lang="en-US" dirty="0" smtClean="0"/>
                        <a:t>J=6</a:t>
                      </a:r>
                      <a:endParaRPr lang="en-US" dirty="0"/>
                    </a:p>
                  </a:txBody>
                  <a:tcPr/>
                </a:tc>
              </a:tr>
              <a:tr h="419459">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swap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K+i</a:t>
                      </a:r>
                      <a:endParaRPr lang="en-US" dirty="0" smtClean="0"/>
                    </a:p>
                  </a:txBody>
                  <a:tcPr/>
                </a:tc>
                <a:tc>
                  <a:txBody>
                    <a:bodyPr/>
                    <a:lstStyle/>
                    <a:p>
                      <a:endParaRPr lang="en-US" dirty="0"/>
                    </a:p>
                  </a:txBody>
                  <a:tcPr/>
                </a:tc>
                <a:tc>
                  <a:txBody>
                    <a:bodyPr/>
                    <a:lstStyle/>
                    <a:p>
                      <a:r>
                        <a:rPr lang="en-US" dirty="0" smtClean="0"/>
                        <a:t>K=6-3=3</a:t>
                      </a:r>
                      <a:endParaRPr lang="en-US" dirty="0"/>
                    </a:p>
                  </a:txBody>
                  <a:tcPr/>
                </a:tc>
              </a:tr>
              <a:tr h="419459">
                <a:tc>
                  <a:txBody>
                    <a:bodyPr/>
                    <a:lstStyle/>
                    <a:p>
                      <a:endParaRPr lang="en-US"/>
                    </a:p>
                  </a:txBody>
                  <a:tcPr/>
                </a:tc>
                <a:tc>
                  <a:txBody>
                    <a:bodyPr/>
                    <a:lstStyle/>
                    <a:p>
                      <a:r>
                        <a:rPr lang="en-US" dirty="0" smtClean="0"/>
                        <a:t>42</a:t>
                      </a:r>
                      <a:endParaRPr lang="en-US" dirty="0"/>
                    </a:p>
                  </a:txBody>
                  <a:tcPr/>
                </a:tc>
                <a:tc>
                  <a:txBody>
                    <a:bodyPr/>
                    <a:lstStyle/>
                    <a:p>
                      <a:r>
                        <a:rPr lang="en-US" dirty="0" smtClean="0"/>
                        <a:t>33</a:t>
                      </a:r>
                      <a:endParaRPr lang="en-US" dirty="0"/>
                    </a:p>
                  </a:txBody>
                  <a:tcPr/>
                </a:tc>
                <a:tc>
                  <a:txBody>
                    <a:bodyPr/>
                    <a:lstStyle/>
                    <a:p>
                      <a:r>
                        <a:rPr lang="en-US" dirty="0" smtClean="0"/>
                        <a:t>23</a:t>
                      </a:r>
                      <a:endParaRPr lang="en-US" dirty="0"/>
                    </a:p>
                  </a:txBody>
                  <a:tcPr/>
                </a:tc>
                <a:tc>
                  <a:txBody>
                    <a:bodyPr/>
                    <a:lstStyle/>
                    <a:p>
                      <a:r>
                        <a:rPr lang="en-US" dirty="0" smtClean="0"/>
                        <a:t>49</a:t>
                      </a:r>
                      <a:endParaRPr lang="en-US" dirty="0"/>
                    </a:p>
                  </a:txBody>
                  <a:tcPr/>
                </a:tc>
                <a:tc>
                  <a:txBody>
                    <a:bodyPr/>
                    <a:lstStyle/>
                    <a:p>
                      <a:r>
                        <a:rPr lang="en-US" dirty="0" smtClean="0"/>
                        <a:t>44</a:t>
                      </a:r>
                      <a:endParaRPr lang="en-US" dirty="0"/>
                    </a:p>
                  </a:txBody>
                  <a:tcPr/>
                </a:tc>
                <a:tc>
                  <a:txBody>
                    <a:bodyPr/>
                    <a:lstStyle/>
                    <a:p>
                      <a:r>
                        <a:rPr lang="en-US" dirty="0" smtClean="0"/>
                        <a:t>67</a:t>
                      </a:r>
                      <a:endParaRPr lang="en-US" dirty="0"/>
                    </a:p>
                  </a:txBody>
                  <a:tcPr/>
                </a:tc>
                <a:tc>
                  <a:txBody>
                    <a:bodyPr/>
                    <a:lstStyle/>
                    <a:p>
                      <a:r>
                        <a:rPr lang="en-US" dirty="0" smtClean="0"/>
                        <a:t>74</a:t>
                      </a:r>
                      <a:endParaRPr lang="en-US" dirty="0"/>
                    </a:p>
                  </a:txBody>
                  <a:tcPr/>
                </a:tc>
                <a:tc>
                  <a:txBody>
                    <a:bodyPr/>
                    <a:lstStyle/>
                    <a:p>
                      <a:endParaRPr lang="en-US"/>
                    </a:p>
                  </a:txBody>
                  <a:tcPr/>
                </a:tc>
                <a:tc>
                  <a:txBody>
                    <a:bodyPr/>
                    <a:lstStyle/>
                    <a:p>
                      <a:endParaRPr lang="en-US" dirty="0"/>
                    </a:p>
                  </a:txBody>
                  <a:tcPr/>
                </a:tc>
              </a:tr>
              <a:tr h="41945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
        <p:nvSpPr>
          <p:cNvPr id="3" name="Rectangle 2"/>
          <p:cNvSpPr/>
          <p:nvPr/>
        </p:nvSpPr>
        <p:spPr>
          <a:xfrm>
            <a:off x="6781800" y="2513886"/>
            <a:ext cx="2895600" cy="4801314"/>
          </a:xfrm>
          <a:prstGeom prst="rect">
            <a:avLst/>
          </a:prstGeom>
        </p:spPr>
        <p:txBody>
          <a:bodyPr wrap="square">
            <a:spAutoFit/>
          </a:bodyPr>
          <a:lstStyle/>
          <a:p>
            <a:pPr lvl="0">
              <a:spcBef>
                <a:spcPct val="20000"/>
              </a:spcBef>
              <a:buClr>
                <a:srgbClr val="31B6FD"/>
              </a:buClr>
              <a:buSzPct val="100000"/>
            </a:pPr>
            <a:r>
              <a:rPr lang="en-US" dirty="0">
                <a:solidFill>
                  <a:srgbClr val="073E87"/>
                </a:solidFill>
              </a:rPr>
              <a:t> for(i=</a:t>
            </a:r>
            <a:r>
              <a:rPr lang="en-US" dirty="0" err="1">
                <a:solidFill>
                  <a:srgbClr val="073E87"/>
                </a:solidFill>
              </a:rPr>
              <a:t>num</a:t>
            </a:r>
            <a:r>
              <a:rPr lang="en-US" dirty="0">
                <a:solidFill>
                  <a:srgbClr val="073E87"/>
                </a:solidFill>
              </a:rPr>
              <a:t>/2; i&gt;0; i=i/2)</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for(j=i; j&lt;</a:t>
            </a:r>
            <a:r>
              <a:rPr lang="en-US" dirty="0" err="1">
                <a:solidFill>
                  <a:srgbClr val="073E87"/>
                </a:solidFill>
              </a:rPr>
              <a:t>num</a:t>
            </a:r>
            <a:r>
              <a:rPr lang="en-US" dirty="0">
                <a:solidFill>
                  <a:srgbClr val="073E87"/>
                </a:solidFill>
              </a:rPr>
              <a:t>; j++)</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for(k=j-i; k&gt;=0; k=k-i)</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if(</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]&gt;=</a:t>
            </a:r>
            <a:r>
              <a:rPr lang="en-US" dirty="0" err="1">
                <a:solidFill>
                  <a:srgbClr val="073E87"/>
                </a:solidFill>
              </a:rPr>
              <a:t>arr</a:t>
            </a:r>
            <a:r>
              <a:rPr lang="en-US" dirty="0">
                <a:solidFill>
                  <a:srgbClr val="073E87"/>
                </a:solidFill>
              </a:rPr>
              <a:t>[k])</a:t>
            </a:r>
            <a:br>
              <a:rPr lang="en-US" dirty="0">
                <a:solidFill>
                  <a:srgbClr val="073E87"/>
                </a:solidFill>
              </a:rPr>
            </a:br>
            <a:r>
              <a:rPr lang="en-US" dirty="0">
                <a:solidFill>
                  <a:srgbClr val="073E87"/>
                </a:solidFill>
              </a:rPr>
              <a:t>            break;</a:t>
            </a:r>
            <a:br>
              <a:rPr lang="en-US" dirty="0">
                <a:solidFill>
                  <a:srgbClr val="073E87"/>
                </a:solidFill>
              </a:rPr>
            </a:br>
            <a:r>
              <a:rPr lang="en-US" dirty="0">
                <a:solidFill>
                  <a:srgbClr val="073E87"/>
                </a:solidFill>
              </a:rPr>
              <a:t>        else</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r>
              <a:rPr lang="en-US" dirty="0" err="1">
                <a:solidFill>
                  <a:srgbClr val="073E87"/>
                </a:solidFill>
              </a:rPr>
              <a:t>tmp</a:t>
            </a:r>
            <a:r>
              <a:rPr lang="en-US" dirty="0">
                <a:solidFill>
                  <a:srgbClr val="073E87"/>
                </a:solidFill>
              </a:rPr>
              <a:t>=</a:t>
            </a:r>
            <a:r>
              <a:rPr lang="en-US" dirty="0" err="1">
                <a:solidFill>
                  <a:srgbClr val="073E87"/>
                </a:solidFill>
              </a:rPr>
              <a:t>arr</a:t>
            </a:r>
            <a:r>
              <a:rPr lang="en-US" dirty="0">
                <a:solidFill>
                  <a:srgbClr val="073E87"/>
                </a:solidFill>
              </a:rPr>
              <a:t>[k];</a:t>
            </a:r>
            <a:br>
              <a:rPr lang="en-US" dirty="0">
                <a:solidFill>
                  <a:srgbClr val="073E87"/>
                </a:solidFill>
              </a:rPr>
            </a:br>
            <a:r>
              <a:rPr lang="en-US" dirty="0">
                <a:solidFill>
                  <a:srgbClr val="073E87"/>
                </a:solidFill>
              </a:rPr>
              <a:t>            </a:t>
            </a:r>
            <a:r>
              <a:rPr lang="en-US" dirty="0" err="1">
                <a:solidFill>
                  <a:srgbClr val="073E87"/>
                </a:solidFill>
              </a:rPr>
              <a:t>arr</a:t>
            </a:r>
            <a:r>
              <a:rPr lang="en-US" dirty="0">
                <a:solidFill>
                  <a:srgbClr val="073E87"/>
                </a:solidFill>
              </a:rPr>
              <a:t>[k]=</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a:t>
            </a:r>
            <a:br>
              <a:rPr lang="en-US" dirty="0">
                <a:solidFill>
                  <a:srgbClr val="073E87"/>
                </a:solidFill>
              </a:rPr>
            </a:br>
            <a:r>
              <a:rPr lang="en-US" dirty="0">
                <a:solidFill>
                  <a:srgbClr val="073E87"/>
                </a:solidFill>
              </a:rPr>
              <a:t>            </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a:t>
            </a:r>
            <a:r>
              <a:rPr lang="en-US" dirty="0" err="1">
                <a:solidFill>
                  <a:srgbClr val="073E87"/>
                </a:solidFill>
              </a:rPr>
              <a:t>tmp</a:t>
            </a:r>
            <a:r>
              <a:rPr lang="en-US" dirty="0">
                <a:solidFill>
                  <a:srgbClr val="073E87"/>
                </a:solidFill>
              </a:rPr>
              <a:t>;</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r>
              <a:rPr lang="en-US" b="1" dirty="0"/>
              <a:t/>
            </a:r>
            <a:br>
              <a:rPr lang="en-US" b="1" dirty="0"/>
            </a:br>
            <a:endParaRPr lang="en-US" b="1" dirty="0"/>
          </a:p>
        </p:txBody>
      </p:sp>
    </p:spTree>
    <p:extLst>
      <p:ext uri="{BB962C8B-B14F-4D97-AF65-F5344CB8AC3E}">
        <p14:creationId xmlns:p14="http://schemas.microsoft.com/office/powerpoint/2010/main" val="2011836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14</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dirty="0" smtClean="0"/>
              <a:t>SHELL </a:t>
            </a:r>
            <a:r>
              <a:rPr lang="en-US" sz="3600" dirty="0"/>
              <a:t>SORT </a:t>
            </a:r>
            <a:r>
              <a:rPr lang="en-US" sz="3600" b="1" dirty="0" smtClean="0"/>
              <a:t>(</a:t>
            </a:r>
            <a:r>
              <a:rPr lang="en-US" sz="3600" dirty="0" smtClean="0"/>
              <a:t>Example</a:t>
            </a:r>
            <a:r>
              <a:rPr lang="en-US" sz="3600" b="1" dirty="0" smtClean="0"/>
              <a:t>)</a:t>
            </a:r>
            <a:endParaRPr lang="en-US" sz="3600" dirty="0"/>
          </a:p>
        </p:txBody>
      </p:sp>
      <p:graphicFrame>
        <p:nvGraphicFramePr>
          <p:cNvPr id="2" name="Table 1"/>
          <p:cNvGraphicFramePr>
            <a:graphicFrameLocks noGrp="1"/>
          </p:cNvGraphicFramePr>
          <p:nvPr>
            <p:extLst>
              <p:ext uri="{D42A27DB-BD31-4B8C-83A1-F6EECF244321}">
                <p14:modId xmlns:p14="http://schemas.microsoft.com/office/powerpoint/2010/main" val="4048069331"/>
              </p:ext>
            </p:extLst>
          </p:nvPr>
        </p:nvGraphicFramePr>
        <p:xfrm>
          <a:off x="76200" y="0"/>
          <a:ext cx="6858000" cy="6670040"/>
        </p:xfrm>
        <a:graphic>
          <a:graphicData uri="http://schemas.openxmlformats.org/drawingml/2006/table">
            <a:tbl>
              <a:tblPr firstRow="1" bandRow="1">
                <a:tableStyleId>{5C22544A-7EE6-4342-B048-85BDC9FD1C3A}</a:tableStyleId>
              </a:tblPr>
              <a:tblGrid>
                <a:gridCol w="423333"/>
                <a:gridCol w="508000"/>
                <a:gridCol w="677333"/>
                <a:gridCol w="762000"/>
                <a:gridCol w="592667"/>
                <a:gridCol w="592667"/>
                <a:gridCol w="592667"/>
                <a:gridCol w="677333"/>
                <a:gridCol w="931333"/>
                <a:gridCol w="1100667"/>
              </a:tblGrid>
              <a:tr h="370840">
                <a:tc>
                  <a:txBody>
                    <a:bodyPr/>
                    <a:lstStyle/>
                    <a:p>
                      <a:endParaRPr lang="en-US" dirty="0"/>
                    </a:p>
                  </a:txBody>
                  <a:tcPr/>
                </a:tc>
                <a:tc gridSpan="9">
                  <a:txBody>
                    <a:bodyPr/>
                    <a:lstStyle/>
                    <a:p>
                      <a:pPr algn="ctr"/>
                      <a:r>
                        <a:rPr lang="en-US" sz="1800" b="1" kern="1200" dirty="0" smtClean="0">
                          <a:solidFill>
                            <a:schemeClr val="lt1"/>
                          </a:solidFill>
                          <a:latin typeface="+mn-lt"/>
                          <a:ea typeface="+mn-ea"/>
                          <a:cs typeface="+mn-cs"/>
                        </a:rPr>
                        <a:t>Pass # 2                                                  i= i / 2                        ( i= 3 / 2 = 1)</a:t>
                      </a:r>
                      <a:endParaRPr lang="en-US" sz="1800" b="1" kern="1200" dirty="0">
                        <a:solidFill>
                          <a:schemeClr val="lt1"/>
                        </a:solidFill>
                        <a:latin typeface="+mn-lt"/>
                        <a:ea typeface="+mn-ea"/>
                        <a:cs typeface="+mn-cs"/>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endParaRPr lang="en-US" dirty="0"/>
                    </a:p>
                  </a:txBody>
                  <a:tcPr/>
                </a:tc>
                <a:tc gridSpan="9">
                  <a:txBody>
                    <a:bodyPr/>
                    <a:lstStyle/>
                    <a:p>
                      <a:pPr algn="ctr"/>
                      <a:r>
                        <a:rPr lang="en-US" dirty="0" smtClean="0"/>
                        <a:t>index</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endParaRPr lang="en-US"/>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solidFill>
                            <a:srgbClr val="FF0000"/>
                          </a:solidFill>
                        </a:rPr>
                        <a:t>42</a:t>
                      </a:r>
                      <a:endParaRPr lang="en-US" dirty="0">
                        <a:solidFill>
                          <a:srgbClr val="FF0000"/>
                        </a:solidFill>
                      </a:endParaRPr>
                    </a:p>
                  </a:txBody>
                  <a:tcPr/>
                </a:tc>
                <a:tc>
                  <a:txBody>
                    <a:bodyPr/>
                    <a:lstStyle/>
                    <a:p>
                      <a:r>
                        <a:rPr lang="en-US" dirty="0" smtClean="0">
                          <a:solidFill>
                            <a:srgbClr val="FF0000"/>
                          </a:solidFill>
                        </a:rPr>
                        <a:t>33</a:t>
                      </a:r>
                      <a:endParaRPr lang="en-US" dirty="0">
                        <a:solidFill>
                          <a:srgbClr val="FF0000"/>
                        </a:solidFill>
                      </a:endParaRPr>
                    </a:p>
                  </a:txBody>
                  <a:tcPr/>
                </a:tc>
                <a:tc>
                  <a:txBody>
                    <a:bodyPr/>
                    <a:lstStyle/>
                    <a:p>
                      <a:r>
                        <a:rPr lang="en-US" dirty="0" smtClean="0"/>
                        <a:t>23</a:t>
                      </a:r>
                      <a:endParaRPr lang="en-US" dirty="0"/>
                    </a:p>
                  </a:txBody>
                  <a:tcPr/>
                </a:tc>
                <a:tc>
                  <a:txBody>
                    <a:bodyPr/>
                    <a:lstStyle/>
                    <a:p>
                      <a:r>
                        <a:rPr lang="en-US" dirty="0" smtClean="0"/>
                        <a:t>49</a:t>
                      </a:r>
                      <a:endParaRPr lang="en-US" dirty="0"/>
                    </a:p>
                  </a:txBody>
                  <a:tcPr/>
                </a:tc>
                <a:tc>
                  <a:txBody>
                    <a:bodyPr/>
                    <a:lstStyle/>
                    <a:p>
                      <a:r>
                        <a:rPr lang="en-US" dirty="0" smtClean="0"/>
                        <a:t>44</a:t>
                      </a:r>
                      <a:endParaRPr lang="en-US" dirty="0"/>
                    </a:p>
                  </a:txBody>
                  <a:tcPr/>
                </a:tc>
                <a:tc>
                  <a:txBody>
                    <a:bodyPr/>
                    <a:lstStyle/>
                    <a:p>
                      <a:r>
                        <a:rPr lang="en-US" dirty="0" smtClean="0"/>
                        <a:t>67</a:t>
                      </a:r>
                      <a:endParaRPr lang="en-US" dirty="0"/>
                    </a:p>
                  </a:txBody>
                  <a:tcPr/>
                </a:tc>
                <a:tc>
                  <a:txBody>
                    <a:bodyPr/>
                    <a:lstStyle/>
                    <a:p>
                      <a:r>
                        <a:rPr lang="en-US" dirty="0" smtClean="0"/>
                        <a:t>74</a:t>
                      </a:r>
                      <a:endParaRPr lang="en-US" dirty="0"/>
                    </a:p>
                  </a:txBody>
                  <a:tcPr/>
                </a:tc>
                <a:tc>
                  <a:txBody>
                    <a:bodyPr/>
                    <a:lstStyle/>
                    <a:p>
                      <a:r>
                        <a:rPr lang="en-US" dirty="0" smtClean="0"/>
                        <a:t>j = i</a:t>
                      </a:r>
                      <a:endParaRPr lang="en-US" dirty="0"/>
                    </a:p>
                  </a:txBody>
                  <a:tcPr/>
                </a:tc>
                <a:tc>
                  <a:txBody>
                    <a:bodyPr/>
                    <a:lstStyle/>
                    <a:p>
                      <a:r>
                        <a:rPr lang="en-US" dirty="0" smtClean="0"/>
                        <a:t>J=1</a:t>
                      </a:r>
                      <a:endParaRPr lang="en-US" dirty="0"/>
                    </a:p>
                  </a:txBody>
                  <a:tcPr/>
                </a:tc>
              </a:tr>
              <a:tr h="370840">
                <a:tc>
                  <a:txBody>
                    <a:bodyPr/>
                    <a:lstStyle/>
                    <a:p>
                      <a:endParaRPr lang="en-US" dirty="0"/>
                    </a:p>
                  </a:txBody>
                  <a:tcPr/>
                </a:tc>
                <a:tc>
                  <a:txBody>
                    <a:bodyPr/>
                    <a:lstStyle/>
                    <a:p>
                      <a:r>
                        <a:rPr lang="en-US" dirty="0" smtClean="0"/>
                        <a:t>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K+i</a:t>
                      </a:r>
                      <a:endParaRPr lang="en-US"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K=j-i</a:t>
                      </a:r>
                      <a:endParaRPr lang="en-US" dirty="0"/>
                    </a:p>
                  </a:txBody>
                  <a:tcPr/>
                </a:tc>
                <a:tc>
                  <a:txBody>
                    <a:bodyPr/>
                    <a:lstStyle/>
                    <a:p>
                      <a:r>
                        <a:rPr lang="en-US" dirty="0" smtClean="0"/>
                        <a:t>K=1-1=0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err="1" smtClean="0"/>
                        <a:t>K+i</a:t>
                      </a:r>
                      <a:r>
                        <a:rPr lang="en-US" dirty="0" smtClean="0"/>
                        <a:t> = 1</a:t>
                      </a:r>
                      <a:endParaRPr lang="en-US" dirty="0"/>
                    </a:p>
                  </a:txBody>
                  <a:tcPr/>
                </a:tc>
              </a:tr>
              <a:tr h="365760">
                <a:tc>
                  <a:txBody>
                    <a:bodyPr/>
                    <a:lstStyle/>
                    <a:p>
                      <a:r>
                        <a:rPr lang="en-US" dirty="0" smtClean="0"/>
                        <a:t>2</a:t>
                      </a:r>
                      <a:endParaRPr lang="en-US" dirty="0"/>
                    </a:p>
                  </a:txBody>
                  <a:tcPr/>
                </a:tc>
                <a:tc>
                  <a:txBody>
                    <a:bodyPr/>
                    <a:lstStyle/>
                    <a:p>
                      <a:r>
                        <a:rPr lang="en-US" dirty="0" smtClean="0"/>
                        <a:t>33</a:t>
                      </a:r>
                      <a:endParaRPr lang="en-US" dirty="0"/>
                    </a:p>
                  </a:txBody>
                  <a:tcPr/>
                </a:tc>
                <a:tc>
                  <a:txBody>
                    <a:bodyPr/>
                    <a:lstStyle/>
                    <a:p>
                      <a:r>
                        <a:rPr lang="en-US" dirty="0" smtClean="0">
                          <a:solidFill>
                            <a:srgbClr val="FF0000"/>
                          </a:solidFill>
                        </a:rPr>
                        <a:t>42</a:t>
                      </a:r>
                      <a:endParaRPr lang="en-US" dirty="0">
                        <a:solidFill>
                          <a:srgbClr val="FF0000"/>
                        </a:solidFill>
                      </a:endParaRPr>
                    </a:p>
                  </a:txBody>
                  <a:tcPr/>
                </a:tc>
                <a:tc>
                  <a:txBody>
                    <a:bodyPr/>
                    <a:lstStyle/>
                    <a:p>
                      <a:r>
                        <a:rPr lang="en-US" dirty="0" smtClean="0">
                          <a:solidFill>
                            <a:srgbClr val="FF0000"/>
                          </a:solidFill>
                        </a:rPr>
                        <a:t>23</a:t>
                      </a:r>
                      <a:endParaRPr lang="en-US" dirty="0">
                        <a:solidFill>
                          <a:srgbClr val="FF0000"/>
                        </a:solidFill>
                      </a:endParaRPr>
                    </a:p>
                  </a:txBody>
                  <a:tcPr/>
                </a:tc>
                <a:tc>
                  <a:txBody>
                    <a:bodyPr/>
                    <a:lstStyle/>
                    <a:p>
                      <a:r>
                        <a:rPr lang="en-US" dirty="0" smtClean="0"/>
                        <a:t>49</a:t>
                      </a:r>
                      <a:endParaRPr lang="en-US" dirty="0"/>
                    </a:p>
                  </a:txBody>
                  <a:tcPr/>
                </a:tc>
                <a:tc>
                  <a:txBody>
                    <a:bodyPr/>
                    <a:lstStyle/>
                    <a:p>
                      <a:r>
                        <a:rPr lang="en-US" dirty="0" smtClean="0"/>
                        <a:t>44</a:t>
                      </a:r>
                      <a:endParaRPr lang="en-US" dirty="0"/>
                    </a:p>
                  </a:txBody>
                  <a:tcPr/>
                </a:tc>
                <a:tc>
                  <a:txBody>
                    <a:bodyPr/>
                    <a:lstStyle/>
                    <a:p>
                      <a:r>
                        <a:rPr lang="en-US" dirty="0" smtClean="0"/>
                        <a:t>67</a:t>
                      </a:r>
                      <a:endParaRPr lang="en-US" dirty="0"/>
                    </a:p>
                  </a:txBody>
                  <a:tcPr/>
                </a:tc>
                <a:tc>
                  <a:txBody>
                    <a:bodyPr/>
                    <a:lstStyle/>
                    <a:p>
                      <a:r>
                        <a:rPr lang="en-US" dirty="0" smtClean="0"/>
                        <a:t>74</a:t>
                      </a:r>
                      <a:endParaRPr lang="en-US" dirty="0"/>
                    </a:p>
                  </a:txBody>
                  <a:tcPr/>
                </a:tc>
                <a:tc>
                  <a:txBody>
                    <a:bodyPr/>
                    <a:lstStyle/>
                    <a:p>
                      <a:endParaRPr lang="en-US" dirty="0"/>
                    </a:p>
                  </a:txBody>
                  <a:tcPr/>
                </a:tc>
                <a:tc>
                  <a:txBody>
                    <a:bodyPr/>
                    <a:lstStyle/>
                    <a:p>
                      <a:r>
                        <a:rPr lang="en-US" dirty="0" smtClean="0"/>
                        <a:t>J=2</a:t>
                      </a:r>
                      <a:endParaRPr lang="en-US" dirty="0"/>
                    </a:p>
                  </a:txBody>
                  <a:tcPr/>
                </a:tc>
              </a:tr>
              <a:tr h="370840">
                <a:tc>
                  <a:txBody>
                    <a:bodyPr/>
                    <a:lstStyle/>
                    <a:p>
                      <a:endParaRPr lang="en-US"/>
                    </a:p>
                  </a:txBody>
                  <a:tcPr/>
                </a:tc>
                <a:tc>
                  <a:txBody>
                    <a:bodyPr/>
                    <a:lstStyle/>
                    <a:p>
                      <a:endParaRPr lang="en-US" dirty="0"/>
                    </a:p>
                  </a:txBody>
                  <a:tcPr/>
                </a:tc>
                <a:tc>
                  <a:txBody>
                    <a:bodyPr/>
                    <a:lstStyle/>
                    <a:p>
                      <a:r>
                        <a:rPr lang="en-US" dirty="0" smtClean="0"/>
                        <a:t>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K+i</a:t>
                      </a:r>
                      <a:endParaRPr lang="en-US" dirty="0" smtClean="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K=2-1= 1</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3</a:t>
                      </a:r>
                      <a:endParaRPr lang="en-US" dirty="0"/>
                    </a:p>
                  </a:txBody>
                  <a:tcPr/>
                </a:tc>
                <a:tc>
                  <a:txBody>
                    <a:bodyPr/>
                    <a:lstStyle/>
                    <a:p>
                      <a:r>
                        <a:rPr lang="en-US" dirty="0" smtClean="0">
                          <a:solidFill>
                            <a:srgbClr val="FF0000"/>
                          </a:solidFill>
                        </a:rPr>
                        <a:t>33</a:t>
                      </a:r>
                      <a:endParaRPr lang="en-US" dirty="0">
                        <a:solidFill>
                          <a:srgbClr val="FF0000"/>
                        </a:solidFill>
                      </a:endParaRPr>
                    </a:p>
                  </a:txBody>
                  <a:tcPr/>
                </a:tc>
                <a:tc>
                  <a:txBody>
                    <a:bodyPr/>
                    <a:lstStyle/>
                    <a:p>
                      <a:r>
                        <a:rPr lang="en-US" dirty="0" smtClean="0">
                          <a:solidFill>
                            <a:srgbClr val="FF0000"/>
                          </a:solidFill>
                        </a:rPr>
                        <a:t>23</a:t>
                      </a:r>
                      <a:endParaRPr lang="en-US" dirty="0">
                        <a:solidFill>
                          <a:srgbClr val="FF0000"/>
                        </a:solidFill>
                      </a:endParaRPr>
                    </a:p>
                  </a:txBody>
                  <a:tcPr/>
                </a:tc>
                <a:tc>
                  <a:txBody>
                    <a:bodyPr/>
                    <a:lstStyle/>
                    <a:p>
                      <a:r>
                        <a:rPr lang="en-US" dirty="0" smtClean="0"/>
                        <a:t>42</a:t>
                      </a:r>
                      <a:endParaRPr lang="en-US" dirty="0"/>
                    </a:p>
                  </a:txBody>
                  <a:tcPr/>
                </a:tc>
                <a:tc>
                  <a:txBody>
                    <a:bodyPr/>
                    <a:lstStyle/>
                    <a:p>
                      <a:r>
                        <a:rPr lang="en-US" dirty="0" smtClean="0"/>
                        <a:t>49</a:t>
                      </a:r>
                      <a:endParaRPr lang="en-US" dirty="0"/>
                    </a:p>
                  </a:txBody>
                  <a:tcPr/>
                </a:tc>
                <a:tc>
                  <a:txBody>
                    <a:bodyPr/>
                    <a:lstStyle/>
                    <a:p>
                      <a:r>
                        <a:rPr lang="en-US" dirty="0" smtClean="0"/>
                        <a:t>44</a:t>
                      </a:r>
                      <a:endParaRPr lang="en-US" dirty="0"/>
                    </a:p>
                  </a:txBody>
                  <a:tcPr/>
                </a:tc>
                <a:tc>
                  <a:txBody>
                    <a:bodyPr/>
                    <a:lstStyle/>
                    <a:p>
                      <a:r>
                        <a:rPr lang="en-US" dirty="0" smtClean="0"/>
                        <a:t>67</a:t>
                      </a:r>
                      <a:endParaRPr lang="en-US" dirty="0"/>
                    </a:p>
                  </a:txBody>
                  <a:tcPr/>
                </a:tc>
                <a:tc>
                  <a:txBody>
                    <a:bodyPr/>
                    <a:lstStyle/>
                    <a:p>
                      <a:r>
                        <a:rPr lang="en-US" dirty="0" smtClean="0"/>
                        <a:t>74</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r>
                        <a:rPr lang="en-US" dirty="0" smtClean="0"/>
                        <a:t>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K+i</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K=k-i</a:t>
                      </a:r>
                      <a:endParaRPr lang="en-US" dirty="0">
                        <a:solidFill>
                          <a:srgbClr val="FF0000"/>
                        </a:solidFill>
                      </a:endParaRPr>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70840">
                <a:tc>
                  <a:txBody>
                    <a:bodyPr/>
                    <a:lstStyle/>
                    <a:p>
                      <a:r>
                        <a:rPr lang="en-US" dirty="0" smtClean="0"/>
                        <a:t>3</a:t>
                      </a:r>
                      <a:endParaRPr lang="en-US" dirty="0"/>
                    </a:p>
                  </a:txBody>
                  <a:tcPr/>
                </a:tc>
                <a:tc>
                  <a:txBody>
                    <a:bodyPr/>
                    <a:lstStyle/>
                    <a:p>
                      <a:r>
                        <a:rPr lang="en-US" dirty="0" smtClean="0"/>
                        <a:t>23</a:t>
                      </a:r>
                      <a:endParaRPr lang="en-US" dirty="0"/>
                    </a:p>
                  </a:txBody>
                  <a:tcPr/>
                </a:tc>
                <a:tc>
                  <a:txBody>
                    <a:bodyPr/>
                    <a:lstStyle/>
                    <a:p>
                      <a:r>
                        <a:rPr lang="en-US" dirty="0" smtClean="0"/>
                        <a:t>33</a:t>
                      </a:r>
                      <a:endParaRPr lang="en-US" dirty="0"/>
                    </a:p>
                  </a:txBody>
                  <a:tcPr/>
                </a:tc>
                <a:tc>
                  <a:txBody>
                    <a:bodyPr/>
                    <a:lstStyle/>
                    <a:p>
                      <a:r>
                        <a:rPr lang="en-US" dirty="0" smtClean="0"/>
                        <a:t>42</a:t>
                      </a:r>
                      <a:endParaRPr lang="en-US" dirty="0"/>
                    </a:p>
                  </a:txBody>
                  <a:tcPr/>
                </a:tc>
                <a:tc>
                  <a:txBody>
                    <a:bodyPr/>
                    <a:lstStyle/>
                    <a:p>
                      <a:r>
                        <a:rPr lang="en-US" dirty="0" smtClean="0"/>
                        <a:t>49</a:t>
                      </a:r>
                      <a:endParaRPr lang="en-US" dirty="0"/>
                    </a:p>
                  </a:txBody>
                  <a:tcPr/>
                </a:tc>
                <a:tc>
                  <a:txBody>
                    <a:bodyPr/>
                    <a:lstStyle/>
                    <a:p>
                      <a:r>
                        <a:rPr lang="en-US" dirty="0" smtClean="0"/>
                        <a:t>44</a:t>
                      </a:r>
                      <a:endParaRPr lang="en-US" dirty="0"/>
                    </a:p>
                  </a:txBody>
                  <a:tcPr/>
                </a:tc>
                <a:tc>
                  <a:txBody>
                    <a:bodyPr/>
                    <a:lstStyle/>
                    <a:p>
                      <a:r>
                        <a:rPr lang="en-US" dirty="0" smtClean="0"/>
                        <a:t>67</a:t>
                      </a:r>
                      <a:endParaRPr lang="en-US" dirty="0"/>
                    </a:p>
                  </a:txBody>
                  <a:tcPr/>
                </a:tc>
                <a:tc>
                  <a:txBody>
                    <a:bodyPr/>
                    <a:lstStyle/>
                    <a:p>
                      <a:r>
                        <a:rPr lang="en-US" dirty="0" smtClean="0"/>
                        <a:t>74</a:t>
                      </a:r>
                      <a:endParaRPr lang="en-US" dirty="0"/>
                    </a:p>
                  </a:txBody>
                  <a:tcPr/>
                </a:tc>
                <a:tc>
                  <a:txBody>
                    <a:bodyPr/>
                    <a:lstStyle/>
                    <a:p>
                      <a:endParaRPr lang="en-US" dirty="0"/>
                    </a:p>
                  </a:txBody>
                  <a:tcPr/>
                </a:tc>
                <a:tc>
                  <a:txBody>
                    <a:bodyPr/>
                    <a:lstStyle/>
                    <a:p>
                      <a:r>
                        <a:rPr lang="en-US" dirty="0" smtClean="0"/>
                        <a:t>J=3</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K+i</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c>
                  <a:txBody>
                    <a:bodyPr/>
                    <a:lstStyle/>
                    <a:p>
                      <a:r>
                        <a:rPr lang="en-US" dirty="0" smtClean="0"/>
                        <a:t>K=3-1=2</a:t>
                      </a:r>
                      <a:endParaRPr lang="en-US" dirty="0"/>
                    </a:p>
                  </a:txBody>
                  <a:tcPr/>
                </a:tc>
              </a:tr>
              <a:tr h="370840">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r>
              <a:tr h="370840">
                <a:tc>
                  <a:txBody>
                    <a:bodyPr/>
                    <a:lstStyle/>
                    <a:p>
                      <a:r>
                        <a:rPr lang="en-US" dirty="0" smtClean="0"/>
                        <a:t>4</a:t>
                      </a:r>
                      <a:endParaRPr lang="en-US" dirty="0"/>
                    </a:p>
                  </a:txBody>
                  <a:tcPr/>
                </a:tc>
                <a:tc>
                  <a:txBody>
                    <a:bodyPr/>
                    <a:lstStyle/>
                    <a:p>
                      <a:r>
                        <a:rPr lang="en-US" dirty="0" smtClean="0"/>
                        <a:t>23</a:t>
                      </a:r>
                      <a:endParaRPr lang="en-US" dirty="0"/>
                    </a:p>
                  </a:txBody>
                  <a:tcPr/>
                </a:tc>
                <a:tc>
                  <a:txBody>
                    <a:bodyPr/>
                    <a:lstStyle/>
                    <a:p>
                      <a:r>
                        <a:rPr lang="en-US" dirty="0" smtClean="0"/>
                        <a:t>33</a:t>
                      </a:r>
                      <a:endParaRPr lang="en-US" dirty="0"/>
                    </a:p>
                  </a:txBody>
                  <a:tcPr/>
                </a:tc>
                <a:tc>
                  <a:txBody>
                    <a:bodyPr/>
                    <a:lstStyle/>
                    <a:p>
                      <a:r>
                        <a:rPr lang="en-US" dirty="0" smtClean="0"/>
                        <a:t>42</a:t>
                      </a:r>
                      <a:endParaRPr lang="en-US" dirty="0"/>
                    </a:p>
                  </a:txBody>
                  <a:tcPr/>
                </a:tc>
                <a:tc>
                  <a:txBody>
                    <a:bodyPr/>
                    <a:lstStyle/>
                    <a:p>
                      <a:r>
                        <a:rPr lang="en-US" dirty="0" smtClean="0">
                          <a:solidFill>
                            <a:srgbClr val="FF0000"/>
                          </a:solidFill>
                        </a:rPr>
                        <a:t>49</a:t>
                      </a:r>
                      <a:endParaRPr lang="en-US" dirty="0">
                        <a:solidFill>
                          <a:srgbClr val="FF0000"/>
                        </a:solidFill>
                      </a:endParaRPr>
                    </a:p>
                  </a:txBody>
                  <a:tcPr/>
                </a:tc>
                <a:tc>
                  <a:txBody>
                    <a:bodyPr/>
                    <a:lstStyle/>
                    <a:p>
                      <a:r>
                        <a:rPr lang="en-US" dirty="0" smtClean="0">
                          <a:solidFill>
                            <a:srgbClr val="FF0000"/>
                          </a:solidFill>
                        </a:rPr>
                        <a:t>44</a:t>
                      </a:r>
                      <a:endParaRPr lang="en-US" dirty="0">
                        <a:solidFill>
                          <a:srgbClr val="FF0000"/>
                        </a:solidFill>
                      </a:endParaRPr>
                    </a:p>
                  </a:txBody>
                  <a:tcPr/>
                </a:tc>
                <a:tc>
                  <a:txBody>
                    <a:bodyPr/>
                    <a:lstStyle/>
                    <a:p>
                      <a:r>
                        <a:rPr lang="en-US" dirty="0" smtClean="0"/>
                        <a:t>67</a:t>
                      </a:r>
                      <a:endParaRPr lang="en-US" dirty="0"/>
                    </a:p>
                  </a:txBody>
                  <a:tcPr/>
                </a:tc>
                <a:tc>
                  <a:txBody>
                    <a:bodyPr/>
                    <a:lstStyle/>
                    <a:p>
                      <a:r>
                        <a:rPr lang="en-US" dirty="0" smtClean="0"/>
                        <a:t>74</a:t>
                      </a:r>
                      <a:endParaRPr lang="en-US" dirty="0"/>
                    </a:p>
                  </a:txBody>
                  <a:tcPr/>
                </a:tc>
                <a:tc>
                  <a:txBody>
                    <a:bodyPr/>
                    <a:lstStyle/>
                    <a:p>
                      <a:endParaRPr lang="en-US" dirty="0"/>
                    </a:p>
                  </a:txBody>
                  <a:tcPr/>
                </a:tc>
                <a:tc>
                  <a:txBody>
                    <a:bodyPr/>
                    <a:lstStyle/>
                    <a:p>
                      <a:r>
                        <a:rPr lang="en-US" dirty="0" smtClean="0"/>
                        <a:t>J=4</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K+i</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c>
                  <a:txBody>
                    <a:bodyPr/>
                    <a:lstStyle/>
                    <a:p>
                      <a:r>
                        <a:rPr lang="en-US" dirty="0" smtClean="0"/>
                        <a:t>K=4-1=3</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5" name="Rectangle 4"/>
          <p:cNvSpPr/>
          <p:nvPr/>
        </p:nvSpPr>
        <p:spPr>
          <a:xfrm>
            <a:off x="6781800" y="2513886"/>
            <a:ext cx="2895600" cy="4801314"/>
          </a:xfrm>
          <a:prstGeom prst="rect">
            <a:avLst/>
          </a:prstGeom>
        </p:spPr>
        <p:txBody>
          <a:bodyPr wrap="square">
            <a:spAutoFit/>
          </a:bodyPr>
          <a:lstStyle/>
          <a:p>
            <a:pPr lvl="0">
              <a:spcBef>
                <a:spcPct val="20000"/>
              </a:spcBef>
              <a:buClr>
                <a:srgbClr val="31B6FD"/>
              </a:buClr>
              <a:buSzPct val="100000"/>
            </a:pPr>
            <a:r>
              <a:rPr lang="en-US" dirty="0">
                <a:solidFill>
                  <a:srgbClr val="073E87"/>
                </a:solidFill>
              </a:rPr>
              <a:t> for(i=</a:t>
            </a:r>
            <a:r>
              <a:rPr lang="en-US" dirty="0" err="1">
                <a:solidFill>
                  <a:srgbClr val="073E87"/>
                </a:solidFill>
              </a:rPr>
              <a:t>num</a:t>
            </a:r>
            <a:r>
              <a:rPr lang="en-US" dirty="0">
                <a:solidFill>
                  <a:srgbClr val="073E87"/>
                </a:solidFill>
              </a:rPr>
              <a:t>/2; i&gt;0; i=i/2)</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for(j=i; j&lt;</a:t>
            </a:r>
            <a:r>
              <a:rPr lang="en-US" dirty="0" err="1">
                <a:solidFill>
                  <a:srgbClr val="073E87"/>
                </a:solidFill>
              </a:rPr>
              <a:t>num</a:t>
            </a:r>
            <a:r>
              <a:rPr lang="en-US" dirty="0">
                <a:solidFill>
                  <a:srgbClr val="073E87"/>
                </a:solidFill>
              </a:rPr>
              <a:t>; j++)</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for(k=j-i; k&gt;=0; k=k-i)</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if(</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]&gt;=</a:t>
            </a:r>
            <a:r>
              <a:rPr lang="en-US" dirty="0" err="1">
                <a:solidFill>
                  <a:srgbClr val="073E87"/>
                </a:solidFill>
              </a:rPr>
              <a:t>arr</a:t>
            </a:r>
            <a:r>
              <a:rPr lang="en-US" dirty="0">
                <a:solidFill>
                  <a:srgbClr val="073E87"/>
                </a:solidFill>
              </a:rPr>
              <a:t>[k])</a:t>
            </a:r>
            <a:br>
              <a:rPr lang="en-US" dirty="0">
                <a:solidFill>
                  <a:srgbClr val="073E87"/>
                </a:solidFill>
              </a:rPr>
            </a:br>
            <a:r>
              <a:rPr lang="en-US" dirty="0">
                <a:solidFill>
                  <a:srgbClr val="073E87"/>
                </a:solidFill>
              </a:rPr>
              <a:t>            break;</a:t>
            </a:r>
            <a:br>
              <a:rPr lang="en-US" dirty="0">
                <a:solidFill>
                  <a:srgbClr val="073E87"/>
                </a:solidFill>
              </a:rPr>
            </a:br>
            <a:r>
              <a:rPr lang="en-US" dirty="0">
                <a:solidFill>
                  <a:srgbClr val="073E87"/>
                </a:solidFill>
              </a:rPr>
              <a:t>        else</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r>
              <a:rPr lang="en-US" dirty="0" err="1">
                <a:solidFill>
                  <a:srgbClr val="073E87"/>
                </a:solidFill>
              </a:rPr>
              <a:t>tmp</a:t>
            </a:r>
            <a:r>
              <a:rPr lang="en-US" dirty="0">
                <a:solidFill>
                  <a:srgbClr val="073E87"/>
                </a:solidFill>
              </a:rPr>
              <a:t>=</a:t>
            </a:r>
            <a:r>
              <a:rPr lang="en-US" dirty="0" err="1">
                <a:solidFill>
                  <a:srgbClr val="073E87"/>
                </a:solidFill>
              </a:rPr>
              <a:t>arr</a:t>
            </a:r>
            <a:r>
              <a:rPr lang="en-US" dirty="0">
                <a:solidFill>
                  <a:srgbClr val="073E87"/>
                </a:solidFill>
              </a:rPr>
              <a:t>[k];</a:t>
            </a:r>
            <a:br>
              <a:rPr lang="en-US" dirty="0">
                <a:solidFill>
                  <a:srgbClr val="073E87"/>
                </a:solidFill>
              </a:rPr>
            </a:br>
            <a:r>
              <a:rPr lang="en-US" dirty="0">
                <a:solidFill>
                  <a:srgbClr val="073E87"/>
                </a:solidFill>
              </a:rPr>
              <a:t>            </a:t>
            </a:r>
            <a:r>
              <a:rPr lang="en-US" dirty="0" err="1">
                <a:solidFill>
                  <a:srgbClr val="073E87"/>
                </a:solidFill>
              </a:rPr>
              <a:t>arr</a:t>
            </a:r>
            <a:r>
              <a:rPr lang="en-US" dirty="0">
                <a:solidFill>
                  <a:srgbClr val="073E87"/>
                </a:solidFill>
              </a:rPr>
              <a:t>[k]=</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a:t>
            </a:r>
            <a:br>
              <a:rPr lang="en-US" dirty="0">
                <a:solidFill>
                  <a:srgbClr val="073E87"/>
                </a:solidFill>
              </a:rPr>
            </a:br>
            <a:r>
              <a:rPr lang="en-US" dirty="0">
                <a:solidFill>
                  <a:srgbClr val="073E87"/>
                </a:solidFill>
              </a:rPr>
              <a:t>            </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a:t>
            </a:r>
            <a:r>
              <a:rPr lang="en-US" dirty="0" err="1">
                <a:solidFill>
                  <a:srgbClr val="073E87"/>
                </a:solidFill>
              </a:rPr>
              <a:t>tmp</a:t>
            </a:r>
            <a:r>
              <a:rPr lang="en-US" dirty="0">
                <a:solidFill>
                  <a:srgbClr val="073E87"/>
                </a:solidFill>
              </a:rPr>
              <a:t>;</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r>
              <a:rPr lang="en-US" b="1" dirty="0"/>
              <a:t/>
            </a:r>
            <a:br>
              <a:rPr lang="en-US" b="1" dirty="0"/>
            </a:br>
            <a:endParaRPr lang="en-US" b="1" dirty="0"/>
          </a:p>
        </p:txBody>
      </p:sp>
    </p:spTree>
    <p:extLst>
      <p:ext uri="{BB962C8B-B14F-4D97-AF65-F5344CB8AC3E}">
        <p14:creationId xmlns:p14="http://schemas.microsoft.com/office/powerpoint/2010/main" val="553421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15</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dirty="0" smtClean="0"/>
              <a:t>SHELL </a:t>
            </a:r>
            <a:r>
              <a:rPr lang="en-US" sz="3600" dirty="0"/>
              <a:t>SORT </a:t>
            </a:r>
            <a:r>
              <a:rPr lang="en-US" sz="3600" b="1" dirty="0" smtClean="0"/>
              <a:t>(</a:t>
            </a:r>
            <a:r>
              <a:rPr lang="en-US" sz="3600" dirty="0" smtClean="0"/>
              <a:t>Example</a:t>
            </a:r>
            <a:r>
              <a:rPr lang="en-US" sz="3600" b="1" dirty="0" smtClean="0"/>
              <a:t>)</a:t>
            </a:r>
            <a:endParaRPr lang="en-US" sz="3600" dirty="0"/>
          </a:p>
        </p:txBody>
      </p:sp>
      <p:graphicFrame>
        <p:nvGraphicFramePr>
          <p:cNvPr id="2" name="Table 1"/>
          <p:cNvGraphicFramePr>
            <a:graphicFrameLocks noGrp="1"/>
          </p:cNvGraphicFramePr>
          <p:nvPr>
            <p:extLst>
              <p:ext uri="{D42A27DB-BD31-4B8C-83A1-F6EECF244321}">
                <p14:modId xmlns:p14="http://schemas.microsoft.com/office/powerpoint/2010/main" val="816623721"/>
              </p:ext>
            </p:extLst>
          </p:nvPr>
        </p:nvGraphicFramePr>
        <p:xfrm>
          <a:off x="0" y="0"/>
          <a:ext cx="6934200" cy="6857998"/>
        </p:xfrm>
        <a:graphic>
          <a:graphicData uri="http://schemas.openxmlformats.org/drawingml/2006/table">
            <a:tbl>
              <a:tblPr firstRow="1" bandRow="1">
                <a:tableStyleId>{5C22544A-7EE6-4342-B048-85BDC9FD1C3A}</a:tableStyleId>
              </a:tblPr>
              <a:tblGrid>
                <a:gridCol w="533400"/>
                <a:gridCol w="622300"/>
                <a:gridCol w="622300"/>
                <a:gridCol w="711200"/>
                <a:gridCol w="622300"/>
                <a:gridCol w="827846"/>
                <a:gridCol w="683454"/>
                <a:gridCol w="622300"/>
                <a:gridCol w="355600"/>
                <a:gridCol w="1333500"/>
              </a:tblGrid>
              <a:tr h="572153">
                <a:tc>
                  <a:txBody>
                    <a:bodyPr/>
                    <a:lstStyle/>
                    <a:p>
                      <a:endParaRPr lang="en-US" dirty="0"/>
                    </a:p>
                  </a:txBody>
                  <a:tcPr/>
                </a:tc>
                <a:tc gridSpan="9">
                  <a:txBody>
                    <a:bodyPr/>
                    <a:lstStyle/>
                    <a:p>
                      <a:pPr algn="ctr"/>
                      <a:r>
                        <a:rPr lang="en-US" sz="1800" b="1" kern="1200" dirty="0" smtClean="0">
                          <a:solidFill>
                            <a:schemeClr val="lt1"/>
                          </a:solidFill>
                          <a:latin typeface="+mn-lt"/>
                          <a:ea typeface="+mn-ea"/>
                          <a:cs typeface="+mn-cs"/>
                        </a:rPr>
                        <a:t>Pass # 2                                                  i= i / 2                        ( i= 3 / 2 = 1)</a:t>
                      </a:r>
                      <a:endParaRPr lang="en-US" sz="1800" b="1" kern="1200" dirty="0">
                        <a:solidFill>
                          <a:schemeClr val="lt1"/>
                        </a:solidFill>
                        <a:latin typeface="+mn-lt"/>
                        <a:ea typeface="+mn-ea"/>
                        <a:cs typeface="+mn-cs"/>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72153">
                <a:tc>
                  <a:txBody>
                    <a:bodyPr/>
                    <a:lstStyle/>
                    <a:p>
                      <a:endParaRPr lang="en-US" dirty="0"/>
                    </a:p>
                  </a:txBody>
                  <a:tcPr/>
                </a:tc>
                <a:tc gridSpan="9">
                  <a:txBody>
                    <a:bodyPr/>
                    <a:lstStyle/>
                    <a:p>
                      <a:pPr algn="ctr"/>
                      <a:r>
                        <a:rPr lang="en-US" dirty="0" smtClean="0"/>
                        <a:t>index</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572153">
                <a:tc>
                  <a:txBody>
                    <a:bodyPr/>
                    <a:lstStyle/>
                    <a:p>
                      <a:endParaRPr lang="en-US"/>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endParaRPr lang="en-US" dirty="0"/>
                    </a:p>
                  </a:txBody>
                  <a:tcPr/>
                </a:tc>
                <a:tc>
                  <a:txBody>
                    <a:bodyPr/>
                    <a:lstStyle/>
                    <a:p>
                      <a:endParaRPr lang="en-US" dirty="0"/>
                    </a:p>
                  </a:txBody>
                  <a:tcPr/>
                </a:tc>
              </a:tr>
              <a:tr h="572153">
                <a:tc>
                  <a:txBody>
                    <a:bodyPr/>
                    <a:lstStyle/>
                    <a:p>
                      <a:r>
                        <a:rPr lang="en-US" dirty="0" smtClean="0"/>
                        <a:t>4</a:t>
                      </a:r>
                      <a:endParaRPr lang="en-US" dirty="0"/>
                    </a:p>
                  </a:txBody>
                  <a:tcPr/>
                </a:tc>
                <a:tc>
                  <a:txBody>
                    <a:bodyPr/>
                    <a:lstStyle/>
                    <a:p>
                      <a:r>
                        <a:rPr lang="en-US" dirty="0" smtClean="0"/>
                        <a:t>23</a:t>
                      </a:r>
                      <a:endParaRPr lang="en-US" dirty="0"/>
                    </a:p>
                  </a:txBody>
                  <a:tcPr/>
                </a:tc>
                <a:tc>
                  <a:txBody>
                    <a:bodyPr/>
                    <a:lstStyle/>
                    <a:p>
                      <a:r>
                        <a:rPr lang="en-US" dirty="0" smtClean="0"/>
                        <a:t>33</a:t>
                      </a:r>
                      <a:endParaRPr lang="en-US" dirty="0"/>
                    </a:p>
                  </a:txBody>
                  <a:tcPr/>
                </a:tc>
                <a:tc>
                  <a:txBody>
                    <a:bodyPr/>
                    <a:lstStyle/>
                    <a:p>
                      <a:r>
                        <a:rPr lang="en-US" dirty="0" smtClean="0"/>
                        <a:t>42</a:t>
                      </a:r>
                      <a:endParaRPr lang="en-US" dirty="0"/>
                    </a:p>
                  </a:txBody>
                  <a:tcPr/>
                </a:tc>
                <a:tc>
                  <a:txBody>
                    <a:bodyPr/>
                    <a:lstStyle/>
                    <a:p>
                      <a:r>
                        <a:rPr lang="en-US" dirty="0" smtClean="0">
                          <a:solidFill>
                            <a:srgbClr val="FF0000"/>
                          </a:solidFill>
                        </a:rPr>
                        <a:t>49</a:t>
                      </a:r>
                      <a:endParaRPr lang="en-US" dirty="0">
                        <a:solidFill>
                          <a:srgbClr val="FF0000"/>
                        </a:solidFill>
                      </a:endParaRPr>
                    </a:p>
                  </a:txBody>
                  <a:tcPr/>
                </a:tc>
                <a:tc>
                  <a:txBody>
                    <a:bodyPr/>
                    <a:lstStyle/>
                    <a:p>
                      <a:r>
                        <a:rPr lang="en-US" dirty="0" smtClean="0">
                          <a:solidFill>
                            <a:srgbClr val="FF0000"/>
                          </a:solidFill>
                        </a:rPr>
                        <a:t>44</a:t>
                      </a:r>
                      <a:endParaRPr lang="en-US" dirty="0">
                        <a:solidFill>
                          <a:srgbClr val="FF0000"/>
                        </a:solidFill>
                      </a:endParaRPr>
                    </a:p>
                  </a:txBody>
                  <a:tcPr/>
                </a:tc>
                <a:tc>
                  <a:txBody>
                    <a:bodyPr/>
                    <a:lstStyle/>
                    <a:p>
                      <a:r>
                        <a:rPr lang="en-US" dirty="0" smtClean="0"/>
                        <a:t>67</a:t>
                      </a:r>
                      <a:endParaRPr lang="en-US" dirty="0"/>
                    </a:p>
                  </a:txBody>
                  <a:tcPr/>
                </a:tc>
                <a:tc>
                  <a:txBody>
                    <a:bodyPr/>
                    <a:lstStyle/>
                    <a:p>
                      <a:r>
                        <a:rPr lang="en-US" dirty="0" smtClean="0"/>
                        <a:t>74</a:t>
                      </a:r>
                      <a:endParaRPr lang="en-US" dirty="0"/>
                    </a:p>
                  </a:txBody>
                  <a:tcPr/>
                </a:tc>
                <a:tc>
                  <a:txBody>
                    <a:bodyPr/>
                    <a:lstStyle/>
                    <a:p>
                      <a:endParaRPr lang="en-US" dirty="0"/>
                    </a:p>
                  </a:txBody>
                  <a:tcPr/>
                </a:tc>
                <a:tc>
                  <a:txBody>
                    <a:bodyPr/>
                    <a:lstStyle/>
                    <a:p>
                      <a:r>
                        <a:rPr lang="en-US" dirty="0" smtClean="0"/>
                        <a:t>J=4</a:t>
                      </a:r>
                      <a:endParaRPr lang="en-US" dirty="0"/>
                    </a:p>
                  </a:txBody>
                  <a:tcPr/>
                </a:tc>
              </a:tr>
              <a:tr h="572153">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K+i</a:t>
                      </a:r>
                      <a:endParaRPr lang="en-US" dirty="0" smtClean="0"/>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endParaRPr lang="en-US" dirty="0"/>
                    </a:p>
                  </a:txBody>
                  <a:tcPr/>
                </a:tc>
                <a:tc>
                  <a:txBody>
                    <a:bodyPr/>
                    <a:lstStyle/>
                    <a:p>
                      <a:r>
                        <a:rPr lang="en-US" dirty="0" smtClean="0"/>
                        <a:t>K=4-1=3</a:t>
                      </a:r>
                      <a:endParaRPr lang="en-US" dirty="0"/>
                    </a:p>
                  </a:txBody>
                  <a:tcPr/>
                </a:tc>
              </a:tr>
              <a:tr h="57215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564315">
                <a:tc>
                  <a:txBody>
                    <a:bodyPr/>
                    <a:lstStyle/>
                    <a:p>
                      <a:r>
                        <a:rPr lang="en-US" dirty="0" smtClean="0"/>
                        <a:t>5</a:t>
                      </a:r>
                      <a:endParaRPr lang="en-US" dirty="0"/>
                    </a:p>
                  </a:txBody>
                  <a:tcPr/>
                </a:tc>
                <a:tc>
                  <a:txBody>
                    <a:bodyPr/>
                    <a:lstStyle/>
                    <a:p>
                      <a:r>
                        <a:rPr lang="en-US" dirty="0" smtClean="0"/>
                        <a:t>23</a:t>
                      </a:r>
                      <a:endParaRPr lang="en-US" dirty="0"/>
                    </a:p>
                  </a:txBody>
                  <a:tcPr/>
                </a:tc>
                <a:tc>
                  <a:txBody>
                    <a:bodyPr/>
                    <a:lstStyle/>
                    <a:p>
                      <a:r>
                        <a:rPr lang="en-US" dirty="0" smtClean="0"/>
                        <a:t>33</a:t>
                      </a:r>
                      <a:endParaRPr lang="en-US" dirty="0"/>
                    </a:p>
                  </a:txBody>
                  <a:tcPr/>
                </a:tc>
                <a:tc>
                  <a:txBody>
                    <a:bodyPr/>
                    <a:lstStyle/>
                    <a:p>
                      <a:r>
                        <a:rPr lang="en-US" dirty="0" smtClean="0"/>
                        <a:t>42</a:t>
                      </a:r>
                      <a:endParaRPr lang="en-US" dirty="0"/>
                    </a:p>
                  </a:txBody>
                  <a:tcPr/>
                </a:tc>
                <a:tc>
                  <a:txBody>
                    <a:bodyPr/>
                    <a:lstStyle/>
                    <a:p>
                      <a:r>
                        <a:rPr lang="en-US" dirty="0" smtClean="0">
                          <a:solidFill>
                            <a:schemeClr val="tx1"/>
                          </a:solidFill>
                        </a:rPr>
                        <a:t>44</a:t>
                      </a:r>
                      <a:endParaRPr lang="en-US" dirty="0">
                        <a:solidFill>
                          <a:schemeClr val="tx1"/>
                        </a:solidFill>
                      </a:endParaRPr>
                    </a:p>
                  </a:txBody>
                  <a:tcPr/>
                </a:tc>
                <a:tc>
                  <a:txBody>
                    <a:bodyPr/>
                    <a:lstStyle/>
                    <a:p>
                      <a:r>
                        <a:rPr lang="en-US" dirty="0" smtClean="0">
                          <a:solidFill>
                            <a:schemeClr val="tx1"/>
                          </a:solidFill>
                        </a:rPr>
                        <a:t>49</a:t>
                      </a:r>
                      <a:endParaRPr lang="en-US" dirty="0">
                        <a:solidFill>
                          <a:schemeClr val="tx1"/>
                        </a:solidFill>
                      </a:endParaRPr>
                    </a:p>
                  </a:txBody>
                  <a:tcPr/>
                </a:tc>
                <a:tc>
                  <a:txBody>
                    <a:bodyPr/>
                    <a:lstStyle/>
                    <a:p>
                      <a:r>
                        <a:rPr lang="en-US" dirty="0" smtClean="0"/>
                        <a:t>67</a:t>
                      </a:r>
                      <a:endParaRPr lang="en-US" dirty="0"/>
                    </a:p>
                  </a:txBody>
                  <a:tcPr/>
                </a:tc>
                <a:tc>
                  <a:txBody>
                    <a:bodyPr/>
                    <a:lstStyle/>
                    <a:p>
                      <a:r>
                        <a:rPr lang="en-US" dirty="0" smtClean="0"/>
                        <a:t>74</a:t>
                      </a:r>
                      <a:endParaRPr lang="en-US" dirty="0"/>
                    </a:p>
                  </a:txBody>
                  <a:tcPr/>
                </a:tc>
                <a:tc>
                  <a:txBody>
                    <a:bodyPr/>
                    <a:lstStyle/>
                    <a:p>
                      <a:endParaRPr lang="en-US" dirty="0"/>
                    </a:p>
                  </a:txBody>
                  <a:tcPr/>
                </a:tc>
                <a:tc>
                  <a:txBody>
                    <a:bodyPr/>
                    <a:lstStyle/>
                    <a:p>
                      <a:r>
                        <a:rPr lang="en-US" dirty="0" smtClean="0"/>
                        <a:t>J=5</a:t>
                      </a:r>
                      <a:endParaRPr lang="en-US" dirty="0"/>
                    </a:p>
                  </a:txBody>
                  <a:tcPr/>
                </a:tc>
              </a:tr>
              <a:tr h="572153">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K+i</a:t>
                      </a:r>
                      <a:endParaRPr lang="en-US" dirty="0" smtClean="0"/>
                    </a:p>
                  </a:txBody>
                  <a:tcPr/>
                </a:tc>
                <a:tc>
                  <a:txBody>
                    <a:bodyPr/>
                    <a:lstStyle/>
                    <a:p>
                      <a:endParaRPr lang="en-US" dirty="0"/>
                    </a:p>
                  </a:txBody>
                  <a:tcPr/>
                </a:tc>
                <a:tc>
                  <a:txBody>
                    <a:bodyPr/>
                    <a:lstStyle/>
                    <a:p>
                      <a:endParaRPr lang="en-US" dirty="0"/>
                    </a:p>
                  </a:txBody>
                  <a:tcPr/>
                </a:tc>
                <a:tc>
                  <a:txBody>
                    <a:bodyPr/>
                    <a:lstStyle/>
                    <a:p>
                      <a:r>
                        <a:rPr lang="en-US" dirty="0" smtClean="0"/>
                        <a:t>K=5-1=4</a:t>
                      </a:r>
                      <a:endParaRPr lang="en-US" dirty="0"/>
                    </a:p>
                  </a:txBody>
                  <a:tcPr/>
                </a:tc>
              </a:tr>
              <a:tr h="572153">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572153">
                <a:tc>
                  <a:txBody>
                    <a:bodyPr/>
                    <a:lstStyle/>
                    <a:p>
                      <a:r>
                        <a:rPr lang="en-US" dirty="0" smtClean="0"/>
                        <a:t>5</a:t>
                      </a:r>
                      <a:endParaRPr lang="en-US" dirty="0"/>
                    </a:p>
                  </a:txBody>
                  <a:tcPr/>
                </a:tc>
                <a:tc>
                  <a:txBody>
                    <a:bodyPr/>
                    <a:lstStyle/>
                    <a:p>
                      <a:r>
                        <a:rPr lang="en-US" dirty="0" smtClean="0"/>
                        <a:t>23</a:t>
                      </a:r>
                      <a:endParaRPr lang="en-US" dirty="0"/>
                    </a:p>
                  </a:txBody>
                  <a:tcPr/>
                </a:tc>
                <a:tc>
                  <a:txBody>
                    <a:bodyPr/>
                    <a:lstStyle/>
                    <a:p>
                      <a:r>
                        <a:rPr lang="en-US" dirty="0" smtClean="0"/>
                        <a:t>33</a:t>
                      </a:r>
                      <a:endParaRPr lang="en-US" dirty="0"/>
                    </a:p>
                  </a:txBody>
                  <a:tcPr/>
                </a:tc>
                <a:tc>
                  <a:txBody>
                    <a:bodyPr/>
                    <a:lstStyle/>
                    <a:p>
                      <a:r>
                        <a:rPr lang="en-US" dirty="0" smtClean="0"/>
                        <a:t>42</a:t>
                      </a:r>
                      <a:endParaRPr lang="en-US" dirty="0"/>
                    </a:p>
                  </a:txBody>
                  <a:tcPr/>
                </a:tc>
                <a:tc>
                  <a:txBody>
                    <a:bodyPr/>
                    <a:lstStyle/>
                    <a:p>
                      <a:r>
                        <a:rPr lang="en-US" dirty="0" smtClean="0">
                          <a:solidFill>
                            <a:schemeClr val="tx1"/>
                          </a:solidFill>
                        </a:rPr>
                        <a:t>44</a:t>
                      </a:r>
                      <a:endParaRPr lang="en-US" dirty="0">
                        <a:solidFill>
                          <a:schemeClr val="tx1"/>
                        </a:solidFill>
                      </a:endParaRPr>
                    </a:p>
                  </a:txBody>
                  <a:tcPr/>
                </a:tc>
                <a:tc>
                  <a:txBody>
                    <a:bodyPr/>
                    <a:lstStyle/>
                    <a:p>
                      <a:r>
                        <a:rPr lang="en-US" dirty="0" smtClean="0">
                          <a:solidFill>
                            <a:schemeClr val="tx1"/>
                          </a:solidFill>
                        </a:rPr>
                        <a:t>49</a:t>
                      </a:r>
                      <a:endParaRPr lang="en-US" dirty="0">
                        <a:solidFill>
                          <a:schemeClr val="tx1"/>
                        </a:solidFill>
                      </a:endParaRPr>
                    </a:p>
                  </a:txBody>
                  <a:tcPr/>
                </a:tc>
                <a:tc>
                  <a:txBody>
                    <a:bodyPr/>
                    <a:lstStyle/>
                    <a:p>
                      <a:r>
                        <a:rPr lang="en-US" dirty="0" smtClean="0"/>
                        <a:t>67</a:t>
                      </a:r>
                      <a:endParaRPr lang="en-US" dirty="0"/>
                    </a:p>
                  </a:txBody>
                  <a:tcPr/>
                </a:tc>
                <a:tc>
                  <a:txBody>
                    <a:bodyPr/>
                    <a:lstStyle/>
                    <a:p>
                      <a:r>
                        <a:rPr lang="en-US" dirty="0" smtClean="0"/>
                        <a:t>74</a:t>
                      </a:r>
                      <a:endParaRPr lang="en-US" dirty="0"/>
                    </a:p>
                  </a:txBody>
                  <a:tcPr/>
                </a:tc>
                <a:tc>
                  <a:txBody>
                    <a:bodyPr/>
                    <a:lstStyle/>
                    <a:p>
                      <a:endParaRPr lang="en-US" dirty="0"/>
                    </a:p>
                  </a:txBody>
                  <a:tcPr/>
                </a:tc>
                <a:tc>
                  <a:txBody>
                    <a:bodyPr/>
                    <a:lstStyle/>
                    <a:p>
                      <a:r>
                        <a:rPr lang="en-US" dirty="0" smtClean="0"/>
                        <a:t>J=6</a:t>
                      </a:r>
                      <a:endParaRPr lang="en-US" dirty="0"/>
                    </a:p>
                  </a:txBody>
                  <a:tcPr/>
                </a:tc>
              </a:tr>
              <a:tr h="572153">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K+i</a:t>
                      </a:r>
                      <a:endParaRPr lang="en-US" dirty="0"/>
                    </a:p>
                  </a:txBody>
                  <a:tcPr/>
                </a:tc>
                <a:tc>
                  <a:txBody>
                    <a:bodyPr/>
                    <a:lstStyle/>
                    <a:p>
                      <a:endParaRPr lang="en-US" dirty="0"/>
                    </a:p>
                  </a:txBody>
                  <a:tcPr/>
                </a:tc>
                <a:tc>
                  <a:txBody>
                    <a:bodyPr/>
                    <a:lstStyle/>
                    <a:p>
                      <a:r>
                        <a:rPr lang="en-US" dirty="0" smtClean="0"/>
                        <a:t>K=6-1=5</a:t>
                      </a:r>
                      <a:endParaRPr lang="en-US" dirty="0"/>
                    </a:p>
                  </a:txBody>
                  <a:tcPr/>
                </a:tc>
              </a:tr>
              <a:tr h="572153">
                <a:tc gridSpan="10">
                  <a:txBody>
                    <a:bodyPr/>
                    <a:lstStyle/>
                    <a:p>
                      <a:pPr algn="ctr"/>
                      <a:r>
                        <a:rPr lang="en-US" dirty="0" smtClean="0"/>
                        <a:t>SORTED</a:t>
                      </a:r>
                      <a:endParaRPr lang="en-US" dirty="0"/>
                    </a:p>
                  </a:txBody>
                  <a:tcPr/>
                </a:tc>
                <a:tc hMerge="1">
                  <a:txBody>
                    <a:bodyPr/>
                    <a:lstStyle/>
                    <a:p>
                      <a:pPr algn="ct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
        <p:nvSpPr>
          <p:cNvPr id="5" name="Rectangle 4"/>
          <p:cNvSpPr/>
          <p:nvPr/>
        </p:nvSpPr>
        <p:spPr>
          <a:xfrm>
            <a:off x="6781800" y="2513886"/>
            <a:ext cx="2895600" cy="4801314"/>
          </a:xfrm>
          <a:prstGeom prst="rect">
            <a:avLst/>
          </a:prstGeom>
        </p:spPr>
        <p:txBody>
          <a:bodyPr wrap="square">
            <a:spAutoFit/>
          </a:bodyPr>
          <a:lstStyle/>
          <a:p>
            <a:pPr lvl="0">
              <a:spcBef>
                <a:spcPct val="20000"/>
              </a:spcBef>
              <a:buClr>
                <a:srgbClr val="31B6FD"/>
              </a:buClr>
              <a:buSzPct val="100000"/>
            </a:pPr>
            <a:r>
              <a:rPr lang="en-US" dirty="0">
                <a:solidFill>
                  <a:srgbClr val="073E87"/>
                </a:solidFill>
              </a:rPr>
              <a:t> for(i=</a:t>
            </a:r>
            <a:r>
              <a:rPr lang="en-US" dirty="0" err="1">
                <a:solidFill>
                  <a:srgbClr val="073E87"/>
                </a:solidFill>
              </a:rPr>
              <a:t>num</a:t>
            </a:r>
            <a:r>
              <a:rPr lang="en-US" dirty="0">
                <a:solidFill>
                  <a:srgbClr val="073E87"/>
                </a:solidFill>
              </a:rPr>
              <a:t>/2; i&gt;0; i=i/2)</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for(j=i; j&lt;</a:t>
            </a:r>
            <a:r>
              <a:rPr lang="en-US" dirty="0" err="1">
                <a:solidFill>
                  <a:srgbClr val="073E87"/>
                </a:solidFill>
              </a:rPr>
              <a:t>num</a:t>
            </a:r>
            <a:r>
              <a:rPr lang="en-US" dirty="0">
                <a:solidFill>
                  <a:srgbClr val="073E87"/>
                </a:solidFill>
              </a:rPr>
              <a:t>; j++)</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for(k=j-i; k&gt;=0; k=k-i)</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if(</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]&gt;=</a:t>
            </a:r>
            <a:r>
              <a:rPr lang="en-US" dirty="0" err="1">
                <a:solidFill>
                  <a:srgbClr val="073E87"/>
                </a:solidFill>
              </a:rPr>
              <a:t>arr</a:t>
            </a:r>
            <a:r>
              <a:rPr lang="en-US" dirty="0">
                <a:solidFill>
                  <a:srgbClr val="073E87"/>
                </a:solidFill>
              </a:rPr>
              <a:t>[k])</a:t>
            </a:r>
            <a:br>
              <a:rPr lang="en-US" dirty="0">
                <a:solidFill>
                  <a:srgbClr val="073E87"/>
                </a:solidFill>
              </a:rPr>
            </a:br>
            <a:r>
              <a:rPr lang="en-US" dirty="0">
                <a:solidFill>
                  <a:srgbClr val="073E87"/>
                </a:solidFill>
              </a:rPr>
              <a:t>            break;</a:t>
            </a:r>
            <a:br>
              <a:rPr lang="en-US" dirty="0">
                <a:solidFill>
                  <a:srgbClr val="073E87"/>
                </a:solidFill>
              </a:rPr>
            </a:br>
            <a:r>
              <a:rPr lang="en-US" dirty="0">
                <a:solidFill>
                  <a:srgbClr val="073E87"/>
                </a:solidFill>
              </a:rPr>
              <a:t>        else</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r>
              <a:rPr lang="en-US" dirty="0" err="1">
                <a:solidFill>
                  <a:srgbClr val="073E87"/>
                </a:solidFill>
              </a:rPr>
              <a:t>tmp</a:t>
            </a:r>
            <a:r>
              <a:rPr lang="en-US" dirty="0">
                <a:solidFill>
                  <a:srgbClr val="073E87"/>
                </a:solidFill>
              </a:rPr>
              <a:t>=</a:t>
            </a:r>
            <a:r>
              <a:rPr lang="en-US" dirty="0" err="1">
                <a:solidFill>
                  <a:srgbClr val="073E87"/>
                </a:solidFill>
              </a:rPr>
              <a:t>arr</a:t>
            </a:r>
            <a:r>
              <a:rPr lang="en-US" dirty="0">
                <a:solidFill>
                  <a:srgbClr val="073E87"/>
                </a:solidFill>
              </a:rPr>
              <a:t>[k];</a:t>
            </a:r>
            <a:br>
              <a:rPr lang="en-US" dirty="0">
                <a:solidFill>
                  <a:srgbClr val="073E87"/>
                </a:solidFill>
              </a:rPr>
            </a:br>
            <a:r>
              <a:rPr lang="en-US" dirty="0">
                <a:solidFill>
                  <a:srgbClr val="073E87"/>
                </a:solidFill>
              </a:rPr>
              <a:t>            </a:t>
            </a:r>
            <a:r>
              <a:rPr lang="en-US" dirty="0" err="1">
                <a:solidFill>
                  <a:srgbClr val="073E87"/>
                </a:solidFill>
              </a:rPr>
              <a:t>arr</a:t>
            </a:r>
            <a:r>
              <a:rPr lang="en-US" dirty="0">
                <a:solidFill>
                  <a:srgbClr val="073E87"/>
                </a:solidFill>
              </a:rPr>
              <a:t>[k]=</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a:t>
            </a:r>
            <a:br>
              <a:rPr lang="en-US" dirty="0">
                <a:solidFill>
                  <a:srgbClr val="073E87"/>
                </a:solidFill>
              </a:rPr>
            </a:br>
            <a:r>
              <a:rPr lang="en-US" dirty="0">
                <a:solidFill>
                  <a:srgbClr val="073E87"/>
                </a:solidFill>
              </a:rPr>
              <a:t>            </a:t>
            </a:r>
            <a:r>
              <a:rPr lang="en-US" dirty="0" err="1">
                <a:solidFill>
                  <a:srgbClr val="073E87"/>
                </a:solidFill>
              </a:rPr>
              <a:t>arr</a:t>
            </a:r>
            <a:r>
              <a:rPr lang="en-US" dirty="0">
                <a:solidFill>
                  <a:srgbClr val="073E87"/>
                </a:solidFill>
              </a:rPr>
              <a:t>[</a:t>
            </a:r>
            <a:r>
              <a:rPr lang="en-US" dirty="0" err="1">
                <a:solidFill>
                  <a:srgbClr val="073E87"/>
                </a:solidFill>
              </a:rPr>
              <a:t>k+i</a:t>
            </a:r>
            <a:r>
              <a:rPr lang="en-US" dirty="0">
                <a:solidFill>
                  <a:srgbClr val="073E87"/>
                </a:solidFill>
              </a:rPr>
              <a:t>]=</a:t>
            </a:r>
            <a:r>
              <a:rPr lang="en-US" dirty="0" err="1">
                <a:solidFill>
                  <a:srgbClr val="073E87"/>
                </a:solidFill>
              </a:rPr>
              <a:t>tmp</a:t>
            </a:r>
            <a:r>
              <a:rPr lang="en-US" dirty="0">
                <a:solidFill>
                  <a:srgbClr val="073E87"/>
                </a:solidFill>
              </a:rPr>
              <a:t>;</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br>
              <a:rPr lang="en-US" dirty="0">
                <a:solidFill>
                  <a:srgbClr val="073E87"/>
                </a:solidFill>
              </a:rPr>
            </a:br>
            <a:r>
              <a:rPr lang="en-US" dirty="0">
                <a:solidFill>
                  <a:srgbClr val="073E87"/>
                </a:solidFill>
              </a:rPr>
              <a:t>   }</a:t>
            </a:r>
            <a:r>
              <a:rPr lang="en-US" b="1" dirty="0"/>
              <a:t/>
            </a:r>
            <a:br>
              <a:rPr lang="en-US" b="1" dirty="0"/>
            </a:br>
            <a:endParaRPr lang="en-US" b="1" dirty="0"/>
          </a:p>
        </p:txBody>
      </p:sp>
    </p:spTree>
    <p:extLst>
      <p:ext uri="{BB962C8B-B14F-4D97-AF65-F5344CB8AC3E}">
        <p14:creationId xmlns:p14="http://schemas.microsoft.com/office/powerpoint/2010/main" val="3967025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16</a:t>
            </a:fld>
            <a:endParaRPr lang="en-US"/>
          </a:p>
        </p:txBody>
      </p:sp>
      <p:sp>
        <p:nvSpPr>
          <p:cNvPr id="28674" name="Rectangle 2"/>
          <p:cNvSpPr>
            <a:spLocks noGrp="1" noChangeArrowheads="1"/>
          </p:cNvSpPr>
          <p:nvPr>
            <p:ph type="title"/>
          </p:nvPr>
        </p:nvSpPr>
        <p:spPr>
          <a:xfrm>
            <a:off x="1295400" y="338328"/>
            <a:ext cx="8839200" cy="1252728"/>
          </a:xfrm>
        </p:spPr>
        <p:txBody>
          <a:bodyPr/>
          <a:lstStyle/>
          <a:p>
            <a:r>
              <a:rPr lang="en-US" sz="3600" b="1" dirty="0" smtClean="0"/>
              <a:t>SHELL SORT PROGRAM</a:t>
            </a:r>
            <a:endParaRPr lang="en-US" sz="3600" dirty="0"/>
          </a:p>
        </p:txBody>
      </p:sp>
      <p:sp>
        <p:nvSpPr>
          <p:cNvPr id="6" name="Title 1"/>
          <p:cNvSpPr txBox="1">
            <a:spLocks/>
          </p:cNvSpPr>
          <p:nvPr/>
        </p:nvSpPr>
        <p:spPr>
          <a:xfrm>
            <a:off x="488721" y="1066800"/>
            <a:ext cx="8382000" cy="5943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l">
              <a:spcBef>
                <a:spcPct val="20000"/>
              </a:spcBef>
              <a:buClr>
                <a:srgbClr val="31B6FD"/>
              </a:buClr>
              <a:buSzPct val="100000"/>
            </a:pPr>
            <a:r>
              <a:rPr lang="en-US" sz="1300" dirty="0" smtClean="0">
                <a:solidFill>
                  <a:srgbClr val="073E87"/>
                </a:solidFill>
                <a:ea typeface="+mn-ea"/>
                <a:cs typeface="+mn-cs"/>
              </a:rPr>
              <a:t>#</a:t>
            </a:r>
            <a:r>
              <a:rPr lang="en-US" sz="1300" dirty="0">
                <a:solidFill>
                  <a:srgbClr val="073E87"/>
                </a:solidFill>
                <a:ea typeface="+mn-ea"/>
                <a:cs typeface="+mn-cs"/>
              </a:rPr>
              <a:t>include&lt;</a:t>
            </a:r>
            <a:r>
              <a:rPr lang="en-US" sz="1300" dirty="0" err="1">
                <a:solidFill>
                  <a:srgbClr val="073E87"/>
                </a:solidFill>
                <a:ea typeface="+mn-ea"/>
                <a:cs typeface="+mn-cs"/>
              </a:rPr>
              <a:t>stdio.h</a:t>
            </a:r>
            <a:r>
              <a:rPr lang="en-US" sz="1300" dirty="0">
                <a:solidFill>
                  <a:srgbClr val="073E87"/>
                </a:solidFill>
                <a:ea typeface="+mn-ea"/>
                <a:cs typeface="+mn-cs"/>
              </a:rPr>
              <a:t>&gt;</a:t>
            </a:r>
            <a:br>
              <a:rPr lang="en-US" sz="1300" dirty="0">
                <a:solidFill>
                  <a:srgbClr val="073E87"/>
                </a:solidFill>
                <a:ea typeface="+mn-ea"/>
                <a:cs typeface="+mn-cs"/>
              </a:rPr>
            </a:br>
            <a:r>
              <a:rPr lang="en-US" sz="1300" dirty="0">
                <a:solidFill>
                  <a:srgbClr val="073E87"/>
                </a:solidFill>
                <a:ea typeface="+mn-ea"/>
                <a:cs typeface="+mn-cs"/>
              </a:rPr>
              <a:t>#include&lt;</a:t>
            </a:r>
            <a:r>
              <a:rPr lang="en-US" sz="1300" dirty="0" err="1">
                <a:solidFill>
                  <a:srgbClr val="073E87"/>
                </a:solidFill>
                <a:ea typeface="+mn-ea"/>
                <a:cs typeface="+mn-cs"/>
              </a:rPr>
              <a:t>conio.h</a:t>
            </a:r>
            <a:r>
              <a:rPr lang="en-US" sz="1300" dirty="0">
                <a:solidFill>
                  <a:srgbClr val="073E87"/>
                </a:solidFill>
                <a:ea typeface="+mn-ea"/>
                <a:cs typeface="+mn-cs"/>
              </a:rPr>
              <a:t>&gt;</a:t>
            </a:r>
            <a:br>
              <a:rPr lang="en-US" sz="1300" dirty="0">
                <a:solidFill>
                  <a:srgbClr val="073E87"/>
                </a:solidFill>
                <a:ea typeface="+mn-ea"/>
                <a:cs typeface="+mn-cs"/>
              </a:rPr>
            </a:br>
            <a:r>
              <a:rPr lang="en-US" sz="1300" dirty="0" err="1">
                <a:solidFill>
                  <a:srgbClr val="073E87"/>
                </a:solidFill>
                <a:ea typeface="+mn-ea"/>
                <a:cs typeface="+mn-cs"/>
              </a:rPr>
              <a:t>int</a:t>
            </a:r>
            <a:r>
              <a:rPr lang="en-US" sz="1300" dirty="0">
                <a:solidFill>
                  <a:srgbClr val="073E87"/>
                </a:solidFill>
                <a:ea typeface="+mn-ea"/>
                <a:cs typeface="+mn-cs"/>
              </a:rPr>
              <a:t> main()</a:t>
            </a:r>
            <a:br>
              <a:rPr lang="en-US" sz="1300" dirty="0">
                <a:solidFill>
                  <a:srgbClr val="073E87"/>
                </a:solidFill>
                <a:ea typeface="+mn-ea"/>
                <a:cs typeface="+mn-cs"/>
              </a:rPr>
            </a:br>
            <a:r>
              <a:rPr lang="en-US" sz="1300" dirty="0">
                <a:solidFill>
                  <a:srgbClr val="073E87"/>
                </a:solidFill>
                <a:ea typeface="+mn-ea"/>
                <a:cs typeface="+mn-cs"/>
              </a:rPr>
              <a:t>{</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int</a:t>
            </a:r>
            <a:r>
              <a:rPr lang="en-US" sz="1300" dirty="0">
                <a:solidFill>
                  <a:srgbClr val="073E87"/>
                </a:solidFill>
                <a:ea typeface="+mn-ea"/>
                <a:cs typeface="+mn-cs"/>
              </a:rPr>
              <a:t> </a:t>
            </a:r>
            <a:r>
              <a:rPr lang="en-US" sz="1300" dirty="0" err="1">
                <a:solidFill>
                  <a:srgbClr val="073E87"/>
                </a:solidFill>
                <a:ea typeface="+mn-ea"/>
                <a:cs typeface="+mn-cs"/>
              </a:rPr>
              <a:t>arr</a:t>
            </a:r>
            <a:r>
              <a:rPr lang="en-US" sz="1300" dirty="0">
                <a:solidFill>
                  <a:srgbClr val="073E87"/>
                </a:solidFill>
                <a:ea typeface="+mn-ea"/>
                <a:cs typeface="+mn-cs"/>
              </a:rPr>
              <a:t>[30];</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int</a:t>
            </a:r>
            <a:r>
              <a:rPr lang="en-US" sz="1300" dirty="0">
                <a:solidFill>
                  <a:srgbClr val="073E87"/>
                </a:solidFill>
                <a:ea typeface="+mn-ea"/>
                <a:cs typeface="+mn-cs"/>
              </a:rPr>
              <a:t> </a:t>
            </a:r>
            <a:r>
              <a:rPr lang="en-US" sz="1300" dirty="0" err="1">
                <a:solidFill>
                  <a:srgbClr val="073E87"/>
                </a:solidFill>
                <a:ea typeface="+mn-ea"/>
                <a:cs typeface="+mn-cs"/>
              </a:rPr>
              <a:t>i,j,k,tmp,num</a:t>
            </a:r>
            <a:r>
              <a:rPr lang="en-US" sz="1300" dirty="0">
                <a:solidFill>
                  <a:srgbClr val="073E87"/>
                </a:solidFill>
                <a:ea typeface="+mn-ea"/>
                <a:cs typeface="+mn-cs"/>
              </a:rPr>
              <a:t>;</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printf</a:t>
            </a:r>
            <a:r>
              <a:rPr lang="en-US" sz="1300" dirty="0">
                <a:solidFill>
                  <a:srgbClr val="073E87"/>
                </a:solidFill>
                <a:ea typeface="+mn-ea"/>
                <a:cs typeface="+mn-cs"/>
              </a:rPr>
              <a:t>("Enter total no. of elements : ");</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scanf</a:t>
            </a:r>
            <a:r>
              <a:rPr lang="en-US" sz="1300" dirty="0">
                <a:solidFill>
                  <a:srgbClr val="073E87"/>
                </a:solidFill>
                <a:ea typeface="+mn-ea"/>
                <a:cs typeface="+mn-cs"/>
              </a:rPr>
              <a:t>("%d", &amp;</a:t>
            </a:r>
            <a:r>
              <a:rPr lang="en-US" sz="1300" dirty="0" err="1">
                <a:solidFill>
                  <a:srgbClr val="073E87"/>
                </a:solidFill>
                <a:ea typeface="+mn-ea"/>
                <a:cs typeface="+mn-cs"/>
              </a:rPr>
              <a:t>num</a:t>
            </a:r>
            <a:r>
              <a:rPr lang="en-US" sz="1300" dirty="0">
                <a:solidFill>
                  <a:srgbClr val="073E87"/>
                </a:solidFill>
                <a:ea typeface="+mn-ea"/>
                <a:cs typeface="+mn-cs"/>
              </a:rPr>
              <a:t>);</a:t>
            </a:r>
            <a:br>
              <a:rPr lang="en-US" sz="1300" dirty="0">
                <a:solidFill>
                  <a:srgbClr val="073E87"/>
                </a:solidFill>
                <a:ea typeface="+mn-ea"/>
                <a:cs typeface="+mn-cs"/>
              </a:rPr>
            </a:br>
            <a:r>
              <a:rPr lang="en-US" sz="1300" dirty="0">
                <a:solidFill>
                  <a:srgbClr val="073E87"/>
                </a:solidFill>
                <a:ea typeface="+mn-ea"/>
                <a:cs typeface="+mn-cs"/>
              </a:rPr>
              <a:t> for(k=0; k&lt;</a:t>
            </a:r>
            <a:r>
              <a:rPr lang="en-US" sz="1300" dirty="0" err="1">
                <a:solidFill>
                  <a:srgbClr val="073E87"/>
                </a:solidFill>
                <a:ea typeface="+mn-ea"/>
                <a:cs typeface="+mn-cs"/>
              </a:rPr>
              <a:t>num</a:t>
            </a:r>
            <a:r>
              <a:rPr lang="en-US" sz="1300" dirty="0">
                <a:solidFill>
                  <a:srgbClr val="073E87"/>
                </a:solidFill>
                <a:ea typeface="+mn-ea"/>
                <a:cs typeface="+mn-cs"/>
              </a:rPr>
              <a:t>; k++)</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printf</a:t>
            </a:r>
            <a:r>
              <a:rPr lang="en-US" sz="1300" dirty="0">
                <a:solidFill>
                  <a:srgbClr val="073E87"/>
                </a:solidFill>
                <a:ea typeface="+mn-ea"/>
                <a:cs typeface="+mn-cs"/>
              </a:rPr>
              <a:t>("\</a:t>
            </a:r>
            <a:r>
              <a:rPr lang="en-US" sz="1300" dirty="0" err="1">
                <a:solidFill>
                  <a:srgbClr val="073E87"/>
                </a:solidFill>
                <a:ea typeface="+mn-ea"/>
                <a:cs typeface="+mn-cs"/>
              </a:rPr>
              <a:t>nEnter</a:t>
            </a:r>
            <a:r>
              <a:rPr lang="en-US" sz="1300" dirty="0">
                <a:solidFill>
                  <a:srgbClr val="073E87"/>
                </a:solidFill>
                <a:ea typeface="+mn-ea"/>
                <a:cs typeface="+mn-cs"/>
              </a:rPr>
              <a:t> %d number : ",k+1);</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scanf</a:t>
            </a:r>
            <a:r>
              <a:rPr lang="en-US" sz="1300" dirty="0">
                <a:solidFill>
                  <a:srgbClr val="073E87"/>
                </a:solidFill>
                <a:ea typeface="+mn-ea"/>
                <a:cs typeface="+mn-cs"/>
              </a:rPr>
              <a:t>("%d",&amp;</a:t>
            </a:r>
            <a:r>
              <a:rPr lang="en-US" sz="1300" dirty="0" err="1">
                <a:solidFill>
                  <a:srgbClr val="073E87"/>
                </a:solidFill>
                <a:ea typeface="+mn-ea"/>
                <a:cs typeface="+mn-cs"/>
              </a:rPr>
              <a:t>arr</a:t>
            </a:r>
            <a:r>
              <a:rPr lang="en-US" sz="1300" dirty="0">
                <a:solidFill>
                  <a:srgbClr val="073E87"/>
                </a:solidFill>
                <a:ea typeface="+mn-ea"/>
                <a:cs typeface="+mn-cs"/>
              </a:rPr>
              <a:t>[k]);</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for(i=</a:t>
            </a:r>
            <a:r>
              <a:rPr lang="en-US" sz="1300" dirty="0" err="1">
                <a:solidFill>
                  <a:srgbClr val="073E87"/>
                </a:solidFill>
                <a:ea typeface="+mn-ea"/>
                <a:cs typeface="+mn-cs"/>
              </a:rPr>
              <a:t>num</a:t>
            </a:r>
            <a:r>
              <a:rPr lang="en-US" sz="1300" dirty="0">
                <a:solidFill>
                  <a:srgbClr val="073E87"/>
                </a:solidFill>
                <a:ea typeface="+mn-ea"/>
                <a:cs typeface="+mn-cs"/>
              </a:rPr>
              <a:t>/2; i&gt;0; i=i/2)</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for(j=i; j&lt;</a:t>
            </a:r>
            <a:r>
              <a:rPr lang="en-US" sz="1300" dirty="0" err="1">
                <a:solidFill>
                  <a:srgbClr val="073E87"/>
                </a:solidFill>
                <a:ea typeface="+mn-ea"/>
                <a:cs typeface="+mn-cs"/>
              </a:rPr>
              <a:t>num</a:t>
            </a:r>
            <a:r>
              <a:rPr lang="en-US" sz="1300" dirty="0">
                <a:solidFill>
                  <a:srgbClr val="073E87"/>
                </a:solidFill>
                <a:ea typeface="+mn-ea"/>
                <a:cs typeface="+mn-cs"/>
              </a:rPr>
              <a:t>; j++)</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for(k=j-i; k&gt;=0; k=k-i)</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if(</a:t>
            </a:r>
            <a:r>
              <a:rPr lang="en-US" sz="1300" dirty="0" err="1">
                <a:solidFill>
                  <a:srgbClr val="073E87"/>
                </a:solidFill>
                <a:ea typeface="+mn-ea"/>
                <a:cs typeface="+mn-cs"/>
              </a:rPr>
              <a:t>arr</a:t>
            </a:r>
            <a:r>
              <a:rPr lang="en-US" sz="1300" dirty="0">
                <a:solidFill>
                  <a:srgbClr val="073E87"/>
                </a:solidFill>
                <a:ea typeface="+mn-ea"/>
                <a:cs typeface="+mn-cs"/>
              </a:rPr>
              <a:t>[</a:t>
            </a:r>
            <a:r>
              <a:rPr lang="en-US" sz="1300" dirty="0" err="1">
                <a:solidFill>
                  <a:srgbClr val="073E87"/>
                </a:solidFill>
                <a:ea typeface="+mn-ea"/>
                <a:cs typeface="+mn-cs"/>
              </a:rPr>
              <a:t>k+i</a:t>
            </a:r>
            <a:r>
              <a:rPr lang="en-US" sz="1300" dirty="0">
                <a:solidFill>
                  <a:srgbClr val="073E87"/>
                </a:solidFill>
                <a:ea typeface="+mn-ea"/>
                <a:cs typeface="+mn-cs"/>
              </a:rPr>
              <a:t>]&gt;=</a:t>
            </a:r>
            <a:r>
              <a:rPr lang="en-US" sz="1300" dirty="0" err="1">
                <a:solidFill>
                  <a:srgbClr val="073E87"/>
                </a:solidFill>
                <a:ea typeface="+mn-ea"/>
                <a:cs typeface="+mn-cs"/>
              </a:rPr>
              <a:t>arr</a:t>
            </a:r>
            <a:r>
              <a:rPr lang="en-US" sz="1300" dirty="0">
                <a:solidFill>
                  <a:srgbClr val="073E87"/>
                </a:solidFill>
                <a:ea typeface="+mn-ea"/>
                <a:cs typeface="+mn-cs"/>
              </a:rPr>
              <a:t>[k])</a:t>
            </a:r>
            <a:br>
              <a:rPr lang="en-US" sz="1300" dirty="0">
                <a:solidFill>
                  <a:srgbClr val="073E87"/>
                </a:solidFill>
                <a:ea typeface="+mn-ea"/>
                <a:cs typeface="+mn-cs"/>
              </a:rPr>
            </a:br>
            <a:r>
              <a:rPr lang="en-US" sz="1300" dirty="0">
                <a:solidFill>
                  <a:srgbClr val="073E87"/>
                </a:solidFill>
                <a:ea typeface="+mn-ea"/>
                <a:cs typeface="+mn-cs"/>
              </a:rPr>
              <a:t>            break;</a:t>
            </a:r>
            <a:br>
              <a:rPr lang="en-US" sz="1300" dirty="0">
                <a:solidFill>
                  <a:srgbClr val="073E87"/>
                </a:solidFill>
                <a:ea typeface="+mn-ea"/>
                <a:cs typeface="+mn-cs"/>
              </a:rPr>
            </a:br>
            <a:r>
              <a:rPr lang="en-US" sz="1300" dirty="0">
                <a:solidFill>
                  <a:srgbClr val="073E87"/>
                </a:solidFill>
                <a:ea typeface="+mn-ea"/>
                <a:cs typeface="+mn-cs"/>
              </a:rPr>
              <a:t>        else</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tmp</a:t>
            </a:r>
            <a:r>
              <a:rPr lang="en-US" sz="1300" dirty="0">
                <a:solidFill>
                  <a:srgbClr val="073E87"/>
                </a:solidFill>
                <a:ea typeface="+mn-ea"/>
                <a:cs typeface="+mn-cs"/>
              </a:rPr>
              <a:t>=</a:t>
            </a:r>
            <a:r>
              <a:rPr lang="en-US" sz="1300" dirty="0" err="1">
                <a:solidFill>
                  <a:srgbClr val="073E87"/>
                </a:solidFill>
                <a:ea typeface="+mn-ea"/>
                <a:cs typeface="+mn-cs"/>
              </a:rPr>
              <a:t>arr</a:t>
            </a:r>
            <a:r>
              <a:rPr lang="en-US" sz="1300" dirty="0">
                <a:solidFill>
                  <a:srgbClr val="073E87"/>
                </a:solidFill>
                <a:ea typeface="+mn-ea"/>
                <a:cs typeface="+mn-cs"/>
              </a:rPr>
              <a:t>[k];</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arr</a:t>
            </a:r>
            <a:r>
              <a:rPr lang="en-US" sz="1300" dirty="0">
                <a:solidFill>
                  <a:srgbClr val="073E87"/>
                </a:solidFill>
                <a:ea typeface="+mn-ea"/>
                <a:cs typeface="+mn-cs"/>
              </a:rPr>
              <a:t>[k]=</a:t>
            </a:r>
            <a:r>
              <a:rPr lang="en-US" sz="1300" dirty="0" err="1">
                <a:solidFill>
                  <a:srgbClr val="073E87"/>
                </a:solidFill>
                <a:ea typeface="+mn-ea"/>
                <a:cs typeface="+mn-cs"/>
              </a:rPr>
              <a:t>arr</a:t>
            </a:r>
            <a:r>
              <a:rPr lang="en-US" sz="1300" dirty="0">
                <a:solidFill>
                  <a:srgbClr val="073E87"/>
                </a:solidFill>
                <a:ea typeface="+mn-ea"/>
                <a:cs typeface="+mn-cs"/>
              </a:rPr>
              <a:t>[</a:t>
            </a:r>
            <a:r>
              <a:rPr lang="en-US" sz="1300" dirty="0" err="1">
                <a:solidFill>
                  <a:srgbClr val="073E87"/>
                </a:solidFill>
                <a:ea typeface="+mn-ea"/>
                <a:cs typeface="+mn-cs"/>
              </a:rPr>
              <a:t>k+i</a:t>
            </a:r>
            <a:r>
              <a:rPr lang="en-US" sz="1300" dirty="0">
                <a:solidFill>
                  <a:srgbClr val="073E87"/>
                </a:solidFill>
                <a:ea typeface="+mn-ea"/>
                <a:cs typeface="+mn-cs"/>
              </a:rPr>
              <a:t>];</a:t>
            </a:r>
            <a:br>
              <a:rPr lang="en-US" sz="1300" dirty="0">
                <a:solidFill>
                  <a:srgbClr val="073E87"/>
                </a:solidFill>
                <a:ea typeface="+mn-ea"/>
                <a:cs typeface="+mn-cs"/>
              </a:rPr>
            </a:br>
            <a:r>
              <a:rPr lang="en-US" sz="1300" dirty="0">
                <a:solidFill>
                  <a:srgbClr val="073E87"/>
                </a:solidFill>
                <a:ea typeface="+mn-ea"/>
                <a:cs typeface="+mn-cs"/>
              </a:rPr>
              <a:t>            </a:t>
            </a:r>
            <a:r>
              <a:rPr lang="en-US" sz="1300" dirty="0" err="1">
                <a:solidFill>
                  <a:srgbClr val="073E87"/>
                </a:solidFill>
                <a:ea typeface="+mn-ea"/>
                <a:cs typeface="+mn-cs"/>
              </a:rPr>
              <a:t>arr</a:t>
            </a:r>
            <a:r>
              <a:rPr lang="en-US" sz="1300" dirty="0">
                <a:solidFill>
                  <a:srgbClr val="073E87"/>
                </a:solidFill>
                <a:ea typeface="+mn-ea"/>
                <a:cs typeface="+mn-cs"/>
              </a:rPr>
              <a:t>[</a:t>
            </a:r>
            <a:r>
              <a:rPr lang="en-US" sz="1300" dirty="0" err="1">
                <a:solidFill>
                  <a:srgbClr val="073E87"/>
                </a:solidFill>
                <a:ea typeface="+mn-ea"/>
                <a:cs typeface="+mn-cs"/>
              </a:rPr>
              <a:t>k+i</a:t>
            </a:r>
            <a:r>
              <a:rPr lang="en-US" sz="1300" dirty="0">
                <a:solidFill>
                  <a:srgbClr val="073E87"/>
                </a:solidFill>
                <a:ea typeface="+mn-ea"/>
                <a:cs typeface="+mn-cs"/>
              </a:rPr>
              <a:t>]=</a:t>
            </a:r>
            <a:r>
              <a:rPr lang="en-US" sz="1300" dirty="0" err="1">
                <a:solidFill>
                  <a:srgbClr val="073E87"/>
                </a:solidFill>
                <a:ea typeface="+mn-ea"/>
                <a:cs typeface="+mn-cs"/>
              </a:rPr>
              <a:t>tmp</a:t>
            </a:r>
            <a:r>
              <a:rPr lang="en-US" sz="1300" dirty="0">
                <a:solidFill>
                  <a:srgbClr val="073E87"/>
                </a:solidFill>
                <a:ea typeface="+mn-ea"/>
                <a:cs typeface="+mn-cs"/>
              </a:rPr>
              <a:t>;</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a:t>
            </a:r>
            <a:br>
              <a:rPr lang="en-US" sz="1300" dirty="0">
                <a:solidFill>
                  <a:srgbClr val="073E87"/>
                </a:solidFill>
                <a:ea typeface="+mn-ea"/>
                <a:cs typeface="+mn-cs"/>
              </a:rPr>
            </a:br>
            <a:r>
              <a:rPr lang="en-US" sz="1300" dirty="0">
                <a:solidFill>
                  <a:srgbClr val="073E87"/>
                </a:solidFill>
                <a:ea typeface="+mn-ea"/>
                <a:cs typeface="+mn-cs"/>
              </a:rPr>
              <a:t>   }</a:t>
            </a:r>
            <a:r>
              <a:rPr lang="en-US" sz="1400" b="1" dirty="0" smtClean="0">
                <a:solidFill>
                  <a:schemeClr val="tx1"/>
                </a:solidFill>
              </a:rPr>
              <a:t/>
            </a:r>
            <a:br>
              <a:rPr lang="en-US" sz="1400" b="1" dirty="0" smtClean="0">
                <a:solidFill>
                  <a:schemeClr val="tx1"/>
                </a:solidFill>
              </a:rPr>
            </a:br>
            <a:endParaRPr lang="en-US" sz="1400" b="1" dirty="0">
              <a:solidFill>
                <a:schemeClr val="tx1"/>
              </a:solidFill>
            </a:endParaRPr>
          </a:p>
        </p:txBody>
      </p:sp>
    </p:spTree>
    <p:extLst>
      <p:ext uri="{BB962C8B-B14F-4D97-AF65-F5344CB8AC3E}">
        <p14:creationId xmlns:p14="http://schemas.microsoft.com/office/powerpoint/2010/main" val="2533446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17</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b="1" dirty="0"/>
              <a:t>SHELL SORT PROGRAM</a:t>
            </a:r>
            <a:endParaRPr lang="en-US" sz="3600" dirty="0"/>
          </a:p>
        </p:txBody>
      </p:sp>
      <p:sp>
        <p:nvSpPr>
          <p:cNvPr id="28675" name="Rectangle 3"/>
          <p:cNvSpPr>
            <a:spLocks noGrp="1" noChangeArrowheads="1"/>
          </p:cNvSpPr>
          <p:nvPr>
            <p:ph type="body" idx="1"/>
          </p:nvPr>
        </p:nvSpPr>
        <p:spPr>
          <a:xfrm>
            <a:off x="228600" y="2209800"/>
            <a:ext cx="8686800" cy="4267200"/>
          </a:xfrm>
        </p:spPr>
        <p:txBody>
          <a:bodyPr>
            <a:noAutofit/>
          </a:bodyPr>
          <a:lstStyle/>
          <a:p>
            <a:pPr marL="0" indent="0">
              <a:buNone/>
            </a:pPr>
            <a:r>
              <a:rPr lang="en-US" sz="1300" dirty="0" err="1" smtClean="0">
                <a:solidFill>
                  <a:srgbClr val="073E87"/>
                </a:solidFill>
              </a:rPr>
              <a:t>printf</a:t>
            </a:r>
            <a:r>
              <a:rPr lang="en-US" sz="1300" dirty="0">
                <a:solidFill>
                  <a:srgbClr val="073E87"/>
                </a:solidFill>
              </a:rPr>
              <a:t>("For </a:t>
            </a:r>
            <a:r>
              <a:rPr lang="en-US" sz="1300" dirty="0" err="1">
                <a:solidFill>
                  <a:srgbClr val="073E87"/>
                </a:solidFill>
              </a:rPr>
              <a:t>vlue</a:t>
            </a:r>
            <a:r>
              <a:rPr lang="en-US" sz="1300" dirty="0">
                <a:solidFill>
                  <a:srgbClr val="073E87"/>
                </a:solidFill>
              </a:rPr>
              <a:t> of increment %d  =  \n\n", i);</a:t>
            </a:r>
            <a:br>
              <a:rPr lang="en-US" sz="1300" dirty="0">
                <a:solidFill>
                  <a:srgbClr val="073E87"/>
                </a:solidFill>
              </a:rPr>
            </a:br>
            <a:r>
              <a:rPr lang="en-US" sz="1300" dirty="0">
                <a:solidFill>
                  <a:srgbClr val="073E87"/>
                </a:solidFill>
              </a:rPr>
              <a:t>   for(j=0; j&lt;</a:t>
            </a:r>
            <a:r>
              <a:rPr lang="en-US" sz="1300" dirty="0" err="1">
                <a:solidFill>
                  <a:srgbClr val="073E87"/>
                </a:solidFill>
              </a:rPr>
              <a:t>num</a:t>
            </a:r>
            <a:r>
              <a:rPr lang="en-US" sz="1300" dirty="0">
                <a:solidFill>
                  <a:srgbClr val="073E87"/>
                </a:solidFill>
              </a:rPr>
              <a:t>; j++)</a:t>
            </a:r>
            <a:br>
              <a:rPr lang="en-US" sz="1300" dirty="0">
                <a:solidFill>
                  <a:srgbClr val="073E87"/>
                </a:solidFill>
              </a:rPr>
            </a:br>
            <a:r>
              <a:rPr lang="en-US" sz="1300" dirty="0">
                <a:solidFill>
                  <a:srgbClr val="073E87"/>
                </a:solidFill>
              </a:rPr>
              <a:t>   {</a:t>
            </a:r>
            <a:br>
              <a:rPr lang="en-US" sz="1300" dirty="0">
                <a:solidFill>
                  <a:srgbClr val="073E87"/>
                </a:solidFill>
              </a:rPr>
            </a:br>
            <a:r>
              <a:rPr lang="en-US" sz="1300" dirty="0">
                <a:solidFill>
                  <a:srgbClr val="073E87"/>
                </a:solidFill>
              </a:rPr>
              <a:t>     </a:t>
            </a:r>
            <a:r>
              <a:rPr lang="en-US" sz="1300" dirty="0" err="1">
                <a:solidFill>
                  <a:srgbClr val="073E87"/>
                </a:solidFill>
              </a:rPr>
              <a:t>printf</a:t>
            </a:r>
            <a:r>
              <a:rPr lang="en-US" sz="1300" dirty="0">
                <a:solidFill>
                  <a:srgbClr val="073E87"/>
                </a:solidFill>
              </a:rPr>
              <a:t>("%d\t",</a:t>
            </a:r>
            <a:r>
              <a:rPr lang="en-US" sz="1300" dirty="0" err="1">
                <a:solidFill>
                  <a:srgbClr val="073E87"/>
                </a:solidFill>
              </a:rPr>
              <a:t>arr</a:t>
            </a:r>
            <a:r>
              <a:rPr lang="en-US" sz="1300" dirty="0">
                <a:solidFill>
                  <a:srgbClr val="073E87"/>
                </a:solidFill>
              </a:rPr>
              <a:t>[j]);</a:t>
            </a:r>
            <a:br>
              <a:rPr lang="en-US" sz="1300" dirty="0">
                <a:solidFill>
                  <a:srgbClr val="073E87"/>
                </a:solidFill>
              </a:rPr>
            </a:br>
            <a:r>
              <a:rPr lang="en-US" sz="1300" dirty="0">
                <a:solidFill>
                  <a:srgbClr val="073E87"/>
                </a:solidFill>
              </a:rPr>
              <a:t>     }</a:t>
            </a:r>
            <a:br>
              <a:rPr lang="en-US" sz="1300" dirty="0">
                <a:solidFill>
                  <a:srgbClr val="073E87"/>
                </a:solidFill>
              </a:rPr>
            </a:br>
            <a:r>
              <a:rPr lang="en-US" sz="1300" dirty="0">
                <a:solidFill>
                  <a:srgbClr val="073E87"/>
                </a:solidFill>
              </a:rPr>
              <a:t>     </a:t>
            </a:r>
            <a:r>
              <a:rPr lang="en-US" sz="1300" dirty="0" err="1">
                <a:solidFill>
                  <a:srgbClr val="073E87"/>
                </a:solidFill>
              </a:rPr>
              <a:t>printf</a:t>
            </a:r>
            <a:r>
              <a:rPr lang="en-US" sz="1300" dirty="0">
                <a:solidFill>
                  <a:srgbClr val="073E87"/>
                </a:solidFill>
              </a:rPr>
              <a:t>("\n\n");</a:t>
            </a:r>
            <a:br>
              <a:rPr lang="en-US" sz="1300" dirty="0">
                <a:solidFill>
                  <a:srgbClr val="073E87"/>
                </a:solidFill>
              </a:rPr>
            </a:br>
            <a:r>
              <a:rPr lang="en-US" sz="1300" dirty="0">
                <a:solidFill>
                  <a:srgbClr val="073E87"/>
                </a:solidFill>
              </a:rPr>
              <a:t> }</a:t>
            </a:r>
            <a:br>
              <a:rPr lang="en-US" sz="1300" dirty="0">
                <a:solidFill>
                  <a:srgbClr val="073E87"/>
                </a:solidFill>
              </a:rPr>
            </a:br>
            <a:r>
              <a:rPr lang="en-US" sz="1300" dirty="0">
                <a:solidFill>
                  <a:srgbClr val="073E87"/>
                </a:solidFill>
              </a:rPr>
              <a:t> </a:t>
            </a:r>
            <a:r>
              <a:rPr lang="en-US" sz="1300" dirty="0" err="1">
                <a:solidFill>
                  <a:srgbClr val="073E87"/>
                </a:solidFill>
              </a:rPr>
              <a:t>printf</a:t>
            </a:r>
            <a:r>
              <a:rPr lang="en-US" sz="1300" dirty="0">
                <a:solidFill>
                  <a:srgbClr val="073E87"/>
                </a:solidFill>
              </a:rPr>
              <a:t>("\t**** Shell Sorting ****\n");</a:t>
            </a:r>
            <a:br>
              <a:rPr lang="en-US" sz="1300" dirty="0">
                <a:solidFill>
                  <a:srgbClr val="073E87"/>
                </a:solidFill>
              </a:rPr>
            </a:br>
            <a:r>
              <a:rPr lang="en-US" sz="1300" dirty="0">
                <a:solidFill>
                  <a:srgbClr val="073E87"/>
                </a:solidFill>
              </a:rPr>
              <a:t> for(k=0; k&lt;</a:t>
            </a:r>
            <a:r>
              <a:rPr lang="en-US" sz="1300" dirty="0" err="1">
                <a:solidFill>
                  <a:srgbClr val="073E87"/>
                </a:solidFill>
              </a:rPr>
              <a:t>num</a:t>
            </a:r>
            <a:r>
              <a:rPr lang="en-US" sz="1300" dirty="0">
                <a:solidFill>
                  <a:srgbClr val="073E87"/>
                </a:solidFill>
              </a:rPr>
              <a:t>; k++)</a:t>
            </a:r>
            <a:br>
              <a:rPr lang="en-US" sz="1300" dirty="0">
                <a:solidFill>
                  <a:srgbClr val="073E87"/>
                </a:solidFill>
              </a:rPr>
            </a:br>
            <a:r>
              <a:rPr lang="en-US" sz="1300" dirty="0">
                <a:solidFill>
                  <a:srgbClr val="073E87"/>
                </a:solidFill>
              </a:rPr>
              <a:t>     </a:t>
            </a:r>
            <a:r>
              <a:rPr lang="en-US" sz="1300" dirty="0" err="1">
                <a:solidFill>
                  <a:srgbClr val="073E87"/>
                </a:solidFill>
              </a:rPr>
              <a:t>printf</a:t>
            </a:r>
            <a:r>
              <a:rPr lang="en-US" sz="1300" dirty="0">
                <a:solidFill>
                  <a:srgbClr val="073E87"/>
                </a:solidFill>
              </a:rPr>
              <a:t>("%d\t",</a:t>
            </a:r>
            <a:r>
              <a:rPr lang="en-US" sz="1300" dirty="0" err="1">
                <a:solidFill>
                  <a:srgbClr val="073E87"/>
                </a:solidFill>
              </a:rPr>
              <a:t>arr</a:t>
            </a:r>
            <a:r>
              <a:rPr lang="en-US" sz="1300" dirty="0">
                <a:solidFill>
                  <a:srgbClr val="073E87"/>
                </a:solidFill>
              </a:rPr>
              <a:t>[k]);</a:t>
            </a:r>
            <a:br>
              <a:rPr lang="en-US" sz="1300" dirty="0">
                <a:solidFill>
                  <a:srgbClr val="073E87"/>
                </a:solidFill>
              </a:rPr>
            </a:br>
            <a:r>
              <a:rPr lang="en-US" sz="1300" dirty="0">
                <a:solidFill>
                  <a:srgbClr val="073E87"/>
                </a:solidFill>
              </a:rPr>
              <a:t> </a:t>
            </a:r>
            <a:r>
              <a:rPr lang="en-US" sz="1300" dirty="0" err="1">
                <a:solidFill>
                  <a:srgbClr val="073E87"/>
                </a:solidFill>
              </a:rPr>
              <a:t>getch</a:t>
            </a:r>
            <a:r>
              <a:rPr lang="en-US" sz="1300" dirty="0">
                <a:solidFill>
                  <a:srgbClr val="073E87"/>
                </a:solidFill>
              </a:rPr>
              <a:t>();</a:t>
            </a:r>
            <a:br>
              <a:rPr lang="en-US" sz="1300" dirty="0">
                <a:solidFill>
                  <a:srgbClr val="073E87"/>
                </a:solidFill>
              </a:rPr>
            </a:br>
            <a:r>
              <a:rPr lang="en-US" sz="1300" dirty="0">
                <a:solidFill>
                  <a:srgbClr val="073E87"/>
                </a:solidFill>
              </a:rPr>
              <a:t> return 0;</a:t>
            </a:r>
            <a:br>
              <a:rPr lang="en-US" sz="1300" dirty="0">
                <a:solidFill>
                  <a:srgbClr val="073E87"/>
                </a:solidFill>
              </a:rPr>
            </a:br>
            <a:r>
              <a:rPr lang="en-US" sz="1300" dirty="0">
                <a:solidFill>
                  <a:srgbClr val="073E87"/>
                </a:solidFill>
              </a:rPr>
              <a:t>}</a:t>
            </a:r>
          </a:p>
        </p:txBody>
      </p:sp>
    </p:spTree>
    <p:extLst>
      <p:ext uri="{BB962C8B-B14F-4D97-AF65-F5344CB8AC3E}">
        <p14:creationId xmlns:p14="http://schemas.microsoft.com/office/powerpoint/2010/main" val="42638753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18</a:t>
            </a:fld>
            <a:endParaRPr lang="en-US"/>
          </a:p>
        </p:txBody>
      </p:sp>
      <p:sp>
        <p:nvSpPr>
          <p:cNvPr id="29698" name="Rectangle 2"/>
          <p:cNvSpPr>
            <a:spLocks noGrp="1" noChangeArrowheads="1"/>
          </p:cNvSpPr>
          <p:nvPr>
            <p:ph type="title"/>
          </p:nvPr>
        </p:nvSpPr>
        <p:spPr>
          <a:xfrm>
            <a:off x="685800" y="533400"/>
            <a:ext cx="7772400" cy="1143000"/>
          </a:xfrm>
        </p:spPr>
        <p:txBody>
          <a:bodyPr>
            <a:normAutofit/>
          </a:bodyPr>
          <a:lstStyle/>
          <a:p>
            <a:r>
              <a:rPr lang="en-US" b="1" dirty="0"/>
              <a:t>The Complexity</a:t>
            </a:r>
          </a:p>
        </p:txBody>
      </p:sp>
      <p:sp>
        <p:nvSpPr>
          <p:cNvPr id="29699" name="Rectangle 3"/>
          <p:cNvSpPr>
            <a:spLocks noGrp="1" noChangeArrowheads="1"/>
          </p:cNvSpPr>
          <p:nvPr>
            <p:ph type="body" idx="1"/>
          </p:nvPr>
        </p:nvSpPr>
        <p:spPr>
          <a:xfrm>
            <a:off x="228600" y="2514600"/>
            <a:ext cx="8686800" cy="1371600"/>
          </a:xfrm>
        </p:spPr>
        <p:txBody>
          <a:bodyPr>
            <a:normAutofit lnSpcReduction="10000"/>
          </a:bodyPr>
          <a:lstStyle/>
          <a:p>
            <a:pPr>
              <a:buFont typeface="Wingdings" pitchFamily="2" charset="2"/>
              <a:buChar char="§"/>
            </a:pPr>
            <a:r>
              <a:rPr lang="en-US" sz="2000" dirty="0"/>
              <a:t>If an appropriate sequence </a:t>
            </a:r>
            <a:r>
              <a:rPr lang="en-US" sz="2000" dirty="0" smtClean="0"/>
              <a:t>of increments </a:t>
            </a:r>
            <a:r>
              <a:rPr lang="en-US" sz="2000" dirty="0"/>
              <a:t>is classified, then the order of the shell sort </a:t>
            </a:r>
            <a:r>
              <a:rPr lang="en-US" sz="2000" dirty="0" smtClean="0"/>
              <a:t>is:</a:t>
            </a:r>
          </a:p>
          <a:p>
            <a:pPr>
              <a:buFont typeface="Wingdings" pitchFamily="2" charset="2"/>
              <a:buChar char="§"/>
            </a:pPr>
            <a:endParaRPr lang="en-US" sz="2000" dirty="0"/>
          </a:p>
          <a:p>
            <a:pPr lvl="1"/>
            <a:r>
              <a:rPr lang="pt-BR" sz="1800" i="1" dirty="0"/>
              <a:t>f </a:t>
            </a:r>
            <a:r>
              <a:rPr lang="pt-BR" sz="1800" dirty="0"/>
              <a:t>(</a:t>
            </a:r>
            <a:r>
              <a:rPr lang="pt-BR" sz="1800" i="1" dirty="0"/>
              <a:t>n</a:t>
            </a:r>
            <a:r>
              <a:rPr lang="pt-BR" sz="1800" dirty="0"/>
              <a:t>) = </a:t>
            </a:r>
            <a:r>
              <a:rPr lang="en-US" sz="1800" dirty="0"/>
              <a:t>O(n* log</a:t>
            </a:r>
            <a:r>
              <a:rPr lang="en-US" sz="1800" baseline="30000" dirty="0"/>
              <a:t>2</a:t>
            </a:r>
            <a:r>
              <a:rPr lang="en-US" sz="1800" dirty="0"/>
              <a:t>n)</a:t>
            </a:r>
          </a:p>
        </p:txBody>
      </p:sp>
    </p:spTree>
    <p:extLst>
      <p:ext uri="{BB962C8B-B14F-4D97-AF65-F5344CB8AC3E}">
        <p14:creationId xmlns:p14="http://schemas.microsoft.com/office/powerpoint/2010/main" val="16907183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Shell Sort</a:t>
            </a:r>
            <a:endParaRPr lang="en-AU"/>
          </a:p>
        </p:txBody>
      </p:sp>
      <p:sp>
        <p:nvSpPr>
          <p:cNvPr id="25603" name="Rectangle 3"/>
          <p:cNvSpPr>
            <a:spLocks noGrp="1" noChangeArrowheads="1"/>
          </p:cNvSpPr>
          <p:nvPr>
            <p:ph type="body" idx="1"/>
          </p:nvPr>
        </p:nvSpPr>
        <p:spPr>
          <a:xfrm>
            <a:off x="228600" y="2487400"/>
            <a:ext cx="8686800" cy="3608600"/>
          </a:xfrm>
        </p:spPr>
        <p:txBody>
          <a:bodyPr>
            <a:normAutofit/>
          </a:bodyPr>
          <a:lstStyle/>
          <a:p>
            <a:pPr>
              <a:lnSpc>
                <a:spcPct val="90000"/>
              </a:lnSpc>
              <a:buFont typeface="Wingdings" pitchFamily="2" charset="2"/>
              <a:buChar char="§"/>
            </a:pPr>
            <a:r>
              <a:rPr lang="en-US" sz="2200" dirty="0"/>
              <a:t>In the Sample, </a:t>
            </a:r>
            <a:r>
              <a:rPr lang="en-US" sz="2200" dirty="0" smtClean="0"/>
              <a:t>arbitrarily </a:t>
            </a:r>
            <a:r>
              <a:rPr lang="en-US" sz="2200" dirty="0"/>
              <a:t>chose sub array sizes of 1, 3 and </a:t>
            </a:r>
            <a:r>
              <a:rPr lang="en-US" sz="2200" dirty="0" smtClean="0"/>
              <a:t>5</a:t>
            </a:r>
          </a:p>
          <a:p>
            <a:pPr>
              <a:lnSpc>
                <a:spcPct val="90000"/>
              </a:lnSpc>
              <a:buFont typeface="Wingdings" pitchFamily="2" charset="2"/>
              <a:buChar char="§"/>
            </a:pPr>
            <a:endParaRPr lang="en-US" sz="2200" dirty="0"/>
          </a:p>
          <a:p>
            <a:pPr>
              <a:lnSpc>
                <a:spcPct val="90000"/>
              </a:lnSpc>
              <a:buFont typeface="Wingdings" pitchFamily="2" charset="2"/>
              <a:buChar char="§"/>
            </a:pPr>
            <a:r>
              <a:rPr lang="en-US" sz="2200" dirty="0"/>
              <a:t>In reality that increment isn’t ideal, but then it isn’t clear what increment </a:t>
            </a:r>
            <a:r>
              <a:rPr lang="en-US" sz="2200" dirty="0" smtClean="0"/>
              <a:t>is</a:t>
            </a:r>
          </a:p>
          <a:p>
            <a:pPr>
              <a:lnSpc>
                <a:spcPct val="90000"/>
              </a:lnSpc>
              <a:buFont typeface="Wingdings" pitchFamily="2" charset="2"/>
              <a:buChar char="§"/>
            </a:pPr>
            <a:endParaRPr lang="en-US" sz="2200" dirty="0"/>
          </a:p>
          <a:p>
            <a:pPr>
              <a:lnSpc>
                <a:spcPct val="90000"/>
              </a:lnSpc>
              <a:buFont typeface="Wingdings" pitchFamily="2" charset="2"/>
              <a:buChar char="§"/>
            </a:pPr>
            <a:r>
              <a:rPr lang="en-US" sz="2200" dirty="0"/>
              <a:t>From empirical studies, a suggested increment follows this pattern;</a:t>
            </a:r>
          </a:p>
          <a:p>
            <a:pPr lvl="1">
              <a:lnSpc>
                <a:spcPct val="90000"/>
              </a:lnSpc>
            </a:pPr>
            <a:r>
              <a:rPr lang="en-US" dirty="0"/>
              <a:t>h</a:t>
            </a:r>
            <a:r>
              <a:rPr lang="en-US" baseline="-25000" dirty="0"/>
              <a:t>1</a:t>
            </a:r>
            <a:r>
              <a:rPr lang="en-US" dirty="0"/>
              <a:t> = 1</a:t>
            </a:r>
          </a:p>
          <a:p>
            <a:pPr lvl="1">
              <a:lnSpc>
                <a:spcPct val="90000"/>
              </a:lnSpc>
            </a:pPr>
            <a:r>
              <a:rPr lang="en-US" dirty="0"/>
              <a:t>h</a:t>
            </a:r>
            <a:r>
              <a:rPr lang="en-US" baseline="-25000" dirty="0"/>
              <a:t>i+1</a:t>
            </a:r>
            <a:r>
              <a:rPr lang="en-US" dirty="0"/>
              <a:t> = 3h</a:t>
            </a:r>
            <a:r>
              <a:rPr lang="en-US" baseline="-25000" dirty="0"/>
              <a:t>i</a:t>
            </a:r>
            <a:r>
              <a:rPr lang="en-US" dirty="0"/>
              <a:t>+1</a:t>
            </a:r>
          </a:p>
          <a:p>
            <a:pPr lvl="1">
              <a:lnSpc>
                <a:spcPct val="90000"/>
              </a:lnSpc>
            </a:pPr>
            <a:r>
              <a:rPr lang="en-US" dirty="0"/>
              <a:t>until h</a:t>
            </a:r>
            <a:r>
              <a:rPr lang="en-US" baseline="-25000" dirty="0"/>
              <a:t>t+2</a:t>
            </a:r>
            <a:r>
              <a:rPr lang="en-US" dirty="0"/>
              <a:t> </a:t>
            </a:r>
            <a:r>
              <a:rPr lang="en-US" dirty="0">
                <a:cs typeface="Arial" charset="0"/>
              </a:rPr>
              <a:t>≥</a:t>
            </a:r>
            <a:r>
              <a:rPr lang="en-US" dirty="0" smtClean="0">
                <a:cs typeface="Arial" charset="0"/>
              </a:rPr>
              <a:t>n</a:t>
            </a:r>
          </a:p>
          <a:p>
            <a:pPr lvl="1">
              <a:lnSpc>
                <a:spcPct val="90000"/>
              </a:lnSpc>
            </a:pPr>
            <a:endParaRPr lang="en-US" dirty="0">
              <a:cs typeface="Arial" charset="0"/>
            </a:endParaRPr>
          </a:p>
        </p:txBody>
      </p:sp>
    </p:spTree>
    <p:extLst>
      <p:ext uri="{BB962C8B-B14F-4D97-AF65-F5344CB8AC3E}">
        <p14:creationId xmlns:p14="http://schemas.microsoft.com/office/powerpoint/2010/main" val="3239619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EE40EE8-878D-44DE-80DB-B41A770D3434}" type="slidenum">
              <a:rPr lang="en-US"/>
              <a:pPr/>
              <a:t>2</a:t>
            </a:fld>
            <a:endParaRPr lang="en-US"/>
          </a:p>
        </p:txBody>
      </p:sp>
      <p:sp>
        <p:nvSpPr>
          <p:cNvPr id="193538" name="Rectangle 2"/>
          <p:cNvSpPr>
            <a:spLocks noGrp="1" noChangeArrowheads="1"/>
          </p:cNvSpPr>
          <p:nvPr>
            <p:ph type="title"/>
          </p:nvPr>
        </p:nvSpPr>
        <p:spPr/>
        <p:txBody>
          <a:bodyPr/>
          <a:lstStyle/>
          <a:p>
            <a:r>
              <a:rPr lang="en-US" sz="3600" b="1"/>
              <a:t>Sorting by Exchange: Shell Sort</a:t>
            </a:r>
          </a:p>
        </p:txBody>
      </p:sp>
      <p:sp>
        <p:nvSpPr>
          <p:cNvPr id="193539" name="Rectangle 3"/>
          <p:cNvSpPr>
            <a:spLocks noGrp="1" noChangeArrowheads="1"/>
          </p:cNvSpPr>
          <p:nvPr>
            <p:ph type="body" idx="1"/>
          </p:nvPr>
        </p:nvSpPr>
        <p:spPr>
          <a:xfrm>
            <a:off x="228600" y="2111904"/>
            <a:ext cx="8686800" cy="4593696"/>
          </a:xfrm>
        </p:spPr>
        <p:txBody>
          <a:bodyPr>
            <a:noAutofit/>
          </a:bodyPr>
          <a:lstStyle/>
          <a:p>
            <a:pPr>
              <a:buFont typeface="Wingdings" pitchFamily="2" charset="2"/>
              <a:buChar char="Ø"/>
            </a:pPr>
            <a:r>
              <a:rPr lang="en-US" sz="2200" dirty="0"/>
              <a:t>Sorting methods based on </a:t>
            </a:r>
            <a:r>
              <a:rPr lang="en-US" sz="2200" dirty="0" smtClean="0"/>
              <a:t>comparison:</a:t>
            </a:r>
            <a:endParaRPr lang="en-US" sz="2200" dirty="0"/>
          </a:p>
          <a:p>
            <a:endParaRPr lang="en-US" sz="2200" dirty="0"/>
          </a:p>
          <a:p>
            <a:pPr lvl="1">
              <a:buFont typeface="Wingdings" pitchFamily="2" charset="2"/>
              <a:buChar char="§"/>
            </a:pPr>
            <a:r>
              <a:rPr lang="en-US" dirty="0"/>
              <a:t>Comparisons and hence movements of data take place between adjacent entries </a:t>
            </a:r>
            <a:r>
              <a:rPr lang="en-US" dirty="0" smtClean="0"/>
              <a:t>only</a:t>
            </a:r>
            <a:endParaRPr lang="en-US" dirty="0"/>
          </a:p>
          <a:p>
            <a:pPr lvl="1">
              <a:buFont typeface="Wingdings" pitchFamily="2" charset="2"/>
              <a:buChar char="§"/>
            </a:pPr>
            <a:r>
              <a:rPr lang="en-US" dirty="0"/>
              <a:t>This leads to a number of redundant comparisons and data </a:t>
            </a:r>
            <a:r>
              <a:rPr lang="en-US" dirty="0" smtClean="0"/>
              <a:t>movements</a:t>
            </a:r>
            <a:endParaRPr lang="en-US" dirty="0"/>
          </a:p>
          <a:p>
            <a:pPr lvl="1">
              <a:buFont typeface="Wingdings" pitchFamily="2" charset="2"/>
              <a:buChar char="§"/>
            </a:pPr>
            <a:r>
              <a:rPr lang="en-US" dirty="0"/>
              <a:t>A mechanism should be followed with which the comparisons can take in long leaps instead of </a:t>
            </a:r>
            <a:r>
              <a:rPr lang="en-US" dirty="0" smtClean="0"/>
              <a:t>short</a:t>
            </a:r>
            <a:r>
              <a:rPr lang="en-US" dirty="0"/>
              <a:t>	</a:t>
            </a:r>
          </a:p>
          <a:p>
            <a:pPr lvl="2"/>
            <a:r>
              <a:rPr lang="en-US" sz="2200" dirty="0"/>
              <a:t>Donald L. Shell (1959)</a:t>
            </a:r>
          </a:p>
          <a:p>
            <a:pPr lvl="1"/>
            <a:endParaRPr lang="en-US" dirty="0"/>
          </a:p>
          <a:p>
            <a:pPr lvl="1">
              <a:buFont typeface="Wingdings" pitchFamily="2" charset="2"/>
              <a:buChar char="§"/>
            </a:pPr>
            <a:r>
              <a:rPr lang="en-US" dirty="0"/>
              <a:t>Use increments: </a:t>
            </a:r>
          </a:p>
        </p:txBody>
      </p:sp>
      <p:sp>
        <p:nvSpPr>
          <p:cNvPr id="193541"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3540" name="Object 4"/>
          <p:cNvGraphicFramePr>
            <a:graphicFrameLocks noChangeAspect="1"/>
          </p:cNvGraphicFramePr>
          <p:nvPr>
            <p:extLst>
              <p:ext uri="{D42A27DB-BD31-4B8C-83A1-F6EECF244321}">
                <p14:modId xmlns:p14="http://schemas.microsoft.com/office/powerpoint/2010/main" val="140687450"/>
              </p:ext>
            </p:extLst>
          </p:nvPr>
        </p:nvGraphicFramePr>
        <p:xfrm>
          <a:off x="1981200" y="6324600"/>
          <a:ext cx="1600200" cy="333375"/>
        </p:xfrm>
        <a:graphic>
          <a:graphicData uri="http://schemas.openxmlformats.org/presentationml/2006/ole">
            <mc:AlternateContent xmlns:mc="http://schemas.openxmlformats.org/markup-compatibility/2006">
              <mc:Choice xmlns:v="urn:schemas-microsoft-com:vml" Requires="v">
                <p:oleObj spid="_x0000_s138269" name="Equation" r:id="rId3" imgW="965200" imgH="203200" progId="Equation.3">
                  <p:embed/>
                </p:oleObj>
              </mc:Choice>
              <mc:Fallback>
                <p:oleObj name="Equation" r:id="rId3" imgW="965200" imgH="203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6324600"/>
                        <a:ext cx="16002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1752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4AFE344B-2C22-46EA-BBA2-DEE2B019D2DE}" type="slidenum">
              <a:rPr lang="en-US"/>
              <a:pPr/>
              <a:t>20</a:t>
            </a:fld>
            <a:endParaRPr lang="en-US"/>
          </a:p>
        </p:txBody>
      </p:sp>
      <p:sp>
        <p:nvSpPr>
          <p:cNvPr id="194562" name="Rectangle 2"/>
          <p:cNvSpPr>
            <a:spLocks noGrp="1" noChangeArrowheads="1"/>
          </p:cNvSpPr>
          <p:nvPr>
            <p:ph type="title"/>
          </p:nvPr>
        </p:nvSpPr>
        <p:spPr/>
        <p:txBody>
          <a:bodyPr/>
          <a:lstStyle/>
          <a:p>
            <a:r>
              <a:rPr lang="en-US" sz="4000" b="1"/>
              <a:t>Issues in Shell Sort</a:t>
            </a:r>
          </a:p>
        </p:txBody>
      </p:sp>
      <p:sp>
        <p:nvSpPr>
          <p:cNvPr id="194563" name="Rectangle 3"/>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4564" name="Rectangle 4"/>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4565" name="Rectangle 5"/>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4567" name="Rectangle 7"/>
          <p:cNvSpPr>
            <a:spLocks noGrp="1" noChangeArrowheads="1"/>
          </p:cNvSpPr>
          <p:nvPr>
            <p:ph type="body" idx="1"/>
          </p:nvPr>
        </p:nvSpPr>
        <p:spPr>
          <a:xfrm>
            <a:off x="228600" y="2438400"/>
            <a:ext cx="8610600" cy="3429000"/>
          </a:xfrm>
        </p:spPr>
        <p:txBody>
          <a:bodyPr>
            <a:normAutofit/>
          </a:bodyPr>
          <a:lstStyle/>
          <a:p>
            <a:pPr>
              <a:buFont typeface="Wingdings" pitchFamily="2" charset="2"/>
              <a:buChar char="Ø"/>
            </a:pPr>
            <a:r>
              <a:rPr lang="en-US" sz="2400" dirty="0"/>
              <a:t>Algorithm to be used to sort subsequences in shell sort</a:t>
            </a:r>
          </a:p>
          <a:p>
            <a:pPr lvl="1">
              <a:buFont typeface="Wingdings" pitchFamily="2" charset="2"/>
              <a:buChar char="§"/>
            </a:pPr>
            <a:r>
              <a:rPr lang="en-US" sz="2000" dirty="0"/>
              <a:t>Straight insertion sort</a:t>
            </a:r>
            <a:r>
              <a:rPr lang="en-US" dirty="0"/>
              <a:t> </a:t>
            </a:r>
          </a:p>
          <a:p>
            <a:pPr lvl="1">
              <a:buFont typeface="Wingdings" pitchFamily="2" charset="2"/>
              <a:buChar char="§"/>
            </a:pPr>
            <a:endParaRPr lang="en-US" sz="800" dirty="0"/>
          </a:p>
          <a:p>
            <a:pPr lvl="1">
              <a:buFont typeface="Wingdings" pitchFamily="2" charset="2"/>
              <a:buChar char="§"/>
            </a:pPr>
            <a:r>
              <a:rPr lang="en-US" sz="2000" dirty="0"/>
              <a:t>Shell sort is better than the insertion sort</a:t>
            </a:r>
          </a:p>
          <a:p>
            <a:pPr lvl="1"/>
            <a:endParaRPr lang="en-US" sz="800" dirty="0"/>
          </a:p>
          <a:p>
            <a:pPr lvl="2"/>
            <a:r>
              <a:rPr lang="en-US" sz="1800" dirty="0"/>
              <a:t>Lower number of passes than n number of passes in insertion sort</a:t>
            </a:r>
          </a:p>
          <a:p>
            <a:endParaRPr lang="en-US" sz="2400" dirty="0"/>
          </a:p>
          <a:p>
            <a:pPr>
              <a:buFont typeface="Wingdings" pitchFamily="2" charset="2"/>
              <a:buChar char="Ø"/>
            </a:pPr>
            <a:r>
              <a:rPr lang="en-US" sz="2400" dirty="0"/>
              <a:t>Deciding the values of increments</a:t>
            </a:r>
          </a:p>
          <a:p>
            <a:endParaRPr lang="en-US" sz="800" dirty="0"/>
          </a:p>
          <a:p>
            <a:pPr lvl="2"/>
            <a:r>
              <a:rPr lang="en-US" sz="1800" dirty="0"/>
              <a:t>Several choices have been made</a:t>
            </a:r>
          </a:p>
        </p:txBody>
      </p:sp>
    </p:spTree>
    <p:extLst>
      <p:ext uri="{BB962C8B-B14F-4D97-AF65-F5344CB8AC3E}">
        <p14:creationId xmlns:p14="http://schemas.microsoft.com/office/powerpoint/2010/main" val="2178300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21</a:t>
            </a:fld>
            <a:endParaRPr lang="en-US"/>
          </a:p>
        </p:txBody>
      </p:sp>
      <p:sp>
        <p:nvSpPr>
          <p:cNvPr id="219138" name="Rectangle 2"/>
          <p:cNvSpPr>
            <a:spLocks noGrp="1" noChangeArrowheads="1"/>
          </p:cNvSpPr>
          <p:nvPr>
            <p:ph type="title"/>
          </p:nvPr>
        </p:nvSpPr>
        <p:spPr/>
        <p:txBody>
          <a:bodyPr/>
          <a:lstStyle/>
          <a:p>
            <a:r>
              <a:rPr lang="en-US" sz="3200" b="1" dirty="0"/>
              <a:t>RADIX </a:t>
            </a:r>
            <a:r>
              <a:rPr lang="en-US" sz="3200" b="1" dirty="0" smtClean="0"/>
              <a:t>SORT</a:t>
            </a:r>
            <a:endParaRPr lang="en-US" sz="3200" dirty="0">
              <a:latin typeface="Arial" pitchFamily="34" charset="0"/>
            </a:endParaRPr>
          </a:p>
        </p:txBody>
      </p:sp>
      <p:sp>
        <p:nvSpPr>
          <p:cNvPr id="219139" name="Rectangle 3"/>
          <p:cNvSpPr>
            <a:spLocks noGrp="1" noChangeArrowheads="1"/>
          </p:cNvSpPr>
          <p:nvPr>
            <p:ph type="body" idx="1"/>
          </p:nvPr>
        </p:nvSpPr>
        <p:spPr>
          <a:xfrm>
            <a:off x="228600" y="2492904"/>
            <a:ext cx="8686800" cy="2079096"/>
          </a:xfrm>
        </p:spPr>
        <p:txBody>
          <a:bodyPr>
            <a:normAutofit/>
          </a:bodyPr>
          <a:lstStyle/>
          <a:p>
            <a:pPr>
              <a:buFont typeface="Wingdings" pitchFamily="2" charset="2"/>
              <a:buChar char="Ø"/>
            </a:pPr>
            <a:r>
              <a:rPr lang="en-US" sz="2200" dirty="0"/>
              <a:t>Radix sort or bucket sort is a method that can be used to sort a list of numbers </a:t>
            </a:r>
            <a:r>
              <a:rPr lang="en-US" sz="2200" dirty="0" smtClean="0"/>
              <a:t>by its base</a:t>
            </a:r>
          </a:p>
          <a:p>
            <a:pPr>
              <a:buFont typeface="Wingdings" pitchFamily="2" charset="2"/>
              <a:buChar char="Ø"/>
            </a:pPr>
            <a:endParaRPr lang="en-US" sz="2200" dirty="0" smtClean="0"/>
          </a:p>
          <a:p>
            <a:pPr>
              <a:buFont typeface="Wingdings" pitchFamily="2" charset="2"/>
              <a:buChar char="Ø"/>
            </a:pPr>
            <a:r>
              <a:rPr lang="en-US" sz="2200" dirty="0" smtClean="0"/>
              <a:t> </a:t>
            </a:r>
            <a:r>
              <a:rPr lang="en-US" sz="2200" dirty="0"/>
              <a:t>If we want to sort list of English words, where radix or base is 26, then 26 </a:t>
            </a:r>
            <a:r>
              <a:rPr lang="en-US" sz="2200" dirty="0" smtClean="0"/>
              <a:t>buckets are </a:t>
            </a:r>
            <a:r>
              <a:rPr lang="en-US" sz="2200" dirty="0"/>
              <a:t>used to sort the </a:t>
            </a:r>
            <a:r>
              <a:rPr lang="en-US" sz="2200" dirty="0" smtClean="0"/>
              <a:t>words</a:t>
            </a:r>
            <a:endParaRPr lang="en-US" sz="2200" dirty="0"/>
          </a:p>
        </p:txBody>
      </p:sp>
    </p:spTree>
    <p:extLst>
      <p:ext uri="{BB962C8B-B14F-4D97-AF65-F5344CB8AC3E}">
        <p14:creationId xmlns:p14="http://schemas.microsoft.com/office/powerpoint/2010/main" val="2917627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Title 3"/>
          <p:cNvSpPr>
            <a:spLocks noGrp="1"/>
          </p:cNvSpPr>
          <p:nvPr>
            <p:ph type="title"/>
          </p:nvPr>
        </p:nvSpPr>
        <p:spPr/>
        <p:txBody>
          <a:bodyPr/>
          <a:lstStyle/>
          <a:p>
            <a:r>
              <a:rPr lang="en-US" b="1" dirty="0"/>
              <a:t>RADIX SORT</a:t>
            </a:r>
            <a:endParaRPr lang="en-US" dirty="0"/>
          </a:p>
        </p:txBody>
      </p:sp>
      <p:pic>
        <p:nvPicPr>
          <p:cNvPr id="143362" name="Picture 2" descr="2510824-d4feaca47e97eaec.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420" y="1600200"/>
            <a:ext cx="898838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485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23</a:t>
            </a:fld>
            <a:endParaRPr lang="en-US"/>
          </a:p>
        </p:txBody>
      </p:sp>
      <p:sp>
        <p:nvSpPr>
          <p:cNvPr id="28674" name="Rectangle 2"/>
          <p:cNvSpPr>
            <a:spLocks noGrp="1" noChangeArrowheads="1"/>
          </p:cNvSpPr>
          <p:nvPr>
            <p:ph type="title"/>
          </p:nvPr>
        </p:nvSpPr>
        <p:spPr/>
        <p:txBody>
          <a:bodyPr>
            <a:normAutofit/>
          </a:bodyPr>
          <a:lstStyle/>
          <a:p>
            <a:r>
              <a:rPr lang="en-US" sz="3600" b="1" dirty="0"/>
              <a:t>RADIX SORT </a:t>
            </a:r>
            <a:r>
              <a:rPr lang="en-US" sz="3600" b="1" dirty="0" smtClean="0"/>
              <a:t>EXAMPLE (1</a:t>
            </a:r>
            <a:r>
              <a:rPr lang="en-US" sz="3600" b="1" baseline="30000" dirty="0" smtClean="0"/>
              <a:t>st</a:t>
            </a:r>
            <a:r>
              <a:rPr lang="en-US" sz="3600" b="1" dirty="0" smtClean="0"/>
              <a:t> Pass)</a:t>
            </a:r>
            <a:endParaRPr lang="en-US" sz="36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2590800"/>
            <a:ext cx="7848600" cy="3429000"/>
          </a:xfrm>
          <a:prstGeom prst="rect">
            <a:avLst/>
          </a:prstGeom>
        </p:spPr>
      </p:pic>
    </p:spTree>
    <p:extLst>
      <p:ext uri="{BB962C8B-B14F-4D97-AF65-F5344CB8AC3E}">
        <p14:creationId xmlns:p14="http://schemas.microsoft.com/office/powerpoint/2010/main" val="374262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24</a:t>
            </a:fld>
            <a:endParaRPr lang="en-US"/>
          </a:p>
        </p:txBody>
      </p:sp>
      <p:sp>
        <p:nvSpPr>
          <p:cNvPr id="28674" name="Rectangle 2"/>
          <p:cNvSpPr>
            <a:spLocks noGrp="1" noChangeArrowheads="1"/>
          </p:cNvSpPr>
          <p:nvPr>
            <p:ph type="title"/>
          </p:nvPr>
        </p:nvSpPr>
        <p:spPr/>
        <p:txBody>
          <a:bodyPr>
            <a:normAutofit/>
          </a:bodyPr>
          <a:lstStyle/>
          <a:p>
            <a:r>
              <a:rPr lang="en-US" sz="3600" b="1" dirty="0"/>
              <a:t>RADIX SORT EXAMPLE </a:t>
            </a:r>
            <a:r>
              <a:rPr lang="en-US" sz="3600" b="1" dirty="0" smtClean="0"/>
              <a:t>(2</a:t>
            </a:r>
            <a:r>
              <a:rPr lang="en-US" sz="3600" b="1" baseline="30000" dirty="0" smtClean="0"/>
              <a:t>nd</a:t>
            </a:r>
            <a:r>
              <a:rPr lang="en-US" sz="3600" b="1" dirty="0" smtClean="0"/>
              <a:t>  </a:t>
            </a:r>
            <a:r>
              <a:rPr lang="en-US" sz="3600" b="1" dirty="0"/>
              <a:t>Pass)</a:t>
            </a:r>
            <a:endParaRPr lang="en-US" sz="36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743200"/>
            <a:ext cx="8229600" cy="3657600"/>
          </a:xfrm>
          <a:prstGeom prst="rect">
            <a:avLst/>
          </a:prstGeom>
        </p:spPr>
      </p:pic>
    </p:spTree>
    <p:extLst>
      <p:ext uri="{BB962C8B-B14F-4D97-AF65-F5344CB8AC3E}">
        <p14:creationId xmlns:p14="http://schemas.microsoft.com/office/powerpoint/2010/main" val="374262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25</a:t>
            </a:fld>
            <a:endParaRPr lang="en-US"/>
          </a:p>
        </p:txBody>
      </p:sp>
      <p:sp>
        <p:nvSpPr>
          <p:cNvPr id="28674" name="Rectangle 2"/>
          <p:cNvSpPr>
            <a:spLocks noGrp="1" noChangeArrowheads="1"/>
          </p:cNvSpPr>
          <p:nvPr>
            <p:ph type="title"/>
          </p:nvPr>
        </p:nvSpPr>
        <p:spPr/>
        <p:txBody>
          <a:bodyPr>
            <a:normAutofit/>
          </a:bodyPr>
          <a:lstStyle/>
          <a:p>
            <a:r>
              <a:rPr lang="en-US" sz="3600" b="1" dirty="0"/>
              <a:t>RADIX SORT EXAMPLE </a:t>
            </a:r>
            <a:r>
              <a:rPr lang="en-US" sz="3600" b="1" dirty="0" smtClean="0"/>
              <a:t>(3</a:t>
            </a:r>
            <a:r>
              <a:rPr lang="en-US" sz="3600" b="1" baseline="30000" dirty="0" smtClean="0"/>
              <a:t>rd</a:t>
            </a:r>
            <a:r>
              <a:rPr lang="en-US" sz="3600" b="1" dirty="0" smtClean="0"/>
              <a:t> Pass</a:t>
            </a:r>
            <a:r>
              <a:rPr lang="en-US" sz="3600" b="1" dirty="0"/>
              <a:t>)</a:t>
            </a:r>
            <a:endParaRPr lang="en-US" sz="36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819400"/>
            <a:ext cx="8534400" cy="3429000"/>
          </a:xfrm>
          <a:prstGeom prst="rect">
            <a:avLst/>
          </a:prstGeom>
        </p:spPr>
      </p:pic>
    </p:spTree>
    <p:extLst>
      <p:ext uri="{BB962C8B-B14F-4D97-AF65-F5344CB8AC3E}">
        <p14:creationId xmlns:p14="http://schemas.microsoft.com/office/powerpoint/2010/main" val="2342333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26</a:t>
            </a:fld>
            <a:endParaRPr lang="en-US"/>
          </a:p>
        </p:txBody>
      </p:sp>
      <p:sp>
        <p:nvSpPr>
          <p:cNvPr id="28674" name="Rectangle 2"/>
          <p:cNvSpPr>
            <a:spLocks noGrp="1" noChangeArrowheads="1"/>
          </p:cNvSpPr>
          <p:nvPr>
            <p:ph type="title"/>
          </p:nvPr>
        </p:nvSpPr>
        <p:spPr/>
        <p:txBody>
          <a:bodyPr>
            <a:normAutofit/>
          </a:bodyPr>
          <a:lstStyle/>
          <a:p>
            <a:r>
              <a:rPr lang="en-US" sz="3600" b="1" dirty="0" smtClean="0"/>
              <a:t>RADIX SORT EXAMPLE</a:t>
            </a:r>
            <a:endParaRPr lang="en-US" sz="3600" dirty="0"/>
          </a:p>
        </p:txBody>
      </p:sp>
      <p:grpSp>
        <p:nvGrpSpPr>
          <p:cNvPr id="5" name="Group 4"/>
          <p:cNvGrpSpPr/>
          <p:nvPr/>
        </p:nvGrpSpPr>
        <p:grpSpPr>
          <a:xfrm>
            <a:off x="304800" y="2209800"/>
            <a:ext cx="8534400" cy="4536255"/>
            <a:chOff x="457200" y="1981200"/>
            <a:chExt cx="8382000" cy="4536255"/>
          </a:xfrm>
        </p:grpSpPr>
        <p:pic>
          <p:nvPicPr>
            <p:cNvPr id="3" name="Picture 2" descr="Screen Clipping"/>
            <p:cNvPicPr>
              <a:picLocks noChangeAspect="1"/>
            </p:cNvPicPr>
            <p:nvPr/>
          </p:nvPicPr>
          <p:blipFill rotWithShape="1">
            <a:blip r:embed="rId3" cstate="print">
              <a:extLst>
                <a:ext uri="{28A0092B-C50C-407E-A947-70E740481C1C}">
                  <a14:useLocalDpi xmlns:a14="http://schemas.microsoft.com/office/drawing/2010/main" val="0"/>
                </a:ext>
              </a:extLst>
            </a:blip>
            <a:srcRect t="11621" b="9506"/>
            <a:stretch/>
          </p:blipFill>
          <p:spPr>
            <a:xfrm>
              <a:off x="457200" y="1981200"/>
              <a:ext cx="8382000" cy="4080235"/>
            </a:xfrm>
            <a:prstGeom prst="rect">
              <a:avLst/>
            </a:prstGeom>
          </p:spPr>
        </p:pic>
        <p:pic>
          <p:nvPicPr>
            <p:cNvPr id="7" name="Picture 6" descr="Screen Clipping"/>
            <p:cNvPicPr>
              <a:picLocks noChangeAspect="1"/>
            </p:cNvPicPr>
            <p:nvPr/>
          </p:nvPicPr>
          <p:blipFill rotWithShape="1">
            <a:blip r:embed="rId3" cstate="print">
              <a:extLst>
                <a:ext uri="{28A0092B-C50C-407E-A947-70E740481C1C}">
                  <a14:useLocalDpi xmlns:a14="http://schemas.microsoft.com/office/drawing/2010/main" val="0"/>
                </a:ext>
              </a:extLst>
            </a:blip>
            <a:srcRect t="90479" r="13130"/>
            <a:stretch/>
          </p:blipFill>
          <p:spPr>
            <a:xfrm>
              <a:off x="485480" y="6024904"/>
              <a:ext cx="7896520" cy="492551"/>
            </a:xfrm>
            <a:prstGeom prst="rect">
              <a:avLst/>
            </a:prstGeom>
          </p:spPr>
        </p:pic>
      </p:grpSp>
    </p:spTree>
    <p:extLst>
      <p:ext uri="{BB962C8B-B14F-4D97-AF65-F5344CB8AC3E}">
        <p14:creationId xmlns:p14="http://schemas.microsoft.com/office/powerpoint/2010/main" val="374262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27</a:t>
            </a:fld>
            <a:endParaRPr lang="en-US"/>
          </a:p>
        </p:txBody>
      </p:sp>
      <p:sp>
        <p:nvSpPr>
          <p:cNvPr id="219138" name="Rectangle 2"/>
          <p:cNvSpPr>
            <a:spLocks noGrp="1" noChangeArrowheads="1"/>
          </p:cNvSpPr>
          <p:nvPr>
            <p:ph type="title"/>
          </p:nvPr>
        </p:nvSpPr>
        <p:spPr/>
        <p:txBody>
          <a:bodyPr/>
          <a:lstStyle/>
          <a:p>
            <a:r>
              <a:rPr lang="en-US" sz="3200" b="1" dirty="0"/>
              <a:t>ALGORITHM</a:t>
            </a:r>
            <a:endParaRPr lang="en-US" sz="3200" dirty="0">
              <a:latin typeface="Arial" pitchFamily="34" charset="0"/>
            </a:endParaRPr>
          </a:p>
        </p:txBody>
      </p:sp>
      <p:sp>
        <p:nvSpPr>
          <p:cNvPr id="219139" name="Rectangle 3"/>
          <p:cNvSpPr>
            <a:spLocks noGrp="1" noChangeArrowheads="1"/>
          </p:cNvSpPr>
          <p:nvPr>
            <p:ph type="body" idx="1"/>
          </p:nvPr>
        </p:nvSpPr>
        <p:spPr>
          <a:xfrm>
            <a:off x="228600" y="2286000"/>
            <a:ext cx="8686800" cy="4267200"/>
          </a:xfrm>
        </p:spPr>
        <p:txBody>
          <a:bodyPr>
            <a:noAutofit/>
          </a:bodyPr>
          <a:lstStyle/>
          <a:p>
            <a:pPr>
              <a:buFont typeface="Wingdings" pitchFamily="2" charset="2"/>
              <a:buChar char="Ø"/>
            </a:pPr>
            <a:r>
              <a:rPr lang="en-US" sz="1800" dirty="0"/>
              <a:t>Let A be a linear array of </a:t>
            </a:r>
            <a:r>
              <a:rPr lang="en-US" sz="1800" i="1" dirty="0"/>
              <a:t>n </a:t>
            </a:r>
            <a:r>
              <a:rPr lang="en-US" sz="1800" dirty="0"/>
              <a:t>elements A [1], A [2], A [3],...... A [</a:t>
            </a:r>
            <a:r>
              <a:rPr lang="en-US" sz="1800" i="1" dirty="0"/>
              <a:t>n</a:t>
            </a:r>
            <a:r>
              <a:rPr lang="en-US" sz="1800" dirty="0"/>
              <a:t>]. Digit is the </a:t>
            </a:r>
            <a:r>
              <a:rPr lang="en-US" sz="1800" dirty="0" smtClean="0"/>
              <a:t>total number </a:t>
            </a:r>
            <a:r>
              <a:rPr lang="en-US" sz="1800" dirty="0"/>
              <a:t>of digits in the largest element in array A</a:t>
            </a:r>
            <a:r>
              <a:rPr lang="en-US" sz="1800" dirty="0" smtClean="0"/>
              <a:t>.</a:t>
            </a:r>
          </a:p>
          <a:p>
            <a:pPr>
              <a:buFont typeface="Wingdings" pitchFamily="2" charset="2"/>
              <a:buChar char="Ø"/>
            </a:pPr>
            <a:endParaRPr lang="en-US" sz="1800" dirty="0" smtClean="0"/>
          </a:p>
          <a:p>
            <a:pPr marL="0" indent="0">
              <a:buNone/>
            </a:pPr>
            <a:r>
              <a:rPr lang="en-US" sz="1800" dirty="0" smtClean="0"/>
              <a:t>1</a:t>
            </a:r>
            <a:r>
              <a:rPr lang="en-US" sz="1800" dirty="0"/>
              <a:t>. Input </a:t>
            </a:r>
            <a:r>
              <a:rPr lang="en-US" sz="1800" i="1" dirty="0"/>
              <a:t>n </a:t>
            </a:r>
            <a:r>
              <a:rPr lang="en-US" sz="1800" dirty="0"/>
              <a:t>number of elements in an array A.</a:t>
            </a:r>
          </a:p>
          <a:p>
            <a:pPr marL="0" indent="0">
              <a:buNone/>
            </a:pPr>
            <a:r>
              <a:rPr lang="en-US" sz="1800" dirty="0"/>
              <a:t>2. Find the total number of Digits in the largest element in the array.</a:t>
            </a:r>
          </a:p>
          <a:p>
            <a:pPr marL="0" indent="0">
              <a:buNone/>
            </a:pPr>
            <a:r>
              <a:rPr lang="en-US" sz="1800" dirty="0"/>
              <a:t>3. </a:t>
            </a:r>
            <a:r>
              <a:rPr lang="en-US" sz="1800" dirty="0" smtClean="0"/>
              <a:t>Initialize </a:t>
            </a:r>
            <a:r>
              <a:rPr lang="en-US" sz="1800" i="1" dirty="0"/>
              <a:t>i </a:t>
            </a:r>
            <a:r>
              <a:rPr lang="en-US" sz="1800" dirty="0"/>
              <a:t>= 1 and repeat the steps 4 and 5 until (</a:t>
            </a:r>
            <a:r>
              <a:rPr lang="en-US" sz="1800" i="1" dirty="0"/>
              <a:t>i </a:t>
            </a:r>
            <a:r>
              <a:rPr lang="en-US" sz="1800" dirty="0"/>
              <a:t>&lt;= Digit).</a:t>
            </a:r>
          </a:p>
          <a:p>
            <a:pPr marL="0" indent="0">
              <a:buNone/>
            </a:pPr>
            <a:r>
              <a:rPr lang="en-US" sz="1800" dirty="0"/>
              <a:t>4. </a:t>
            </a:r>
            <a:r>
              <a:rPr lang="en-US" sz="1800" dirty="0" smtClean="0"/>
              <a:t>Initialize </a:t>
            </a:r>
            <a:r>
              <a:rPr lang="en-US" sz="1800" dirty="0"/>
              <a:t>the buckets </a:t>
            </a:r>
            <a:r>
              <a:rPr lang="en-US" sz="1800" i="1" dirty="0"/>
              <a:t>j </a:t>
            </a:r>
            <a:r>
              <a:rPr lang="en-US" sz="1800" dirty="0"/>
              <a:t>= 0 and repeat the steps (</a:t>
            </a:r>
            <a:r>
              <a:rPr lang="en-US" sz="1800" i="1" dirty="0"/>
              <a:t>a</a:t>
            </a:r>
            <a:r>
              <a:rPr lang="en-US" sz="1800" dirty="0"/>
              <a:t>) until ( </a:t>
            </a:r>
            <a:r>
              <a:rPr lang="en-US" sz="1800" i="1" dirty="0"/>
              <a:t>j </a:t>
            </a:r>
            <a:r>
              <a:rPr lang="en-US" sz="1800" dirty="0"/>
              <a:t>&lt; </a:t>
            </a:r>
            <a:r>
              <a:rPr lang="en-US" sz="1800" i="1" dirty="0"/>
              <a:t>n</a:t>
            </a:r>
            <a:r>
              <a:rPr lang="en-US" sz="1800" dirty="0"/>
              <a:t>)</a:t>
            </a:r>
          </a:p>
          <a:p>
            <a:pPr marL="0" indent="0">
              <a:buNone/>
            </a:pPr>
            <a:r>
              <a:rPr lang="en-US" sz="1800" dirty="0" smtClean="0"/>
              <a:t>	(</a:t>
            </a:r>
            <a:r>
              <a:rPr lang="en-US" sz="1800" i="1" dirty="0"/>
              <a:t>a</a:t>
            </a:r>
            <a:r>
              <a:rPr lang="en-US" sz="1800" dirty="0"/>
              <a:t>) Compare </a:t>
            </a:r>
            <a:r>
              <a:rPr lang="en-US" sz="1800" i="1" dirty="0" err="1"/>
              <a:t>i</a:t>
            </a:r>
            <a:r>
              <a:rPr lang="en-US" sz="1800" dirty="0" err="1"/>
              <a:t>th</a:t>
            </a:r>
            <a:r>
              <a:rPr lang="en-US" sz="1800" dirty="0"/>
              <a:t> position of each element of the array with bucket number and</a:t>
            </a:r>
          </a:p>
          <a:p>
            <a:pPr marL="0" indent="0">
              <a:buNone/>
            </a:pPr>
            <a:r>
              <a:rPr lang="en-US" sz="1800" dirty="0"/>
              <a:t>	 </a:t>
            </a:r>
            <a:r>
              <a:rPr lang="en-US" sz="1800" dirty="0" smtClean="0"/>
              <a:t>      place </a:t>
            </a:r>
            <a:r>
              <a:rPr lang="en-US" sz="1800" dirty="0"/>
              <a:t>it in the corresponding bucket.</a:t>
            </a:r>
          </a:p>
          <a:p>
            <a:pPr marL="0" indent="0">
              <a:buNone/>
            </a:pPr>
            <a:r>
              <a:rPr lang="en-US" sz="1800" dirty="0"/>
              <a:t>5. Read the element(s) of the bucket from 0</a:t>
            </a:r>
            <a:r>
              <a:rPr lang="en-US" sz="1600" dirty="0"/>
              <a:t>th</a:t>
            </a:r>
            <a:r>
              <a:rPr lang="en-US" sz="1800" dirty="0"/>
              <a:t> bucket to 9th bucket and from first</a:t>
            </a:r>
          </a:p>
          <a:p>
            <a:pPr marL="0" indent="0">
              <a:buNone/>
            </a:pPr>
            <a:r>
              <a:rPr lang="en-US" sz="1800" dirty="0" smtClean="0"/>
              <a:t>	       position </a:t>
            </a:r>
            <a:r>
              <a:rPr lang="en-US" sz="1800" dirty="0"/>
              <a:t>to higher one to generate new array A.</a:t>
            </a:r>
          </a:p>
          <a:p>
            <a:pPr marL="0" indent="0">
              <a:buNone/>
            </a:pPr>
            <a:r>
              <a:rPr lang="en-US" sz="1800" dirty="0"/>
              <a:t>6. Display the sorted array A.</a:t>
            </a:r>
          </a:p>
          <a:p>
            <a:pPr marL="0" indent="0">
              <a:buNone/>
            </a:pPr>
            <a:r>
              <a:rPr lang="en-US" sz="1800" dirty="0"/>
              <a:t>7. Exit.</a:t>
            </a:r>
          </a:p>
        </p:txBody>
      </p:sp>
    </p:spTree>
    <p:extLst>
      <p:ext uri="{BB962C8B-B14F-4D97-AF65-F5344CB8AC3E}">
        <p14:creationId xmlns:p14="http://schemas.microsoft.com/office/powerpoint/2010/main" val="4241000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28</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b="1" dirty="0" smtClean="0"/>
              <a:t>RADIX SORT EXAMPLE</a:t>
            </a:r>
            <a:endParaRPr lang="en-US" sz="3600" dirty="0"/>
          </a:p>
        </p:txBody>
      </p:sp>
      <p:graphicFrame>
        <p:nvGraphicFramePr>
          <p:cNvPr id="2" name="Table 1"/>
          <p:cNvGraphicFramePr>
            <a:graphicFrameLocks noGrp="1"/>
          </p:cNvGraphicFramePr>
          <p:nvPr>
            <p:extLst>
              <p:ext uri="{D42A27DB-BD31-4B8C-83A1-F6EECF244321}">
                <p14:modId xmlns:p14="http://schemas.microsoft.com/office/powerpoint/2010/main" val="2874843509"/>
              </p:ext>
            </p:extLst>
          </p:nvPr>
        </p:nvGraphicFramePr>
        <p:xfrm>
          <a:off x="228600" y="2450484"/>
          <a:ext cx="6400800" cy="1588116"/>
        </p:xfrm>
        <a:graphic>
          <a:graphicData uri="http://schemas.openxmlformats.org/drawingml/2006/table">
            <a:tbl>
              <a:tblPr firstRow="1" bandRow="1">
                <a:tableStyleId>{5C22544A-7EE6-4342-B048-85BDC9FD1C3A}</a:tableStyleId>
              </a:tblPr>
              <a:tblGrid>
                <a:gridCol w="231488"/>
                <a:gridCol w="606712"/>
                <a:gridCol w="434987"/>
                <a:gridCol w="421142"/>
                <a:gridCol w="502023"/>
                <a:gridCol w="627529"/>
                <a:gridCol w="564776"/>
                <a:gridCol w="564776"/>
                <a:gridCol w="815789"/>
                <a:gridCol w="815789"/>
                <a:gridCol w="815789"/>
              </a:tblGrid>
              <a:tr h="397029">
                <a:tc>
                  <a:txBody>
                    <a:bodyPr/>
                    <a:lstStyle/>
                    <a:p>
                      <a:endParaRPr lang="en-US" dirty="0"/>
                    </a:p>
                  </a:txBody>
                  <a:tcPr/>
                </a:tc>
                <a:tc gridSpan="8">
                  <a:txBody>
                    <a:bodyPr/>
                    <a:lstStyle/>
                    <a:p>
                      <a:pPr algn="ctr"/>
                      <a:endParaRPr lang="en-US" sz="1800" b="1" kern="1200" dirty="0">
                        <a:solidFill>
                          <a:schemeClr val="lt1"/>
                        </a:solidFill>
                        <a:latin typeface="+mn-lt"/>
                        <a:ea typeface="+mn-ea"/>
                        <a:cs typeface="+mn-cs"/>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endParaRPr lang="en-US" sz="1800" b="1" kern="1200" dirty="0">
                        <a:solidFill>
                          <a:schemeClr val="lt1"/>
                        </a:solidFill>
                        <a:latin typeface="+mn-lt"/>
                        <a:ea typeface="+mn-ea"/>
                        <a:cs typeface="+mn-cs"/>
                      </a:endParaRPr>
                    </a:p>
                  </a:txBody>
                  <a:tcPr/>
                </a:tc>
                <a:tc>
                  <a:txBody>
                    <a:bodyPr/>
                    <a:lstStyle/>
                    <a:p>
                      <a:pPr algn="ctr"/>
                      <a:endParaRPr lang="en-US" sz="1800" b="1" kern="1200" dirty="0">
                        <a:solidFill>
                          <a:schemeClr val="lt1"/>
                        </a:solidFill>
                        <a:latin typeface="+mn-lt"/>
                        <a:ea typeface="+mn-ea"/>
                        <a:cs typeface="+mn-cs"/>
                      </a:endParaRPr>
                    </a:p>
                  </a:txBody>
                  <a:tcPr/>
                </a:tc>
              </a:tr>
              <a:tr h="397029">
                <a:tc>
                  <a:txBody>
                    <a:bodyPr/>
                    <a:lstStyle/>
                    <a:p>
                      <a:endParaRPr lang="en-US" dirty="0"/>
                    </a:p>
                  </a:txBody>
                  <a:tcPr/>
                </a:tc>
                <a:tc gridSpan="10">
                  <a:txBody>
                    <a:bodyPr/>
                    <a:lstStyle/>
                    <a:p>
                      <a:pPr algn="ctr"/>
                      <a:r>
                        <a:rPr lang="en-US" dirty="0" smtClean="0"/>
                        <a:t>index</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tc hMerge="1">
                  <a:txBody>
                    <a:bodyPr/>
                    <a:lstStyle/>
                    <a:p>
                      <a:pPr algn="ctr"/>
                      <a:endParaRPr lang="en-US" dirty="0"/>
                    </a:p>
                  </a:txBody>
                  <a:tcPr/>
                </a:tc>
              </a:tr>
              <a:tr h="397029">
                <a:tc>
                  <a:txBody>
                    <a:bodyPr/>
                    <a:lstStyle/>
                    <a:p>
                      <a:endParaRPr lang="en-US"/>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r>
              <a:tr h="397029">
                <a:tc>
                  <a:txBody>
                    <a:bodyPr/>
                    <a:lstStyle/>
                    <a:p>
                      <a:endParaRPr lang="en-US" dirty="0"/>
                    </a:p>
                  </a:txBody>
                  <a:tcPr/>
                </a:tc>
                <a:tc>
                  <a:txBody>
                    <a:bodyPr/>
                    <a:lstStyle/>
                    <a:p>
                      <a:r>
                        <a:rPr lang="en-US" b="1" dirty="0" smtClean="0"/>
                        <a:t>170</a:t>
                      </a:r>
                      <a:endParaRPr lang="en-US" b="1" dirty="0"/>
                    </a:p>
                  </a:txBody>
                  <a:tcPr/>
                </a:tc>
                <a:tc>
                  <a:txBody>
                    <a:bodyPr/>
                    <a:lstStyle/>
                    <a:p>
                      <a:r>
                        <a:rPr lang="en-US" b="1" dirty="0" smtClean="0"/>
                        <a:t>45</a:t>
                      </a:r>
                      <a:endParaRPr lang="en-US" b="1" dirty="0"/>
                    </a:p>
                  </a:txBody>
                  <a:tcPr/>
                </a:tc>
                <a:tc>
                  <a:txBody>
                    <a:bodyPr/>
                    <a:lstStyle/>
                    <a:p>
                      <a:r>
                        <a:rPr lang="en-US" b="1" dirty="0" smtClean="0"/>
                        <a:t>75</a:t>
                      </a:r>
                      <a:endParaRPr lang="en-US" b="1" dirty="0"/>
                    </a:p>
                  </a:txBody>
                  <a:tcPr/>
                </a:tc>
                <a:tc>
                  <a:txBody>
                    <a:bodyPr/>
                    <a:lstStyle/>
                    <a:p>
                      <a:r>
                        <a:rPr lang="en-US" b="1" dirty="0" smtClean="0"/>
                        <a:t>90</a:t>
                      </a:r>
                      <a:endParaRPr lang="en-US" b="1" dirty="0"/>
                    </a:p>
                  </a:txBody>
                  <a:tcPr/>
                </a:tc>
                <a:tc>
                  <a:txBody>
                    <a:bodyPr/>
                    <a:lstStyle/>
                    <a:p>
                      <a:r>
                        <a:rPr lang="en-US" b="1" dirty="0" smtClean="0"/>
                        <a:t>802</a:t>
                      </a:r>
                      <a:endParaRPr lang="en-US" b="1" dirty="0"/>
                    </a:p>
                  </a:txBody>
                  <a:tcPr/>
                </a:tc>
                <a:tc>
                  <a:txBody>
                    <a:bodyPr/>
                    <a:lstStyle/>
                    <a:p>
                      <a:r>
                        <a:rPr lang="en-US" b="1" dirty="0" smtClean="0"/>
                        <a:t>24</a:t>
                      </a:r>
                      <a:endParaRPr lang="en-US" b="1" dirty="0"/>
                    </a:p>
                  </a:txBody>
                  <a:tcPr/>
                </a:tc>
                <a:tc>
                  <a:txBody>
                    <a:bodyPr/>
                    <a:lstStyle/>
                    <a:p>
                      <a:r>
                        <a:rPr lang="en-US" b="1" dirty="0" smtClean="0"/>
                        <a:t>2</a:t>
                      </a:r>
                      <a:endParaRPr lang="en-US" b="1" dirty="0"/>
                    </a:p>
                  </a:txBody>
                  <a:tcPr/>
                </a:tc>
                <a:tc>
                  <a:txBody>
                    <a:bodyPr/>
                    <a:lstStyle/>
                    <a:p>
                      <a:r>
                        <a:rPr lang="en-US" b="1" dirty="0" smtClean="0"/>
                        <a:t>66</a:t>
                      </a:r>
                      <a:endParaRPr lang="en-US" b="1" dirty="0"/>
                    </a:p>
                  </a:txBody>
                  <a:tcPr/>
                </a:tc>
                <a:tc>
                  <a:txBody>
                    <a:bodyPr/>
                    <a:lstStyle/>
                    <a:p>
                      <a:endParaRPr lang="en-US" b="1" dirty="0"/>
                    </a:p>
                  </a:txBody>
                  <a:tcPr/>
                </a:tc>
                <a:tc>
                  <a:txBody>
                    <a:bodyPr/>
                    <a:lstStyle/>
                    <a:p>
                      <a:endParaRPr lang="en-US" b="1" dirty="0"/>
                    </a:p>
                  </a:txBody>
                  <a:tcPr/>
                </a:tc>
              </a:tr>
            </a:tbl>
          </a:graphicData>
        </a:graphic>
      </p:graphicFrame>
    </p:spTree>
    <p:extLst>
      <p:ext uri="{BB962C8B-B14F-4D97-AF65-F5344CB8AC3E}">
        <p14:creationId xmlns:p14="http://schemas.microsoft.com/office/powerpoint/2010/main" val="23982430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29</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74843509"/>
              </p:ext>
            </p:extLst>
          </p:nvPr>
        </p:nvGraphicFramePr>
        <p:xfrm>
          <a:off x="1" y="5562601"/>
          <a:ext cx="5105399" cy="1097280"/>
        </p:xfrm>
        <a:graphic>
          <a:graphicData uri="http://schemas.openxmlformats.org/drawingml/2006/table">
            <a:tbl>
              <a:tblPr firstRow="1" bandRow="1">
                <a:tableStyleId>{5C22544A-7EE6-4342-B048-85BDC9FD1C3A}</a:tableStyleId>
              </a:tblPr>
              <a:tblGrid>
                <a:gridCol w="209442"/>
                <a:gridCol w="548930"/>
                <a:gridCol w="528561"/>
                <a:gridCol w="714963"/>
                <a:gridCol w="428978"/>
                <a:gridCol w="428978"/>
                <a:gridCol w="500474"/>
                <a:gridCol w="449673"/>
                <a:gridCol w="533400"/>
                <a:gridCol w="381000"/>
                <a:gridCol w="381000"/>
              </a:tblGrid>
              <a:tr h="330200">
                <a:tc gridSpan="11">
                  <a:txBody>
                    <a:bodyPr/>
                    <a:lstStyle/>
                    <a:p>
                      <a:pPr algn="ctr"/>
                      <a:r>
                        <a:rPr lang="en-US" dirty="0" smtClean="0"/>
                        <a:t>Out put array</a:t>
                      </a:r>
                      <a:endParaRPr lang="en-US" dirty="0"/>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tc hMerge="1">
                  <a:txBody>
                    <a:bodyPr/>
                    <a:lstStyle/>
                    <a:p>
                      <a:pPr algn="ctr"/>
                      <a:endParaRPr lang="en-US" dirty="0"/>
                    </a:p>
                  </a:txBody>
                  <a:tcPr/>
                </a:tc>
              </a:tr>
              <a:tr h="330200">
                <a:tc>
                  <a:txBody>
                    <a:bodyPr/>
                    <a:lstStyle/>
                    <a:p>
                      <a:endParaRPr lang="en-US"/>
                    </a:p>
                  </a:txBody>
                  <a:tcPr/>
                </a:tc>
                <a:tc>
                  <a:txBody>
                    <a:bodyPr/>
                    <a:lstStyle/>
                    <a:p>
                      <a:r>
                        <a:rPr lang="en-US" dirty="0" smtClean="0">
                          <a:solidFill>
                            <a:schemeClr val="accent2"/>
                          </a:solidFill>
                        </a:rPr>
                        <a:t>0</a:t>
                      </a:r>
                      <a:endParaRPr lang="en-US" dirty="0">
                        <a:solidFill>
                          <a:schemeClr val="accent2"/>
                        </a:solidFill>
                      </a:endParaRPr>
                    </a:p>
                  </a:txBody>
                  <a:tcPr/>
                </a:tc>
                <a:tc>
                  <a:txBody>
                    <a:bodyPr/>
                    <a:lstStyle/>
                    <a:p>
                      <a:r>
                        <a:rPr lang="en-US" dirty="0" smtClean="0">
                          <a:solidFill>
                            <a:schemeClr val="accent2"/>
                          </a:solidFill>
                        </a:rPr>
                        <a:t>1</a:t>
                      </a:r>
                      <a:endParaRPr lang="en-US" dirty="0">
                        <a:solidFill>
                          <a:schemeClr val="accent2"/>
                        </a:solidFill>
                      </a:endParaRPr>
                    </a:p>
                  </a:txBody>
                  <a:tcPr/>
                </a:tc>
                <a:tc>
                  <a:txBody>
                    <a:bodyPr/>
                    <a:lstStyle/>
                    <a:p>
                      <a:r>
                        <a:rPr lang="en-US" dirty="0" smtClean="0">
                          <a:solidFill>
                            <a:schemeClr val="accent2"/>
                          </a:solidFill>
                        </a:rPr>
                        <a:t>2</a:t>
                      </a:r>
                      <a:endParaRPr lang="en-US" dirty="0">
                        <a:solidFill>
                          <a:schemeClr val="accent2"/>
                        </a:solidFill>
                      </a:endParaRPr>
                    </a:p>
                  </a:txBody>
                  <a:tcPr/>
                </a:tc>
                <a:tc>
                  <a:txBody>
                    <a:bodyPr/>
                    <a:lstStyle/>
                    <a:p>
                      <a:r>
                        <a:rPr lang="en-US" dirty="0" smtClean="0">
                          <a:solidFill>
                            <a:schemeClr val="accent2"/>
                          </a:solidFill>
                        </a:rPr>
                        <a:t>3</a:t>
                      </a:r>
                      <a:endParaRPr lang="en-US" dirty="0">
                        <a:solidFill>
                          <a:schemeClr val="accent2"/>
                        </a:solidFill>
                      </a:endParaRPr>
                    </a:p>
                  </a:txBody>
                  <a:tcPr/>
                </a:tc>
                <a:tc>
                  <a:txBody>
                    <a:bodyPr/>
                    <a:lstStyle/>
                    <a:p>
                      <a:r>
                        <a:rPr lang="en-US" dirty="0" smtClean="0">
                          <a:solidFill>
                            <a:schemeClr val="accent2"/>
                          </a:solidFill>
                        </a:rPr>
                        <a:t>4</a:t>
                      </a:r>
                      <a:endParaRPr lang="en-US" dirty="0">
                        <a:solidFill>
                          <a:schemeClr val="accent2"/>
                        </a:solidFill>
                      </a:endParaRPr>
                    </a:p>
                  </a:txBody>
                  <a:tcPr/>
                </a:tc>
                <a:tc>
                  <a:txBody>
                    <a:bodyPr/>
                    <a:lstStyle/>
                    <a:p>
                      <a:r>
                        <a:rPr lang="en-US" dirty="0" smtClean="0">
                          <a:solidFill>
                            <a:schemeClr val="accent2"/>
                          </a:solidFill>
                        </a:rPr>
                        <a:t>5</a:t>
                      </a:r>
                      <a:endParaRPr lang="en-US" dirty="0">
                        <a:solidFill>
                          <a:schemeClr val="accent2"/>
                        </a:solidFill>
                      </a:endParaRPr>
                    </a:p>
                  </a:txBody>
                  <a:tcPr/>
                </a:tc>
                <a:tc>
                  <a:txBody>
                    <a:bodyPr/>
                    <a:lstStyle/>
                    <a:p>
                      <a:r>
                        <a:rPr lang="en-US" dirty="0" smtClean="0">
                          <a:solidFill>
                            <a:schemeClr val="accent2"/>
                          </a:solidFill>
                        </a:rPr>
                        <a:t>6</a:t>
                      </a:r>
                      <a:endParaRPr lang="en-US" dirty="0">
                        <a:solidFill>
                          <a:schemeClr val="accent2"/>
                        </a:solidFill>
                      </a:endParaRPr>
                    </a:p>
                  </a:txBody>
                  <a:tcPr/>
                </a:tc>
                <a:tc>
                  <a:txBody>
                    <a:bodyPr/>
                    <a:lstStyle/>
                    <a:p>
                      <a:r>
                        <a:rPr lang="en-US" dirty="0" smtClean="0">
                          <a:solidFill>
                            <a:schemeClr val="accent2"/>
                          </a:solidFill>
                        </a:rPr>
                        <a:t>7</a:t>
                      </a:r>
                      <a:endParaRPr lang="en-US" dirty="0">
                        <a:solidFill>
                          <a:schemeClr val="accent2"/>
                        </a:solidFill>
                      </a:endParaRPr>
                    </a:p>
                  </a:txBody>
                  <a:tcPr/>
                </a:tc>
                <a:tc>
                  <a:txBody>
                    <a:bodyPr/>
                    <a:lstStyle/>
                    <a:p>
                      <a:r>
                        <a:rPr lang="en-US" dirty="0" smtClean="0">
                          <a:solidFill>
                            <a:schemeClr val="accent2"/>
                          </a:solidFill>
                        </a:rPr>
                        <a:t>8</a:t>
                      </a:r>
                      <a:endParaRPr lang="en-US" dirty="0">
                        <a:solidFill>
                          <a:schemeClr val="accent2"/>
                        </a:solidFill>
                      </a:endParaRPr>
                    </a:p>
                  </a:txBody>
                  <a:tcPr/>
                </a:tc>
                <a:tc>
                  <a:txBody>
                    <a:bodyPr/>
                    <a:lstStyle/>
                    <a:p>
                      <a:r>
                        <a:rPr lang="en-US" dirty="0" smtClean="0">
                          <a:solidFill>
                            <a:schemeClr val="accent2"/>
                          </a:solidFill>
                        </a:rPr>
                        <a:t>9</a:t>
                      </a:r>
                      <a:endParaRPr lang="en-US" dirty="0">
                        <a:solidFill>
                          <a:schemeClr val="accent2"/>
                        </a:solidFill>
                      </a:endParaRPr>
                    </a:p>
                  </a:txBody>
                  <a:tcPr/>
                </a:tc>
              </a:tr>
              <a:tr h="330200">
                <a:tc>
                  <a:txBody>
                    <a:bodyPr/>
                    <a:lstStyle/>
                    <a:p>
                      <a:endParaRPr lang="en-US" dirty="0"/>
                    </a:p>
                  </a:txBody>
                  <a:tcPr/>
                </a:tc>
                <a:tc>
                  <a:txBody>
                    <a:bodyPr/>
                    <a:lstStyle/>
                    <a:p>
                      <a:r>
                        <a:rPr lang="en-US" b="1" dirty="0" smtClean="0">
                          <a:solidFill>
                            <a:schemeClr val="accent2"/>
                          </a:solidFill>
                        </a:rPr>
                        <a:t>170</a:t>
                      </a:r>
                      <a:endParaRPr lang="en-US" b="1" dirty="0">
                        <a:solidFill>
                          <a:schemeClr val="accent2"/>
                        </a:solidFill>
                      </a:endParaRPr>
                    </a:p>
                  </a:txBody>
                  <a:tcPr/>
                </a:tc>
                <a:tc>
                  <a:txBody>
                    <a:bodyPr/>
                    <a:lstStyle/>
                    <a:p>
                      <a:r>
                        <a:rPr lang="en-US" b="1" dirty="0" smtClean="0">
                          <a:solidFill>
                            <a:schemeClr val="accent2"/>
                          </a:solidFill>
                        </a:rPr>
                        <a:t>90</a:t>
                      </a:r>
                      <a:endParaRPr lang="en-US" b="1" dirty="0">
                        <a:solidFill>
                          <a:schemeClr val="accent2"/>
                        </a:solidFill>
                      </a:endParaRPr>
                    </a:p>
                  </a:txBody>
                  <a:tcPr/>
                </a:tc>
                <a:tc>
                  <a:txBody>
                    <a:bodyPr/>
                    <a:lstStyle/>
                    <a:p>
                      <a:r>
                        <a:rPr lang="en-US" b="1" dirty="0" smtClean="0">
                          <a:solidFill>
                            <a:schemeClr val="accent2"/>
                          </a:solidFill>
                        </a:rPr>
                        <a:t>802</a:t>
                      </a:r>
                      <a:endParaRPr lang="en-US" b="1" dirty="0">
                        <a:solidFill>
                          <a:schemeClr val="accent2"/>
                        </a:solidFill>
                      </a:endParaRPr>
                    </a:p>
                  </a:txBody>
                  <a:tcPr/>
                </a:tc>
                <a:tc>
                  <a:txBody>
                    <a:bodyPr/>
                    <a:lstStyle/>
                    <a:p>
                      <a:r>
                        <a:rPr lang="en-US" b="1" dirty="0" smtClean="0">
                          <a:solidFill>
                            <a:schemeClr val="accent2"/>
                          </a:solidFill>
                        </a:rPr>
                        <a:t>2</a:t>
                      </a:r>
                      <a:endParaRPr lang="en-US" b="1" dirty="0">
                        <a:solidFill>
                          <a:schemeClr val="accent2"/>
                        </a:solidFill>
                      </a:endParaRPr>
                    </a:p>
                  </a:txBody>
                  <a:tcPr/>
                </a:tc>
                <a:tc>
                  <a:txBody>
                    <a:bodyPr/>
                    <a:lstStyle/>
                    <a:p>
                      <a:r>
                        <a:rPr lang="en-US" b="1" dirty="0" smtClean="0">
                          <a:solidFill>
                            <a:schemeClr val="accent2"/>
                          </a:solidFill>
                        </a:rPr>
                        <a:t>24</a:t>
                      </a:r>
                      <a:endParaRPr lang="en-US" b="1" dirty="0">
                        <a:solidFill>
                          <a:schemeClr val="accent2"/>
                        </a:solidFill>
                      </a:endParaRPr>
                    </a:p>
                  </a:txBody>
                  <a:tcPr/>
                </a:tc>
                <a:tc>
                  <a:txBody>
                    <a:bodyPr/>
                    <a:lstStyle/>
                    <a:p>
                      <a:r>
                        <a:rPr lang="en-US" b="1" dirty="0" smtClean="0">
                          <a:solidFill>
                            <a:schemeClr val="accent2"/>
                          </a:solidFill>
                        </a:rPr>
                        <a:t>45</a:t>
                      </a:r>
                      <a:endParaRPr lang="en-US" b="1" dirty="0">
                        <a:solidFill>
                          <a:schemeClr val="accent2"/>
                        </a:solidFill>
                      </a:endParaRPr>
                    </a:p>
                  </a:txBody>
                  <a:tcPr/>
                </a:tc>
                <a:tc>
                  <a:txBody>
                    <a:bodyPr/>
                    <a:lstStyle/>
                    <a:p>
                      <a:r>
                        <a:rPr lang="en-US" b="1" dirty="0" smtClean="0">
                          <a:solidFill>
                            <a:schemeClr val="accent2"/>
                          </a:solidFill>
                        </a:rPr>
                        <a:t>75</a:t>
                      </a:r>
                      <a:endParaRPr lang="en-US" b="1" dirty="0">
                        <a:solidFill>
                          <a:schemeClr val="accent2"/>
                        </a:solidFill>
                      </a:endParaRPr>
                    </a:p>
                  </a:txBody>
                  <a:tcPr/>
                </a:tc>
                <a:tc>
                  <a:txBody>
                    <a:bodyPr/>
                    <a:lstStyle/>
                    <a:p>
                      <a:r>
                        <a:rPr lang="en-US" b="1" dirty="0" smtClean="0">
                          <a:solidFill>
                            <a:schemeClr val="accent2"/>
                          </a:solidFill>
                        </a:rPr>
                        <a:t>66</a:t>
                      </a:r>
                      <a:endParaRPr lang="en-US" b="1" dirty="0">
                        <a:solidFill>
                          <a:schemeClr val="accent2"/>
                        </a:solidFill>
                      </a:endParaRPr>
                    </a:p>
                  </a:txBody>
                  <a:tcPr/>
                </a:tc>
                <a:tc>
                  <a:txBody>
                    <a:bodyPr/>
                    <a:lstStyle/>
                    <a:p>
                      <a:endParaRPr lang="en-US" b="1" dirty="0">
                        <a:solidFill>
                          <a:schemeClr val="accent2"/>
                        </a:solidFill>
                      </a:endParaRPr>
                    </a:p>
                  </a:txBody>
                  <a:tcPr/>
                </a:tc>
                <a:tc>
                  <a:txBody>
                    <a:bodyPr/>
                    <a:lstStyle/>
                    <a:p>
                      <a:endParaRPr lang="en-US" b="1" dirty="0">
                        <a:solidFill>
                          <a:schemeClr val="accent2"/>
                        </a:solidFill>
                      </a:endParaRPr>
                    </a:p>
                  </a:txBody>
                  <a:tcPr/>
                </a:tc>
              </a:tr>
            </a:tbl>
          </a:graphicData>
        </a:graphic>
      </p:graphicFrame>
      <p:sp>
        <p:nvSpPr>
          <p:cNvPr id="6" name="Rectangle 3"/>
          <p:cNvSpPr txBox="1">
            <a:spLocks noChangeArrowheads="1"/>
          </p:cNvSpPr>
          <p:nvPr/>
        </p:nvSpPr>
        <p:spPr>
          <a:xfrm>
            <a:off x="5791200" y="1371600"/>
            <a:ext cx="3886200" cy="5486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342900" indent="-342900">
              <a:buNone/>
            </a:pPr>
            <a:r>
              <a:rPr lang="en-US" sz="1800" dirty="0" smtClean="0"/>
              <a:t> // Store count of occurrences in count[]</a:t>
            </a:r>
          </a:p>
          <a:p>
            <a:pPr marL="342900" indent="-342900">
              <a:buNone/>
            </a:pPr>
            <a:endParaRPr lang="en-US" sz="1800" dirty="0" smtClean="0"/>
          </a:p>
          <a:p>
            <a:pPr marL="342900" indent="-342900">
              <a:buNone/>
            </a:pPr>
            <a:r>
              <a:rPr lang="en-US" sz="1800" dirty="0" smtClean="0"/>
              <a:t>    for (</a:t>
            </a:r>
            <a:r>
              <a:rPr lang="en-US" sz="1800" dirty="0" err="1" smtClean="0"/>
              <a:t>i</a:t>
            </a:r>
            <a:r>
              <a:rPr lang="en-US" sz="1800" dirty="0" smtClean="0"/>
              <a:t> = 0; </a:t>
            </a:r>
            <a:r>
              <a:rPr lang="en-US" sz="1800" dirty="0" err="1" smtClean="0"/>
              <a:t>i</a:t>
            </a:r>
            <a:r>
              <a:rPr lang="en-US" sz="1800" dirty="0" smtClean="0"/>
              <a:t> &lt; n; </a:t>
            </a:r>
            <a:r>
              <a:rPr lang="en-US" sz="1800" dirty="0" err="1" smtClean="0"/>
              <a:t>i</a:t>
            </a:r>
            <a:r>
              <a:rPr lang="en-US" sz="1800" dirty="0" smtClean="0"/>
              <a:t>++)</a:t>
            </a:r>
          </a:p>
          <a:p>
            <a:pPr marL="342900" indent="-342900">
              <a:buNone/>
            </a:pPr>
            <a:r>
              <a:rPr lang="en-US" sz="1800" dirty="0" smtClean="0"/>
              <a:t>        count[ (</a:t>
            </a:r>
            <a:r>
              <a:rPr lang="en-US" sz="1800" dirty="0" err="1" smtClean="0"/>
              <a:t>arr</a:t>
            </a:r>
            <a:r>
              <a:rPr lang="en-US" sz="1800" dirty="0" smtClean="0"/>
              <a:t>[</a:t>
            </a:r>
            <a:r>
              <a:rPr lang="en-US" sz="1800" dirty="0" err="1" smtClean="0"/>
              <a:t>i</a:t>
            </a:r>
            <a:r>
              <a:rPr lang="en-US" sz="1800" dirty="0" smtClean="0"/>
              <a:t>]/exp)%10 ]++;</a:t>
            </a:r>
          </a:p>
          <a:p>
            <a:pPr marL="342900" indent="-342900">
              <a:buNone/>
            </a:pPr>
            <a:r>
              <a:rPr lang="en-US" sz="1800" dirty="0" smtClean="0"/>
              <a:t> </a:t>
            </a:r>
          </a:p>
          <a:p>
            <a:pPr marL="342900" indent="-342900">
              <a:buNone/>
            </a:pPr>
            <a:r>
              <a:rPr lang="en-US" sz="1800" dirty="0" smtClean="0"/>
              <a:t>    // Change count[</a:t>
            </a:r>
            <a:r>
              <a:rPr lang="en-US" sz="1800" dirty="0" err="1" smtClean="0"/>
              <a:t>i</a:t>
            </a:r>
            <a:r>
              <a:rPr lang="en-US" sz="1800" dirty="0" smtClean="0"/>
              <a:t>]</a:t>
            </a:r>
          </a:p>
          <a:p>
            <a:pPr marL="342900" indent="-342900">
              <a:buNone/>
            </a:pPr>
            <a:r>
              <a:rPr lang="en-US" sz="1800" dirty="0" smtClean="0"/>
              <a:t>    </a:t>
            </a:r>
          </a:p>
          <a:p>
            <a:pPr marL="342900" indent="-342900">
              <a:buNone/>
            </a:pPr>
            <a:r>
              <a:rPr lang="en-US" sz="1800" dirty="0" smtClean="0"/>
              <a:t>    for (</a:t>
            </a:r>
            <a:r>
              <a:rPr lang="en-US" sz="1800" dirty="0" err="1" smtClean="0"/>
              <a:t>i</a:t>
            </a:r>
            <a:r>
              <a:rPr lang="en-US" sz="1800" dirty="0" smtClean="0"/>
              <a:t> = 1; </a:t>
            </a:r>
            <a:r>
              <a:rPr lang="en-US" sz="1800" dirty="0" err="1" smtClean="0"/>
              <a:t>i</a:t>
            </a:r>
            <a:r>
              <a:rPr lang="en-US" sz="1800" dirty="0" smtClean="0"/>
              <a:t> &lt; 10; </a:t>
            </a:r>
            <a:r>
              <a:rPr lang="en-US" sz="1800" dirty="0" err="1" smtClean="0"/>
              <a:t>i</a:t>
            </a:r>
            <a:r>
              <a:rPr lang="en-US" sz="1800" dirty="0" smtClean="0"/>
              <a:t>++)</a:t>
            </a:r>
          </a:p>
          <a:p>
            <a:pPr marL="342900" indent="-342900">
              <a:buNone/>
            </a:pPr>
            <a:r>
              <a:rPr lang="en-US" sz="1800" dirty="0" smtClean="0"/>
              <a:t>        count[</a:t>
            </a:r>
            <a:r>
              <a:rPr lang="en-US" sz="1800" dirty="0" err="1" smtClean="0"/>
              <a:t>i</a:t>
            </a:r>
            <a:r>
              <a:rPr lang="en-US" sz="1800" dirty="0" smtClean="0"/>
              <a:t>] += count[</a:t>
            </a:r>
            <a:r>
              <a:rPr lang="en-US" sz="1800" dirty="0" err="1" smtClean="0"/>
              <a:t>i</a:t>
            </a:r>
            <a:r>
              <a:rPr lang="en-US" sz="1800" dirty="0" smtClean="0"/>
              <a:t> - 1];</a:t>
            </a:r>
          </a:p>
          <a:p>
            <a:pPr marL="342900" indent="-342900">
              <a:buNone/>
            </a:pPr>
            <a:r>
              <a:rPr lang="en-US" sz="1800" dirty="0" smtClean="0"/>
              <a:t> // Build the output array</a:t>
            </a:r>
          </a:p>
          <a:p>
            <a:pPr marL="342900" indent="-342900">
              <a:buNone/>
            </a:pPr>
            <a:r>
              <a:rPr lang="en-US" sz="1800" dirty="0" smtClean="0"/>
              <a:t>    for (</a:t>
            </a:r>
            <a:r>
              <a:rPr lang="en-US" sz="1800" dirty="0" err="1" smtClean="0"/>
              <a:t>i</a:t>
            </a:r>
            <a:r>
              <a:rPr lang="en-US" sz="1800" dirty="0" smtClean="0"/>
              <a:t> = n - 1; </a:t>
            </a:r>
            <a:r>
              <a:rPr lang="en-US" sz="1800" dirty="0" err="1" smtClean="0"/>
              <a:t>i</a:t>
            </a:r>
            <a:r>
              <a:rPr lang="en-US" sz="1800" dirty="0" smtClean="0"/>
              <a:t> &gt;= 0; </a:t>
            </a:r>
            <a:r>
              <a:rPr lang="en-US" sz="1800" dirty="0" err="1" smtClean="0"/>
              <a:t>i</a:t>
            </a:r>
            <a:r>
              <a:rPr lang="en-US" sz="1800" dirty="0" smtClean="0"/>
              <a:t>--)</a:t>
            </a:r>
          </a:p>
          <a:p>
            <a:pPr marL="342900" indent="-342900">
              <a:buNone/>
            </a:pPr>
            <a:r>
              <a:rPr lang="en-US" sz="1800" dirty="0" smtClean="0"/>
              <a:t>    {</a:t>
            </a:r>
          </a:p>
          <a:p>
            <a:pPr marL="342900" indent="-342900">
              <a:buNone/>
            </a:pPr>
            <a:r>
              <a:rPr lang="en-US" sz="1800" dirty="0" smtClean="0"/>
              <a:t>        output[count[ (</a:t>
            </a:r>
            <a:r>
              <a:rPr lang="en-US" sz="1800" dirty="0" err="1" smtClean="0"/>
              <a:t>arr</a:t>
            </a:r>
            <a:r>
              <a:rPr lang="en-US" sz="1800" dirty="0" smtClean="0"/>
              <a:t>[</a:t>
            </a:r>
            <a:r>
              <a:rPr lang="en-US" sz="1800" dirty="0" err="1" smtClean="0"/>
              <a:t>i</a:t>
            </a:r>
            <a:r>
              <a:rPr lang="en-US" sz="1800" dirty="0" smtClean="0"/>
              <a:t>]/exp)%10 ] - 1] = </a:t>
            </a:r>
            <a:r>
              <a:rPr lang="en-US" sz="1800" dirty="0" err="1" smtClean="0"/>
              <a:t>arr</a:t>
            </a:r>
            <a:r>
              <a:rPr lang="en-US" sz="1800" dirty="0" smtClean="0"/>
              <a:t>[</a:t>
            </a:r>
            <a:r>
              <a:rPr lang="en-US" sz="1800" dirty="0" err="1" smtClean="0"/>
              <a:t>i</a:t>
            </a:r>
            <a:r>
              <a:rPr lang="en-US" sz="1800" dirty="0" smtClean="0"/>
              <a:t>];</a:t>
            </a:r>
          </a:p>
          <a:p>
            <a:pPr marL="342900" indent="-342900">
              <a:buNone/>
            </a:pPr>
            <a:r>
              <a:rPr lang="en-US" sz="1800" dirty="0" smtClean="0"/>
              <a:t>        count[ (</a:t>
            </a:r>
            <a:r>
              <a:rPr lang="en-US" sz="1800" dirty="0" err="1" smtClean="0"/>
              <a:t>arr</a:t>
            </a:r>
            <a:r>
              <a:rPr lang="en-US" sz="1800" dirty="0" smtClean="0"/>
              <a:t>[</a:t>
            </a:r>
            <a:r>
              <a:rPr lang="en-US" sz="1800" dirty="0" err="1" smtClean="0"/>
              <a:t>i</a:t>
            </a:r>
            <a:r>
              <a:rPr lang="en-US" sz="1800" dirty="0" smtClean="0"/>
              <a:t>]/exp)%10 ]--;</a:t>
            </a:r>
          </a:p>
          <a:p>
            <a:pPr marL="342900" indent="-342900">
              <a:buNone/>
            </a:pPr>
            <a:r>
              <a:rPr lang="en-US" sz="1800" dirty="0" smtClean="0"/>
              <a:t>    }</a:t>
            </a:r>
          </a:p>
          <a:p>
            <a:pPr marL="342900" indent="-342900">
              <a:buNone/>
            </a:pPr>
            <a:endParaRPr lang="en-US" sz="1800" dirty="0" smtClean="0"/>
          </a:p>
        </p:txBody>
      </p:sp>
      <p:graphicFrame>
        <p:nvGraphicFramePr>
          <p:cNvPr id="9" name="Table 8"/>
          <p:cNvGraphicFramePr>
            <a:graphicFrameLocks noGrp="1"/>
          </p:cNvGraphicFramePr>
          <p:nvPr>
            <p:extLst>
              <p:ext uri="{D42A27DB-BD31-4B8C-83A1-F6EECF244321}">
                <p14:modId xmlns:p14="http://schemas.microsoft.com/office/powerpoint/2010/main" val="2874843509"/>
              </p:ext>
            </p:extLst>
          </p:nvPr>
        </p:nvGraphicFramePr>
        <p:xfrm>
          <a:off x="0" y="0"/>
          <a:ext cx="5714999" cy="5218562"/>
        </p:xfrm>
        <a:graphic>
          <a:graphicData uri="http://schemas.openxmlformats.org/drawingml/2006/table">
            <a:tbl>
              <a:tblPr firstRow="1" bandRow="1">
                <a:tableStyleId>{5C22544A-7EE6-4342-B048-85BDC9FD1C3A}</a:tableStyleId>
              </a:tblPr>
              <a:tblGrid>
                <a:gridCol w="2341031"/>
                <a:gridCol w="1686984"/>
                <a:gridCol w="1686984"/>
              </a:tblGrid>
              <a:tr h="592339">
                <a:tc>
                  <a:txBody>
                    <a:bodyPr/>
                    <a:lstStyle/>
                    <a:p>
                      <a:r>
                        <a:rPr lang="en-US" sz="1800" dirty="0" smtClean="0"/>
                        <a:t>count of occurrences in count[]</a:t>
                      </a:r>
                      <a:endParaRPr lang="en-US" sz="1800" b="1" dirty="0"/>
                    </a:p>
                  </a:txBody>
                  <a:tcPr/>
                </a:tc>
                <a:tc>
                  <a:txBody>
                    <a:bodyPr/>
                    <a:lstStyle/>
                    <a:p>
                      <a:r>
                        <a:rPr lang="en-US" sz="1800" dirty="0" smtClean="0"/>
                        <a:t>Change count[</a:t>
                      </a:r>
                      <a:r>
                        <a:rPr lang="en-US" sz="1800" dirty="0" err="1" smtClean="0"/>
                        <a:t>i</a:t>
                      </a:r>
                      <a:r>
                        <a:rPr lang="en-US" sz="1800" dirty="0" smtClean="0"/>
                        <a:t>] </a:t>
                      </a:r>
                      <a:endParaRPr lang="en-US" sz="1800" b="1" dirty="0"/>
                    </a:p>
                  </a:txBody>
                  <a:tcPr/>
                </a:tc>
                <a:tc>
                  <a:txBody>
                    <a:bodyPr/>
                    <a:lstStyle/>
                    <a:p>
                      <a:r>
                        <a:rPr lang="en-US" sz="1800" b="1" dirty="0" smtClean="0"/>
                        <a:t>Output array</a:t>
                      </a:r>
                      <a:endParaRPr lang="en-US" sz="1800" b="1" dirty="0"/>
                    </a:p>
                  </a:txBody>
                  <a:tcPr/>
                </a:tc>
              </a:tr>
              <a:tr h="846199">
                <a:tc>
                  <a:txBody>
                    <a:bodyPr/>
                    <a:lstStyle/>
                    <a:p>
                      <a:r>
                        <a:rPr lang="en-US" sz="1800" dirty="0" smtClean="0">
                          <a:solidFill>
                            <a:schemeClr val="accent2"/>
                          </a:solidFill>
                        </a:rPr>
                        <a:t> count[ (</a:t>
                      </a:r>
                      <a:r>
                        <a:rPr lang="en-US" sz="1800" dirty="0" err="1" smtClean="0">
                          <a:solidFill>
                            <a:schemeClr val="accent2"/>
                          </a:solidFill>
                        </a:rPr>
                        <a:t>arr</a:t>
                      </a:r>
                      <a:r>
                        <a:rPr lang="en-US" sz="1800" dirty="0" smtClean="0">
                          <a:solidFill>
                            <a:schemeClr val="accent2"/>
                          </a:solidFill>
                        </a:rPr>
                        <a:t>[</a:t>
                      </a:r>
                      <a:r>
                        <a:rPr lang="en-US" sz="1800" dirty="0" err="1" smtClean="0">
                          <a:solidFill>
                            <a:schemeClr val="accent2"/>
                          </a:solidFill>
                        </a:rPr>
                        <a:t>i</a:t>
                      </a:r>
                      <a:r>
                        <a:rPr lang="en-US" sz="1800" dirty="0" smtClean="0">
                          <a:solidFill>
                            <a:schemeClr val="accent2"/>
                          </a:solidFill>
                        </a:rPr>
                        <a:t>]/exp)%10 ]++</a:t>
                      </a:r>
                      <a:endParaRPr lang="en-US" sz="1800" b="1" dirty="0">
                        <a:solidFill>
                          <a:schemeClr val="accent2"/>
                        </a:solidFill>
                      </a:endParaRPr>
                    </a:p>
                  </a:txBody>
                  <a:tcPr/>
                </a:tc>
                <a:tc>
                  <a:txBody>
                    <a:bodyPr/>
                    <a:lstStyle/>
                    <a:p>
                      <a:r>
                        <a:rPr lang="en-US" sz="1800" dirty="0" smtClean="0">
                          <a:solidFill>
                            <a:schemeClr val="accent2"/>
                          </a:solidFill>
                        </a:rPr>
                        <a:t>count[</a:t>
                      </a:r>
                      <a:r>
                        <a:rPr lang="en-US" sz="1800" dirty="0" err="1" smtClean="0">
                          <a:solidFill>
                            <a:schemeClr val="accent2"/>
                          </a:solidFill>
                        </a:rPr>
                        <a:t>i</a:t>
                      </a:r>
                      <a:r>
                        <a:rPr lang="en-US" sz="1800" dirty="0" smtClean="0">
                          <a:solidFill>
                            <a:schemeClr val="accent2"/>
                          </a:solidFill>
                        </a:rPr>
                        <a:t>] += count[</a:t>
                      </a:r>
                      <a:r>
                        <a:rPr lang="en-US" sz="1800" dirty="0" err="1" smtClean="0">
                          <a:solidFill>
                            <a:schemeClr val="accent2"/>
                          </a:solidFill>
                        </a:rPr>
                        <a:t>i</a:t>
                      </a:r>
                      <a:r>
                        <a:rPr lang="en-US" sz="1800" dirty="0" smtClean="0">
                          <a:solidFill>
                            <a:schemeClr val="accent2"/>
                          </a:solidFill>
                        </a:rPr>
                        <a:t> - 1]</a:t>
                      </a:r>
                      <a:endParaRPr lang="en-US" sz="1800" b="1" dirty="0">
                        <a:solidFill>
                          <a:schemeClr val="accent2"/>
                        </a:solidFill>
                      </a:endParaRPr>
                    </a:p>
                  </a:txBody>
                  <a:tcPr/>
                </a:tc>
                <a:tc>
                  <a:txBody>
                    <a:bodyPr/>
                    <a:lstStyle/>
                    <a:p>
                      <a:r>
                        <a:rPr lang="en-US" sz="1800" dirty="0" smtClean="0">
                          <a:solidFill>
                            <a:schemeClr val="accent2"/>
                          </a:solidFill>
                        </a:rPr>
                        <a:t>output[count[ (</a:t>
                      </a:r>
                      <a:r>
                        <a:rPr lang="en-US" sz="1800" dirty="0" err="1" smtClean="0">
                          <a:solidFill>
                            <a:schemeClr val="accent2"/>
                          </a:solidFill>
                        </a:rPr>
                        <a:t>arr</a:t>
                      </a:r>
                      <a:r>
                        <a:rPr lang="en-US" sz="1800" dirty="0" smtClean="0">
                          <a:solidFill>
                            <a:schemeClr val="accent2"/>
                          </a:solidFill>
                        </a:rPr>
                        <a:t>[</a:t>
                      </a:r>
                      <a:r>
                        <a:rPr lang="en-US" sz="1800" dirty="0" err="1" smtClean="0">
                          <a:solidFill>
                            <a:schemeClr val="accent2"/>
                          </a:solidFill>
                        </a:rPr>
                        <a:t>i</a:t>
                      </a:r>
                      <a:r>
                        <a:rPr lang="en-US" sz="1800" dirty="0" smtClean="0">
                          <a:solidFill>
                            <a:schemeClr val="accent2"/>
                          </a:solidFill>
                        </a:rPr>
                        <a:t>]/exp)%10 ] - 1] </a:t>
                      </a:r>
                      <a:endParaRPr lang="en-US" sz="1800" b="1" dirty="0">
                        <a:solidFill>
                          <a:schemeClr val="accent2"/>
                        </a:solidFill>
                      </a:endParaRPr>
                    </a:p>
                  </a:txBody>
                  <a:tcPr/>
                </a:tc>
              </a:tr>
              <a:tr h="350520">
                <a:tc>
                  <a:txBody>
                    <a:bodyPr/>
                    <a:lstStyle/>
                    <a:p>
                      <a:r>
                        <a:rPr lang="en-US" sz="1800" dirty="0" smtClean="0">
                          <a:solidFill>
                            <a:schemeClr val="accent2"/>
                          </a:solidFill>
                        </a:rPr>
                        <a:t>Count[0]        </a:t>
                      </a:r>
                      <a:r>
                        <a:rPr lang="en-US" sz="1800" b="1" dirty="0" smtClean="0">
                          <a:solidFill>
                            <a:schemeClr val="accent2"/>
                          </a:solidFill>
                        </a:rPr>
                        <a:t>1   2</a:t>
                      </a:r>
                      <a:endParaRPr lang="en-US" sz="1800" b="1" dirty="0">
                        <a:solidFill>
                          <a:schemeClr val="accent2"/>
                        </a:solidFill>
                      </a:endParaRPr>
                    </a:p>
                  </a:txBody>
                  <a:tcPr/>
                </a:tc>
                <a:tc>
                  <a:txBody>
                    <a:bodyPr/>
                    <a:lstStyle/>
                    <a:p>
                      <a:r>
                        <a:rPr lang="en-US" sz="1800" b="1" dirty="0" smtClean="0">
                          <a:solidFill>
                            <a:schemeClr val="accent2"/>
                          </a:solidFill>
                        </a:rPr>
                        <a:t> 2</a:t>
                      </a:r>
                      <a:endParaRPr lang="en-US" sz="1800" b="1" dirty="0">
                        <a:solidFill>
                          <a:schemeClr val="accent2"/>
                        </a:solidFill>
                      </a:endParaRPr>
                    </a:p>
                  </a:txBody>
                  <a:tcPr/>
                </a:tc>
                <a:tc>
                  <a:txBody>
                    <a:bodyPr/>
                    <a:lstStyle/>
                    <a:p>
                      <a:r>
                        <a:rPr lang="en-US" sz="1800" b="1" dirty="0" smtClean="0">
                          <a:solidFill>
                            <a:schemeClr val="accent2"/>
                          </a:solidFill>
                        </a:rPr>
                        <a:t>2   1   0</a:t>
                      </a:r>
                      <a:endParaRPr lang="en-US" sz="1800" b="1" dirty="0">
                        <a:solidFill>
                          <a:schemeClr val="accent2"/>
                        </a:solidFill>
                      </a:endParaRPr>
                    </a:p>
                  </a:txBody>
                  <a:tcPr/>
                </a:tc>
              </a:tr>
              <a:tr h="335280">
                <a:tc>
                  <a:txBody>
                    <a:bodyPr/>
                    <a:lstStyle/>
                    <a:p>
                      <a:r>
                        <a:rPr lang="en-US" sz="1800" dirty="0" smtClean="0">
                          <a:solidFill>
                            <a:schemeClr val="accent2"/>
                          </a:solidFill>
                        </a:rPr>
                        <a:t>Count[1]         </a:t>
                      </a:r>
                      <a:r>
                        <a:rPr lang="en-US" sz="1800" b="1" dirty="0" smtClean="0">
                          <a:solidFill>
                            <a:schemeClr val="accent2"/>
                          </a:solidFill>
                        </a:rPr>
                        <a:t>0</a:t>
                      </a:r>
                      <a:endParaRPr lang="en-US" sz="1800" b="1" dirty="0">
                        <a:solidFill>
                          <a:schemeClr val="accent2"/>
                        </a:solidFill>
                      </a:endParaRPr>
                    </a:p>
                  </a:txBody>
                  <a:tcPr/>
                </a:tc>
                <a:tc>
                  <a:txBody>
                    <a:bodyPr/>
                    <a:lstStyle/>
                    <a:p>
                      <a:r>
                        <a:rPr lang="en-US" sz="1800" b="1" dirty="0" smtClean="0">
                          <a:solidFill>
                            <a:schemeClr val="accent2"/>
                          </a:solidFill>
                        </a:rPr>
                        <a:t>2</a:t>
                      </a:r>
                      <a:endParaRPr lang="en-US" sz="1800" b="1" dirty="0">
                        <a:solidFill>
                          <a:schemeClr val="accent2"/>
                        </a:solidFill>
                      </a:endParaRPr>
                    </a:p>
                  </a:txBody>
                  <a:tcPr/>
                </a:tc>
                <a:tc>
                  <a:txBody>
                    <a:bodyPr/>
                    <a:lstStyle/>
                    <a:p>
                      <a:r>
                        <a:rPr lang="en-US" sz="1800" b="1" dirty="0" smtClean="0">
                          <a:solidFill>
                            <a:schemeClr val="accent2"/>
                          </a:solidFill>
                        </a:rPr>
                        <a:t>2</a:t>
                      </a:r>
                      <a:endParaRPr lang="en-US" sz="1800" b="1" dirty="0">
                        <a:solidFill>
                          <a:schemeClr val="accent2"/>
                        </a:solidFill>
                      </a:endParaRPr>
                    </a:p>
                  </a:txBody>
                  <a:tcPr/>
                </a:tc>
              </a:tr>
              <a:tr h="320040">
                <a:tc>
                  <a:txBody>
                    <a:bodyPr/>
                    <a:lstStyle/>
                    <a:p>
                      <a:r>
                        <a:rPr lang="en-US" sz="1800" dirty="0" smtClean="0">
                          <a:solidFill>
                            <a:schemeClr val="accent2"/>
                          </a:solidFill>
                        </a:rPr>
                        <a:t>Count[2]         </a:t>
                      </a:r>
                      <a:r>
                        <a:rPr lang="en-US" sz="1800" b="1" dirty="0" smtClean="0">
                          <a:solidFill>
                            <a:schemeClr val="accent2"/>
                          </a:solidFill>
                        </a:rPr>
                        <a:t>1   2</a:t>
                      </a:r>
                      <a:endParaRPr lang="en-US" sz="1800" b="1" dirty="0">
                        <a:solidFill>
                          <a:schemeClr val="accent2"/>
                        </a:solidFill>
                      </a:endParaRPr>
                    </a:p>
                  </a:txBody>
                  <a:tcPr/>
                </a:tc>
                <a:tc>
                  <a:txBody>
                    <a:bodyPr/>
                    <a:lstStyle/>
                    <a:p>
                      <a:r>
                        <a:rPr lang="en-US" sz="1800" b="1" dirty="0" smtClean="0">
                          <a:solidFill>
                            <a:schemeClr val="accent2"/>
                          </a:solidFill>
                        </a:rPr>
                        <a:t>4</a:t>
                      </a:r>
                      <a:endParaRPr lang="en-US" sz="1800" b="1" dirty="0">
                        <a:solidFill>
                          <a:schemeClr val="accent2"/>
                        </a:solidFill>
                      </a:endParaRPr>
                    </a:p>
                  </a:txBody>
                  <a:tcPr/>
                </a:tc>
                <a:tc>
                  <a:txBody>
                    <a:bodyPr/>
                    <a:lstStyle/>
                    <a:p>
                      <a:r>
                        <a:rPr lang="en-US" sz="1800" b="1" dirty="0" smtClean="0">
                          <a:solidFill>
                            <a:schemeClr val="accent2"/>
                          </a:solidFill>
                        </a:rPr>
                        <a:t>4   3   2</a:t>
                      </a:r>
                      <a:endParaRPr lang="en-US" sz="1800" b="1" dirty="0">
                        <a:solidFill>
                          <a:schemeClr val="accent2"/>
                        </a:solidFill>
                      </a:endParaRPr>
                    </a:p>
                  </a:txBody>
                  <a:tcPr/>
                </a:tc>
              </a:tr>
              <a:tr h="366686">
                <a:tc>
                  <a:txBody>
                    <a:bodyPr/>
                    <a:lstStyle/>
                    <a:p>
                      <a:r>
                        <a:rPr lang="en-US" sz="1800" dirty="0" smtClean="0">
                          <a:solidFill>
                            <a:schemeClr val="accent2"/>
                          </a:solidFill>
                        </a:rPr>
                        <a:t>Count[3]        </a:t>
                      </a:r>
                      <a:r>
                        <a:rPr lang="en-US" sz="1800" b="1" dirty="0" smtClean="0">
                          <a:solidFill>
                            <a:schemeClr val="accent2"/>
                          </a:solidFill>
                        </a:rPr>
                        <a:t>0</a:t>
                      </a:r>
                      <a:endParaRPr lang="en-US" sz="1800" b="1" dirty="0">
                        <a:solidFill>
                          <a:schemeClr val="accent2"/>
                        </a:solidFill>
                      </a:endParaRPr>
                    </a:p>
                  </a:txBody>
                  <a:tcPr/>
                </a:tc>
                <a:tc>
                  <a:txBody>
                    <a:bodyPr/>
                    <a:lstStyle/>
                    <a:p>
                      <a:r>
                        <a:rPr lang="en-US" sz="1800" b="1" dirty="0" smtClean="0">
                          <a:solidFill>
                            <a:schemeClr val="accent2"/>
                          </a:solidFill>
                        </a:rPr>
                        <a:t>4</a:t>
                      </a:r>
                      <a:endParaRPr lang="en-US" sz="1800" b="1" dirty="0">
                        <a:solidFill>
                          <a:schemeClr val="accent2"/>
                        </a:solidFill>
                      </a:endParaRPr>
                    </a:p>
                  </a:txBody>
                  <a:tcPr/>
                </a:tc>
                <a:tc>
                  <a:txBody>
                    <a:bodyPr/>
                    <a:lstStyle/>
                    <a:p>
                      <a:r>
                        <a:rPr lang="en-US" sz="1800" b="1" dirty="0" smtClean="0">
                          <a:solidFill>
                            <a:schemeClr val="accent2"/>
                          </a:solidFill>
                        </a:rPr>
                        <a:t>4</a:t>
                      </a:r>
                      <a:endParaRPr lang="en-US" sz="1800" b="1" dirty="0">
                        <a:solidFill>
                          <a:schemeClr val="accent2"/>
                        </a:solidFill>
                      </a:endParaRPr>
                    </a:p>
                  </a:txBody>
                  <a:tcPr/>
                </a:tc>
              </a:tr>
              <a:tr h="366686">
                <a:tc>
                  <a:txBody>
                    <a:bodyPr/>
                    <a:lstStyle/>
                    <a:p>
                      <a:r>
                        <a:rPr lang="en-US" sz="1800" dirty="0" smtClean="0">
                          <a:solidFill>
                            <a:schemeClr val="accent2"/>
                          </a:solidFill>
                        </a:rPr>
                        <a:t>Count[4]        </a:t>
                      </a:r>
                      <a:r>
                        <a:rPr lang="en-US" sz="1800" b="1" kern="1200" dirty="0" smtClean="0">
                          <a:solidFill>
                            <a:schemeClr val="accent2"/>
                          </a:solidFill>
                          <a:latin typeface="+mn-lt"/>
                          <a:ea typeface="+mn-ea"/>
                          <a:cs typeface="+mn-cs"/>
                        </a:rPr>
                        <a:t>1</a:t>
                      </a:r>
                      <a:endParaRPr lang="en-US" sz="1800" b="1" kern="1200" dirty="0">
                        <a:solidFill>
                          <a:schemeClr val="accent2"/>
                        </a:solidFill>
                        <a:latin typeface="+mn-lt"/>
                        <a:ea typeface="+mn-ea"/>
                        <a:cs typeface="+mn-cs"/>
                      </a:endParaRPr>
                    </a:p>
                  </a:txBody>
                  <a:tcPr/>
                </a:tc>
                <a:tc>
                  <a:txBody>
                    <a:bodyPr/>
                    <a:lstStyle/>
                    <a:p>
                      <a:r>
                        <a:rPr lang="en-US" sz="1800" b="1" dirty="0" smtClean="0">
                          <a:solidFill>
                            <a:schemeClr val="accent2"/>
                          </a:solidFill>
                        </a:rPr>
                        <a:t>5</a:t>
                      </a:r>
                      <a:endParaRPr lang="en-US" sz="1800" b="1" dirty="0">
                        <a:solidFill>
                          <a:schemeClr val="accent2"/>
                        </a:solidFill>
                      </a:endParaRPr>
                    </a:p>
                  </a:txBody>
                  <a:tcPr/>
                </a:tc>
                <a:tc>
                  <a:txBody>
                    <a:bodyPr/>
                    <a:lstStyle/>
                    <a:p>
                      <a:pPr marL="342900" indent="-342900">
                        <a:buAutoNum type="arabicPlain" startAt="5"/>
                      </a:pPr>
                      <a:r>
                        <a:rPr lang="en-US" sz="1800" b="1" dirty="0" smtClean="0">
                          <a:solidFill>
                            <a:schemeClr val="accent2"/>
                          </a:solidFill>
                        </a:rPr>
                        <a:t>4</a:t>
                      </a:r>
                      <a:endParaRPr lang="en-US" sz="1800" b="1" dirty="0">
                        <a:solidFill>
                          <a:schemeClr val="accent2"/>
                        </a:solidFill>
                      </a:endParaRPr>
                    </a:p>
                  </a:txBody>
                  <a:tcPr/>
                </a:tc>
              </a:tr>
              <a:tr h="366686">
                <a:tc>
                  <a:txBody>
                    <a:bodyPr/>
                    <a:lstStyle/>
                    <a:p>
                      <a:r>
                        <a:rPr lang="en-US" sz="1800" dirty="0" smtClean="0">
                          <a:solidFill>
                            <a:schemeClr val="accent2"/>
                          </a:solidFill>
                        </a:rPr>
                        <a:t>Count[5]        </a:t>
                      </a:r>
                      <a:r>
                        <a:rPr lang="en-US" sz="1800" b="1" dirty="0" smtClean="0">
                          <a:solidFill>
                            <a:schemeClr val="accent2"/>
                          </a:solidFill>
                        </a:rPr>
                        <a:t>1   2</a:t>
                      </a:r>
                      <a:endParaRPr lang="en-US" sz="1800" b="1" dirty="0">
                        <a:solidFill>
                          <a:schemeClr val="accent2"/>
                        </a:solidFill>
                      </a:endParaRPr>
                    </a:p>
                  </a:txBody>
                  <a:tcPr/>
                </a:tc>
                <a:tc>
                  <a:txBody>
                    <a:bodyPr/>
                    <a:lstStyle/>
                    <a:p>
                      <a:r>
                        <a:rPr lang="en-US" sz="1800" b="1" dirty="0" smtClean="0">
                          <a:solidFill>
                            <a:schemeClr val="accent2"/>
                          </a:solidFill>
                        </a:rPr>
                        <a:t>7</a:t>
                      </a:r>
                      <a:endParaRPr lang="en-US" sz="1800" b="1" dirty="0">
                        <a:solidFill>
                          <a:schemeClr val="accent2"/>
                        </a:solidFill>
                      </a:endParaRPr>
                    </a:p>
                  </a:txBody>
                  <a:tcPr/>
                </a:tc>
                <a:tc>
                  <a:txBody>
                    <a:bodyPr/>
                    <a:lstStyle/>
                    <a:p>
                      <a:r>
                        <a:rPr lang="en-US" sz="1800" b="1" dirty="0" smtClean="0">
                          <a:solidFill>
                            <a:schemeClr val="accent2"/>
                          </a:solidFill>
                        </a:rPr>
                        <a:t>7   6   5</a:t>
                      </a:r>
                      <a:endParaRPr lang="en-US" sz="1800" b="1" dirty="0">
                        <a:solidFill>
                          <a:schemeClr val="accent2"/>
                        </a:solidFill>
                      </a:endParaRPr>
                    </a:p>
                  </a:txBody>
                  <a:tcPr/>
                </a:tc>
              </a:tr>
              <a:tr h="366686">
                <a:tc>
                  <a:txBody>
                    <a:bodyPr/>
                    <a:lstStyle/>
                    <a:p>
                      <a:r>
                        <a:rPr lang="en-US" sz="1800" dirty="0" smtClean="0">
                          <a:solidFill>
                            <a:schemeClr val="accent2"/>
                          </a:solidFill>
                        </a:rPr>
                        <a:t>Count[6]        </a:t>
                      </a:r>
                      <a:r>
                        <a:rPr lang="en-US" sz="1800" b="1" kern="1200" dirty="0" smtClean="0">
                          <a:solidFill>
                            <a:schemeClr val="accent2"/>
                          </a:solidFill>
                          <a:latin typeface="+mn-lt"/>
                          <a:ea typeface="+mn-ea"/>
                          <a:cs typeface="+mn-cs"/>
                        </a:rPr>
                        <a:t>1</a:t>
                      </a:r>
                      <a:endParaRPr lang="en-US" sz="1800" b="1" kern="1200" dirty="0">
                        <a:solidFill>
                          <a:schemeClr val="accent2"/>
                        </a:solidFill>
                        <a:latin typeface="+mn-lt"/>
                        <a:ea typeface="+mn-ea"/>
                        <a:cs typeface="+mn-cs"/>
                      </a:endParaRPr>
                    </a:p>
                  </a:txBody>
                  <a:tcPr/>
                </a:tc>
                <a:tc>
                  <a:txBody>
                    <a:bodyPr/>
                    <a:lstStyle/>
                    <a:p>
                      <a:r>
                        <a:rPr lang="en-US" sz="1800" b="1" dirty="0" smtClean="0">
                          <a:solidFill>
                            <a:schemeClr val="accent2"/>
                          </a:solidFill>
                        </a:rPr>
                        <a:t>8</a:t>
                      </a:r>
                      <a:endParaRPr lang="en-US" sz="1800" b="1" dirty="0">
                        <a:solidFill>
                          <a:schemeClr val="accent2"/>
                        </a:solidFill>
                      </a:endParaRPr>
                    </a:p>
                  </a:txBody>
                  <a:tcPr/>
                </a:tc>
                <a:tc>
                  <a:txBody>
                    <a:bodyPr/>
                    <a:lstStyle/>
                    <a:p>
                      <a:pPr marL="342900" indent="-342900">
                        <a:buAutoNum type="arabicPlain" startAt="8"/>
                      </a:pPr>
                      <a:r>
                        <a:rPr lang="en-US" sz="1800" b="1" dirty="0" smtClean="0">
                          <a:solidFill>
                            <a:schemeClr val="accent2"/>
                          </a:solidFill>
                        </a:rPr>
                        <a:t>7</a:t>
                      </a:r>
                      <a:endParaRPr lang="en-US" sz="1800" b="1" dirty="0">
                        <a:solidFill>
                          <a:schemeClr val="accent2"/>
                        </a:solidFill>
                      </a:endParaRPr>
                    </a:p>
                  </a:txBody>
                  <a:tcPr/>
                </a:tc>
              </a:tr>
              <a:tr h="366686">
                <a:tc>
                  <a:txBody>
                    <a:bodyPr/>
                    <a:lstStyle/>
                    <a:p>
                      <a:r>
                        <a:rPr lang="en-US" sz="1800" dirty="0" smtClean="0">
                          <a:solidFill>
                            <a:schemeClr val="accent2"/>
                          </a:solidFill>
                        </a:rPr>
                        <a:t>Count[7]        </a:t>
                      </a:r>
                      <a:r>
                        <a:rPr lang="en-US" sz="1800" b="1" kern="1200" dirty="0" smtClean="0">
                          <a:solidFill>
                            <a:schemeClr val="accent2"/>
                          </a:solidFill>
                          <a:latin typeface="+mn-lt"/>
                          <a:ea typeface="+mn-ea"/>
                          <a:cs typeface="+mn-cs"/>
                        </a:rPr>
                        <a:t>0</a:t>
                      </a:r>
                      <a:endParaRPr lang="en-US" sz="1800" b="1" kern="1200" dirty="0">
                        <a:solidFill>
                          <a:schemeClr val="accent2"/>
                        </a:solidFill>
                        <a:latin typeface="+mn-lt"/>
                        <a:ea typeface="+mn-ea"/>
                        <a:cs typeface="+mn-cs"/>
                      </a:endParaRPr>
                    </a:p>
                  </a:txBody>
                  <a:tcPr/>
                </a:tc>
                <a:tc>
                  <a:txBody>
                    <a:bodyPr/>
                    <a:lstStyle/>
                    <a:p>
                      <a:r>
                        <a:rPr lang="en-US" sz="1800" b="1" dirty="0" smtClean="0">
                          <a:solidFill>
                            <a:schemeClr val="accent2"/>
                          </a:solidFill>
                        </a:rPr>
                        <a:t>8</a:t>
                      </a:r>
                      <a:endParaRPr lang="en-US" sz="1800" b="1" dirty="0">
                        <a:solidFill>
                          <a:schemeClr val="accent2"/>
                        </a:solidFill>
                      </a:endParaRPr>
                    </a:p>
                  </a:txBody>
                  <a:tcPr/>
                </a:tc>
                <a:tc>
                  <a:txBody>
                    <a:bodyPr/>
                    <a:lstStyle/>
                    <a:p>
                      <a:r>
                        <a:rPr lang="en-US" sz="1800" b="1" dirty="0" smtClean="0">
                          <a:solidFill>
                            <a:schemeClr val="accent2"/>
                          </a:solidFill>
                        </a:rPr>
                        <a:t>8</a:t>
                      </a:r>
                      <a:endParaRPr lang="en-US" sz="1800" b="1" dirty="0">
                        <a:solidFill>
                          <a:schemeClr val="accent2"/>
                        </a:solidFill>
                      </a:endParaRPr>
                    </a:p>
                  </a:txBody>
                  <a:tcPr/>
                </a:tc>
              </a:tr>
              <a:tr h="366686">
                <a:tc>
                  <a:txBody>
                    <a:bodyPr/>
                    <a:lstStyle/>
                    <a:p>
                      <a:r>
                        <a:rPr lang="en-US" sz="1800" dirty="0" smtClean="0">
                          <a:solidFill>
                            <a:schemeClr val="accent2"/>
                          </a:solidFill>
                        </a:rPr>
                        <a:t>Count[8]        </a:t>
                      </a:r>
                      <a:r>
                        <a:rPr lang="en-US" sz="1800" b="1" kern="1200" dirty="0" smtClean="0">
                          <a:solidFill>
                            <a:schemeClr val="accent2"/>
                          </a:solidFill>
                          <a:latin typeface="+mn-lt"/>
                          <a:ea typeface="+mn-ea"/>
                          <a:cs typeface="+mn-cs"/>
                        </a:rPr>
                        <a:t>0</a:t>
                      </a:r>
                      <a:endParaRPr lang="en-US" sz="1800" b="1" kern="1200" dirty="0">
                        <a:solidFill>
                          <a:schemeClr val="accent2"/>
                        </a:solidFill>
                        <a:latin typeface="+mn-lt"/>
                        <a:ea typeface="+mn-ea"/>
                        <a:cs typeface="+mn-cs"/>
                      </a:endParaRPr>
                    </a:p>
                  </a:txBody>
                  <a:tcPr/>
                </a:tc>
                <a:tc>
                  <a:txBody>
                    <a:bodyPr/>
                    <a:lstStyle/>
                    <a:p>
                      <a:r>
                        <a:rPr lang="en-US" sz="1800" b="1" dirty="0" smtClean="0">
                          <a:solidFill>
                            <a:schemeClr val="accent2"/>
                          </a:solidFill>
                        </a:rPr>
                        <a:t>8</a:t>
                      </a:r>
                      <a:endParaRPr lang="en-US" sz="1800" b="1" dirty="0">
                        <a:solidFill>
                          <a:schemeClr val="accent2"/>
                        </a:solidFill>
                      </a:endParaRPr>
                    </a:p>
                  </a:txBody>
                  <a:tcPr/>
                </a:tc>
                <a:tc>
                  <a:txBody>
                    <a:bodyPr/>
                    <a:lstStyle/>
                    <a:p>
                      <a:r>
                        <a:rPr lang="en-US" sz="1800" b="1" dirty="0" smtClean="0">
                          <a:solidFill>
                            <a:schemeClr val="accent2"/>
                          </a:solidFill>
                        </a:rPr>
                        <a:t>8</a:t>
                      </a:r>
                      <a:endParaRPr lang="en-US" sz="1800" b="1" dirty="0">
                        <a:solidFill>
                          <a:schemeClr val="accent2"/>
                        </a:solidFill>
                      </a:endParaRPr>
                    </a:p>
                  </a:txBody>
                  <a:tcPr/>
                </a:tc>
              </a:tr>
              <a:tr h="366686">
                <a:tc>
                  <a:txBody>
                    <a:bodyPr/>
                    <a:lstStyle/>
                    <a:p>
                      <a:r>
                        <a:rPr lang="en-US" sz="1800" dirty="0" smtClean="0">
                          <a:solidFill>
                            <a:schemeClr val="accent2"/>
                          </a:solidFill>
                        </a:rPr>
                        <a:t>count[9]        </a:t>
                      </a:r>
                      <a:r>
                        <a:rPr lang="en-US" sz="1800" b="1" kern="1200" dirty="0" smtClean="0">
                          <a:solidFill>
                            <a:schemeClr val="accent2"/>
                          </a:solidFill>
                          <a:latin typeface="+mn-lt"/>
                          <a:ea typeface="+mn-ea"/>
                          <a:cs typeface="+mn-cs"/>
                        </a:rPr>
                        <a:t>0</a:t>
                      </a:r>
                      <a:endParaRPr lang="en-US" sz="1800" b="1" kern="1200" dirty="0">
                        <a:solidFill>
                          <a:schemeClr val="accent2"/>
                        </a:solidFill>
                        <a:latin typeface="+mn-lt"/>
                        <a:ea typeface="+mn-ea"/>
                        <a:cs typeface="+mn-cs"/>
                      </a:endParaRPr>
                    </a:p>
                  </a:txBody>
                  <a:tcPr/>
                </a:tc>
                <a:tc>
                  <a:txBody>
                    <a:bodyPr/>
                    <a:lstStyle/>
                    <a:p>
                      <a:r>
                        <a:rPr lang="en-US" sz="1800" b="1" dirty="0" smtClean="0">
                          <a:solidFill>
                            <a:schemeClr val="accent2"/>
                          </a:solidFill>
                        </a:rPr>
                        <a:t>8</a:t>
                      </a:r>
                      <a:endParaRPr lang="en-US" sz="1800" b="1" dirty="0">
                        <a:solidFill>
                          <a:schemeClr val="accent2"/>
                        </a:solidFill>
                      </a:endParaRPr>
                    </a:p>
                  </a:txBody>
                  <a:tcPr/>
                </a:tc>
                <a:tc>
                  <a:txBody>
                    <a:bodyPr/>
                    <a:lstStyle/>
                    <a:p>
                      <a:r>
                        <a:rPr lang="en-US" sz="1800" b="1" dirty="0" smtClean="0">
                          <a:solidFill>
                            <a:schemeClr val="accent2"/>
                          </a:solidFill>
                        </a:rPr>
                        <a:t>8</a:t>
                      </a:r>
                      <a:endParaRPr lang="en-US" sz="1800" b="1" dirty="0">
                        <a:solidFill>
                          <a:schemeClr val="accent2"/>
                        </a:solidFill>
                      </a:endParaRPr>
                    </a:p>
                  </a:txBody>
                  <a:tcPr/>
                </a:tc>
              </a:tr>
            </a:tbl>
          </a:graphicData>
        </a:graphic>
      </p:graphicFrame>
      <p:cxnSp>
        <p:nvCxnSpPr>
          <p:cNvPr id="8" name="Straight Connector 7"/>
          <p:cNvCxnSpPr/>
          <p:nvPr/>
        </p:nvCxnSpPr>
        <p:spPr>
          <a:xfrm flipH="1">
            <a:off x="12954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1371600" y="2362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295400" y="3505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205920" y="533400"/>
            <a:ext cx="997389" cy="400110"/>
          </a:xfrm>
          <a:prstGeom prst="rect">
            <a:avLst/>
          </a:prstGeom>
        </p:spPr>
        <p:txBody>
          <a:bodyPr wrap="none">
            <a:spAutoFit/>
          </a:bodyPr>
          <a:lstStyle/>
          <a:p>
            <a:pPr algn="ctr"/>
            <a:r>
              <a:rPr lang="en-US" sz="2000" b="1" dirty="0" smtClean="0">
                <a:solidFill>
                  <a:schemeClr val="lt1"/>
                </a:solidFill>
              </a:rPr>
              <a:t>Pass # 1</a:t>
            </a:r>
            <a:endParaRPr lang="en-US" sz="2000" b="1" dirty="0">
              <a:solidFill>
                <a:schemeClr val="lt1"/>
              </a:solidFill>
            </a:endParaRPr>
          </a:p>
        </p:txBody>
      </p:sp>
      <p:cxnSp>
        <p:nvCxnSpPr>
          <p:cNvPr id="14" name="Straight Connector 13"/>
          <p:cNvCxnSpPr/>
          <p:nvPr/>
        </p:nvCxnSpPr>
        <p:spPr>
          <a:xfrm flipH="1">
            <a:off x="4114800" y="1600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2672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114800" y="2362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343400" y="2362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114800" y="3124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038600" y="3505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343400" y="34290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114800" y="38100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243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30212FD-3AF0-4E26-8C9A-74DAE8A2EE20}" type="slidenum">
              <a:rPr lang="en-US"/>
              <a:pPr/>
              <a:t>3</a:t>
            </a:fld>
            <a:endParaRPr lang="en-US"/>
          </a:p>
        </p:txBody>
      </p:sp>
      <p:sp>
        <p:nvSpPr>
          <p:cNvPr id="29698" name="Rectangle 2"/>
          <p:cNvSpPr>
            <a:spLocks noGrp="1" noChangeArrowheads="1"/>
          </p:cNvSpPr>
          <p:nvPr>
            <p:ph type="title"/>
          </p:nvPr>
        </p:nvSpPr>
        <p:spPr>
          <a:xfrm>
            <a:off x="685800" y="533400"/>
            <a:ext cx="7772400" cy="1143000"/>
          </a:xfrm>
        </p:spPr>
        <p:txBody>
          <a:bodyPr>
            <a:normAutofit/>
          </a:bodyPr>
          <a:lstStyle/>
          <a:p>
            <a:r>
              <a:rPr lang="en-US" b="1" dirty="0" smtClean="0"/>
              <a:t>Shell Sort</a:t>
            </a:r>
            <a:endParaRPr lang="en-US" b="1" dirty="0"/>
          </a:p>
        </p:txBody>
      </p:sp>
      <p:sp>
        <p:nvSpPr>
          <p:cNvPr id="29699" name="Rectangle 3"/>
          <p:cNvSpPr>
            <a:spLocks noGrp="1" noChangeArrowheads="1"/>
          </p:cNvSpPr>
          <p:nvPr>
            <p:ph type="body" idx="1"/>
          </p:nvPr>
        </p:nvSpPr>
        <p:spPr>
          <a:xfrm>
            <a:off x="228600" y="2438400"/>
            <a:ext cx="8686800" cy="3276600"/>
          </a:xfrm>
        </p:spPr>
        <p:txBody>
          <a:bodyPr>
            <a:normAutofit/>
          </a:bodyPr>
          <a:lstStyle/>
          <a:p>
            <a:pPr>
              <a:buFont typeface="Wingdings" pitchFamily="2" charset="2"/>
              <a:buChar char="§"/>
            </a:pPr>
            <a:r>
              <a:rPr lang="en-US" sz="2000" dirty="0" smtClean="0"/>
              <a:t>Shell sort</a:t>
            </a:r>
            <a:r>
              <a:rPr lang="en-US" sz="2000" dirty="0"/>
              <a:t>, also known as the </a:t>
            </a:r>
            <a:r>
              <a:rPr lang="en-US" sz="2000" b="1" dirty="0"/>
              <a:t>diminishing increment sort</a:t>
            </a:r>
            <a:r>
              <a:rPr lang="en-US" sz="2000" dirty="0"/>
              <a:t>, is one of the oldest sorting </a:t>
            </a:r>
            <a:r>
              <a:rPr lang="en-US" sz="2000" dirty="0" smtClean="0"/>
              <a:t>algorithms</a:t>
            </a:r>
          </a:p>
          <a:p>
            <a:pPr>
              <a:buFont typeface="Wingdings" pitchFamily="2" charset="2"/>
              <a:buChar char="§"/>
            </a:pPr>
            <a:endParaRPr lang="en-US" sz="2000" dirty="0" smtClean="0"/>
          </a:p>
          <a:p>
            <a:pPr>
              <a:buFont typeface="Wingdings" pitchFamily="2" charset="2"/>
              <a:buChar char="§"/>
            </a:pPr>
            <a:r>
              <a:rPr lang="en-US" sz="2000" dirty="0" smtClean="0"/>
              <a:t>It improves </a:t>
            </a:r>
            <a:r>
              <a:rPr lang="en-US" sz="2000" dirty="0"/>
              <a:t>on insertion </a:t>
            </a:r>
            <a:r>
              <a:rPr lang="en-US" sz="2000" dirty="0" smtClean="0"/>
              <a:t>sort</a:t>
            </a:r>
            <a:endParaRPr lang="en-US" sz="2000" dirty="0"/>
          </a:p>
          <a:p>
            <a:pPr>
              <a:buFont typeface="Wingdings" pitchFamily="2" charset="2"/>
              <a:buChar char="§"/>
            </a:pPr>
            <a:endParaRPr lang="en-US" sz="2000" dirty="0" smtClean="0"/>
          </a:p>
          <a:p>
            <a:pPr>
              <a:buFont typeface="Wingdings" pitchFamily="2" charset="2"/>
              <a:buChar char="§"/>
            </a:pPr>
            <a:r>
              <a:rPr lang="en-US" sz="2000" dirty="0" smtClean="0"/>
              <a:t>Starts </a:t>
            </a:r>
            <a:r>
              <a:rPr lang="en-US" sz="2000" dirty="0"/>
              <a:t>by comparing elements far apart, then elements less far apart, </a:t>
            </a:r>
            <a:br>
              <a:rPr lang="en-US" sz="2000" dirty="0"/>
            </a:br>
            <a:r>
              <a:rPr lang="en-US" sz="2000" dirty="0"/>
              <a:t>and finally comparing adjacent elements (effectively an insertion sort). </a:t>
            </a:r>
            <a:br>
              <a:rPr lang="en-US" sz="2000" dirty="0"/>
            </a:br>
            <a:r>
              <a:rPr lang="en-US" sz="2000" dirty="0"/>
              <a:t>By this stage the elements are sufficiently sorted that the running time </a:t>
            </a:r>
            <a:br>
              <a:rPr lang="en-US" sz="2000" dirty="0"/>
            </a:br>
            <a:r>
              <a:rPr lang="en-US" sz="2000" dirty="0"/>
              <a:t>of the final stage is much closer to O(N) than O(N</a:t>
            </a:r>
            <a:r>
              <a:rPr lang="en-US" sz="2000" baseline="30000" dirty="0"/>
              <a:t>2</a:t>
            </a:r>
            <a:r>
              <a:rPr lang="en-US" sz="2000" dirty="0" smtClean="0"/>
              <a:t>)</a:t>
            </a:r>
            <a:endParaRPr lang="en-US" sz="2000" dirty="0"/>
          </a:p>
        </p:txBody>
      </p:sp>
    </p:spTree>
    <p:extLst>
      <p:ext uri="{BB962C8B-B14F-4D97-AF65-F5344CB8AC3E}">
        <p14:creationId xmlns:p14="http://schemas.microsoft.com/office/powerpoint/2010/main" val="34997632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30</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74843509"/>
              </p:ext>
            </p:extLst>
          </p:nvPr>
        </p:nvGraphicFramePr>
        <p:xfrm>
          <a:off x="1" y="5562601"/>
          <a:ext cx="5105399" cy="1097280"/>
        </p:xfrm>
        <a:graphic>
          <a:graphicData uri="http://schemas.openxmlformats.org/drawingml/2006/table">
            <a:tbl>
              <a:tblPr firstRow="1" bandRow="1">
                <a:tableStyleId>{5C22544A-7EE6-4342-B048-85BDC9FD1C3A}</a:tableStyleId>
              </a:tblPr>
              <a:tblGrid>
                <a:gridCol w="209442"/>
                <a:gridCol w="548930"/>
                <a:gridCol w="528561"/>
                <a:gridCol w="714963"/>
                <a:gridCol w="428978"/>
                <a:gridCol w="428978"/>
                <a:gridCol w="500474"/>
                <a:gridCol w="449673"/>
                <a:gridCol w="533400"/>
                <a:gridCol w="381000"/>
                <a:gridCol w="381000"/>
              </a:tblGrid>
              <a:tr h="330200">
                <a:tc gridSpan="11">
                  <a:txBody>
                    <a:bodyPr/>
                    <a:lstStyle/>
                    <a:p>
                      <a:pPr algn="ctr"/>
                      <a:r>
                        <a:rPr lang="en-US" dirty="0" smtClean="0"/>
                        <a:t>Out put array</a:t>
                      </a:r>
                      <a:endParaRPr lang="en-US" dirty="0"/>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tc hMerge="1">
                  <a:txBody>
                    <a:bodyPr/>
                    <a:lstStyle/>
                    <a:p>
                      <a:pPr algn="ctr"/>
                      <a:endParaRPr lang="en-US" dirty="0"/>
                    </a:p>
                  </a:txBody>
                  <a:tcPr/>
                </a:tc>
              </a:tr>
              <a:tr h="330200">
                <a:tc>
                  <a:txBody>
                    <a:bodyPr/>
                    <a:lstStyle/>
                    <a:p>
                      <a:endParaRPr lang="en-US"/>
                    </a:p>
                  </a:txBody>
                  <a:tcPr/>
                </a:tc>
                <a:tc>
                  <a:txBody>
                    <a:bodyPr/>
                    <a:lstStyle/>
                    <a:p>
                      <a:r>
                        <a:rPr lang="en-US" dirty="0" smtClean="0">
                          <a:solidFill>
                            <a:schemeClr val="accent2"/>
                          </a:solidFill>
                        </a:rPr>
                        <a:t>0</a:t>
                      </a:r>
                      <a:endParaRPr lang="en-US" dirty="0">
                        <a:solidFill>
                          <a:schemeClr val="accent2"/>
                        </a:solidFill>
                      </a:endParaRPr>
                    </a:p>
                  </a:txBody>
                  <a:tcPr/>
                </a:tc>
                <a:tc>
                  <a:txBody>
                    <a:bodyPr/>
                    <a:lstStyle/>
                    <a:p>
                      <a:r>
                        <a:rPr lang="en-US" dirty="0" smtClean="0">
                          <a:solidFill>
                            <a:schemeClr val="accent2"/>
                          </a:solidFill>
                        </a:rPr>
                        <a:t>1</a:t>
                      </a:r>
                      <a:endParaRPr lang="en-US" dirty="0">
                        <a:solidFill>
                          <a:schemeClr val="accent2"/>
                        </a:solidFill>
                      </a:endParaRPr>
                    </a:p>
                  </a:txBody>
                  <a:tcPr/>
                </a:tc>
                <a:tc>
                  <a:txBody>
                    <a:bodyPr/>
                    <a:lstStyle/>
                    <a:p>
                      <a:r>
                        <a:rPr lang="en-US" dirty="0" smtClean="0">
                          <a:solidFill>
                            <a:schemeClr val="accent2"/>
                          </a:solidFill>
                        </a:rPr>
                        <a:t>2</a:t>
                      </a:r>
                      <a:endParaRPr lang="en-US" dirty="0">
                        <a:solidFill>
                          <a:schemeClr val="accent2"/>
                        </a:solidFill>
                      </a:endParaRPr>
                    </a:p>
                  </a:txBody>
                  <a:tcPr/>
                </a:tc>
                <a:tc>
                  <a:txBody>
                    <a:bodyPr/>
                    <a:lstStyle/>
                    <a:p>
                      <a:r>
                        <a:rPr lang="en-US" dirty="0" smtClean="0">
                          <a:solidFill>
                            <a:schemeClr val="accent2"/>
                          </a:solidFill>
                        </a:rPr>
                        <a:t>3</a:t>
                      </a:r>
                      <a:endParaRPr lang="en-US" dirty="0">
                        <a:solidFill>
                          <a:schemeClr val="accent2"/>
                        </a:solidFill>
                      </a:endParaRPr>
                    </a:p>
                  </a:txBody>
                  <a:tcPr/>
                </a:tc>
                <a:tc>
                  <a:txBody>
                    <a:bodyPr/>
                    <a:lstStyle/>
                    <a:p>
                      <a:r>
                        <a:rPr lang="en-US" dirty="0" smtClean="0">
                          <a:solidFill>
                            <a:schemeClr val="accent2"/>
                          </a:solidFill>
                        </a:rPr>
                        <a:t>4</a:t>
                      </a:r>
                      <a:endParaRPr lang="en-US" dirty="0">
                        <a:solidFill>
                          <a:schemeClr val="accent2"/>
                        </a:solidFill>
                      </a:endParaRPr>
                    </a:p>
                  </a:txBody>
                  <a:tcPr/>
                </a:tc>
                <a:tc>
                  <a:txBody>
                    <a:bodyPr/>
                    <a:lstStyle/>
                    <a:p>
                      <a:r>
                        <a:rPr lang="en-US" dirty="0" smtClean="0">
                          <a:solidFill>
                            <a:schemeClr val="accent2"/>
                          </a:solidFill>
                        </a:rPr>
                        <a:t>5</a:t>
                      </a:r>
                      <a:endParaRPr lang="en-US" dirty="0">
                        <a:solidFill>
                          <a:schemeClr val="accent2"/>
                        </a:solidFill>
                      </a:endParaRPr>
                    </a:p>
                  </a:txBody>
                  <a:tcPr/>
                </a:tc>
                <a:tc>
                  <a:txBody>
                    <a:bodyPr/>
                    <a:lstStyle/>
                    <a:p>
                      <a:r>
                        <a:rPr lang="en-US" dirty="0" smtClean="0">
                          <a:solidFill>
                            <a:schemeClr val="accent2"/>
                          </a:solidFill>
                        </a:rPr>
                        <a:t>6</a:t>
                      </a:r>
                      <a:endParaRPr lang="en-US" dirty="0">
                        <a:solidFill>
                          <a:schemeClr val="accent2"/>
                        </a:solidFill>
                      </a:endParaRPr>
                    </a:p>
                  </a:txBody>
                  <a:tcPr/>
                </a:tc>
                <a:tc>
                  <a:txBody>
                    <a:bodyPr/>
                    <a:lstStyle/>
                    <a:p>
                      <a:r>
                        <a:rPr lang="en-US" dirty="0" smtClean="0">
                          <a:solidFill>
                            <a:schemeClr val="accent2"/>
                          </a:solidFill>
                        </a:rPr>
                        <a:t>7</a:t>
                      </a:r>
                      <a:endParaRPr lang="en-US" dirty="0">
                        <a:solidFill>
                          <a:schemeClr val="accent2"/>
                        </a:solidFill>
                      </a:endParaRPr>
                    </a:p>
                  </a:txBody>
                  <a:tcPr/>
                </a:tc>
                <a:tc>
                  <a:txBody>
                    <a:bodyPr/>
                    <a:lstStyle/>
                    <a:p>
                      <a:r>
                        <a:rPr lang="en-US" dirty="0" smtClean="0">
                          <a:solidFill>
                            <a:schemeClr val="accent2"/>
                          </a:solidFill>
                        </a:rPr>
                        <a:t>8</a:t>
                      </a:r>
                      <a:endParaRPr lang="en-US" dirty="0">
                        <a:solidFill>
                          <a:schemeClr val="accent2"/>
                        </a:solidFill>
                      </a:endParaRPr>
                    </a:p>
                  </a:txBody>
                  <a:tcPr/>
                </a:tc>
                <a:tc>
                  <a:txBody>
                    <a:bodyPr/>
                    <a:lstStyle/>
                    <a:p>
                      <a:r>
                        <a:rPr lang="en-US" dirty="0" smtClean="0">
                          <a:solidFill>
                            <a:schemeClr val="accent2"/>
                          </a:solidFill>
                        </a:rPr>
                        <a:t>9</a:t>
                      </a:r>
                      <a:endParaRPr lang="en-US" dirty="0">
                        <a:solidFill>
                          <a:schemeClr val="accent2"/>
                        </a:solidFill>
                      </a:endParaRPr>
                    </a:p>
                  </a:txBody>
                  <a:tcPr/>
                </a:tc>
              </a:tr>
              <a:tr h="330200">
                <a:tc>
                  <a:txBody>
                    <a:bodyPr/>
                    <a:lstStyle/>
                    <a:p>
                      <a:endParaRPr lang="en-US" dirty="0"/>
                    </a:p>
                  </a:txBody>
                  <a:tcPr/>
                </a:tc>
                <a:tc>
                  <a:txBody>
                    <a:bodyPr/>
                    <a:lstStyle/>
                    <a:p>
                      <a:r>
                        <a:rPr lang="en-US" b="1" dirty="0" smtClean="0">
                          <a:solidFill>
                            <a:schemeClr val="accent2"/>
                          </a:solidFill>
                        </a:rPr>
                        <a:t>802</a:t>
                      </a:r>
                      <a:endParaRPr lang="en-US" b="1" dirty="0">
                        <a:solidFill>
                          <a:schemeClr val="accent2"/>
                        </a:solidFill>
                      </a:endParaRPr>
                    </a:p>
                  </a:txBody>
                  <a:tcPr/>
                </a:tc>
                <a:tc>
                  <a:txBody>
                    <a:bodyPr/>
                    <a:lstStyle/>
                    <a:p>
                      <a:r>
                        <a:rPr lang="en-US" b="1" dirty="0" smtClean="0">
                          <a:solidFill>
                            <a:schemeClr val="accent2"/>
                          </a:solidFill>
                        </a:rPr>
                        <a:t>2</a:t>
                      </a:r>
                      <a:endParaRPr lang="en-US" b="1" dirty="0">
                        <a:solidFill>
                          <a:schemeClr val="accent2"/>
                        </a:solidFill>
                      </a:endParaRPr>
                    </a:p>
                  </a:txBody>
                  <a:tcPr/>
                </a:tc>
                <a:tc>
                  <a:txBody>
                    <a:bodyPr/>
                    <a:lstStyle/>
                    <a:p>
                      <a:r>
                        <a:rPr lang="en-US" b="1" dirty="0" smtClean="0">
                          <a:solidFill>
                            <a:schemeClr val="accent2"/>
                          </a:solidFill>
                        </a:rPr>
                        <a:t>24</a:t>
                      </a:r>
                      <a:endParaRPr lang="en-US" b="1" dirty="0">
                        <a:solidFill>
                          <a:schemeClr val="accent2"/>
                        </a:solidFill>
                      </a:endParaRPr>
                    </a:p>
                  </a:txBody>
                  <a:tcPr/>
                </a:tc>
                <a:tc>
                  <a:txBody>
                    <a:bodyPr/>
                    <a:lstStyle/>
                    <a:p>
                      <a:r>
                        <a:rPr lang="en-US" b="1" dirty="0" smtClean="0">
                          <a:solidFill>
                            <a:schemeClr val="accent2"/>
                          </a:solidFill>
                        </a:rPr>
                        <a:t>95</a:t>
                      </a:r>
                      <a:endParaRPr lang="en-US" b="1" dirty="0">
                        <a:solidFill>
                          <a:schemeClr val="accent2"/>
                        </a:solidFill>
                      </a:endParaRPr>
                    </a:p>
                  </a:txBody>
                  <a:tcPr/>
                </a:tc>
                <a:tc>
                  <a:txBody>
                    <a:bodyPr/>
                    <a:lstStyle/>
                    <a:p>
                      <a:r>
                        <a:rPr lang="en-US" b="1" dirty="0" smtClean="0">
                          <a:solidFill>
                            <a:schemeClr val="accent2"/>
                          </a:solidFill>
                        </a:rPr>
                        <a:t>66</a:t>
                      </a:r>
                      <a:endParaRPr lang="en-US" b="1" dirty="0">
                        <a:solidFill>
                          <a:schemeClr val="accent2"/>
                        </a:solidFill>
                      </a:endParaRPr>
                    </a:p>
                  </a:txBody>
                  <a:tcPr/>
                </a:tc>
                <a:tc>
                  <a:txBody>
                    <a:bodyPr/>
                    <a:lstStyle/>
                    <a:p>
                      <a:r>
                        <a:rPr lang="en-US" b="1" dirty="0" smtClean="0">
                          <a:solidFill>
                            <a:schemeClr val="accent2"/>
                          </a:solidFill>
                        </a:rPr>
                        <a:t>170</a:t>
                      </a:r>
                      <a:endParaRPr lang="en-US" b="1" dirty="0">
                        <a:solidFill>
                          <a:schemeClr val="accent2"/>
                        </a:solidFill>
                      </a:endParaRPr>
                    </a:p>
                  </a:txBody>
                  <a:tcPr/>
                </a:tc>
                <a:tc>
                  <a:txBody>
                    <a:bodyPr/>
                    <a:lstStyle/>
                    <a:p>
                      <a:r>
                        <a:rPr lang="en-US" b="1" dirty="0" smtClean="0">
                          <a:solidFill>
                            <a:schemeClr val="accent2"/>
                          </a:solidFill>
                        </a:rPr>
                        <a:t>75</a:t>
                      </a:r>
                      <a:endParaRPr lang="en-US" b="1" dirty="0">
                        <a:solidFill>
                          <a:schemeClr val="accent2"/>
                        </a:solidFill>
                      </a:endParaRPr>
                    </a:p>
                  </a:txBody>
                  <a:tcPr/>
                </a:tc>
                <a:tc>
                  <a:txBody>
                    <a:bodyPr/>
                    <a:lstStyle/>
                    <a:p>
                      <a:r>
                        <a:rPr lang="en-US" b="1" dirty="0" smtClean="0">
                          <a:solidFill>
                            <a:schemeClr val="accent2"/>
                          </a:solidFill>
                        </a:rPr>
                        <a:t>90</a:t>
                      </a:r>
                      <a:endParaRPr lang="en-US" b="1" dirty="0">
                        <a:solidFill>
                          <a:schemeClr val="accent2"/>
                        </a:solidFill>
                      </a:endParaRPr>
                    </a:p>
                  </a:txBody>
                  <a:tcPr/>
                </a:tc>
                <a:tc>
                  <a:txBody>
                    <a:bodyPr/>
                    <a:lstStyle/>
                    <a:p>
                      <a:endParaRPr lang="en-US" b="1" dirty="0">
                        <a:solidFill>
                          <a:schemeClr val="accent2"/>
                        </a:solidFill>
                      </a:endParaRPr>
                    </a:p>
                  </a:txBody>
                  <a:tcPr/>
                </a:tc>
                <a:tc>
                  <a:txBody>
                    <a:bodyPr/>
                    <a:lstStyle/>
                    <a:p>
                      <a:endParaRPr lang="en-US" b="1" dirty="0">
                        <a:solidFill>
                          <a:schemeClr val="accent2"/>
                        </a:solidFill>
                      </a:endParaRPr>
                    </a:p>
                  </a:txBody>
                  <a:tcPr/>
                </a:tc>
              </a:tr>
            </a:tbl>
          </a:graphicData>
        </a:graphic>
      </p:graphicFrame>
      <p:sp>
        <p:nvSpPr>
          <p:cNvPr id="6" name="Rectangle 3"/>
          <p:cNvSpPr txBox="1">
            <a:spLocks noChangeArrowheads="1"/>
          </p:cNvSpPr>
          <p:nvPr/>
        </p:nvSpPr>
        <p:spPr>
          <a:xfrm>
            <a:off x="5791200" y="1371600"/>
            <a:ext cx="3886200" cy="5486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342900" indent="-342900">
              <a:buNone/>
            </a:pPr>
            <a:r>
              <a:rPr lang="en-US" sz="1800" dirty="0" smtClean="0"/>
              <a:t> // Store count of occurrences in count[]</a:t>
            </a:r>
          </a:p>
          <a:p>
            <a:pPr marL="342900" indent="-342900">
              <a:buNone/>
            </a:pPr>
            <a:endParaRPr lang="en-US" sz="1800" dirty="0" smtClean="0"/>
          </a:p>
          <a:p>
            <a:pPr marL="342900" indent="-342900">
              <a:buNone/>
            </a:pPr>
            <a:r>
              <a:rPr lang="en-US" sz="1800" dirty="0" smtClean="0"/>
              <a:t>    for (</a:t>
            </a:r>
            <a:r>
              <a:rPr lang="en-US" sz="1800" dirty="0" err="1" smtClean="0"/>
              <a:t>i</a:t>
            </a:r>
            <a:r>
              <a:rPr lang="en-US" sz="1800" dirty="0" smtClean="0"/>
              <a:t> = 0; </a:t>
            </a:r>
            <a:r>
              <a:rPr lang="en-US" sz="1800" dirty="0" err="1" smtClean="0"/>
              <a:t>i</a:t>
            </a:r>
            <a:r>
              <a:rPr lang="en-US" sz="1800" dirty="0" smtClean="0"/>
              <a:t> &lt; n; </a:t>
            </a:r>
            <a:r>
              <a:rPr lang="en-US" sz="1800" dirty="0" err="1" smtClean="0"/>
              <a:t>i</a:t>
            </a:r>
            <a:r>
              <a:rPr lang="en-US" sz="1800" dirty="0" smtClean="0"/>
              <a:t>++)</a:t>
            </a:r>
          </a:p>
          <a:p>
            <a:pPr marL="342900" indent="-342900">
              <a:buNone/>
            </a:pPr>
            <a:r>
              <a:rPr lang="en-US" sz="1800" dirty="0" smtClean="0"/>
              <a:t>        count[ (</a:t>
            </a:r>
            <a:r>
              <a:rPr lang="en-US" sz="1800" dirty="0" err="1" smtClean="0"/>
              <a:t>arr</a:t>
            </a:r>
            <a:r>
              <a:rPr lang="en-US" sz="1800" dirty="0" smtClean="0"/>
              <a:t>[</a:t>
            </a:r>
            <a:r>
              <a:rPr lang="en-US" sz="1800" dirty="0" err="1" smtClean="0"/>
              <a:t>i</a:t>
            </a:r>
            <a:r>
              <a:rPr lang="en-US" sz="1800" dirty="0" smtClean="0"/>
              <a:t>]/exp)%10 ]++;</a:t>
            </a:r>
          </a:p>
          <a:p>
            <a:pPr marL="342900" indent="-342900">
              <a:buNone/>
            </a:pPr>
            <a:r>
              <a:rPr lang="en-US" sz="1800" dirty="0" smtClean="0"/>
              <a:t> </a:t>
            </a:r>
          </a:p>
          <a:p>
            <a:pPr marL="342900" indent="-342900">
              <a:buNone/>
            </a:pPr>
            <a:r>
              <a:rPr lang="en-US" sz="1800" dirty="0" smtClean="0"/>
              <a:t>    // Change count[</a:t>
            </a:r>
            <a:r>
              <a:rPr lang="en-US" sz="1800" dirty="0" err="1" smtClean="0"/>
              <a:t>i</a:t>
            </a:r>
            <a:r>
              <a:rPr lang="en-US" sz="1800" dirty="0" smtClean="0"/>
              <a:t>]</a:t>
            </a:r>
          </a:p>
          <a:p>
            <a:pPr marL="342900" indent="-342900">
              <a:buNone/>
            </a:pPr>
            <a:r>
              <a:rPr lang="en-US" sz="1800" dirty="0" smtClean="0"/>
              <a:t>    </a:t>
            </a:r>
          </a:p>
          <a:p>
            <a:pPr marL="342900" indent="-342900">
              <a:buNone/>
            </a:pPr>
            <a:r>
              <a:rPr lang="en-US" sz="1800" dirty="0" smtClean="0"/>
              <a:t>    for (</a:t>
            </a:r>
            <a:r>
              <a:rPr lang="en-US" sz="1800" dirty="0" err="1" smtClean="0"/>
              <a:t>i</a:t>
            </a:r>
            <a:r>
              <a:rPr lang="en-US" sz="1800" dirty="0" smtClean="0"/>
              <a:t> = 1; </a:t>
            </a:r>
            <a:r>
              <a:rPr lang="en-US" sz="1800" dirty="0" err="1" smtClean="0"/>
              <a:t>i</a:t>
            </a:r>
            <a:r>
              <a:rPr lang="en-US" sz="1800" dirty="0" smtClean="0"/>
              <a:t> &lt; 10; </a:t>
            </a:r>
            <a:r>
              <a:rPr lang="en-US" sz="1800" dirty="0" err="1" smtClean="0"/>
              <a:t>i</a:t>
            </a:r>
            <a:r>
              <a:rPr lang="en-US" sz="1800" dirty="0" smtClean="0"/>
              <a:t>++)</a:t>
            </a:r>
          </a:p>
          <a:p>
            <a:pPr marL="342900" indent="-342900">
              <a:buNone/>
            </a:pPr>
            <a:r>
              <a:rPr lang="en-US" sz="1800" dirty="0" smtClean="0"/>
              <a:t>        count[</a:t>
            </a:r>
            <a:r>
              <a:rPr lang="en-US" sz="1800" dirty="0" err="1" smtClean="0"/>
              <a:t>i</a:t>
            </a:r>
            <a:r>
              <a:rPr lang="en-US" sz="1800" dirty="0" smtClean="0"/>
              <a:t>] += count[</a:t>
            </a:r>
            <a:r>
              <a:rPr lang="en-US" sz="1800" dirty="0" err="1" smtClean="0"/>
              <a:t>i</a:t>
            </a:r>
            <a:r>
              <a:rPr lang="en-US" sz="1800" dirty="0" smtClean="0"/>
              <a:t> - 1];</a:t>
            </a:r>
          </a:p>
          <a:p>
            <a:pPr marL="342900" indent="-342900">
              <a:buNone/>
            </a:pPr>
            <a:r>
              <a:rPr lang="en-US" sz="1800" dirty="0" smtClean="0"/>
              <a:t> // Build the output array</a:t>
            </a:r>
          </a:p>
          <a:p>
            <a:pPr marL="342900" indent="-342900">
              <a:buNone/>
            </a:pPr>
            <a:r>
              <a:rPr lang="en-US" sz="1800" dirty="0" smtClean="0"/>
              <a:t>    for (</a:t>
            </a:r>
            <a:r>
              <a:rPr lang="en-US" sz="1800" dirty="0" err="1" smtClean="0"/>
              <a:t>i</a:t>
            </a:r>
            <a:r>
              <a:rPr lang="en-US" sz="1800" dirty="0" smtClean="0"/>
              <a:t> = n - 1; </a:t>
            </a:r>
            <a:r>
              <a:rPr lang="en-US" sz="1800" dirty="0" err="1" smtClean="0"/>
              <a:t>i</a:t>
            </a:r>
            <a:r>
              <a:rPr lang="en-US" sz="1800" dirty="0" smtClean="0"/>
              <a:t> &gt;= 0; </a:t>
            </a:r>
            <a:r>
              <a:rPr lang="en-US" sz="1800" dirty="0" err="1" smtClean="0"/>
              <a:t>i</a:t>
            </a:r>
            <a:r>
              <a:rPr lang="en-US" sz="1800" dirty="0" smtClean="0"/>
              <a:t>--)</a:t>
            </a:r>
          </a:p>
          <a:p>
            <a:pPr marL="342900" indent="-342900">
              <a:buNone/>
            </a:pPr>
            <a:r>
              <a:rPr lang="en-US" sz="1800" dirty="0" smtClean="0"/>
              <a:t>    {</a:t>
            </a:r>
          </a:p>
          <a:p>
            <a:pPr marL="342900" indent="-342900">
              <a:buNone/>
            </a:pPr>
            <a:r>
              <a:rPr lang="en-US" sz="1800" dirty="0" smtClean="0"/>
              <a:t>        output[count[ (</a:t>
            </a:r>
            <a:r>
              <a:rPr lang="en-US" sz="1800" dirty="0" err="1" smtClean="0"/>
              <a:t>arr</a:t>
            </a:r>
            <a:r>
              <a:rPr lang="en-US" sz="1800" dirty="0" smtClean="0"/>
              <a:t>[</a:t>
            </a:r>
            <a:r>
              <a:rPr lang="en-US" sz="1800" dirty="0" err="1" smtClean="0"/>
              <a:t>i</a:t>
            </a:r>
            <a:r>
              <a:rPr lang="en-US" sz="1800" dirty="0" smtClean="0"/>
              <a:t>]/exp)%10 ] - 1] = </a:t>
            </a:r>
            <a:r>
              <a:rPr lang="en-US" sz="1800" dirty="0" err="1" smtClean="0"/>
              <a:t>arr</a:t>
            </a:r>
            <a:r>
              <a:rPr lang="en-US" sz="1800" dirty="0" smtClean="0"/>
              <a:t>[</a:t>
            </a:r>
            <a:r>
              <a:rPr lang="en-US" sz="1800" dirty="0" err="1" smtClean="0"/>
              <a:t>i</a:t>
            </a:r>
            <a:r>
              <a:rPr lang="en-US" sz="1800" dirty="0" smtClean="0"/>
              <a:t>];</a:t>
            </a:r>
          </a:p>
          <a:p>
            <a:pPr marL="342900" indent="-342900">
              <a:buNone/>
            </a:pPr>
            <a:r>
              <a:rPr lang="en-US" sz="1800" dirty="0" smtClean="0"/>
              <a:t>        count[ (</a:t>
            </a:r>
            <a:r>
              <a:rPr lang="en-US" sz="1800" dirty="0" err="1" smtClean="0"/>
              <a:t>arr</a:t>
            </a:r>
            <a:r>
              <a:rPr lang="en-US" sz="1800" dirty="0" smtClean="0"/>
              <a:t>[</a:t>
            </a:r>
            <a:r>
              <a:rPr lang="en-US" sz="1800" dirty="0" err="1" smtClean="0"/>
              <a:t>i</a:t>
            </a:r>
            <a:r>
              <a:rPr lang="en-US" sz="1800" dirty="0" smtClean="0"/>
              <a:t>]/exp)%10 ]--;</a:t>
            </a:r>
          </a:p>
          <a:p>
            <a:pPr marL="342900" indent="-342900">
              <a:buNone/>
            </a:pPr>
            <a:r>
              <a:rPr lang="en-US" sz="1800" dirty="0" smtClean="0"/>
              <a:t>    }</a:t>
            </a:r>
          </a:p>
          <a:p>
            <a:pPr marL="342900" indent="-342900">
              <a:buNone/>
            </a:pPr>
            <a:endParaRPr lang="en-US" sz="1800" dirty="0" smtClean="0"/>
          </a:p>
        </p:txBody>
      </p:sp>
      <p:graphicFrame>
        <p:nvGraphicFramePr>
          <p:cNvPr id="9" name="Table 8"/>
          <p:cNvGraphicFramePr>
            <a:graphicFrameLocks noGrp="1"/>
          </p:cNvGraphicFramePr>
          <p:nvPr>
            <p:extLst>
              <p:ext uri="{D42A27DB-BD31-4B8C-83A1-F6EECF244321}">
                <p14:modId xmlns:p14="http://schemas.microsoft.com/office/powerpoint/2010/main" val="2874843509"/>
              </p:ext>
            </p:extLst>
          </p:nvPr>
        </p:nvGraphicFramePr>
        <p:xfrm>
          <a:off x="0" y="0"/>
          <a:ext cx="5714999" cy="5260473"/>
        </p:xfrm>
        <a:graphic>
          <a:graphicData uri="http://schemas.openxmlformats.org/drawingml/2006/table">
            <a:tbl>
              <a:tblPr firstRow="1" bandRow="1">
                <a:tableStyleId>{5C22544A-7EE6-4342-B048-85BDC9FD1C3A}</a:tableStyleId>
              </a:tblPr>
              <a:tblGrid>
                <a:gridCol w="2341031"/>
                <a:gridCol w="1686984"/>
                <a:gridCol w="1686984"/>
              </a:tblGrid>
              <a:tr h="420779">
                <a:tc>
                  <a:txBody>
                    <a:bodyPr/>
                    <a:lstStyle/>
                    <a:p>
                      <a:r>
                        <a:rPr lang="en-US" sz="1800" dirty="0" smtClean="0"/>
                        <a:t>count of occurrences in count[]</a:t>
                      </a:r>
                      <a:endParaRPr lang="en-US" sz="1800" b="1" dirty="0"/>
                    </a:p>
                  </a:txBody>
                  <a:tcPr/>
                </a:tc>
                <a:tc>
                  <a:txBody>
                    <a:bodyPr/>
                    <a:lstStyle/>
                    <a:p>
                      <a:r>
                        <a:rPr lang="en-US" sz="1800" dirty="0" smtClean="0"/>
                        <a:t>Change count[</a:t>
                      </a:r>
                      <a:r>
                        <a:rPr lang="en-US" sz="1800" dirty="0" err="1" smtClean="0"/>
                        <a:t>i</a:t>
                      </a:r>
                      <a:r>
                        <a:rPr lang="en-US" sz="1800" dirty="0" smtClean="0"/>
                        <a:t>] </a:t>
                      </a:r>
                      <a:endParaRPr lang="en-US" sz="1800" b="1" dirty="0"/>
                    </a:p>
                  </a:txBody>
                  <a:tcPr/>
                </a:tc>
                <a:tc>
                  <a:txBody>
                    <a:bodyPr/>
                    <a:lstStyle/>
                    <a:p>
                      <a:r>
                        <a:rPr lang="en-US" sz="1800" b="1" dirty="0" smtClean="0"/>
                        <a:t>Output array</a:t>
                      </a:r>
                      <a:endParaRPr lang="en-US" sz="1800" b="1" dirty="0"/>
                    </a:p>
                  </a:txBody>
                  <a:tcPr/>
                </a:tc>
              </a:tr>
              <a:tr h="420779">
                <a:tc>
                  <a:txBody>
                    <a:bodyPr/>
                    <a:lstStyle/>
                    <a:p>
                      <a:r>
                        <a:rPr lang="en-US" sz="1800" dirty="0" smtClean="0">
                          <a:solidFill>
                            <a:schemeClr val="accent2"/>
                          </a:solidFill>
                        </a:rPr>
                        <a:t> count[ (</a:t>
                      </a:r>
                      <a:r>
                        <a:rPr lang="en-US" sz="1800" dirty="0" err="1" smtClean="0">
                          <a:solidFill>
                            <a:schemeClr val="accent2"/>
                          </a:solidFill>
                        </a:rPr>
                        <a:t>arr</a:t>
                      </a:r>
                      <a:r>
                        <a:rPr lang="en-US" sz="1800" dirty="0" smtClean="0">
                          <a:solidFill>
                            <a:schemeClr val="accent2"/>
                          </a:solidFill>
                        </a:rPr>
                        <a:t>[</a:t>
                      </a:r>
                      <a:r>
                        <a:rPr lang="en-US" sz="1800" dirty="0" err="1" smtClean="0">
                          <a:solidFill>
                            <a:schemeClr val="accent2"/>
                          </a:solidFill>
                        </a:rPr>
                        <a:t>i</a:t>
                      </a:r>
                      <a:r>
                        <a:rPr lang="en-US" sz="1800" dirty="0" smtClean="0">
                          <a:solidFill>
                            <a:schemeClr val="accent2"/>
                          </a:solidFill>
                        </a:rPr>
                        <a:t>]/exp)%10 ]++</a:t>
                      </a:r>
                      <a:endParaRPr lang="en-US" sz="1800" b="1" dirty="0">
                        <a:solidFill>
                          <a:schemeClr val="accent2"/>
                        </a:solidFill>
                      </a:endParaRPr>
                    </a:p>
                  </a:txBody>
                  <a:tcPr/>
                </a:tc>
                <a:tc>
                  <a:txBody>
                    <a:bodyPr/>
                    <a:lstStyle/>
                    <a:p>
                      <a:r>
                        <a:rPr lang="en-US" sz="1800" dirty="0" smtClean="0">
                          <a:solidFill>
                            <a:schemeClr val="accent2"/>
                          </a:solidFill>
                        </a:rPr>
                        <a:t>count[</a:t>
                      </a:r>
                      <a:r>
                        <a:rPr lang="en-US" sz="1800" dirty="0" err="1" smtClean="0">
                          <a:solidFill>
                            <a:schemeClr val="accent2"/>
                          </a:solidFill>
                        </a:rPr>
                        <a:t>i</a:t>
                      </a:r>
                      <a:r>
                        <a:rPr lang="en-US" sz="1800" dirty="0" smtClean="0">
                          <a:solidFill>
                            <a:schemeClr val="accent2"/>
                          </a:solidFill>
                        </a:rPr>
                        <a:t>] += count[</a:t>
                      </a:r>
                      <a:r>
                        <a:rPr lang="en-US" sz="1800" dirty="0" err="1" smtClean="0">
                          <a:solidFill>
                            <a:schemeClr val="accent2"/>
                          </a:solidFill>
                        </a:rPr>
                        <a:t>i</a:t>
                      </a:r>
                      <a:r>
                        <a:rPr lang="en-US" sz="1800" dirty="0" smtClean="0">
                          <a:solidFill>
                            <a:schemeClr val="accent2"/>
                          </a:solidFill>
                        </a:rPr>
                        <a:t> - 1]</a:t>
                      </a:r>
                      <a:endParaRPr lang="en-US" sz="1800" b="1" dirty="0">
                        <a:solidFill>
                          <a:schemeClr val="accent2"/>
                        </a:solidFill>
                      </a:endParaRPr>
                    </a:p>
                  </a:txBody>
                  <a:tcPr/>
                </a:tc>
                <a:tc>
                  <a:txBody>
                    <a:bodyPr/>
                    <a:lstStyle/>
                    <a:p>
                      <a:r>
                        <a:rPr lang="en-US" sz="1800" dirty="0" smtClean="0">
                          <a:solidFill>
                            <a:schemeClr val="accent2"/>
                          </a:solidFill>
                        </a:rPr>
                        <a:t>output[count[ (</a:t>
                      </a:r>
                      <a:r>
                        <a:rPr lang="en-US" sz="1800" dirty="0" err="1" smtClean="0">
                          <a:solidFill>
                            <a:schemeClr val="accent2"/>
                          </a:solidFill>
                        </a:rPr>
                        <a:t>arr</a:t>
                      </a:r>
                      <a:r>
                        <a:rPr lang="en-US" sz="1800" dirty="0" smtClean="0">
                          <a:solidFill>
                            <a:schemeClr val="accent2"/>
                          </a:solidFill>
                        </a:rPr>
                        <a:t>[</a:t>
                      </a:r>
                      <a:r>
                        <a:rPr lang="en-US" sz="1800" dirty="0" err="1" smtClean="0">
                          <a:solidFill>
                            <a:schemeClr val="accent2"/>
                          </a:solidFill>
                        </a:rPr>
                        <a:t>i</a:t>
                      </a:r>
                      <a:r>
                        <a:rPr lang="en-US" sz="1800" dirty="0" smtClean="0">
                          <a:solidFill>
                            <a:schemeClr val="accent2"/>
                          </a:solidFill>
                        </a:rPr>
                        <a:t>]/exp)%10 ] - 1] </a:t>
                      </a:r>
                      <a:endParaRPr lang="en-US" sz="1800" b="1" dirty="0">
                        <a:solidFill>
                          <a:schemeClr val="accent2"/>
                        </a:solidFill>
                      </a:endParaRPr>
                    </a:p>
                  </a:txBody>
                  <a:tcPr/>
                </a:tc>
              </a:tr>
              <a:tr h="343320">
                <a:tc>
                  <a:txBody>
                    <a:bodyPr/>
                    <a:lstStyle/>
                    <a:p>
                      <a:r>
                        <a:rPr lang="en-US" sz="1800" dirty="0" smtClean="0">
                          <a:solidFill>
                            <a:schemeClr val="accent2"/>
                          </a:solidFill>
                        </a:rPr>
                        <a:t>Count[0]        </a:t>
                      </a:r>
                      <a:r>
                        <a:rPr lang="en-US" sz="1800" b="1" dirty="0" smtClean="0">
                          <a:solidFill>
                            <a:schemeClr val="accent2"/>
                          </a:solidFill>
                        </a:rPr>
                        <a:t>1   2</a:t>
                      </a:r>
                      <a:endParaRPr lang="en-US" sz="1800" b="1" dirty="0">
                        <a:solidFill>
                          <a:schemeClr val="accent2"/>
                        </a:solidFill>
                      </a:endParaRPr>
                    </a:p>
                  </a:txBody>
                  <a:tcPr/>
                </a:tc>
                <a:tc>
                  <a:txBody>
                    <a:bodyPr/>
                    <a:lstStyle/>
                    <a:p>
                      <a:r>
                        <a:rPr lang="en-US" sz="1800" b="1" dirty="0" smtClean="0">
                          <a:solidFill>
                            <a:schemeClr val="accent2"/>
                          </a:solidFill>
                        </a:rPr>
                        <a:t> 2</a:t>
                      </a:r>
                      <a:endParaRPr lang="en-US" sz="1800" b="1" dirty="0">
                        <a:solidFill>
                          <a:schemeClr val="accent2"/>
                        </a:solidFill>
                      </a:endParaRPr>
                    </a:p>
                  </a:txBody>
                  <a:tcPr/>
                </a:tc>
                <a:tc>
                  <a:txBody>
                    <a:bodyPr/>
                    <a:lstStyle/>
                    <a:p>
                      <a:r>
                        <a:rPr lang="en-US" sz="1800" b="1" dirty="0" smtClean="0">
                          <a:solidFill>
                            <a:schemeClr val="accent2"/>
                          </a:solidFill>
                        </a:rPr>
                        <a:t>2   1   0</a:t>
                      </a:r>
                      <a:endParaRPr lang="en-US" sz="1800" b="1" dirty="0">
                        <a:solidFill>
                          <a:schemeClr val="accent2"/>
                        </a:solidFill>
                      </a:endParaRPr>
                    </a:p>
                  </a:txBody>
                  <a:tcPr/>
                </a:tc>
              </a:tr>
              <a:tr h="368441">
                <a:tc>
                  <a:txBody>
                    <a:bodyPr/>
                    <a:lstStyle/>
                    <a:p>
                      <a:r>
                        <a:rPr lang="en-US" sz="1800" dirty="0" smtClean="0">
                          <a:solidFill>
                            <a:schemeClr val="accent2"/>
                          </a:solidFill>
                        </a:rPr>
                        <a:t>Count[1]        </a:t>
                      </a:r>
                      <a:r>
                        <a:rPr lang="en-US" sz="1800" b="1" dirty="0" smtClean="0">
                          <a:solidFill>
                            <a:schemeClr val="accent2"/>
                          </a:solidFill>
                        </a:rPr>
                        <a:t>0</a:t>
                      </a:r>
                      <a:endParaRPr lang="en-US" sz="1800" b="1" dirty="0">
                        <a:solidFill>
                          <a:schemeClr val="accent2"/>
                        </a:solidFill>
                      </a:endParaRPr>
                    </a:p>
                  </a:txBody>
                  <a:tcPr/>
                </a:tc>
                <a:tc>
                  <a:txBody>
                    <a:bodyPr/>
                    <a:lstStyle/>
                    <a:p>
                      <a:r>
                        <a:rPr lang="en-US" sz="1800" b="1" dirty="0" smtClean="0">
                          <a:solidFill>
                            <a:schemeClr val="accent2"/>
                          </a:solidFill>
                        </a:rPr>
                        <a:t>2</a:t>
                      </a:r>
                      <a:endParaRPr lang="en-US" sz="1800" b="1" dirty="0">
                        <a:solidFill>
                          <a:schemeClr val="accent2"/>
                        </a:solidFill>
                      </a:endParaRPr>
                    </a:p>
                  </a:txBody>
                  <a:tcPr/>
                </a:tc>
                <a:tc>
                  <a:txBody>
                    <a:bodyPr/>
                    <a:lstStyle/>
                    <a:p>
                      <a:r>
                        <a:rPr lang="en-US" sz="1800" b="1" dirty="0" smtClean="0">
                          <a:solidFill>
                            <a:schemeClr val="accent2"/>
                          </a:solidFill>
                        </a:rPr>
                        <a:t>2</a:t>
                      </a:r>
                      <a:endParaRPr lang="en-US" sz="1800" b="1" dirty="0">
                        <a:solidFill>
                          <a:schemeClr val="accent2"/>
                        </a:solidFill>
                      </a:endParaRPr>
                    </a:p>
                  </a:txBody>
                  <a:tcPr/>
                </a:tc>
              </a:tr>
              <a:tr h="333100">
                <a:tc>
                  <a:txBody>
                    <a:bodyPr/>
                    <a:lstStyle/>
                    <a:p>
                      <a:r>
                        <a:rPr lang="en-US" sz="1800" dirty="0" smtClean="0">
                          <a:solidFill>
                            <a:schemeClr val="accent2"/>
                          </a:solidFill>
                        </a:rPr>
                        <a:t>Count[2]        </a:t>
                      </a:r>
                      <a:r>
                        <a:rPr lang="en-US" sz="1800" b="1" dirty="0" smtClean="0">
                          <a:solidFill>
                            <a:schemeClr val="accent2"/>
                          </a:solidFill>
                        </a:rPr>
                        <a:t>1   </a:t>
                      </a:r>
                      <a:endParaRPr lang="en-US" sz="1800" b="1" dirty="0">
                        <a:solidFill>
                          <a:schemeClr val="accent2"/>
                        </a:solidFill>
                      </a:endParaRPr>
                    </a:p>
                  </a:txBody>
                  <a:tcPr/>
                </a:tc>
                <a:tc>
                  <a:txBody>
                    <a:bodyPr/>
                    <a:lstStyle/>
                    <a:p>
                      <a:r>
                        <a:rPr lang="en-US" sz="1800" b="1" dirty="0" smtClean="0">
                          <a:solidFill>
                            <a:schemeClr val="accent2"/>
                          </a:solidFill>
                        </a:rPr>
                        <a:t>3</a:t>
                      </a:r>
                      <a:endParaRPr lang="en-US" sz="1800" b="1" dirty="0">
                        <a:solidFill>
                          <a:schemeClr val="accent2"/>
                        </a:solidFill>
                      </a:endParaRPr>
                    </a:p>
                  </a:txBody>
                  <a:tcPr/>
                </a:tc>
                <a:tc>
                  <a:txBody>
                    <a:bodyPr/>
                    <a:lstStyle/>
                    <a:p>
                      <a:r>
                        <a:rPr lang="en-US" sz="1800" b="1" dirty="0" smtClean="0">
                          <a:solidFill>
                            <a:schemeClr val="accent2"/>
                          </a:solidFill>
                        </a:rPr>
                        <a:t>3   2</a:t>
                      </a:r>
                      <a:endParaRPr lang="en-US" sz="1800" b="1" dirty="0">
                        <a:solidFill>
                          <a:schemeClr val="accent2"/>
                        </a:solidFill>
                      </a:endParaRPr>
                    </a:p>
                  </a:txBody>
                  <a:tcPr/>
                </a:tc>
              </a:tr>
              <a:tr h="388616">
                <a:tc>
                  <a:txBody>
                    <a:bodyPr/>
                    <a:lstStyle/>
                    <a:p>
                      <a:r>
                        <a:rPr lang="en-US" sz="1800" dirty="0" smtClean="0">
                          <a:solidFill>
                            <a:schemeClr val="accent2"/>
                          </a:solidFill>
                        </a:rPr>
                        <a:t>Count[3]       </a:t>
                      </a:r>
                      <a:r>
                        <a:rPr lang="en-US" sz="1800" b="1" dirty="0" smtClean="0">
                          <a:solidFill>
                            <a:schemeClr val="accent2"/>
                          </a:solidFill>
                        </a:rPr>
                        <a:t> 0</a:t>
                      </a:r>
                      <a:endParaRPr lang="en-US" sz="1800" b="1" dirty="0">
                        <a:solidFill>
                          <a:schemeClr val="accent2"/>
                        </a:solidFill>
                      </a:endParaRPr>
                    </a:p>
                  </a:txBody>
                  <a:tcPr/>
                </a:tc>
                <a:tc>
                  <a:txBody>
                    <a:bodyPr/>
                    <a:lstStyle/>
                    <a:p>
                      <a:r>
                        <a:rPr lang="en-US" sz="1800" b="1" dirty="0" smtClean="0">
                          <a:solidFill>
                            <a:schemeClr val="accent2"/>
                          </a:solidFill>
                        </a:rPr>
                        <a:t>3</a:t>
                      </a:r>
                      <a:endParaRPr lang="en-US" sz="1800" b="1" dirty="0">
                        <a:solidFill>
                          <a:schemeClr val="accent2"/>
                        </a:solidFill>
                      </a:endParaRPr>
                    </a:p>
                  </a:txBody>
                  <a:tcPr/>
                </a:tc>
                <a:tc>
                  <a:txBody>
                    <a:bodyPr/>
                    <a:lstStyle/>
                    <a:p>
                      <a:r>
                        <a:rPr lang="en-US" sz="1800" b="1" dirty="0" smtClean="0">
                          <a:solidFill>
                            <a:schemeClr val="accent2"/>
                          </a:solidFill>
                        </a:rPr>
                        <a:t>3</a:t>
                      </a:r>
                      <a:endParaRPr lang="en-US" sz="1800" b="1" dirty="0">
                        <a:solidFill>
                          <a:schemeClr val="accent2"/>
                        </a:solidFill>
                      </a:endParaRPr>
                    </a:p>
                  </a:txBody>
                  <a:tcPr/>
                </a:tc>
              </a:tr>
              <a:tr h="333100">
                <a:tc>
                  <a:txBody>
                    <a:bodyPr/>
                    <a:lstStyle/>
                    <a:p>
                      <a:r>
                        <a:rPr lang="en-US" sz="1800" dirty="0" smtClean="0">
                          <a:solidFill>
                            <a:schemeClr val="accent2"/>
                          </a:solidFill>
                        </a:rPr>
                        <a:t>Count[4]       </a:t>
                      </a:r>
                      <a:r>
                        <a:rPr lang="en-US" sz="1800" b="1" kern="1200" dirty="0" smtClean="0">
                          <a:solidFill>
                            <a:schemeClr val="accent2"/>
                          </a:solidFill>
                          <a:latin typeface="+mn-lt"/>
                          <a:ea typeface="+mn-ea"/>
                          <a:cs typeface="+mn-cs"/>
                        </a:rPr>
                        <a:t> 1</a:t>
                      </a:r>
                      <a:endParaRPr lang="en-US" sz="1800" b="1" kern="1200" dirty="0">
                        <a:solidFill>
                          <a:schemeClr val="accent2"/>
                        </a:solidFill>
                        <a:latin typeface="+mn-lt"/>
                        <a:ea typeface="+mn-ea"/>
                        <a:cs typeface="+mn-cs"/>
                      </a:endParaRPr>
                    </a:p>
                  </a:txBody>
                  <a:tcPr/>
                </a:tc>
                <a:tc>
                  <a:txBody>
                    <a:bodyPr/>
                    <a:lstStyle/>
                    <a:p>
                      <a:r>
                        <a:rPr lang="en-US" sz="1800" b="1" dirty="0" smtClean="0">
                          <a:solidFill>
                            <a:schemeClr val="accent2"/>
                          </a:solidFill>
                        </a:rPr>
                        <a:t>4</a:t>
                      </a:r>
                      <a:endParaRPr lang="en-US" sz="1800" b="1" dirty="0">
                        <a:solidFill>
                          <a:schemeClr val="accent2"/>
                        </a:solidFill>
                      </a:endParaRPr>
                    </a:p>
                  </a:txBody>
                  <a:tcPr/>
                </a:tc>
                <a:tc>
                  <a:txBody>
                    <a:bodyPr/>
                    <a:lstStyle/>
                    <a:p>
                      <a:pPr marL="342900" indent="-342900">
                        <a:buAutoNum type="arabicPlain" startAt="4"/>
                      </a:pPr>
                      <a:r>
                        <a:rPr lang="en-US" sz="1800" b="1" dirty="0" smtClean="0">
                          <a:solidFill>
                            <a:schemeClr val="accent2"/>
                          </a:solidFill>
                        </a:rPr>
                        <a:t>3</a:t>
                      </a:r>
                      <a:endParaRPr lang="en-US" sz="1800" b="1" dirty="0">
                        <a:solidFill>
                          <a:schemeClr val="accent2"/>
                        </a:solidFill>
                      </a:endParaRPr>
                    </a:p>
                  </a:txBody>
                  <a:tcPr/>
                </a:tc>
              </a:tr>
              <a:tr h="333100">
                <a:tc>
                  <a:txBody>
                    <a:bodyPr/>
                    <a:lstStyle/>
                    <a:p>
                      <a:r>
                        <a:rPr lang="en-US" sz="1800" dirty="0" smtClean="0">
                          <a:solidFill>
                            <a:schemeClr val="accent2"/>
                          </a:solidFill>
                        </a:rPr>
                        <a:t>Count[5]        0</a:t>
                      </a:r>
                      <a:endParaRPr lang="en-US" sz="1800" b="1" dirty="0">
                        <a:solidFill>
                          <a:schemeClr val="accent2"/>
                        </a:solidFill>
                      </a:endParaRPr>
                    </a:p>
                  </a:txBody>
                  <a:tcPr/>
                </a:tc>
                <a:tc>
                  <a:txBody>
                    <a:bodyPr/>
                    <a:lstStyle/>
                    <a:p>
                      <a:r>
                        <a:rPr lang="en-US" sz="1800" b="1" dirty="0" smtClean="0">
                          <a:solidFill>
                            <a:schemeClr val="accent2"/>
                          </a:solidFill>
                        </a:rPr>
                        <a:t>4</a:t>
                      </a:r>
                      <a:endParaRPr lang="en-US" sz="1800" b="1" dirty="0">
                        <a:solidFill>
                          <a:schemeClr val="accent2"/>
                        </a:solidFill>
                      </a:endParaRPr>
                    </a:p>
                  </a:txBody>
                  <a:tcPr/>
                </a:tc>
                <a:tc>
                  <a:txBody>
                    <a:bodyPr/>
                    <a:lstStyle/>
                    <a:p>
                      <a:r>
                        <a:rPr lang="en-US" sz="1800" b="1" dirty="0" smtClean="0">
                          <a:solidFill>
                            <a:schemeClr val="accent2"/>
                          </a:solidFill>
                        </a:rPr>
                        <a:t>4</a:t>
                      </a:r>
                      <a:endParaRPr lang="en-US" sz="1800" b="1" dirty="0">
                        <a:solidFill>
                          <a:schemeClr val="accent2"/>
                        </a:solidFill>
                      </a:endParaRPr>
                    </a:p>
                  </a:txBody>
                  <a:tcPr/>
                </a:tc>
              </a:tr>
              <a:tr h="388616">
                <a:tc>
                  <a:txBody>
                    <a:bodyPr/>
                    <a:lstStyle/>
                    <a:p>
                      <a:r>
                        <a:rPr lang="en-US" sz="1800" dirty="0" smtClean="0">
                          <a:solidFill>
                            <a:schemeClr val="accent2"/>
                          </a:solidFill>
                        </a:rPr>
                        <a:t>Count[6]       </a:t>
                      </a:r>
                      <a:r>
                        <a:rPr lang="en-US" sz="1800" b="1" kern="1200" dirty="0" smtClean="0">
                          <a:solidFill>
                            <a:schemeClr val="accent2"/>
                          </a:solidFill>
                          <a:latin typeface="+mn-lt"/>
                          <a:ea typeface="+mn-ea"/>
                          <a:cs typeface="+mn-cs"/>
                        </a:rPr>
                        <a:t> 1</a:t>
                      </a:r>
                      <a:endParaRPr lang="en-US" sz="1800" b="1" kern="1200" dirty="0">
                        <a:solidFill>
                          <a:schemeClr val="accent2"/>
                        </a:solidFill>
                        <a:latin typeface="+mn-lt"/>
                        <a:ea typeface="+mn-ea"/>
                        <a:cs typeface="+mn-cs"/>
                      </a:endParaRPr>
                    </a:p>
                  </a:txBody>
                  <a:tcPr/>
                </a:tc>
                <a:tc>
                  <a:txBody>
                    <a:bodyPr/>
                    <a:lstStyle/>
                    <a:p>
                      <a:r>
                        <a:rPr lang="en-US" sz="1800" b="1" dirty="0" smtClean="0">
                          <a:solidFill>
                            <a:schemeClr val="accent2"/>
                          </a:solidFill>
                        </a:rPr>
                        <a:t>5</a:t>
                      </a:r>
                      <a:endParaRPr lang="en-US" sz="1800" b="1" dirty="0">
                        <a:solidFill>
                          <a:schemeClr val="accent2"/>
                        </a:solidFill>
                      </a:endParaRPr>
                    </a:p>
                  </a:txBody>
                  <a:tcPr/>
                </a:tc>
                <a:tc>
                  <a:txBody>
                    <a:bodyPr/>
                    <a:lstStyle/>
                    <a:p>
                      <a:pPr marL="342900" indent="-342900">
                        <a:buAutoNum type="arabicPlain" startAt="5"/>
                      </a:pPr>
                      <a:r>
                        <a:rPr lang="en-US" sz="1800" b="1" dirty="0" smtClean="0">
                          <a:solidFill>
                            <a:schemeClr val="accent2"/>
                          </a:solidFill>
                        </a:rPr>
                        <a:t>4</a:t>
                      </a:r>
                      <a:endParaRPr lang="en-US" sz="1800" b="1" dirty="0">
                        <a:solidFill>
                          <a:schemeClr val="accent2"/>
                        </a:solidFill>
                      </a:endParaRPr>
                    </a:p>
                  </a:txBody>
                  <a:tcPr/>
                </a:tc>
              </a:tr>
              <a:tr h="333100">
                <a:tc>
                  <a:txBody>
                    <a:bodyPr/>
                    <a:lstStyle/>
                    <a:p>
                      <a:r>
                        <a:rPr lang="en-US" sz="1800" dirty="0" smtClean="0">
                          <a:solidFill>
                            <a:schemeClr val="accent2"/>
                          </a:solidFill>
                        </a:rPr>
                        <a:t>Count[7]        </a:t>
                      </a:r>
                      <a:r>
                        <a:rPr lang="en-US" sz="1800" b="1" kern="1200" dirty="0" smtClean="0">
                          <a:solidFill>
                            <a:schemeClr val="accent2"/>
                          </a:solidFill>
                          <a:latin typeface="+mn-lt"/>
                          <a:ea typeface="+mn-ea"/>
                          <a:cs typeface="+mn-cs"/>
                        </a:rPr>
                        <a:t>1   2</a:t>
                      </a:r>
                      <a:endParaRPr lang="en-US" sz="1800" b="1" kern="1200" dirty="0">
                        <a:solidFill>
                          <a:schemeClr val="accent2"/>
                        </a:solidFill>
                        <a:latin typeface="+mn-lt"/>
                        <a:ea typeface="+mn-ea"/>
                        <a:cs typeface="+mn-cs"/>
                      </a:endParaRPr>
                    </a:p>
                  </a:txBody>
                  <a:tcPr/>
                </a:tc>
                <a:tc>
                  <a:txBody>
                    <a:bodyPr/>
                    <a:lstStyle/>
                    <a:p>
                      <a:r>
                        <a:rPr lang="en-US" sz="1800" b="1" dirty="0" smtClean="0">
                          <a:solidFill>
                            <a:schemeClr val="accent2"/>
                          </a:solidFill>
                        </a:rPr>
                        <a:t>7</a:t>
                      </a:r>
                      <a:endParaRPr lang="en-US" sz="1800" b="1" dirty="0">
                        <a:solidFill>
                          <a:schemeClr val="accent2"/>
                        </a:solidFill>
                      </a:endParaRPr>
                    </a:p>
                  </a:txBody>
                  <a:tcPr/>
                </a:tc>
                <a:tc>
                  <a:txBody>
                    <a:bodyPr/>
                    <a:lstStyle/>
                    <a:p>
                      <a:r>
                        <a:rPr lang="en-US" sz="1800" b="1" dirty="0" smtClean="0">
                          <a:solidFill>
                            <a:schemeClr val="accent2"/>
                          </a:solidFill>
                        </a:rPr>
                        <a:t>7</a:t>
                      </a:r>
                      <a:r>
                        <a:rPr lang="en-US" sz="1800" b="1" baseline="0" dirty="0" smtClean="0">
                          <a:solidFill>
                            <a:schemeClr val="accent2"/>
                          </a:solidFill>
                        </a:rPr>
                        <a:t>   6   5</a:t>
                      </a:r>
                      <a:endParaRPr lang="en-US" sz="1800" b="1" dirty="0">
                        <a:solidFill>
                          <a:schemeClr val="accent2"/>
                        </a:solidFill>
                      </a:endParaRPr>
                    </a:p>
                  </a:txBody>
                  <a:tcPr/>
                </a:tc>
              </a:tr>
              <a:tr h="333100">
                <a:tc>
                  <a:txBody>
                    <a:bodyPr/>
                    <a:lstStyle/>
                    <a:p>
                      <a:r>
                        <a:rPr lang="en-US" sz="1800" dirty="0" smtClean="0">
                          <a:solidFill>
                            <a:schemeClr val="accent2"/>
                          </a:solidFill>
                        </a:rPr>
                        <a:t>Count[8]       </a:t>
                      </a:r>
                      <a:r>
                        <a:rPr lang="en-US" sz="1800" b="1" kern="1200" dirty="0" smtClean="0">
                          <a:solidFill>
                            <a:schemeClr val="accent2"/>
                          </a:solidFill>
                          <a:latin typeface="+mn-lt"/>
                          <a:ea typeface="+mn-ea"/>
                          <a:cs typeface="+mn-cs"/>
                        </a:rPr>
                        <a:t>0</a:t>
                      </a:r>
                      <a:endParaRPr lang="en-US" sz="1800" b="1" kern="1200" dirty="0">
                        <a:solidFill>
                          <a:schemeClr val="accent2"/>
                        </a:solidFill>
                        <a:latin typeface="+mn-lt"/>
                        <a:ea typeface="+mn-ea"/>
                        <a:cs typeface="+mn-cs"/>
                      </a:endParaRPr>
                    </a:p>
                  </a:txBody>
                  <a:tcPr/>
                </a:tc>
                <a:tc>
                  <a:txBody>
                    <a:bodyPr/>
                    <a:lstStyle/>
                    <a:p>
                      <a:r>
                        <a:rPr lang="en-US" sz="1800" b="1" dirty="0" smtClean="0">
                          <a:solidFill>
                            <a:schemeClr val="accent2"/>
                          </a:solidFill>
                        </a:rPr>
                        <a:t>7</a:t>
                      </a:r>
                      <a:endParaRPr lang="en-US" sz="1800" b="1" dirty="0">
                        <a:solidFill>
                          <a:schemeClr val="accent2"/>
                        </a:solidFill>
                      </a:endParaRPr>
                    </a:p>
                  </a:txBody>
                  <a:tcPr/>
                </a:tc>
                <a:tc>
                  <a:txBody>
                    <a:bodyPr/>
                    <a:lstStyle/>
                    <a:p>
                      <a:r>
                        <a:rPr lang="en-US" sz="1800" b="1" dirty="0" smtClean="0">
                          <a:solidFill>
                            <a:schemeClr val="accent2"/>
                          </a:solidFill>
                        </a:rPr>
                        <a:t>7</a:t>
                      </a:r>
                      <a:endParaRPr lang="en-US" sz="1800" b="1" dirty="0">
                        <a:solidFill>
                          <a:schemeClr val="accent2"/>
                        </a:solidFill>
                      </a:endParaRPr>
                    </a:p>
                  </a:txBody>
                  <a:tcPr/>
                </a:tc>
              </a:tr>
              <a:tr h="316681">
                <a:tc>
                  <a:txBody>
                    <a:bodyPr/>
                    <a:lstStyle/>
                    <a:p>
                      <a:r>
                        <a:rPr lang="en-US" sz="1800" dirty="0" smtClean="0">
                          <a:solidFill>
                            <a:schemeClr val="accent2"/>
                          </a:solidFill>
                        </a:rPr>
                        <a:t>count[9]       </a:t>
                      </a:r>
                      <a:r>
                        <a:rPr lang="en-US" sz="1800" b="1" kern="1200" dirty="0" smtClean="0">
                          <a:solidFill>
                            <a:schemeClr val="accent2"/>
                          </a:solidFill>
                          <a:latin typeface="+mn-lt"/>
                          <a:ea typeface="+mn-ea"/>
                          <a:cs typeface="+mn-cs"/>
                        </a:rPr>
                        <a:t>1</a:t>
                      </a:r>
                      <a:endParaRPr lang="en-US" sz="1800" b="1" kern="1200" dirty="0">
                        <a:solidFill>
                          <a:schemeClr val="accent2"/>
                        </a:solidFill>
                        <a:latin typeface="+mn-lt"/>
                        <a:ea typeface="+mn-ea"/>
                        <a:cs typeface="+mn-cs"/>
                      </a:endParaRPr>
                    </a:p>
                  </a:txBody>
                  <a:tcPr/>
                </a:tc>
                <a:tc>
                  <a:txBody>
                    <a:bodyPr/>
                    <a:lstStyle/>
                    <a:p>
                      <a:r>
                        <a:rPr lang="en-US" sz="1800" b="1" dirty="0" smtClean="0">
                          <a:solidFill>
                            <a:schemeClr val="accent2"/>
                          </a:solidFill>
                        </a:rPr>
                        <a:t>8</a:t>
                      </a:r>
                      <a:endParaRPr lang="en-US" sz="1800" b="1" dirty="0">
                        <a:solidFill>
                          <a:schemeClr val="accent2"/>
                        </a:solidFill>
                      </a:endParaRPr>
                    </a:p>
                  </a:txBody>
                  <a:tcPr/>
                </a:tc>
                <a:tc>
                  <a:txBody>
                    <a:bodyPr/>
                    <a:lstStyle/>
                    <a:p>
                      <a:r>
                        <a:rPr lang="en-US" sz="1800" b="1" dirty="0" smtClean="0">
                          <a:solidFill>
                            <a:schemeClr val="accent2"/>
                          </a:solidFill>
                        </a:rPr>
                        <a:t>8   7</a:t>
                      </a:r>
                      <a:endParaRPr lang="en-US" sz="1800" b="1" dirty="0">
                        <a:solidFill>
                          <a:schemeClr val="accent2"/>
                        </a:solidFill>
                      </a:endParaRPr>
                    </a:p>
                  </a:txBody>
                  <a:tcPr/>
                </a:tc>
              </a:tr>
            </a:tbl>
          </a:graphicData>
        </a:graphic>
      </p:graphicFrame>
      <p:cxnSp>
        <p:nvCxnSpPr>
          <p:cNvPr id="8" name="Straight Connector 7"/>
          <p:cNvCxnSpPr/>
          <p:nvPr/>
        </p:nvCxnSpPr>
        <p:spPr>
          <a:xfrm flipH="1">
            <a:off x="12954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87485" y="533400"/>
            <a:ext cx="1034259" cy="400110"/>
          </a:xfrm>
          <a:prstGeom prst="rect">
            <a:avLst/>
          </a:prstGeom>
        </p:spPr>
        <p:txBody>
          <a:bodyPr wrap="none">
            <a:spAutoFit/>
          </a:bodyPr>
          <a:lstStyle/>
          <a:p>
            <a:pPr algn="ctr"/>
            <a:r>
              <a:rPr lang="en-US" sz="2000" b="1" dirty="0" smtClean="0">
                <a:solidFill>
                  <a:schemeClr val="lt1"/>
                </a:solidFill>
              </a:rPr>
              <a:t>Pass # 2</a:t>
            </a:r>
            <a:endParaRPr lang="en-US" sz="2000" b="1" dirty="0">
              <a:solidFill>
                <a:schemeClr val="lt1"/>
              </a:solidFill>
            </a:endParaRPr>
          </a:p>
        </p:txBody>
      </p:sp>
      <p:cxnSp>
        <p:nvCxnSpPr>
          <p:cNvPr id="13" name="Straight Connector 12"/>
          <p:cNvCxnSpPr/>
          <p:nvPr/>
        </p:nvCxnSpPr>
        <p:spPr>
          <a:xfrm flipH="1">
            <a:off x="1295400" y="4267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114800" y="1600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3434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114800" y="2362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114800" y="3124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114800" y="38100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114800" y="4267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4343400" y="4267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114800" y="49530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2430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31</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874843509"/>
              </p:ext>
            </p:extLst>
          </p:nvPr>
        </p:nvGraphicFramePr>
        <p:xfrm>
          <a:off x="1" y="5562601"/>
          <a:ext cx="5105399" cy="1097280"/>
        </p:xfrm>
        <a:graphic>
          <a:graphicData uri="http://schemas.openxmlformats.org/drawingml/2006/table">
            <a:tbl>
              <a:tblPr firstRow="1" bandRow="1">
                <a:tableStyleId>{5C22544A-7EE6-4342-B048-85BDC9FD1C3A}</a:tableStyleId>
              </a:tblPr>
              <a:tblGrid>
                <a:gridCol w="209442"/>
                <a:gridCol w="548930"/>
                <a:gridCol w="528561"/>
                <a:gridCol w="465666"/>
                <a:gridCol w="457200"/>
                <a:gridCol w="457200"/>
                <a:gridCol w="457200"/>
                <a:gridCol w="609600"/>
                <a:gridCol w="609600"/>
                <a:gridCol w="381000"/>
                <a:gridCol w="381000"/>
              </a:tblGrid>
              <a:tr h="330200">
                <a:tc gridSpan="11">
                  <a:txBody>
                    <a:bodyPr/>
                    <a:lstStyle/>
                    <a:p>
                      <a:pPr algn="ctr"/>
                      <a:r>
                        <a:rPr lang="en-US" dirty="0" smtClean="0"/>
                        <a:t>Out put array</a:t>
                      </a:r>
                      <a:endParaRPr lang="en-US" dirty="0"/>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tc hMerge="1">
                  <a:txBody>
                    <a:bodyPr/>
                    <a:lstStyle/>
                    <a:p>
                      <a:pPr algn="ctr"/>
                      <a:endParaRPr lang="en-US" dirty="0"/>
                    </a:p>
                  </a:txBody>
                  <a:tcPr/>
                </a:tc>
              </a:tr>
              <a:tr h="330200">
                <a:tc>
                  <a:txBody>
                    <a:bodyPr/>
                    <a:lstStyle/>
                    <a:p>
                      <a:endParaRPr lang="en-US" dirty="0">
                        <a:solidFill>
                          <a:schemeClr val="accent2"/>
                        </a:solidFill>
                      </a:endParaRPr>
                    </a:p>
                  </a:txBody>
                  <a:tcPr/>
                </a:tc>
                <a:tc>
                  <a:txBody>
                    <a:bodyPr/>
                    <a:lstStyle/>
                    <a:p>
                      <a:r>
                        <a:rPr lang="en-US" dirty="0" smtClean="0">
                          <a:solidFill>
                            <a:schemeClr val="accent2"/>
                          </a:solidFill>
                        </a:rPr>
                        <a:t>0</a:t>
                      </a:r>
                      <a:endParaRPr lang="en-US" dirty="0">
                        <a:solidFill>
                          <a:schemeClr val="accent2"/>
                        </a:solidFill>
                      </a:endParaRPr>
                    </a:p>
                  </a:txBody>
                  <a:tcPr/>
                </a:tc>
                <a:tc>
                  <a:txBody>
                    <a:bodyPr/>
                    <a:lstStyle/>
                    <a:p>
                      <a:r>
                        <a:rPr lang="en-US" dirty="0" smtClean="0">
                          <a:solidFill>
                            <a:schemeClr val="accent2"/>
                          </a:solidFill>
                        </a:rPr>
                        <a:t>1</a:t>
                      </a:r>
                      <a:endParaRPr lang="en-US" dirty="0">
                        <a:solidFill>
                          <a:schemeClr val="accent2"/>
                        </a:solidFill>
                      </a:endParaRPr>
                    </a:p>
                  </a:txBody>
                  <a:tcPr/>
                </a:tc>
                <a:tc>
                  <a:txBody>
                    <a:bodyPr/>
                    <a:lstStyle/>
                    <a:p>
                      <a:r>
                        <a:rPr lang="en-US" dirty="0" smtClean="0">
                          <a:solidFill>
                            <a:schemeClr val="accent2"/>
                          </a:solidFill>
                        </a:rPr>
                        <a:t>2</a:t>
                      </a:r>
                      <a:endParaRPr lang="en-US" dirty="0">
                        <a:solidFill>
                          <a:schemeClr val="accent2"/>
                        </a:solidFill>
                      </a:endParaRPr>
                    </a:p>
                  </a:txBody>
                  <a:tcPr/>
                </a:tc>
                <a:tc>
                  <a:txBody>
                    <a:bodyPr/>
                    <a:lstStyle/>
                    <a:p>
                      <a:r>
                        <a:rPr lang="en-US" dirty="0" smtClean="0">
                          <a:solidFill>
                            <a:schemeClr val="accent2"/>
                          </a:solidFill>
                        </a:rPr>
                        <a:t>3</a:t>
                      </a:r>
                      <a:endParaRPr lang="en-US" dirty="0">
                        <a:solidFill>
                          <a:schemeClr val="accent2"/>
                        </a:solidFill>
                      </a:endParaRPr>
                    </a:p>
                  </a:txBody>
                  <a:tcPr/>
                </a:tc>
                <a:tc>
                  <a:txBody>
                    <a:bodyPr/>
                    <a:lstStyle/>
                    <a:p>
                      <a:r>
                        <a:rPr lang="en-US" dirty="0" smtClean="0">
                          <a:solidFill>
                            <a:schemeClr val="accent2"/>
                          </a:solidFill>
                        </a:rPr>
                        <a:t>4</a:t>
                      </a:r>
                      <a:endParaRPr lang="en-US" dirty="0">
                        <a:solidFill>
                          <a:schemeClr val="accent2"/>
                        </a:solidFill>
                      </a:endParaRPr>
                    </a:p>
                  </a:txBody>
                  <a:tcPr/>
                </a:tc>
                <a:tc>
                  <a:txBody>
                    <a:bodyPr/>
                    <a:lstStyle/>
                    <a:p>
                      <a:r>
                        <a:rPr lang="en-US" dirty="0" smtClean="0">
                          <a:solidFill>
                            <a:schemeClr val="accent2"/>
                          </a:solidFill>
                        </a:rPr>
                        <a:t>5</a:t>
                      </a:r>
                      <a:endParaRPr lang="en-US" dirty="0">
                        <a:solidFill>
                          <a:schemeClr val="accent2"/>
                        </a:solidFill>
                      </a:endParaRPr>
                    </a:p>
                  </a:txBody>
                  <a:tcPr/>
                </a:tc>
                <a:tc>
                  <a:txBody>
                    <a:bodyPr/>
                    <a:lstStyle/>
                    <a:p>
                      <a:r>
                        <a:rPr lang="en-US" dirty="0" smtClean="0">
                          <a:solidFill>
                            <a:schemeClr val="accent2"/>
                          </a:solidFill>
                        </a:rPr>
                        <a:t>6</a:t>
                      </a:r>
                      <a:endParaRPr lang="en-US" dirty="0">
                        <a:solidFill>
                          <a:schemeClr val="accent2"/>
                        </a:solidFill>
                      </a:endParaRPr>
                    </a:p>
                  </a:txBody>
                  <a:tcPr/>
                </a:tc>
                <a:tc>
                  <a:txBody>
                    <a:bodyPr/>
                    <a:lstStyle/>
                    <a:p>
                      <a:r>
                        <a:rPr lang="en-US" dirty="0" smtClean="0">
                          <a:solidFill>
                            <a:schemeClr val="accent2"/>
                          </a:solidFill>
                        </a:rPr>
                        <a:t>7</a:t>
                      </a:r>
                      <a:endParaRPr lang="en-US" dirty="0">
                        <a:solidFill>
                          <a:schemeClr val="accent2"/>
                        </a:solidFill>
                      </a:endParaRPr>
                    </a:p>
                  </a:txBody>
                  <a:tcPr/>
                </a:tc>
                <a:tc>
                  <a:txBody>
                    <a:bodyPr/>
                    <a:lstStyle/>
                    <a:p>
                      <a:r>
                        <a:rPr lang="en-US" dirty="0" smtClean="0">
                          <a:solidFill>
                            <a:schemeClr val="accent2"/>
                          </a:solidFill>
                        </a:rPr>
                        <a:t>8</a:t>
                      </a:r>
                      <a:endParaRPr lang="en-US" dirty="0">
                        <a:solidFill>
                          <a:schemeClr val="accent2"/>
                        </a:solidFill>
                      </a:endParaRPr>
                    </a:p>
                  </a:txBody>
                  <a:tcPr/>
                </a:tc>
                <a:tc>
                  <a:txBody>
                    <a:bodyPr/>
                    <a:lstStyle/>
                    <a:p>
                      <a:r>
                        <a:rPr lang="en-US" dirty="0" smtClean="0">
                          <a:solidFill>
                            <a:schemeClr val="accent2"/>
                          </a:solidFill>
                        </a:rPr>
                        <a:t>9</a:t>
                      </a:r>
                      <a:endParaRPr lang="en-US" dirty="0">
                        <a:solidFill>
                          <a:schemeClr val="accent2"/>
                        </a:solidFill>
                      </a:endParaRPr>
                    </a:p>
                  </a:txBody>
                  <a:tcPr/>
                </a:tc>
              </a:tr>
              <a:tr h="330200">
                <a:tc>
                  <a:txBody>
                    <a:bodyPr/>
                    <a:lstStyle/>
                    <a:p>
                      <a:endParaRPr lang="en-US" dirty="0">
                        <a:solidFill>
                          <a:schemeClr val="accent2"/>
                        </a:solidFill>
                      </a:endParaRPr>
                    </a:p>
                  </a:txBody>
                  <a:tcPr/>
                </a:tc>
                <a:tc>
                  <a:txBody>
                    <a:bodyPr/>
                    <a:lstStyle/>
                    <a:p>
                      <a:r>
                        <a:rPr lang="en-US" b="1" dirty="0" smtClean="0">
                          <a:solidFill>
                            <a:schemeClr val="accent2"/>
                          </a:solidFill>
                        </a:rPr>
                        <a:t>2</a:t>
                      </a:r>
                      <a:endParaRPr lang="en-US" b="1" dirty="0">
                        <a:solidFill>
                          <a:schemeClr val="accent2"/>
                        </a:solidFill>
                      </a:endParaRPr>
                    </a:p>
                  </a:txBody>
                  <a:tcPr/>
                </a:tc>
                <a:tc>
                  <a:txBody>
                    <a:bodyPr/>
                    <a:lstStyle/>
                    <a:p>
                      <a:r>
                        <a:rPr lang="en-US" b="1" dirty="0" smtClean="0">
                          <a:solidFill>
                            <a:schemeClr val="accent2"/>
                          </a:solidFill>
                        </a:rPr>
                        <a:t>24</a:t>
                      </a:r>
                      <a:endParaRPr lang="en-US" b="1" dirty="0">
                        <a:solidFill>
                          <a:schemeClr val="accent2"/>
                        </a:solidFill>
                      </a:endParaRPr>
                    </a:p>
                  </a:txBody>
                  <a:tcPr/>
                </a:tc>
                <a:tc>
                  <a:txBody>
                    <a:bodyPr/>
                    <a:lstStyle/>
                    <a:p>
                      <a:r>
                        <a:rPr lang="en-US" b="1" dirty="0" smtClean="0">
                          <a:solidFill>
                            <a:schemeClr val="accent2"/>
                          </a:solidFill>
                        </a:rPr>
                        <a:t>45</a:t>
                      </a:r>
                      <a:endParaRPr lang="en-US" b="1" dirty="0">
                        <a:solidFill>
                          <a:schemeClr val="accent2"/>
                        </a:solidFill>
                      </a:endParaRPr>
                    </a:p>
                  </a:txBody>
                  <a:tcPr/>
                </a:tc>
                <a:tc>
                  <a:txBody>
                    <a:bodyPr/>
                    <a:lstStyle/>
                    <a:p>
                      <a:r>
                        <a:rPr lang="en-US" b="1" dirty="0" smtClean="0">
                          <a:solidFill>
                            <a:schemeClr val="accent2"/>
                          </a:solidFill>
                        </a:rPr>
                        <a:t>66</a:t>
                      </a:r>
                      <a:endParaRPr lang="en-US" b="1" dirty="0">
                        <a:solidFill>
                          <a:schemeClr val="accent2"/>
                        </a:solidFill>
                      </a:endParaRPr>
                    </a:p>
                  </a:txBody>
                  <a:tcPr/>
                </a:tc>
                <a:tc>
                  <a:txBody>
                    <a:bodyPr/>
                    <a:lstStyle/>
                    <a:p>
                      <a:r>
                        <a:rPr lang="en-US" b="1" dirty="0" smtClean="0">
                          <a:solidFill>
                            <a:schemeClr val="accent2"/>
                          </a:solidFill>
                        </a:rPr>
                        <a:t>75</a:t>
                      </a:r>
                      <a:endParaRPr lang="en-US" b="1" dirty="0">
                        <a:solidFill>
                          <a:schemeClr val="accent2"/>
                        </a:solidFill>
                      </a:endParaRPr>
                    </a:p>
                  </a:txBody>
                  <a:tcPr/>
                </a:tc>
                <a:tc>
                  <a:txBody>
                    <a:bodyPr/>
                    <a:lstStyle/>
                    <a:p>
                      <a:r>
                        <a:rPr lang="en-US" b="1" dirty="0" smtClean="0">
                          <a:solidFill>
                            <a:schemeClr val="accent2"/>
                          </a:solidFill>
                        </a:rPr>
                        <a:t>90</a:t>
                      </a:r>
                      <a:endParaRPr lang="en-US" b="1" dirty="0">
                        <a:solidFill>
                          <a:schemeClr val="accent2"/>
                        </a:solidFill>
                      </a:endParaRPr>
                    </a:p>
                  </a:txBody>
                  <a:tcPr/>
                </a:tc>
                <a:tc>
                  <a:txBody>
                    <a:bodyPr/>
                    <a:lstStyle/>
                    <a:p>
                      <a:r>
                        <a:rPr lang="en-US" b="1" dirty="0" smtClean="0">
                          <a:solidFill>
                            <a:schemeClr val="accent2"/>
                          </a:solidFill>
                        </a:rPr>
                        <a:t>170</a:t>
                      </a:r>
                      <a:endParaRPr lang="en-US" b="1" dirty="0">
                        <a:solidFill>
                          <a:schemeClr val="accent2"/>
                        </a:solidFill>
                      </a:endParaRPr>
                    </a:p>
                  </a:txBody>
                  <a:tcPr/>
                </a:tc>
                <a:tc>
                  <a:txBody>
                    <a:bodyPr/>
                    <a:lstStyle/>
                    <a:p>
                      <a:r>
                        <a:rPr lang="en-US" b="1" dirty="0" smtClean="0">
                          <a:solidFill>
                            <a:schemeClr val="accent2"/>
                          </a:solidFill>
                        </a:rPr>
                        <a:t>802</a:t>
                      </a:r>
                      <a:endParaRPr lang="en-US" b="1" dirty="0">
                        <a:solidFill>
                          <a:schemeClr val="accent2"/>
                        </a:solidFill>
                      </a:endParaRPr>
                    </a:p>
                  </a:txBody>
                  <a:tcPr/>
                </a:tc>
                <a:tc>
                  <a:txBody>
                    <a:bodyPr/>
                    <a:lstStyle/>
                    <a:p>
                      <a:endParaRPr lang="en-US" b="1" dirty="0">
                        <a:solidFill>
                          <a:schemeClr val="accent2"/>
                        </a:solidFill>
                      </a:endParaRPr>
                    </a:p>
                  </a:txBody>
                  <a:tcPr/>
                </a:tc>
                <a:tc>
                  <a:txBody>
                    <a:bodyPr/>
                    <a:lstStyle/>
                    <a:p>
                      <a:endParaRPr lang="en-US" b="1" dirty="0">
                        <a:solidFill>
                          <a:schemeClr val="accent2"/>
                        </a:solidFill>
                      </a:endParaRPr>
                    </a:p>
                  </a:txBody>
                  <a:tcPr/>
                </a:tc>
              </a:tr>
            </a:tbl>
          </a:graphicData>
        </a:graphic>
      </p:graphicFrame>
      <p:sp>
        <p:nvSpPr>
          <p:cNvPr id="6" name="Rectangle 3"/>
          <p:cNvSpPr txBox="1">
            <a:spLocks noChangeArrowheads="1"/>
          </p:cNvSpPr>
          <p:nvPr/>
        </p:nvSpPr>
        <p:spPr>
          <a:xfrm>
            <a:off x="5791200" y="1371600"/>
            <a:ext cx="3886200" cy="5486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342900" indent="-342900">
              <a:buNone/>
            </a:pPr>
            <a:r>
              <a:rPr lang="en-US" sz="1800" dirty="0" smtClean="0"/>
              <a:t> // Store count of occurrences in count[]</a:t>
            </a:r>
          </a:p>
          <a:p>
            <a:pPr marL="342900" indent="-342900">
              <a:buNone/>
            </a:pPr>
            <a:endParaRPr lang="en-US" sz="1800" dirty="0" smtClean="0"/>
          </a:p>
          <a:p>
            <a:pPr marL="342900" indent="-342900">
              <a:buNone/>
            </a:pPr>
            <a:r>
              <a:rPr lang="en-US" sz="1800" dirty="0" smtClean="0"/>
              <a:t>    for (</a:t>
            </a:r>
            <a:r>
              <a:rPr lang="en-US" sz="1800" dirty="0" err="1" smtClean="0"/>
              <a:t>i</a:t>
            </a:r>
            <a:r>
              <a:rPr lang="en-US" sz="1800" dirty="0" smtClean="0"/>
              <a:t> = 0; </a:t>
            </a:r>
            <a:r>
              <a:rPr lang="en-US" sz="1800" dirty="0" err="1" smtClean="0"/>
              <a:t>i</a:t>
            </a:r>
            <a:r>
              <a:rPr lang="en-US" sz="1800" dirty="0" smtClean="0"/>
              <a:t> &lt; n; </a:t>
            </a:r>
            <a:r>
              <a:rPr lang="en-US" sz="1800" dirty="0" err="1" smtClean="0"/>
              <a:t>i</a:t>
            </a:r>
            <a:r>
              <a:rPr lang="en-US" sz="1800" dirty="0" smtClean="0"/>
              <a:t>++)</a:t>
            </a:r>
          </a:p>
          <a:p>
            <a:pPr marL="342900" indent="-342900">
              <a:buNone/>
            </a:pPr>
            <a:r>
              <a:rPr lang="en-US" sz="1800" dirty="0" smtClean="0"/>
              <a:t>        count[ (</a:t>
            </a:r>
            <a:r>
              <a:rPr lang="en-US" sz="1800" dirty="0" err="1" smtClean="0"/>
              <a:t>arr</a:t>
            </a:r>
            <a:r>
              <a:rPr lang="en-US" sz="1800" dirty="0" smtClean="0"/>
              <a:t>[</a:t>
            </a:r>
            <a:r>
              <a:rPr lang="en-US" sz="1800" dirty="0" err="1" smtClean="0"/>
              <a:t>i</a:t>
            </a:r>
            <a:r>
              <a:rPr lang="en-US" sz="1800" dirty="0" smtClean="0"/>
              <a:t>]/exp)%10 ]++;</a:t>
            </a:r>
          </a:p>
          <a:p>
            <a:pPr marL="342900" indent="-342900">
              <a:buNone/>
            </a:pPr>
            <a:r>
              <a:rPr lang="en-US" sz="1800" dirty="0" smtClean="0"/>
              <a:t> </a:t>
            </a:r>
          </a:p>
          <a:p>
            <a:pPr marL="342900" indent="-342900">
              <a:buNone/>
            </a:pPr>
            <a:r>
              <a:rPr lang="en-US" sz="1800" dirty="0" smtClean="0"/>
              <a:t>    // Change count[</a:t>
            </a:r>
            <a:r>
              <a:rPr lang="en-US" sz="1800" dirty="0" err="1" smtClean="0"/>
              <a:t>i</a:t>
            </a:r>
            <a:r>
              <a:rPr lang="en-US" sz="1800" dirty="0" smtClean="0"/>
              <a:t>]</a:t>
            </a:r>
          </a:p>
          <a:p>
            <a:pPr marL="342900" indent="-342900">
              <a:buNone/>
            </a:pPr>
            <a:r>
              <a:rPr lang="en-US" sz="1800" dirty="0" smtClean="0"/>
              <a:t>    </a:t>
            </a:r>
          </a:p>
          <a:p>
            <a:pPr marL="342900" indent="-342900">
              <a:buNone/>
            </a:pPr>
            <a:r>
              <a:rPr lang="en-US" sz="1800" dirty="0" smtClean="0"/>
              <a:t>    for (</a:t>
            </a:r>
            <a:r>
              <a:rPr lang="en-US" sz="1800" dirty="0" err="1" smtClean="0"/>
              <a:t>i</a:t>
            </a:r>
            <a:r>
              <a:rPr lang="en-US" sz="1800" dirty="0" smtClean="0"/>
              <a:t> = 1; </a:t>
            </a:r>
            <a:r>
              <a:rPr lang="en-US" sz="1800" dirty="0" err="1" smtClean="0"/>
              <a:t>i</a:t>
            </a:r>
            <a:r>
              <a:rPr lang="en-US" sz="1800" dirty="0" smtClean="0"/>
              <a:t> &lt; 10; </a:t>
            </a:r>
            <a:r>
              <a:rPr lang="en-US" sz="1800" dirty="0" err="1" smtClean="0"/>
              <a:t>i</a:t>
            </a:r>
            <a:r>
              <a:rPr lang="en-US" sz="1800" dirty="0" smtClean="0"/>
              <a:t>++)</a:t>
            </a:r>
          </a:p>
          <a:p>
            <a:pPr marL="342900" indent="-342900">
              <a:buNone/>
            </a:pPr>
            <a:r>
              <a:rPr lang="en-US" sz="1800" dirty="0" smtClean="0"/>
              <a:t>        count[</a:t>
            </a:r>
            <a:r>
              <a:rPr lang="en-US" sz="1800" dirty="0" err="1" smtClean="0"/>
              <a:t>i</a:t>
            </a:r>
            <a:r>
              <a:rPr lang="en-US" sz="1800" dirty="0" smtClean="0"/>
              <a:t>] += count[</a:t>
            </a:r>
            <a:r>
              <a:rPr lang="en-US" sz="1800" dirty="0" err="1" smtClean="0"/>
              <a:t>i</a:t>
            </a:r>
            <a:r>
              <a:rPr lang="en-US" sz="1800" dirty="0" smtClean="0"/>
              <a:t> - 1];</a:t>
            </a:r>
          </a:p>
          <a:p>
            <a:pPr marL="342900" indent="-342900">
              <a:buNone/>
            </a:pPr>
            <a:r>
              <a:rPr lang="en-US" sz="1800" dirty="0" smtClean="0"/>
              <a:t> // Build the output array</a:t>
            </a:r>
          </a:p>
          <a:p>
            <a:pPr marL="342900" indent="-342900">
              <a:buNone/>
            </a:pPr>
            <a:r>
              <a:rPr lang="en-US" sz="1800" dirty="0" smtClean="0"/>
              <a:t>    for (</a:t>
            </a:r>
            <a:r>
              <a:rPr lang="en-US" sz="1800" dirty="0" err="1" smtClean="0"/>
              <a:t>i</a:t>
            </a:r>
            <a:r>
              <a:rPr lang="en-US" sz="1800" dirty="0" smtClean="0"/>
              <a:t> = n - 1; </a:t>
            </a:r>
            <a:r>
              <a:rPr lang="en-US" sz="1800" dirty="0" err="1" smtClean="0"/>
              <a:t>i</a:t>
            </a:r>
            <a:r>
              <a:rPr lang="en-US" sz="1800" dirty="0" smtClean="0"/>
              <a:t> &gt;= 0; </a:t>
            </a:r>
            <a:r>
              <a:rPr lang="en-US" sz="1800" dirty="0" err="1" smtClean="0"/>
              <a:t>i</a:t>
            </a:r>
            <a:r>
              <a:rPr lang="en-US" sz="1800" dirty="0" smtClean="0"/>
              <a:t>--)</a:t>
            </a:r>
          </a:p>
          <a:p>
            <a:pPr marL="342900" indent="-342900">
              <a:buNone/>
            </a:pPr>
            <a:r>
              <a:rPr lang="en-US" sz="1800" dirty="0" smtClean="0"/>
              <a:t>    {</a:t>
            </a:r>
          </a:p>
          <a:p>
            <a:pPr marL="342900" indent="-342900">
              <a:buNone/>
            </a:pPr>
            <a:r>
              <a:rPr lang="en-US" sz="1800" dirty="0" smtClean="0"/>
              <a:t>        output[count[ (</a:t>
            </a:r>
            <a:r>
              <a:rPr lang="en-US" sz="1800" dirty="0" err="1" smtClean="0"/>
              <a:t>arr</a:t>
            </a:r>
            <a:r>
              <a:rPr lang="en-US" sz="1800" dirty="0" smtClean="0"/>
              <a:t>[</a:t>
            </a:r>
            <a:r>
              <a:rPr lang="en-US" sz="1800" dirty="0" err="1" smtClean="0"/>
              <a:t>i</a:t>
            </a:r>
            <a:r>
              <a:rPr lang="en-US" sz="1800" dirty="0" smtClean="0"/>
              <a:t>]/exp)%10 ] - 1] = </a:t>
            </a:r>
            <a:r>
              <a:rPr lang="en-US" sz="1800" dirty="0" err="1" smtClean="0"/>
              <a:t>arr</a:t>
            </a:r>
            <a:r>
              <a:rPr lang="en-US" sz="1800" dirty="0" smtClean="0"/>
              <a:t>[</a:t>
            </a:r>
            <a:r>
              <a:rPr lang="en-US" sz="1800" dirty="0" err="1" smtClean="0"/>
              <a:t>i</a:t>
            </a:r>
            <a:r>
              <a:rPr lang="en-US" sz="1800" dirty="0" smtClean="0"/>
              <a:t>];</a:t>
            </a:r>
          </a:p>
          <a:p>
            <a:pPr marL="342900" indent="-342900">
              <a:buNone/>
            </a:pPr>
            <a:r>
              <a:rPr lang="en-US" sz="1800" dirty="0" smtClean="0"/>
              <a:t>        count[ (</a:t>
            </a:r>
            <a:r>
              <a:rPr lang="en-US" sz="1800" dirty="0" err="1" smtClean="0"/>
              <a:t>arr</a:t>
            </a:r>
            <a:r>
              <a:rPr lang="en-US" sz="1800" dirty="0" smtClean="0"/>
              <a:t>[</a:t>
            </a:r>
            <a:r>
              <a:rPr lang="en-US" sz="1800" dirty="0" err="1" smtClean="0"/>
              <a:t>i</a:t>
            </a:r>
            <a:r>
              <a:rPr lang="en-US" sz="1800" dirty="0" smtClean="0"/>
              <a:t>]/exp)%10 ]--;</a:t>
            </a:r>
          </a:p>
          <a:p>
            <a:pPr marL="342900" indent="-342900">
              <a:buNone/>
            </a:pPr>
            <a:r>
              <a:rPr lang="en-US" sz="1800" dirty="0" smtClean="0"/>
              <a:t>    }</a:t>
            </a:r>
          </a:p>
          <a:p>
            <a:pPr marL="342900" indent="-342900">
              <a:buNone/>
            </a:pPr>
            <a:endParaRPr lang="en-US" sz="1800" dirty="0" smtClean="0"/>
          </a:p>
        </p:txBody>
      </p:sp>
      <p:graphicFrame>
        <p:nvGraphicFramePr>
          <p:cNvPr id="9" name="Table 8"/>
          <p:cNvGraphicFramePr>
            <a:graphicFrameLocks noGrp="1"/>
          </p:cNvGraphicFramePr>
          <p:nvPr>
            <p:extLst>
              <p:ext uri="{D42A27DB-BD31-4B8C-83A1-F6EECF244321}">
                <p14:modId xmlns:p14="http://schemas.microsoft.com/office/powerpoint/2010/main" val="2874843509"/>
              </p:ext>
            </p:extLst>
          </p:nvPr>
        </p:nvGraphicFramePr>
        <p:xfrm>
          <a:off x="0" y="0"/>
          <a:ext cx="5714999" cy="5356856"/>
        </p:xfrm>
        <a:graphic>
          <a:graphicData uri="http://schemas.openxmlformats.org/drawingml/2006/table">
            <a:tbl>
              <a:tblPr firstRow="1" bandRow="1">
                <a:tableStyleId>{5C22544A-7EE6-4342-B048-85BDC9FD1C3A}</a:tableStyleId>
              </a:tblPr>
              <a:tblGrid>
                <a:gridCol w="2341031"/>
                <a:gridCol w="1686984"/>
                <a:gridCol w="1686984"/>
              </a:tblGrid>
              <a:tr h="420779">
                <a:tc>
                  <a:txBody>
                    <a:bodyPr/>
                    <a:lstStyle/>
                    <a:p>
                      <a:r>
                        <a:rPr lang="en-US" sz="1800" dirty="0" smtClean="0"/>
                        <a:t>count of occurrences in count[]</a:t>
                      </a:r>
                      <a:endParaRPr lang="en-US" b="1" dirty="0"/>
                    </a:p>
                  </a:txBody>
                  <a:tcPr/>
                </a:tc>
                <a:tc>
                  <a:txBody>
                    <a:bodyPr/>
                    <a:lstStyle/>
                    <a:p>
                      <a:r>
                        <a:rPr lang="en-US" sz="1800" dirty="0" smtClean="0"/>
                        <a:t>Change count[</a:t>
                      </a:r>
                      <a:r>
                        <a:rPr lang="en-US" sz="1800" dirty="0" err="1" smtClean="0"/>
                        <a:t>i</a:t>
                      </a:r>
                      <a:r>
                        <a:rPr lang="en-US" sz="1800" dirty="0" smtClean="0"/>
                        <a:t>] </a:t>
                      </a:r>
                      <a:endParaRPr lang="en-US" b="1" dirty="0"/>
                    </a:p>
                  </a:txBody>
                  <a:tcPr/>
                </a:tc>
                <a:tc>
                  <a:txBody>
                    <a:bodyPr/>
                    <a:lstStyle/>
                    <a:p>
                      <a:r>
                        <a:rPr lang="en-US" b="1" dirty="0" smtClean="0"/>
                        <a:t>Output array</a:t>
                      </a:r>
                      <a:endParaRPr lang="en-US" b="1" dirty="0"/>
                    </a:p>
                  </a:txBody>
                  <a:tcPr/>
                </a:tc>
              </a:tr>
              <a:tr h="420779">
                <a:tc>
                  <a:txBody>
                    <a:bodyPr/>
                    <a:lstStyle/>
                    <a:p>
                      <a:r>
                        <a:rPr lang="en-US" sz="1800" dirty="0" smtClean="0">
                          <a:solidFill>
                            <a:schemeClr val="accent2"/>
                          </a:solidFill>
                        </a:rPr>
                        <a:t> count[ (</a:t>
                      </a:r>
                      <a:r>
                        <a:rPr lang="en-US" sz="1800" dirty="0" err="1" smtClean="0">
                          <a:solidFill>
                            <a:schemeClr val="accent2"/>
                          </a:solidFill>
                        </a:rPr>
                        <a:t>arr</a:t>
                      </a:r>
                      <a:r>
                        <a:rPr lang="en-US" sz="1800" dirty="0" smtClean="0">
                          <a:solidFill>
                            <a:schemeClr val="accent2"/>
                          </a:solidFill>
                        </a:rPr>
                        <a:t>[</a:t>
                      </a:r>
                      <a:r>
                        <a:rPr lang="en-US" sz="1800" dirty="0" err="1" smtClean="0">
                          <a:solidFill>
                            <a:schemeClr val="accent2"/>
                          </a:solidFill>
                        </a:rPr>
                        <a:t>i</a:t>
                      </a:r>
                      <a:r>
                        <a:rPr lang="en-US" sz="1800" dirty="0" smtClean="0">
                          <a:solidFill>
                            <a:schemeClr val="accent2"/>
                          </a:solidFill>
                        </a:rPr>
                        <a:t>]/exp)%10 ]++</a:t>
                      </a:r>
                      <a:endParaRPr lang="en-US" b="1" dirty="0">
                        <a:solidFill>
                          <a:schemeClr val="accent2"/>
                        </a:solidFill>
                      </a:endParaRPr>
                    </a:p>
                  </a:txBody>
                  <a:tcPr/>
                </a:tc>
                <a:tc>
                  <a:txBody>
                    <a:bodyPr/>
                    <a:lstStyle/>
                    <a:p>
                      <a:r>
                        <a:rPr lang="en-US" sz="1800" dirty="0" smtClean="0">
                          <a:solidFill>
                            <a:schemeClr val="accent2"/>
                          </a:solidFill>
                        </a:rPr>
                        <a:t>count[</a:t>
                      </a:r>
                      <a:r>
                        <a:rPr lang="en-US" sz="1800" dirty="0" err="1" smtClean="0">
                          <a:solidFill>
                            <a:schemeClr val="accent2"/>
                          </a:solidFill>
                        </a:rPr>
                        <a:t>i</a:t>
                      </a:r>
                      <a:r>
                        <a:rPr lang="en-US" sz="1800" dirty="0" smtClean="0">
                          <a:solidFill>
                            <a:schemeClr val="accent2"/>
                          </a:solidFill>
                        </a:rPr>
                        <a:t>] += count[</a:t>
                      </a:r>
                      <a:r>
                        <a:rPr lang="en-US" sz="1800" dirty="0" err="1" smtClean="0">
                          <a:solidFill>
                            <a:schemeClr val="accent2"/>
                          </a:solidFill>
                        </a:rPr>
                        <a:t>i</a:t>
                      </a:r>
                      <a:r>
                        <a:rPr lang="en-US" sz="1800" dirty="0" smtClean="0">
                          <a:solidFill>
                            <a:schemeClr val="accent2"/>
                          </a:solidFill>
                        </a:rPr>
                        <a:t> - 1]</a:t>
                      </a:r>
                      <a:endParaRPr lang="en-US" b="1" dirty="0">
                        <a:solidFill>
                          <a:schemeClr val="accent2"/>
                        </a:solidFill>
                      </a:endParaRPr>
                    </a:p>
                  </a:txBody>
                  <a:tcPr/>
                </a:tc>
                <a:tc>
                  <a:txBody>
                    <a:bodyPr/>
                    <a:lstStyle/>
                    <a:p>
                      <a:r>
                        <a:rPr lang="en-US" sz="1800" dirty="0" smtClean="0">
                          <a:solidFill>
                            <a:schemeClr val="accent2"/>
                          </a:solidFill>
                        </a:rPr>
                        <a:t>output[count[ (</a:t>
                      </a:r>
                      <a:r>
                        <a:rPr lang="en-US" sz="1800" dirty="0" err="1" smtClean="0">
                          <a:solidFill>
                            <a:schemeClr val="accent2"/>
                          </a:solidFill>
                        </a:rPr>
                        <a:t>arr</a:t>
                      </a:r>
                      <a:r>
                        <a:rPr lang="en-US" sz="1800" dirty="0" smtClean="0">
                          <a:solidFill>
                            <a:schemeClr val="accent2"/>
                          </a:solidFill>
                        </a:rPr>
                        <a:t>[</a:t>
                      </a:r>
                      <a:r>
                        <a:rPr lang="en-US" sz="1800" dirty="0" err="1" smtClean="0">
                          <a:solidFill>
                            <a:schemeClr val="accent2"/>
                          </a:solidFill>
                        </a:rPr>
                        <a:t>i</a:t>
                      </a:r>
                      <a:r>
                        <a:rPr lang="en-US" sz="1800" dirty="0" smtClean="0">
                          <a:solidFill>
                            <a:schemeClr val="accent2"/>
                          </a:solidFill>
                        </a:rPr>
                        <a:t>]/exp)%10 ] - 1] </a:t>
                      </a:r>
                      <a:endParaRPr lang="en-US" b="1" dirty="0">
                        <a:solidFill>
                          <a:schemeClr val="accent2"/>
                        </a:solidFill>
                      </a:endParaRPr>
                    </a:p>
                  </a:txBody>
                  <a:tcPr/>
                </a:tc>
              </a:tr>
              <a:tr h="343320">
                <a:tc>
                  <a:txBody>
                    <a:bodyPr/>
                    <a:lstStyle/>
                    <a:p>
                      <a:r>
                        <a:rPr lang="en-US" sz="1800" dirty="0" smtClean="0">
                          <a:solidFill>
                            <a:schemeClr val="accent2"/>
                          </a:solidFill>
                        </a:rPr>
                        <a:t>Count[0] </a:t>
                      </a:r>
                      <a:r>
                        <a:rPr lang="en-US" sz="2000" b="1" dirty="0" smtClean="0">
                          <a:solidFill>
                            <a:schemeClr val="accent2"/>
                          </a:solidFill>
                        </a:rPr>
                        <a:t>1 2  3  4  5  6</a:t>
                      </a:r>
                      <a:endParaRPr lang="en-US" sz="2000" b="1" dirty="0">
                        <a:solidFill>
                          <a:schemeClr val="accent2"/>
                        </a:solidFill>
                      </a:endParaRPr>
                    </a:p>
                  </a:txBody>
                  <a:tcPr/>
                </a:tc>
                <a:tc>
                  <a:txBody>
                    <a:bodyPr/>
                    <a:lstStyle/>
                    <a:p>
                      <a:r>
                        <a:rPr lang="en-US" sz="1800" b="1" dirty="0" smtClean="0">
                          <a:solidFill>
                            <a:schemeClr val="accent2"/>
                          </a:solidFill>
                        </a:rPr>
                        <a:t> 6</a:t>
                      </a:r>
                      <a:endParaRPr lang="en-US" b="1" dirty="0">
                        <a:solidFill>
                          <a:schemeClr val="accent2"/>
                        </a:solidFill>
                      </a:endParaRPr>
                    </a:p>
                  </a:txBody>
                  <a:tcPr/>
                </a:tc>
                <a:tc>
                  <a:txBody>
                    <a:bodyPr/>
                    <a:lstStyle/>
                    <a:p>
                      <a:r>
                        <a:rPr lang="en-US" b="1" dirty="0" smtClean="0">
                          <a:solidFill>
                            <a:schemeClr val="accent2"/>
                          </a:solidFill>
                        </a:rPr>
                        <a:t>6  5  4  3  2   1   0</a:t>
                      </a:r>
                      <a:endParaRPr lang="en-US" b="1" dirty="0">
                        <a:solidFill>
                          <a:schemeClr val="accent2"/>
                        </a:solidFill>
                      </a:endParaRPr>
                    </a:p>
                  </a:txBody>
                  <a:tcPr/>
                </a:tc>
              </a:tr>
              <a:tr h="368441">
                <a:tc>
                  <a:txBody>
                    <a:bodyPr/>
                    <a:lstStyle/>
                    <a:p>
                      <a:r>
                        <a:rPr lang="en-US" sz="1800" dirty="0" smtClean="0">
                          <a:solidFill>
                            <a:schemeClr val="accent2"/>
                          </a:solidFill>
                        </a:rPr>
                        <a:t>Count[1]          </a:t>
                      </a:r>
                      <a:r>
                        <a:rPr lang="en-US" sz="2000" b="1" dirty="0" smtClean="0">
                          <a:solidFill>
                            <a:schemeClr val="accent2"/>
                          </a:solidFill>
                        </a:rPr>
                        <a:t>1</a:t>
                      </a:r>
                      <a:endParaRPr lang="en-US" sz="2000" b="1" dirty="0">
                        <a:solidFill>
                          <a:schemeClr val="accent2"/>
                        </a:solidFill>
                      </a:endParaRPr>
                    </a:p>
                  </a:txBody>
                  <a:tcPr/>
                </a:tc>
                <a:tc>
                  <a:txBody>
                    <a:bodyPr/>
                    <a:lstStyle/>
                    <a:p>
                      <a:r>
                        <a:rPr lang="en-US" b="1" dirty="0" smtClean="0">
                          <a:solidFill>
                            <a:schemeClr val="accent2"/>
                          </a:solidFill>
                        </a:rPr>
                        <a:t>7</a:t>
                      </a:r>
                      <a:endParaRPr lang="en-US" b="1" dirty="0">
                        <a:solidFill>
                          <a:schemeClr val="accent2"/>
                        </a:solidFill>
                      </a:endParaRPr>
                    </a:p>
                  </a:txBody>
                  <a:tcPr/>
                </a:tc>
                <a:tc>
                  <a:txBody>
                    <a:bodyPr/>
                    <a:lstStyle/>
                    <a:p>
                      <a:r>
                        <a:rPr lang="en-US" b="1" dirty="0" smtClean="0">
                          <a:solidFill>
                            <a:schemeClr val="accent2"/>
                          </a:solidFill>
                        </a:rPr>
                        <a:t>7</a:t>
                      </a:r>
                      <a:r>
                        <a:rPr lang="en-US" b="1" baseline="0" dirty="0" smtClean="0">
                          <a:solidFill>
                            <a:schemeClr val="accent2"/>
                          </a:solidFill>
                        </a:rPr>
                        <a:t>  6</a:t>
                      </a:r>
                      <a:endParaRPr lang="en-US" b="1" dirty="0">
                        <a:solidFill>
                          <a:schemeClr val="accent2"/>
                        </a:solidFill>
                      </a:endParaRPr>
                    </a:p>
                  </a:txBody>
                  <a:tcPr/>
                </a:tc>
              </a:tr>
              <a:tr h="333100">
                <a:tc>
                  <a:txBody>
                    <a:bodyPr/>
                    <a:lstStyle/>
                    <a:p>
                      <a:r>
                        <a:rPr lang="en-US" sz="1800" dirty="0" smtClean="0">
                          <a:solidFill>
                            <a:schemeClr val="accent2"/>
                          </a:solidFill>
                        </a:rPr>
                        <a:t>Count[2]         </a:t>
                      </a:r>
                      <a:r>
                        <a:rPr lang="en-US" sz="1800" b="1" dirty="0" smtClean="0">
                          <a:solidFill>
                            <a:schemeClr val="accent2"/>
                          </a:solidFill>
                        </a:rPr>
                        <a:t>0</a:t>
                      </a:r>
                      <a:r>
                        <a:rPr lang="en-US" sz="2000" b="1" dirty="0" smtClean="0">
                          <a:solidFill>
                            <a:schemeClr val="accent2"/>
                          </a:solidFill>
                        </a:rPr>
                        <a:t>   </a:t>
                      </a:r>
                      <a:endParaRPr lang="en-US" sz="2000" b="1" dirty="0">
                        <a:solidFill>
                          <a:schemeClr val="accent2"/>
                        </a:solidFill>
                      </a:endParaRPr>
                    </a:p>
                  </a:txBody>
                  <a:tcPr/>
                </a:tc>
                <a:tc>
                  <a:txBody>
                    <a:bodyPr/>
                    <a:lstStyle/>
                    <a:p>
                      <a:r>
                        <a:rPr lang="en-US" b="1" dirty="0" smtClean="0">
                          <a:solidFill>
                            <a:schemeClr val="accent2"/>
                          </a:solidFill>
                        </a:rPr>
                        <a:t>7</a:t>
                      </a:r>
                      <a:endParaRPr lang="en-US" b="1" dirty="0">
                        <a:solidFill>
                          <a:schemeClr val="accent2"/>
                        </a:solidFill>
                      </a:endParaRPr>
                    </a:p>
                  </a:txBody>
                  <a:tcPr/>
                </a:tc>
                <a:tc>
                  <a:txBody>
                    <a:bodyPr/>
                    <a:lstStyle/>
                    <a:p>
                      <a:r>
                        <a:rPr lang="en-US" b="1" dirty="0" smtClean="0">
                          <a:solidFill>
                            <a:schemeClr val="accent2"/>
                          </a:solidFill>
                        </a:rPr>
                        <a:t>7</a:t>
                      </a:r>
                      <a:endParaRPr lang="en-US" b="1" dirty="0">
                        <a:solidFill>
                          <a:schemeClr val="accent2"/>
                        </a:solidFill>
                      </a:endParaRPr>
                    </a:p>
                  </a:txBody>
                  <a:tcPr/>
                </a:tc>
              </a:tr>
              <a:tr h="388616">
                <a:tc>
                  <a:txBody>
                    <a:bodyPr/>
                    <a:lstStyle/>
                    <a:p>
                      <a:r>
                        <a:rPr lang="en-US" sz="1800" dirty="0" smtClean="0">
                          <a:solidFill>
                            <a:schemeClr val="accent2"/>
                          </a:solidFill>
                        </a:rPr>
                        <a:t>Count[3]         </a:t>
                      </a:r>
                      <a:r>
                        <a:rPr lang="en-US" sz="2000" b="1" dirty="0" smtClean="0">
                          <a:solidFill>
                            <a:schemeClr val="accent2"/>
                          </a:solidFill>
                        </a:rPr>
                        <a:t> 0</a:t>
                      </a:r>
                      <a:endParaRPr lang="en-US" sz="2000" b="1" dirty="0">
                        <a:solidFill>
                          <a:schemeClr val="accent2"/>
                        </a:solidFill>
                      </a:endParaRPr>
                    </a:p>
                  </a:txBody>
                  <a:tcPr/>
                </a:tc>
                <a:tc>
                  <a:txBody>
                    <a:bodyPr/>
                    <a:lstStyle/>
                    <a:p>
                      <a:r>
                        <a:rPr lang="en-US" b="1" dirty="0" smtClean="0">
                          <a:solidFill>
                            <a:schemeClr val="accent2"/>
                          </a:solidFill>
                        </a:rPr>
                        <a:t>7</a:t>
                      </a:r>
                      <a:endParaRPr lang="en-US" b="1" dirty="0">
                        <a:solidFill>
                          <a:schemeClr val="accent2"/>
                        </a:solidFill>
                      </a:endParaRPr>
                    </a:p>
                  </a:txBody>
                  <a:tcPr/>
                </a:tc>
                <a:tc>
                  <a:txBody>
                    <a:bodyPr/>
                    <a:lstStyle/>
                    <a:p>
                      <a:r>
                        <a:rPr lang="en-US" b="1" dirty="0" smtClean="0">
                          <a:solidFill>
                            <a:schemeClr val="accent2"/>
                          </a:solidFill>
                        </a:rPr>
                        <a:t>7</a:t>
                      </a:r>
                      <a:endParaRPr lang="en-US" b="1" dirty="0">
                        <a:solidFill>
                          <a:schemeClr val="accent2"/>
                        </a:solidFill>
                      </a:endParaRPr>
                    </a:p>
                  </a:txBody>
                  <a:tcPr/>
                </a:tc>
              </a:tr>
              <a:tr h="333100">
                <a:tc>
                  <a:txBody>
                    <a:bodyPr/>
                    <a:lstStyle/>
                    <a:p>
                      <a:r>
                        <a:rPr lang="en-US" sz="1800" dirty="0" smtClean="0">
                          <a:solidFill>
                            <a:schemeClr val="accent2"/>
                          </a:solidFill>
                        </a:rPr>
                        <a:t>Count[4]          </a:t>
                      </a:r>
                      <a:r>
                        <a:rPr lang="en-US" sz="1800" b="1" dirty="0" smtClean="0">
                          <a:solidFill>
                            <a:schemeClr val="accent2"/>
                          </a:solidFill>
                        </a:rPr>
                        <a:t>0</a:t>
                      </a:r>
                      <a:endParaRPr lang="en-US" sz="2000" b="1" kern="1200" dirty="0">
                        <a:solidFill>
                          <a:schemeClr val="accent2"/>
                        </a:solidFill>
                        <a:latin typeface="+mn-lt"/>
                        <a:ea typeface="+mn-ea"/>
                        <a:cs typeface="+mn-cs"/>
                      </a:endParaRPr>
                    </a:p>
                  </a:txBody>
                  <a:tcPr/>
                </a:tc>
                <a:tc>
                  <a:txBody>
                    <a:bodyPr/>
                    <a:lstStyle/>
                    <a:p>
                      <a:r>
                        <a:rPr lang="en-US" b="1" dirty="0" smtClean="0">
                          <a:solidFill>
                            <a:schemeClr val="accent2"/>
                          </a:solidFill>
                        </a:rPr>
                        <a:t>7</a:t>
                      </a:r>
                      <a:endParaRPr lang="en-US" b="1" dirty="0">
                        <a:solidFill>
                          <a:schemeClr val="accent2"/>
                        </a:solidFill>
                      </a:endParaRPr>
                    </a:p>
                  </a:txBody>
                  <a:tcPr/>
                </a:tc>
                <a:tc>
                  <a:txBody>
                    <a:bodyPr/>
                    <a:lstStyle/>
                    <a:p>
                      <a:pPr marL="342900" indent="-342900">
                        <a:buNone/>
                      </a:pPr>
                      <a:r>
                        <a:rPr lang="en-US" b="1" dirty="0" smtClean="0">
                          <a:solidFill>
                            <a:schemeClr val="accent2"/>
                          </a:solidFill>
                        </a:rPr>
                        <a:t>7</a:t>
                      </a:r>
                      <a:endParaRPr lang="en-US" b="1" dirty="0">
                        <a:solidFill>
                          <a:schemeClr val="accent2"/>
                        </a:solidFill>
                      </a:endParaRPr>
                    </a:p>
                  </a:txBody>
                  <a:tcPr/>
                </a:tc>
              </a:tr>
              <a:tr h="333100">
                <a:tc>
                  <a:txBody>
                    <a:bodyPr/>
                    <a:lstStyle/>
                    <a:p>
                      <a:r>
                        <a:rPr lang="en-US" sz="1800" dirty="0" smtClean="0">
                          <a:solidFill>
                            <a:schemeClr val="accent2"/>
                          </a:solidFill>
                        </a:rPr>
                        <a:t>Count[5]           </a:t>
                      </a:r>
                      <a:r>
                        <a:rPr lang="en-US" sz="1800" b="1" dirty="0" smtClean="0">
                          <a:solidFill>
                            <a:schemeClr val="accent2"/>
                          </a:solidFill>
                        </a:rPr>
                        <a:t>0</a:t>
                      </a:r>
                      <a:endParaRPr lang="en-US" sz="2000" b="1" dirty="0">
                        <a:solidFill>
                          <a:schemeClr val="accent2"/>
                        </a:solidFill>
                      </a:endParaRPr>
                    </a:p>
                  </a:txBody>
                  <a:tcPr/>
                </a:tc>
                <a:tc>
                  <a:txBody>
                    <a:bodyPr/>
                    <a:lstStyle/>
                    <a:p>
                      <a:r>
                        <a:rPr lang="en-US" b="1" dirty="0" smtClean="0">
                          <a:solidFill>
                            <a:schemeClr val="accent2"/>
                          </a:solidFill>
                        </a:rPr>
                        <a:t>7</a:t>
                      </a:r>
                      <a:endParaRPr lang="en-US" b="1" dirty="0">
                        <a:solidFill>
                          <a:schemeClr val="accent2"/>
                        </a:solidFill>
                      </a:endParaRPr>
                    </a:p>
                  </a:txBody>
                  <a:tcPr/>
                </a:tc>
                <a:tc>
                  <a:txBody>
                    <a:bodyPr/>
                    <a:lstStyle/>
                    <a:p>
                      <a:r>
                        <a:rPr lang="en-US" b="1" dirty="0" smtClean="0">
                          <a:solidFill>
                            <a:schemeClr val="accent2"/>
                          </a:solidFill>
                        </a:rPr>
                        <a:t>7</a:t>
                      </a:r>
                      <a:endParaRPr lang="en-US" b="1" dirty="0">
                        <a:solidFill>
                          <a:schemeClr val="accent2"/>
                        </a:solidFill>
                      </a:endParaRPr>
                    </a:p>
                  </a:txBody>
                  <a:tcPr/>
                </a:tc>
              </a:tr>
              <a:tr h="388616">
                <a:tc>
                  <a:txBody>
                    <a:bodyPr/>
                    <a:lstStyle/>
                    <a:p>
                      <a:r>
                        <a:rPr lang="en-US" sz="1800" dirty="0" smtClean="0">
                          <a:solidFill>
                            <a:schemeClr val="accent2"/>
                          </a:solidFill>
                        </a:rPr>
                        <a:t>Count[6]           </a:t>
                      </a:r>
                      <a:r>
                        <a:rPr lang="en-US" sz="1800" b="1" dirty="0" smtClean="0">
                          <a:solidFill>
                            <a:schemeClr val="accent2"/>
                          </a:solidFill>
                        </a:rPr>
                        <a:t>0</a:t>
                      </a:r>
                      <a:endParaRPr lang="en-US" sz="2000" b="1" kern="1200" dirty="0">
                        <a:solidFill>
                          <a:schemeClr val="accent2"/>
                        </a:solidFill>
                        <a:latin typeface="+mn-lt"/>
                        <a:ea typeface="+mn-ea"/>
                        <a:cs typeface="+mn-cs"/>
                      </a:endParaRPr>
                    </a:p>
                  </a:txBody>
                  <a:tcPr/>
                </a:tc>
                <a:tc>
                  <a:txBody>
                    <a:bodyPr/>
                    <a:lstStyle/>
                    <a:p>
                      <a:r>
                        <a:rPr lang="en-US" b="1" dirty="0" smtClean="0">
                          <a:solidFill>
                            <a:schemeClr val="accent2"/>
                          </a:solidFill>
                        </a:rPr>
                        <a:t>7</a:t>
                      </a:r>
                      <a:endParaRPr lang="en-US" b="1" dirty="0">
                        <a:solidFill>
                          <a:schemeClr val="accent2"/>
                        </a:solidFill>
                      </a:endParaRPr>
                    </a:p>
                  </a:txBody>
                  <a:tcPr/>
                </a:tc>
                <a:tc>
                  <a:txBody>
                    <a:bodyPr/>
                    <a:lstStyle/>
                    <a:p>
                      <a:pPr marL="342900" indent="-342900">
                        <a:buNone/>
                      </a:pPr>
                      <a:r>
                        <a:rPr lang="en-US" b="1" dirty="0" smtClean="0">
                          <a:solidFill>
                            <a:schemeClr val="accent2"/>
                          </a:solidFill>
                        </a:rPr>
                        <a:t>7</a:t>
                      </a:r>
                      <a:endParaRPr lang="en-US" b="1" dirty="0">
                        <a:solidFill>
                          <a:schemeClr val="accent2"/>
                        </a:solidFill>
                      </a:endParaRPr>
                    </a:p>
                  </a:txBody>
                  <a:tcPr/>
                </a:tc>
              </a:tr>
              <a:tr h="333100">
                <a:tc>
                  <a:txBody>
                    <a:bodyPr/>
                    <a:lstStyle/>
                    <a:p>
                      <a:r>
                        <a:rPr lang="en-US" sz="1800" dirty="0" smtClean="0">
                          <a:solidFill>
                            <a:schemeClr val="accent2"/>
                          </a:solidFill>
                        </a:rPr>
                        <a:t>Count[7]           </a:t>
                      </a:r>
                      <a:r>
                        <a:rPr lang="en-US" sz="1800" b="1" dirty="0" smtClean="0">
                          <a:solidFill>
                            <a:schemeClr val="accent2"/>
                          </a:solidFill>
                        </a:rPr>
                        <a:t>0</a:t>
                      </a:r>
                      <a:endParaRPr lang="en-US" sz="2000" b="1" kern="1200" dirty="0">
                        <a:solidFill>
                          <a:schemeClr val="accent2"/>
                        </a:solidFill>
                        <a:latin typeface="+mn-lt"/>
                        <a:ea typeface="+mn-ea"/>
                        <a:cs typeface="+mn-cs"/>
                      </a:endParaRPr>
                    </a:p>
                  </a:txBody>
                  <a:tcPr/>
                </a:tc>
                <a:tc>
                  <a:txBody>
                    <a:bodyPr/>
                    <a:lstStyle/>
                    <a:p>
                      <a:r>
                        <a:rPr lang="en-US" b="1" dirty="0" smtClean="0">
                          <a:solidFill>
                            <a:schemeClr val="accent2"/>
                          </a:solidFill>
                        </a:rPr>
                        <a:t>7</a:t>
                      </a:r>
                      <a:endParaRPr lang="en-US" b="1" dirty="0">
                        <a:solidFill>
                          <a:schemeClr val="accent2"/>
                        </a:solidFill>
                      </a:endParaRPr>
                    </a:p>
                  </a:txBody>
                  <a:tcPr/>
                </a:tc>
                <a:tc>
                  <a:txBody>
                    <a:bodyPr/>
                    <a:lstStyle/>
                    <a:p>
                      <a:r>
                        <a:rPr lang="en-US" b="1" dirty="0" smtClean="0">
                          <a:solidFill>
                            <a:schemeClr val="accent2"/>
                          </a:solidFill>
                        </a:rPr>
                        <a:t>7</a:t>
                      </a:r>
                      <a:endParaRPr lang="en-US" b="1" dirty="0">
                        <a:solidFill>
                          <a:schemeClr val="accent2"/>
                        </a:solidFill>
                      </a:endParaRPr>
                    </a:p>
                  </a:txBody>
                  <a:tcPr/>
                </a:tc>
              </a:tr>
              <a:tr h="333100">
                <a:tc>
                  <a:txBody>
                    <a:bodyPr/>
                    <a:lstStyle/>
                    <a:p>
                      <a:r>
                        <a:rPr lang="en-US" sz="1800" dirty="0" smtClean="0">
                          <a:solidFill>
                            <a:schemeClr val="accent2"/>
                          </a:solidFill>
                        </a:rPr>
                        <a:t>Count[8]          </a:t>
                      </a:r>
                      <a:r>
                        <a:rPr lang="en-US" sz="1800" b="1" dirty="0" smtClean="0">
                          <a:solidFill>
                            <a:schemeClr val="accent2"/>
                          </a:solidFill>
                        </a:rPr>
                        <a:t>1</a:t>
                      </a:r>
                      <a:endParaRPr lang="en-US" sz="2000" b="1" kern="1200" dirty="0">
                        <a:solidFill>
                          <a:schemeClr val="accent2"/>
                        </a:solidFill>
                        <a:latin typeface="+mn-lt"/>
                        <a:ea typeface="+mn-ea"/>
                        <a:cs typeface="+mn-cs"/>
                      </a:endParaRPr>
                    </a:p>
                  </a:txBody>
                  <a:tcPr/>
                </a:tc>
                <a:tc>
                  <a:txBody>
                    <a:bodyPr/>
                    <a:lstStyle/>
                    <a:p>
                      <a:r>
                        <a:rPr lang="en-US" b="1" dirty="0" smtClean="0">
                          <a:solidFill>
                            <a:schemeClr val="accent2"/>
                          </a:solidFill>
                        </a:rPr>
                        <a:t>8</a:t>
                      </a:r>
                      <a:endParaRPr lang="en-US" b="1" dirty="0">
                        <a:solidFill>
                          <a:schemeClr val="accent2"/>
                        </a:solidFill>
                      </a:endParaRPr>
                    </a:p>
                  </a:txBody>
                  <a:tcPr/>
                </a:tc>
                <a:tc>
                  <a:txBody>
                    <a:bodyPr/>
                    <a:lstStyle/>
                    <a:p>
                      <a:pPr marL="342900" indent="-342900">
                        <a:buAutoNum type="arabicPlain" startAt="8"/>
                      </a:pPr>
                      <a:r>
                        <a:rPr lang="en-US" b="1" dirty="0" smtClean="0">
                          <a:solidFill>
                            <a:schemeClr val="accent2"/>
                          </a:solidFill>
                        </a:rPr>
                        <a:t>7</a:t>
                      </a:r>
                      <a:endParaRPr lang="en-US" b="1" dirty="0">
                        <a:solidFill>
                          <a:schemeClr val="accent2"/>
                        </a:solidFill>
                      </a:endParaRPr>
                    </a:p>
                  </a:txBody>
                  <a:tcPr/>
                </a:tc>
              </a:tr>
              <a:tr h="316681">
                <a:tc>
                  <a:txBody>
                    <a:bodyPr/>
                    <a:lstStyle/>
                    <a:p>
                      <a:r>
                        <a:rPr lang="en-US" sz="1800" dirty="0" smtClean="0">
                          <a:solidFill>
                            <a:schemeClr val="accent2"/>
                          </a:solidFill>
                        </a:rPr>
                        <a:t>count[9]          </a:t>
                      </a:r>
                      <a:r>
                        <a:rPr lang="en-US" sz="1800" b="1" dirty="0" smtClean="0">
                          <a:solidFill>
                            <a:schemeClr val="accent2"/>
                          </a:solidFill>
                        </a:rPr>
                        <a:t>0</a:t>
                      </a:r>
                      <a:endParaRPr lang="en-US" sz="2000" b="1" kern="1200" dirty="0">
                        <a:solidFill>
                          <a:schemeClr val="accent2"/>
                        </a:solidFill>
                        <a:latin typeface="+mn-lt"/>
                        <a:ea typeface="+mn-ea"/>
                        <a:cs typeface="+mn-cs"/>
                      </a:endParaRPr>
                    </a:p>
                  </a:txBody>
                  <a:tcPr/>
                </a:tc>
                <a:tc>
                  <a:txBody>
                    <a:bodyPr/>
                    <a:lstStyle/>
                    <a:p>
                      <a:r>
                        <a:rPr lang="en-US" b="1" dirty="0" smtClean="0">
                          <a:solidFill>
                            <a:schemeClr val="accent2"/>
                          </a:solidFill>
                        </a:rPr>
                        <a:t>8</a:t>
                      </a:r>
                      <a:endParaRPr lang="en-US" b="1" dirty="0">
                        <a:solidFill>
                          <a:schemeClr val="accent2"/>
                        </a:solidFill>
                      </a:endParaRPr>
                    </a:p>
                  </a:txBody>
                  <a:tcPr/>
                </a:tc>
                <a:tc>
                  <a:txBody>
                    <a:bodyPr/>
                    <a:lstStyle/>
                    <a:p>
                      <a:r>
                        <a:rPr lang="en-US" b="1" dirty="0" smtClean="0">
                          <a:solidFill>
                            <a:schemeClr val="accent2"/>
                          </a:solidFill>
                        </a:rPr>
                        <a:t>8</a:t>
                      </a:r>
                      <a:endParaRPr lang="en-US" b="1" dirty="0">
                        <a:solidFill>
                          <a:schemeClr val="accent2"/>
                        </a:solidFill>
                      </a:endParaRPr>
                    </a:p>
                  </a:txBody>
                  <a:tcPr/>
                </a:tc>
              </a:tr>
            </a:tbl>
          </a:graphicData>
        </a:graphic>
      </p:graphicFrame>
      <p:cxnSp>
        <p:nvCxnSpPr>
          <p:cNvPr id="8" name="Straight Connector 7"/>
          <p:cNvCxnSpPr/>
          <p:nvPr/>
        </p:nvCxnSpPr>
        <p:spPr>
          <a:xfrm flipH="1">
            <a:off x="12954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89088" y="533400"/>
            <a:ext cx="1031052" cy="400110"/>
          </a:xfrm>
          <a:prstGeom prst="rect">
            <a:avLst/>
          </a:prstGeom>
        </p:spPr>
        <p:txBody>
          <a:bodyPr wrap="none">
            <a:spAutoFit/>
          </a:bodyPr>
          <a:lstStyle/>
          <a:p>
            <a:pPr algn="ctr"/>
            <a:r>
              <a:rPr lang="en-US" sz="2000" b="1" dirty="0" smtClean="0">
                <a:solidFill>
                  <a:schemeClr val="lt1"/>
                </a:solidFill>
              </a:rPr>
              <a:t>Pass # 3</a:t>
            </a:r>
            <a:endParaRPr lang="en-US" sz="2000" b="1" dirty="0">
              <a:solidFill>
                <a:schemeClr val="lt1"/>
              </a:solidFill>
            </a:endParaRPr>
          </a:p>
        </p:txBody>
      </p:sp>
      <p:cxnSp>
        <p:nvCxnSpPr>
          <p:cNvPr id="10" name="Straight Connector 9"/>
          <p:cNvCxnSpPr/>
          <p:nvPr/>
        </p:nvCxnSpPr>
        <p:spPr>
          <a:xfrm flipH="1">
            <a:off x="4114800" y="1600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2672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4958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7244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9530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1816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114800" y="1981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4114800" y="46482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9144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0668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6002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828800" y="1676400"/>
            <a:ext cx="1524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2430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32</a:t>
            </a:fld>
            <a:endParaRPr lang="en-US"/>
          </a:p>
        </p:txBody>
      </p:sp>
      <p:sp>
        <p:nvSpPr>
          <p:cNvPr id="219138" name="Rectangle 2"/>
          <p:cNvSpPr>
            <a:spLocks noGrp="1" noChangeArrowheads="1"/>
          </p:cNvSpPr>
          <p:nvPr>
            <p:ph type="title"/>
          </p:nvPr>
        </p:nvSpPr>
        <p:spPr/>
        <p:txBody>
          <a:bodyPr/>
          <a:lstStyle/>
          <a:p>
            <a:r>
              <a:rPr lang="en-US" sz="3200" b="1" dirty="0" smtClean="0"/>
              <a:t>Radix Sort Program</a:t>
            </a:r>
            <a:endParaRPr lang="en-US" sz="3200" dirty="0">
              <a:latin typeface="Arial" pitchFamily="34" charset="0"/>
            </a:endParaRPr>
          </a:p>
        </p:txBody>
      </p:sp>
      <p:sp>
        <p:nvSpPr>
          <p:cNvPr id="219139" name="Rectangle 3"/>
          <p:cNvSpPr>
            <a:spLocks noGrp="1" noChangeArrowheads="1"/>
          </p:cNvSpPr>
          <p:nvPr>
            <p:ph type="body" idx="1"/>
          </p:nvPr>
        </p:nvSpPr>
        <p:spPr>
          <a:xfrm>
            <a:off x="228600" y="2133600"/>
            <a:ext cx="8686800" cy="4267200"/>
          </a:xfrm>
        </p:spPr>
        <p:txBody>
          <a:bodyPr>
            <a:noAutofit/>
          </a:bodyPr>
          <a:lstStyle/>
          <a:p>
            <a:pPr marL="342900" indent="-342900">
              <a:buFont typeface="+mj-lt"/>
              <a:buAutoNum type="arabicPeriod"/>
            </a:pPr>
            <a:r>
              <a:rPr lang="en-US" sz="1800" dirty="0"/>
              <a:t>// C++ implementation of Radix Sort</a:t>
            </a:r>
          </a:p>
          <a:p>
            <a:pPr marL="342900" indent="-342900">
              <a:buFont typeface="+mj-lt"/>
              <a:buAutoNum type="arabicPeriod"/>
            </a:pPr>
            <a:r>
              <a:rPr lang="en-US" sz="1800" dirty="0"/>
              <a:t>#include&lt;</a:t>
            </a:r>
            <a:r>
              <a:rPr lang="en-US" sz="1800" dirty="0" err="1"/>
              <a:t>iostream</a:t>
            </a:r>
            <a:r>
              <a:rPr lang="en-US" sz="1800" dirty="0"/>
              <a:t>&gt;</a:t>
            </a:r>
          </a:p>
          <a:p>
            <a:pPr marL="342900" indent="-342900">
              <a:buFont typeface="+mj-lt"/>
              <a:buAutoNum type="arabicPeriod"/>
            </a:pPr>
            <a:r>
              <a:rPr lang="en-US" sz="1800" dirty="0"/>
              <a:t>using namespace </a:t>
            </a:r>
            <a:r>
              <a:rPr lang="en-US" sz="1800" dirty="0" err="1"/>
              <a:t>std</a:t>
            </a:r>
            <a:r>
              <a:rPr lang="en-US" sz="1800" dirty="0"/>
              <a:t>;</a:t>
            </a:r>
          </a:p>
          <a:p>
            <a:pPr marL="342900" indent="-342900">
              <a:buFont typeface="+mj-lt"/>
              <a:buAutoNum type="arabicPeriod"/>
            </a:pPr>
            <a:r>
              <a:rPr lang="en-US" sz="1800" dirty="0"/>
              <a:t> </a:t>
            </a:r>
          </a:p>
          <a:p>
            <a:pPr marL="342900" indent="-342900">
              <a:buFont typeface="+mj-lt"/>
              <a:buAutoNum type="arabicPeriod"/>
            </a:pPr>
            <a:r>
              <a:rPr lang="en-US" sz="1800" dirty="0"/>
              <a:t>// A utility function to get maximum value in </a:t>
            </a:r>
            <a:r>
              <a:rPr lang="en-US" sz="1800" dirty="0" err="1"/>
              <a:t>arr</a:t>
            </a:r>
            <a:r>
              <a:rPr lang="en-US" sz="1800" dirty="0"/>
              <a:t>[]</a:t>
            </a:r>
          </a:p>
          <a:p>
            <a:pPr marL="342900" indent="-342900">
              <a:buFont typeface="+mj-lt"/>
              <a:buAutoNum type="arabicPeriod"/>
            </a:pPr>
            <a:r>
              <a:rPr lang="en-US" sz="1800" dirty="0" err="1"/>
              <a:t>int</a:t>
            </a:r>
            <a:r>
              <a:rPr lang="en-US" sz="1800" dirty="0"/>
              <a:t> </a:t>
            </a:r>
            <a:r>
              <a:rPr lang="en-US" sz="1800" dirty="0" err="1"/>
              <a:t>getMax</a:t>
            </a:r>
            <a:r>
              <a:rPr lang="en-US" sz="1800" dirty="0"/>
              <a:t>(</a:t>
            </a:r>
            <a:r>
              <a:rPr lang="en-US" sz="1800" dirty="0" err="1"/>
              <a:t>int</a:t>
            </a:r>
            <a:r>
              <a:rPr lang="en-US" sz="1800" dirty="0"/>
              <a:t> </a:t>
            </a:r>
            <a:r>
              <a:rPr lang="en-US" sz="1800" dirty="0" err="1"/>
              <a:t>arr</a:t>
            </a:r>
            <a:r>
              <a:rPr lang="en-US" sz="1800" dirty="0"/>
              <a:t>[], </a:t>
            </a:r>
            <a:r>
              <a:rPr lang="en-US" sz="1800" dirty="0" err="1"/>
              <a:t>int</a:t>
            </a:r>
            <a:r>
              <a:rPr lang="en-US" sz="1800" dirty="0"/>
              <a:t> n)</a:t>
            </a:r>
          </a:p>
          <a:p>
            <a:pPr marL="342900" indent="-342900">
              <a:buFont typeface="+mj-lt"/>
              <a:buAutoNum type="arabicPeriod"/>
            </a:pPr>
            <a:r>
              <a:rPr lang="en-US" sz="1800" dirty="0"/>
              <a:t>{</a:t>
            </a:r>
          </a:p>
          <a:p>
            <a:pPr marL="342900" indent="-342900">
              <a:buFont typeface="+mj-lt"/>
              <a:buAutoNum type="arabicPeriod"/>
            </a:pPr>
            <a:r>
              <a:rPr lang="en-US" sz="1800" dirty="0"/>
              <a:t>    </a:t>
            </a:r>
            <a:r>
              <a:rPr lang="en-US" sz="1800" dirty="0" err="1"/>
              <a:t>int</a:t>
            </a:r>
            <a:r>
              <a:rPr lang="en-US" sz="1800" dirty="0"/>
              <a:t> mx = </a:t>
            </a:r>
            <a:r>
              <a:rPr lang="en-US" sz="1800" dirty="0" err="1"/>
              <a:t>arr</a:t>
            </a:r>
            <a:r>
              <a:rPr lang="en-US" sz="1800" dirty="0"/>
              <a:t>[0];</a:t>
            </a:r>
          </a:p>
          <a:p>
            <a:pPr marL="342900" indent="-342900">
              <a:buFont typeface="+mj-lt"/>
              <a:buAutoNum type="arabicPeriod"/>
            </a:pPr>
            <a:r>
              <a:rPr lang="en-US" sz="1800" dirty="0"/>
              <a:t>    for (</a:t>
            </a:r>
            <a:r>
              <a:rPr lang="en-US" sz="1800" dirty="0" err="1"/>
              <a:t>int</a:t>
            </a:r>
            <a:r>
              <a:rPr lang="en-US" sz="1800" dirty="0"/>
              <a:t> i = 1; i &lt; n; i++)</a:t>
            </a:r>
          </a:p>
          <a:p>
            <a:pPr marL="342900" indent="-342900">
              <a:buFont typeface="+mj-lt"/>
              <a:buAutoNum type="arabicPeriod"/>
            </a:pPr>
            <a:r>
              <a:rPr lang="en-US" sz="1800" dirty="0"/>
              <a:t>        if (</a:t>
            </a:r>
            <a:r>
              <a:rPr lang="en-US" sz="1800" dirty="0" err="1"/>
              <a:t>arr</a:t>
            </a:r>
            <a:r>
              <a:rPr lang="en-US" sz="1800" dirty="0"/>
              <a:t>[i] &gt; mx)</a:t>
            </a:r>
          </a:p>
          <a:p>
            <a:pPr marL="342900" indent="-342900">
              <a:buFont typeface="+mj-lt"/>
              <a:buAutoNum type="arabicPeriod"/>
            </a:pPr>
            <a:r>
              <a:rPr lang="en-US" sz="1800" dirty="0"/>
              <a:t>            mx = </a:t>
            </a:r>
            <a:r>
              <a:rPr lang="en-US" sz="1800" dirty="0" err="1"/>
              <a:t>arr</a:t>
            </a:r>
            <a:r>
              <a:rPr lang="en-US" sz="1800" dirty="0"/>
              <a:t>[i];</a:t>
            </a:r>
          </a:p>
          <a:p>
            <a:pPr marL="342900" indent="-342900">
              <a:buFont typeface="+mj-lt"/>
              <a:buAutoNum type="arabicPeriod"/>
            </a:pPr>
            <a:r>
              <a:rPr lang="en-US" sz="1800" dirty="0"/>
              <a:t>    return mx;</a:t>
            </a:r>
          </a:p>
          <a:p>
            <a:pPr marL="342900" indent="-342900">
              <a:buFont typeface="+mj-lt"/>
              <a:buAutoNum type="arabicPeriod"/>
            </a:pPr>
            <a:r>
              <a:rPr lang="en-US" sz="1800" dirty="0" smtClean="0"/>
              <a:t>}</a:t>
            </a:r>
            <a:endParaRPr lang="en-US" sz="1800" dirty="0"/>
          </a:p>
        </p:txBody>
      </p:sp>
    </p:spTree>
    <p:extLst>
      <p:ext uri="{BB962C8B-B14F-4D97-AF65-F5344CB8AC3E}">
        <p14:creationId xmlns:p14="http://schemas.microsoft.com/office/powerpoint/2010/main" val="34485308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33</a:t>
            </a:fld>
            <a:endParaRPr lang="en-US"/>
          </a:p>
        </p:txBody>
      </p:sp>
      <p:sp>
        <p:nvSpPr>
          <p:cNvPr id="219138" name="Rectangle 2"/>
          <p:cNvSpPr>
            <a:spLocks noGrp="1" noChangeArrowheads="1"/>
          </p:cNvSpPr>
          <p:nvPr>
            <p:ph type="title"/>
          </p:nvPr>
        </p:nvSpPr>
        <p:spPr/>
        <p:txBody>
          <a:bodyPr/>
          <a:lstStyle/>
          <a:p>
            <a:r>
              <a:rPr lang="en-US" sz="3200" b="1" dirty="0"/>
              <a:t>Radix Sort Program</a:t>
            </a:r>
            <a:endParaRPr lang="en-US" sz="3200" dirty="0">
              <a:latin typeface="Arial" pitchFamily="34" charset="0"/>
            </a:endParaRPr>
          </a:p>
        </p:txBody>
      </p:sp>
      <p:sp>
        <p:nvSpPr>
          <p:cNvPr id="219139" name="Rectangle 3"/>
          <p:cNvSpPr>
            <a:spLocks noGrp="1" noChangeArrowheads="1"/>
          </p:cNvSpPr>
          <p:nvPr>
            <p:ph type="body" idx="1"/>
          </p:nvPr>
        </p:nvSpPr>
        <p:spPr>
          <a:xfrm>
            <a:off x="228600" y="2133600"/>
            <a:ext cx="8686800" cy="4953000"/>
          </a:xfrm>
        </p:spPr>
        <p:txBody>
          <a:bodyPr>
            <a:noAutofit/>
          </a:bodyPr>
          <a:lstStyle/>
          <a:p>
            <a:pPr marL="342900" indent="-342900">
              <a:buFont typeface="+mj-lt"/>
              <a:buAutoNum type="arabicPeriod" startAt="14"/>
            </a:pPr>
            <a:r>
              <a:rPr lang="en-US" sz="1800" dirty="0" smtClean="0"/>
              <a:t>// </a:t>
            </a:r>
            <a:r>
              <a:rPr lang="en-US" sz="1800" dirty="0"/>
              <a:t>A function to do counting sort of </a:t>
            </a:r>
            <a:r>
              <a:rPr lang="en-US" sz="1800" dirty="0" err="1"/>
              <a:t>arr</a:t>
            </a:r>
            <a:r>
              <a:rPr lang="en-US" sz="1800" dirty="0"/>
              <a:t>[] according </a:t>
            </a:r>
            <a:r>
              <a:rPr lang="en-US" sz="1800" dirty="0" smtClean="0"/>
              <a:t>to the </a:t>
            </a:r>
            <a:r>
              <a:rPr lang="en-US" sz="1800" dirty="0"/>
              <a:t>digit represented by exp.</a:t>
            </a:r>
          </a:p>
          <a:p>
            <a:pPr marL="342900" indent="-342900">
              <a:buFont typeface="+mj-lt"/>
              <a:buAutoNum type="arabicPeriod" startAt="14"/>
            </a:pPr>
            <a:r>
              <a:rPr lang="en-US" sz="1800" dirty="0"/>
              <a:t>void </a:t>
            </a:r>
            <a:r>
              <a:rPr lang="en-US" sz="1800" dirty="0" err="1"/>
              <a:t>countSort</a:t>
            </a:r>
            <a:r>
              <a:rPr lang="en-US" sz="1800" dirty="0"/>
              <a:t>(</a:t>
            </a:r>
            <a:r>
              <a:rPr lang="en-US" sz="1800" dirty="0" err="1"/>
              <a:t>int</a:t>
            </a:r>
            <a:r>
              <a:rPr lang="en-US" sz="1800" dirty="0"/>
              <a:t> </a:t>
            </a:r>
            <a:r>
              <a:rPr lang="en-US" sz="1800" dirty="0" err="1"/>
              <a:t>arr</a:t>
            </a:r>
            <a:r>
              <a:rPr lang="en-US" sz="1800" dirty="0"/>
              <a:t>[], </a:t>
            </a:r>
            <a:r>
              <a:rPr lang="en-US" sz="1800" dirty="0" err="1"/>
              <a:t>int</a:t>
            </a:r>
            <a:r>
              <a:rPr lang="en-US" sz="1800" dirty="0"/>
              <a:t> n, </a:t>
            </a:r>
            <a:r>
              <a:rPr lang="en-US" sz="1800" dirty="0" err="1"/>
              <a:t>int</a:t>
            </a:r>
            <a:r>
              <a:rPr lang="en-US" sz="1800" dirty="0"/>
              <a:t> </a:t>
            </a:r>
            <a:r>
              <a:rPr lang="en-US" sz="1800" dirty="0" err="1"/>
              <a:t>exp</a:t>
            </a:r>
            <a:r>
              <a:rPr lang="en-US" sz="1800" dirty="0"/>
              <a:t>)</a:t>
            </a:r>
          </a:p>
          <a:p>
            <a:pPr marL="342900" indent="-342900">
              <a:buFont typeface="+mj-lt"/>
              <a:buAutoNum type="arabicPeriod" startAt="14"/>
            </a:pPr>
            <a:r>
              <a:rPr lang="en-US" sz="1800" dirty="0"/>
              <a:t>{</a:t>
            </a:r>
          </a:p>
          <a:p>
            <a:pPr marL="342900" indent="-342900">
              <a:buFont typeface="+mj-lt"/>
              <a:buAutoNum type="arabicPeriod" startAt="14"/>
            </a:pPr>
            <a:r>
              <a:rPr lang="en-US" sz="1800" dirty="0"/>
              <a:t>    </a:t>
            </a:r>
            <a:r>
              <a:rPr lang="en-US" sz="1800" dirty="0" err="1"/>
              <a:t>int</a:t>
            </a:r>
            <a:r>
              <a:rPr lang="en-US" sz="1800" dirty="0"/>
              <a:t> output[n]; // output array</a:t>
            </a:r>
          </a:p>
          <a:p>
            <a:pPr marL="342900" indent="-342900">
              <a:buFont typeface="+mj-lt"/>
              <a:buAutoNum type="arabicPeriod" startAt="14"/>
            </a:pPr>
            <a:r>
              <a:rPr lang="en-US" sz="1800" dirty="0"/>
              <a:t>    </a:t>
            </a:r>
            <a:r>
              <a:rPr lang="en-US" sz="1800" dirty="0" err="1"/>
              <a:t>int</a:t>
            </a:r>
            <a:r>
              <a:rPr lang="en-US" sz="1800" dirty="0"/>
              <a:t> i, count[10] = {0};</a:t>
            </a:r>
          </a:p>
          <a:p>
            <a:pPr marL="342900" indent="-342900">
              <a:buFont typeface="+mj-lt"/>
              <a:buAutoNum type="arabicPeriod" startAt="14"/>
            </a:pPr>
            <a:r>
              <a:rPr lang="en-US" sz="1800" dirty="0"/>
              <a:t> </a:t>
            </a:r>
          </a:p>
          <a:p>
            <a:pPr marL="342900" indent="-342900">
              <a:buFont typeface="+mj-lt"/>
              <a:buAutoNum type="arabicPeriod" startAt="14"/>
            </a:pPr>
            <a:r>
              <a:rPr lang="en-US" sz="1800" dirty="0"/>
              <a:t>    // Store count of occurrences in count[]</a:t>
            </a:r>
          </a:p>
          <a:p>
            <a:pPr marL="342900" indent="-342900">
              <a:buFont typeface="+mj-lt"/>
              <a:buAutoNum type="arabicPeriod" startAt="14"/>
            </a:pPr>
            <a:r>
              <a:rPr lang="en-US" sz="1800" dirty="0"/>
              <a:t>    for (i = 0; i &lt; n; i++)</a:t>
            </a:r>
          </a:p>
          <a:p>
            <a:pPr marL="342900" indent="-342900">
              <a:buFont typeface="+mj-lt"/>
              <a:buAutoNum type="arabicPeriod" startAt="14"/>
            </a:pPr>
            <a:r>
              <a:rPr lang="en-US" sz="1800" dirty="0"/>
              <a:t>        count[ (</a:t>
            </a:r>
            <a:r>
              <a:rPr lang="en-US" sz="1800" dirty="0" err="1"/>
              <a:t>arr</a:t>
            </a:r>
            <a:r>
              <a:rPr lang="en-US" sz="1800" dirty="0"/>
              <a:t>[i]/</a:t>
            </a:r>
            <a:r>
              <a:rPr lang="en-US" sz="1800" dirty="0" err="1"/>
              <a:t>exp</a:t>
            </a:r>
            <a:r>
              <a:rPr lang="en-US" sz="1800" dirty="0"/>
              <a:t>)%10 ]++;</a:t>
            </a:r>
          </a:p>
          <a:p>
            <a:pPr marL="342900" indent="-342900">
              <a:buFont typeface="+mj-lt"/>
              <a:buAutoNum type="arabicPeriod" startAt="14"/>
            </a:pPr>
            <a:r>
              <a:rPr lang="en-US" sz="1800" dirty="0"/>
              <a:t> </a:t>
            </a:r>
          </a:p>
          <a:p>
            <a:pPr marL="342900" indent="-342900">
              <a:buFont typeface="+mj-lt"/>
              <a:buAutoNum type="arabicPeriod" startAt="14"/>
            </a:pPr>
            <a:r>
              <a:rPr lang="en-US" sz="1800" dirty="0"/>
              <a:t>    // Change count[i] so that count[i] now contains actual position of</a:t>
            </a:r>
          </a:p>
          <a:p>
            <a:pPr marL="342900" indent="-342900">
              <a:buFont typeface="+mj-lt"/>
              <a:buAutoNum type="arabicPeriod" startAt="14"/>
            </a:pPr>
            <a:r>
              <a:rPr lang="en-US" sz="1800" dirty="0"/>
              <a:t>    // this digit in output[]</a:t>
            </a:r>
          </a:p>
          <a:p>
            <a:pPr marL="342900" indent="-342900">
              <a:buFont typeface="+mj-lt"/>
              <a:buAutoNum type="arabicPeriod" startAt="14"/>
            </a:pPr>
            <a:r>
              <a:rPr lang="en-US" sz="1800" dirty="0"/>
              <a:t>    for (i = 1; i &lt; 10; i++)</a:t>
            </a:r>
          </a:p>
          <a:p>
            <a:pPr marL="342900" indent="-342900">
              <a:buFont typeface="+mj-lt"/>
              <a:buAutoNum type="arabicPeriod" startAt="14"/>
            </a:pPr>
            <a:r>
              <a:rPr lang="en-US" sz="1800" dirty="0"/>
              <a:t>        count[i] += count[i - 1</a:t>
            </a:r>
            <a:r>
              <a:rPr lang="en-US" sz="1800" dirty="0" smtClean="0"/>
              <a:t>];</a:t>
            </a:r>
          </a:p>
        </p:txBody>
      </p:sp>
    </p:spTree>
    <p:extLst>
      <p:ext uri="{BB962C8B-B14F-4D97-AF65-F5344CB8AC3E}">
        <p14:creationId xmlns:p14="http://schemas.microsoft.com/office/powerpoint/2010/main" val="469721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34</a:t>
            </a:fld>
            <a:endParaRPr lang="en-US"/>
          </a:p>
        </p:txBody>
      </p:sp>
      <p:sp>
        <p:nvSpPr>
          <p:cNvPr id="219138" name="Rectangle 2"/>
          <p:cNvSpPr>
            <a:spLocks noGrp="1" noChangeArrowheads="1"/>
          </p:cNvSpPr>
          <p:nvPr>
            <p:ph type="title"/>
          </p:nvPr>
        </p:nvSpPr>
        <p:spPr/>
        <p:txBody>
          <a:bodyPr/>
          <a:lstStyle/>
          <a:p>
            <a:r>
              <a:rPr lang="en-US" sz="3200" b="1" dirty="0"/>
              <a:t>Radix Sort Program</a:t>
            </a:r>
            <a:endParaRPr lang="en-US" sz="3200" dirty="0">
              <a:latin typeface="Arial" pitchFamily="34" charset="0"/>
            </a:endParaRPr>
          </a:p>
        </p:txBody>
      </p:sp>
      <p:sp>
        <p:nvSpPr>
          <p:cNvPr id="219139" name="Rectangle 3"/>
          <p:cNvSpPr>
            <a:spLocks noGrp="1" noChangeArrowheads="1"/>
          </p:cNvSpPr>
          <p:nvPr>
            <p:ph type="body" idx="1"/>
          </p:nvPr>
        </p:nvSpPr>
        <p:spPr>
          <a:xfrm>
            <a:off x="228600" y="2133600"/>
            <a:ext cx="8686800" cy="4267200"/>
          </a:xfrm>
        </p:spPr>
        <p:txBody>
          <a:bodyPr>
            <a:noAutofit/>
          </a:bodyPr>
          <a:lstStyle/>
          <a:p>
            <a:pPr marL="342900" indent="-342900">
              <a:buFont typeface="+mj-lt"/>
              <a:buAutoNum type="arabicPeriod" startAt="28"/>
            </a:pPr>
            <a:r>
              <a:rPr lang="en-US" sz="1800" dirty="0" smtClean="0"/>
              <a:t>     // Build the output array</a:t>
            </a:r>
          </a:p>
          <a:p>
            <a:pPr marL="342900" indent="-342900">
              <a:buFont typeface="+mj-lt"/>
              <a:buAutoNum type="arabicPeriod" startAt="28"/>
            </a:pPr>
            <a:r>
              <a:rPr lang="en-US" sz="1800" dirty="0" smtClean="0"/>
              <a:t>    for (i = n - 1; i &gt;= 0; i--)</a:t>
            </a:r>
          </a:p>
          <a:p>
            <a:pPr marL="342900" indent="-342900">
              <a:buFont typeface="+mj-lt"/>
              <a:buAutoNum type="arabicPeriod" startAt="28"/>
            </a:pPr>
            <a:r>
              <a:rPr lang="en-US" sz="1800" dirty="0" smtClean="0"/>
              <a:t>    {</a:t>
            </a:r>
          </a:p>
          <a:p>
            <a:pPr marL="342900" indent="-342900">
              <a:buFont typeface="+mj-lt"/>
              <a:buAutoNum type="arabicPeriod" startAt="28"/>
            </a:pPr>
            <a:r>
              <a:rPr lang="en-US" sz="1800" dirty="0" smtClean="0"/>
              <a:t>        output[count[ (</a:t>
            </a:r>
            <a:r>
              <a:rPr lang="en-US" sz="1800" dirty="0" err="1" smtClean="0"/>
              <a:t>arr</a:t>
            </a:r>
            <a:r>
              <a:rPr lang="en-US" sz="1800" dirty="0" smtClean="0"/>
              <a:t>[i]/</a:t>
            </a:r>
            <a:r>
              <a:rPr lang="en-US" sz="1800" dirty="0" err="1" smtClean="0"/>
              <a:t>exp</a:t>
            </a:r>
            <a:r>
              <a:rPr lang="en-US" sz="1800" dirty="0" smtClean="0"/>
              <a:t>)%10 ] - 1] = </a:t>
            </a:r>
            <a:r>
              <a:rPr lang="en-US" sz="1800" dirty="0" err="1" smtClean="0"/>
              <a:t>arr</a:t>
            </a:r>
            <a:r>
              <a:rPr lang="en-US" sz="1800" dirty="0" smtClean="0"/>
              <a:t>[i];</a:t>
            </a:r>
          </a:p>
          <a:p>
            <a:pPr marL="342900" indent="-342900">
              <a:buFont typeface="+mj-lt"/>
              <a:buAutoNum type="arabicPeriod" startAt="28"/>
            </a:pPr>
            <a:r>
              <a:rPr lang="en-US" sz="1800" dirty="0" smtClean="0"/>
              <a:t>        count[ (</a:t>
            </a:r>
            <a:r>
              <a:rPr lang="en-US" sz="1800" dirty="0" err="1" smtClean="0"/>
              <a:t>arr</a:t>
            </a:r>
            <a:r>
              <a:rPr lang="en-US" sz="1800" dirty="0" smtClean="0"/>
              <a:t>[i]/</a:t>
            </a:r>
            <a:r>
              <a:rPr lang="en-US" sz="1800" dirty="0" err="1" smtClean="0"/>
              <a:t>exp</a:t>
            </a:r>
            <a:r>
              <a:rPr lang="en-US" sz="1800" dirty="0" smtClean="0"/>
              <a:t>)%10 ]--;</a:t>
            </a:r>
          </a:p>
          <a:p>
            <a:pPr marL="342900" indent="-342900">
              <a:buFont typeface="+mj-lt"/>
              <a:buAutoNum type="arabicPeriod" startAt="28"/>
            </a:pPr>
            <a:r>
              <a:rPr lang="en-US" sz="1800" dirty="0" smtClean="0"/>
              <a:t>    }</a:t>
            </a:r>
          </a:p>
          <a:p>
            <a:pPr marL="342900" indent="-342900">
              <a:buFont typeface="+mj-lt"/>
              <a:buAutoNum type="arabicPeriod" startAt="28"/>
            </a:pPr>
            <a:r>
              <a:rPr lang="en-US" sz="1800" dirty="0" smtClean="0"/>
              <a:t> </a:t>
            </a:r>
          </a:p>
          <a:p>
            <a:pPr marL="342900" indent="-342900">
              <a:buFont typeface="+mj-lt"/>
              <a:buAutoNum type="arabicPeriod" startAt="28"/>
            </a:pPr>
            <a:r>
              <a:rPr lang="en-US" sz="1800" dirty="0" smtClean="0"/>
              <a:t>    // Copy the output array to </a:t>
            </a:r>
            <a:r>
              <a:rPr lang="en-US" sz="1800" dirty="0" err="1" smtClean="0"/>
              <a:t>arr</a:t>
            </a:r>
            <a:r>
              <a:rPr lang="en-US" sz="1800" dirty="0" smtClean="0"/>
              <a:t>[], so that </a:t>
            </a:r>
            <a:r>
              <a:rPr lang="en-US" sz="1800" dirty="0" err="1" smtClean="0"/>
              <a:t>arr</a:t>
            </a:r>
            <a:r>
              <a:rPr lang="en-US" sz="1800" dirty="0" smtClean="0"/>
              <a:t>[] now</a:t>
            </a:r>
          </a:p>
          <a:p>
            <a:pPr marL="342900" indent="-342900">
              <a:buFont typeface="+mj-lt"/>
              <a:buAutoNum type="arabicPeriod" startAt="28"/>
            </a:pPr>
            <a:r>
              <a:rPr lang="en-US" sz="1800" dirty="0" smtClean="0"/>
              <a:t>    // contains sorted numbers according to current digit</a:t>
            </a:r>
          </a:p>
          <a:p>
            <a:pPr marL="342900" indent="-342900">
              <a:buFont typeface="+mj-lt"/>
              <a:buAutoNum type="arabicPeriod" startAt="28"/>
            </a:pPr>
            <a:r>
              <a:rPr lang="en-US" sz="1800" dirty="0" smtClean="0"/>
              <a:t>    for (i = 0; i &lt; n; i++)</a:t>
            </a:r>
          </a:p>
          <a:p>
            <a:pPr marL="342900" indent="-342900">
              <a:buFont typeface="+mj-lt"/>
              <a:buAutoNum type="arabicPeriod" startAt="28"/>
            </a:pPr>
            <a:r>
              <a:rPr lang="en-US" sz="1800" dirty="0" smtClean="0"/>
              <a:t>        </a:t>
            </a:r>
            <a:r>
              <a:rPr lang="en-US" sz="1800" dirty="0" err="1" smtClean="0"/>
              <a:t>arr</a:t>
            </a:r>
            <a:r>
              <a:rPr lang="en-US" sz="1800" dirty="0" smtClean="0"/>
              <a:t>[i] = output[i];</a:t>
            </a:r>
          </a:p>
          <a:p>
            <a:pPr marL="342900" indent="-342900">
              <a:buFont typeface="+mj-lt"/>
              <a:buAutoNum type="arabicPeriod" startAt="28"/>
            </a:pPr>
            <a:r>
              <a:rPr lang="en-US" sz="1800" dirty="0" smtClean="0"/>
              <a:t>}</a:t>
            </a:r>
            <a:endParaRPr lang="en-US" sz="1800" dirty="0"/>
          </a:p>
        </p:txBody>
      </p:sp>
    </p:spTree>
    <p:extLst>
      <p:ext uri="{BB962C8B-B14F-4D97-AF65-F5344CB8AC3E}">
        <p14:creationId xmlns:p14="http://schemas.microsoft.com/office/powerpoint/2010/main" val="4697211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35</a:t>
            </a:fld>
            <a:endParaRPr lang="en-US"/>
          </a:p>
        </p:txBody>
      </p:sp>
      <p:sp>
        <p:nvSpPr>
          <p:cNvPr id="219138" name="Rectangle 2"/>
          <p:cNvSpPr>
            <a:spLocks noGrp="1" noChangeArrowheads="1"/>
          </p:cNvSpPr>
          <p:nvPr>
            <p:ph type="title"/>
          </p:nvPr>
        </p:nvSpPr>
        <p:spPr/>
        <p:txBody>
          <a:bodyPr/>
          <a:lstStyle/>
          <a:p>
            <a:r>
              <a:rPr lang="en-US" sz="3200" b="1" dirty="0"/>
              <a:t>Radix Sort Program</a:t>
            </a:r>
            <a:endParaRPr lang="en-US" sz="3200" dirty="0">
              <a:latin typeface="Arial" pitchFamily="34" charset="0"/>
            </a:endParaRPr>
          </a:p>
        </p:txBody>
      </p:sp>
      <p:sp>
        <p:nvSpPr>
          <p:cNvPr id="219139" name="Rectangle 3"/>
          <p:cNvSpPr>
            <a:spLocks noGrp="1" noChangeArrowheads="1"/>
          </p:cNvSpPr>
          <p:nvPr>
            <p:ph type="body" idx="1"/>
          </p:nvPr>
        </p:nvSpPr>
        <p:spPr>
          <a:xfrm>
            <a:off x="228600" y="2133600"/>
            <a:ext cx="8686800" cy="4267200"/>
          </a:xfrm>
        </p:spPr>
        <p:txBody>
          <a:bodyPr>
            <a:noAutofit/>
          </a:bodyPr>
          <a:lstStyle/>
          <a:p>
            <a:pPr marL="342900" indent="-342900">
              <a:buFont typeface="+mj-lt"/>
              <a:buAutoNum type="arabicPeriod" startAt="40"/>
            </a:pPr>
            <a:r>
              <a:rPr lang="en-US" sz="1800" dirty="0"/>
              <a:t>// The main function to that sorts </a:t>
            </a:r>
            <a:r>
              <a:rPr lang="en-US" sz="1800" dirty="0" err="1"/>
              <a:t>arr</a:t>
            </a:r>
            <a:r>
              <a:rPr lang="en-US" sz="1800" dirty="0"/>
              <a:t>[] of size n using Radix Sort</a:t>
            </a:r>
          </a:p>
          <a:p>
            <a:pPr marL="342900" indent="-342900">
              <a:buFont typeface="+mj-lt"/>
              <a:buAutoNum type="arabicPeriod" startAt="40"/>
            </a:pPr>
            <a:r>
              <a:rPr lang="en-US" sz="1800" dirty="0"/>
              <a:t>void </a:t>
            </a:r>
            <a:r>
              <a:rPr lang="en-US" sz="1800" dirty="0" err="1"/>
              <a:t>radixsort</a:t>
            </a:r>
            <a:r>
              <a:rPr lang="en-US" sz="1800" dirty="0"/>
              <a:t>(</a:t>
            </a:r>
            <a:r>
              <a:rPr lang="en-US" sz="1800" dirty="0" err="1"/>
              <a:t>int</a:t>
            </a:r>
            <a:r>
              <a:rPr lang="en-US" sz="1800" dirty="0"/>
              <a:t> </a:t>
            </a:r>
            <a:r>
              <a:rPr lang="en-US" sz="1800" dirty="0" err="1"/>
              <a:t>arr</a:t>
            </a:r>
            <a:r>
              <a:rPr lang="en-US" sz="1800" dirty="0"/>
              <a:t>[], </a:t>
            </a:r>
            <a:r>
              <a:rPr lang="en-US" sz="1800" dirty="0" err="1"/>
              <a:t>int</a:t>
            </a:r>
            <a:r>
              <a:rPr lang="en-US" sz="1800" dirty="0"/>
              <a:t> n)</a:t>
            </a:r>
          </a:p>
          <a:p>
            <a:pPr marL="342900" indent="-342900">
              <a:buFont typeface="+mj-lt"/>
              <a:buAutoNum type="arabicPeriod" startAt="40"/>
            </a:pPr>
            <a:r>
              <a:rPr lang="en-US" sz="1800" dirty="0"/>
              <a:t>{</a:t>
            </a:r>
          </a:p>
          <a:p>
            <a:pPr marL="342900" indent="-342900">
              <a:buFont typeface="+mj-lt"/>
              <a:buAutoNum type="arabicPeriod" startAt="40"/>
            </a:pPr>
            <a:r>
              <a:rPr lang="en-US" sz="1800" dirty="0"/>
              <a:t>    // Find the maximum number to know number of digits</a:t>
            </a:r>
          </a:p>
          <a:p>
            <a:pPr marL="342900" indent="-342900">
              <a:buFont typeface="+mj-lt"/>
              <a:buAutoNum type="arabicPeriod" startAt="40"/>
            </a:pPr>
            <a:r>
              <a:rPr lang="en-US" sz="1800" dirty="0"/>
              <a:t>    </a:t>
            </a:r>
            <a:r>
              <a:rPr lang="en-US" sz="1800" dirty="0" err="1"/>
              <a:t>int</a:t>
            </a:r>
            <a:r>
              <a:rPr lang="en-US" sz="1800" dirty="0"/>
              <a:t> m = </a:t>
            </a:r>
            <a:r>
              <a:rPr lang="en-US" sz="1800" dirty="0" err="1"/>
              <a:t>getMax</a:t>
            </a:r>
            <a:r>
              <a:rPr lang="en-US" sz="1800" dirty="0"/>
              <a:t>(</a:t>
            </a:r>
            <a:r>
              <a:rPr lang="en-US" sz="1800" dirty="0" err="1"/>
              <a:t>arr</a:t>
            </a:r>
            <a:r>
              <a:rPr lang="en-US" sz="1800" dirty="0"/>
              <a:t>, n);</a:t>
            </a:r>
          </a:p>
          <a:p>
            <a:pPr marL="342900" indent="-342900">
              <a:buFont typeface="+mj-lt"/>
              <a:buAutoNum type="arabicPeriod" startAt="40"/>
            </a:pPr>
            <a:r>
              <a:rPr lang="en-US" sz="1800" dirty="0"/>
              <a:t> </a:t>
            </a:r>
          </a:p>
          <a:p>
            <a:pPr marL="342900" indent="-342900">
              <a:buFont typeface="+mj-lt"/>
              <a:buAutoNum type="arabicPeriod" startAt="40"/>
            </a:pPr>
            <a:r>
              <a:rPr lang="en-US" sz="1800" dirty="0"/>
              <a:t>    // Do counting sort for every digit. Note that instead of passing digit</a:t>
            </a:r>
          </a:p>
          <a:p>
            <a:pPr marL="342900" indent="-342900">
              <a:buFont typeface="+mj-lt"/>
              <a:buAutoNum type="arabicPeriod" startAt="40"/>
            </a:pPr>
            <a:r>
              <a:rPr lang="en-US" sz="1800" dirty="0"/>
              <a:t>    // number, </a:t>
            </a:r>
            <a:r>
              <a:rPr lang="en-US" sz="1800" dirty="0" err="1"/>
              <a:t>exp</a:t>
            </a:r>
            <a:r>
              <a:rPr lang="en-US" sz="1800" dirty="0"/>
              <a:t> is passed. </a:t>
            </a:r>
            <a:r>
              <a:rPr lang="en-US" sz="1800" dirty="0" err="1"/>
              <a:t>exp</a:t>
            </a:r>
            <a:r>
              <a:rPr lang="en-US" sz="1800" dirty="0"/>
              <a:t> is 10^i where i is current digit number</a:t>
            </a:r>
          </a:p>
          <a:p>
            <a:pPr marL="342900" indent="-342900">
              <a:buFont typeface="+mj-lt"/>
              <a:buAutoNum type="arabicPeriod" startAt="40"/>
            </a:pPr>
            <a:r>
              <a:rPr lang="en-US" sz="1800" dirty="0"/>
              <a:t>    for (</a:t>
            </a:r>
            <a:r>
              <a:rPr lang="en-US" sz="1800" dirty="0" err="1"/>
              <a:t>int</a:t>
            </a:r>
            <a:r>
              <a:rPr lang="en-US" sz="1800" dirty="0"/>
              <a:t> </a:t>
            </a:r>
            <a:r>
              <a:rPr lang="en-US" sz="1800" dirty="0" err="1"/>
              <a:t>exp</a:t>
            </a:r>
            <a:r>
              <a:rPr lang="en-US" sz="1800" dirty="0"/>
              <a:t> = 1; m/</a:t>
            </a:r>
            <a:r>
              <a:rPr lang="en-US" sz="1800" dirty="0" err="1"/>
              <a:t>exp</a:t>
            </a:r>
            <a:r>
              <a:rPr lang="en-US" sz="1800" dirty="0"/>
              <a:t> &gt; 0; </a:t>
            </a:r>
            <a:r>
              <a:rPr lang="en-US" sz="1800" dirty="0" err="1"/>
              <a:t>exp</a:t>
            </a:r>
            <a:r>
              <a:rPr lang="en-US" sz="1800" dirty="0"/>
              <a:t> *= 10)</a:t>
            </a:r>
          </a:p>
          <a:p>
            <a:pPr marL="342900" indent="-342900">
              <a:buFont typeface="+mj-lt"/>
              <a:buAutoNum type="arabicPeriod" startAt="40"/>
            </a:pPr>
            <a:r>
              <a:rPr lang="en-US" sz="1800" dirty="0"/>
              <a:t>        </a:t>
            </a:r>
            <a:r>
              <a:rPr lang="en-US" sz="1800" dirty="0" err="1"/>
              <a:t>countSort</a:t>
            </a:r>
            <a:r>
              <a:rPr lang="en-US" sz="1800" dirty="0"/>
              <a:t>(</a:t>
            </a:r>
            <a:r>
              <a:rPr lang="en-US" sz="1800" dirty="0" err="1"/>
              <a:t>arr</a:t>
            </a:r>
            <a:r>
              <a:rPr lang="en-US" sz="1800" dirty="0"/>
              <a:t>, n, </a:t>
            </a:r>
            <a:r>
              <a:rPr lang="en-US" sz="1800" dirty="0" err="1"/>
              <a:t>exp</a:t>
            </a:r>
            <a:r>
              <a:rPr lang="en-US" sz="1800" dirty="0"/>
              <a:t>);</a:t>
            </a:r>
          </a:p>
          <a:p>
            <a:pPr marL="342900" indent="-342900">
              <a:buFont typeface="+mj-lt"/>
              <a:buAutoNum type="arabicPeriod" startAt="40"/>
            </a:pPr>
            <a:r>
              <a:rPr lang="en-US" sz="1800" dirty="0"/>
              <a:t>}</a:t>
            </a:r>
          </a:p>
        </p:txBody>
      </p:sp>
    </p:spTree>
    <p:extLst>
      <p:ext uri="{BB962C8B-B14F-4D97-AF65-F5344CB8AC3E}">
        <p14:creationId xmlns:p14="http://schemas.microsoft.com/office/powerpoint/2010/main" val="41732512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B6CFA18-710A-4B4C-B0DA-F766EAA8DEE0}" type="slidenum">
              <a:rPr lang="en-US"/>
              <a:pPr/>
              <a:t>36</a:t>
            </a:fld>
            <a:endParaRPr lang="en-US"/>
          </a:p>
        </p:txBody>
      </p:sp>
      <p:sp>
        <p:nvSpPr>
          <p:cNvPr id="219138" name="Rectangle 2"/>
          <p:cNvSpPr>
            <a:spLocks noGrp="1" noChangeArrowheads="1"/>
          </p:cNvSpPr>
          <p:nvPr>
            <p:ph type="title"/>
          </p:nvPr>
        </p:nvSpPr>
        <p:spPr/>
        <p:txBody>
          <a:bodyPr/>
          <a:lstStyle/>
          <a:p>
            <a:r>
              <a:rPr lang="en-US" sz="3200">
                <a:latin typeface="Arial" pitchFamily="34" charset="0"/>
              </a:rPr>
              <a:t>Advantages and Disadvantages</a:t>
            </a:r>
          </a:p>
        </p:txBody>
      </p:sp>
      <p:sp>
        <p:nvSpPr>
          <p:cNvPr id="219139" name="Rectangle 3"/>
          <p:cNvSpPr>
            <a:spLocks noGrp="1" noChangeArrowheads="1"/>
          </p:cNvSpPr>
          <p:nvPr>
            <p:ph type="body" idx="1"/>
          </p:nvPr>
        </p:nvSpPr>
        <p:spPr>
          <a:xfrm>
            <a:off x="228600" y="2133600"/>
            <a:ext cx="8686800" cy="4495800"/>
          </a:xfrm>
        </p:spPr>
        <p:txBody>
          <a:bodyPr>
            <a:noAutofit/>
          </a:bodyPr>
          <a:lstStyle/>
          <a:p>
            <a:pPr>
              <a:buFont typeface="Wingdings" pitchFamily="2" charset="2"/>
              <a:buChar char="Ø"/>
            </a:pPr>
            <a:r>
              <a:rPr lang="en-US" sz="1800" b="1" dirty="0" smtClean="0"/>
              <a:t>Advantages</a:t>
            </a:r>
            <a:endParaRPr lang="en-US" sz="1800" b="1" dirty="0"/>
          </a:p>
          <a:p>
            <a:pPr lvl="1">
              <a:buFont typeface="Wingdings" pitchFamily="2" charset="2"/>
              <a:buChar char="§"/>
            </a:pPr>
            <a:r>
              <a:rPr lang="en-US" sz="1800" dirty="0"/>
              <a:t>Radix and bucket sorts are stable, preserving existing order of equal </a:t>
            </a:r>
            <a:r>
              <a:rPr lang="en-US" sz="1800" dirty="0" smtClean="0"/>
              <a:t>keys</a:t>
            </a:r>
            <a:endParaRPr lang="en-US" sz="1800" dirty="0"/>
          </a:p>
          <a:p>
            <a:pPr lvl="1">
              <a:buFont typeface="Wingdings" pitchFamily="2" charset="2"/>
              <a:buChar char="§"/>
            </a:pPr>
            <a:r>
              <a:rPr lang="en-US" sz="1800" dirty="0"/>
              <a:t>They work in linear time, unlike most other sorts. In other words, they do not bog down when large numbers of items need to be sorted. Most sorts run in O(n log n) or O(n^2) </a:t>
            </a:r>
            <a:r>
              <a:rPr lang="en-US" sz="1800" dirty="0" smtClean="0"/>
              <a:t>time.</a:t>
            </a:r>
            <a:endParaRPr lang="en-US" sz="1800" dirty="0"/>
          </a:p>
          <a:p>
            <a:pPr lvl="1">
              <a:buFont typeface="Wingdings" pitchFamily="2" charset="2"/>
              <a:buChar char="§"/>
            </a:pPr>
            <a:r>
              <a:rPr lang="en-US" sz="1800" dirty="0"/>
              <a:t>The time to sort per item is constant, as no comparisons among items </a:t>
            </a:r>
            <a:r>
              <a:rPr lang="en-US" sz="1800" dirty="0" smtClean="0"/>
              <a:t>are made. With </a:t>
            </a:r>
            <a:r>
              <a:rPr lang="en-US" sz="1800" dirty="0"/>
              <a:t>other sorts, the time to sort per time increases with the number of items. </a:t>
            </a:r>
          </a:p>
          <a:p>
            <a:pPr lvl="1">
              <a:buFont typeface="Wingdings" pitchFamily="2" charset="2"/>
              <a:buChar char="§"/>
            </a:pPr>
            <a:r>
              <a:rPr lang="en-US" sz="1800" dirty="0"/>
              <a:t>Radix sort is particularly efficient when you have large numbers of records to sort with short </a:t>
            </a:r>
            <a:r>
              <a:rPr lang="en-US" sz="1800" dirty="0" smtClean="0"/>
              <a:t>keys</a:t>
            </a:r>
            <a:endParaRPr lang="en-US" sz="1800" b="1" dirty="0"/>
          </a:p>
          <a:p>
            <a:pPr>
              <a:buFont typeface="Wingdings" pitchFamily="2" charset="2"/>
              <a:buChar char="Ø"/>
            </a:pPr>
            <a:endParaRPr lang="en-US" sz="1800" b="1" dirty="0" smtClean="0"/>
          </a:p>
          <a:p>
            <a:pPr>
              <a:buFont typeface="Wingdings" pitchFamily="2" charset="2"/>
              <a:buChar char="Ø"/>
            </a:pPr>
            <a:r>
              <a:rPr lang="en-US" sz="1800" b="1" dirty="0" smtClean="0"/>
              <a:t>Drawbacks</a:t>
            </a:r>
          </a:p>
          <a:p>
            <a:pPr lvl="1">
              <a:buFont typeface="Wingdings" pitchFamily="2" charset="2"/>
              <a:buChar char="§"/>
            </a:pPr>
            <a:r>
              <a:rPr lang="en-US" sz="1800" dirty="0" smtClean="0"/>
              <a:t>Radix </a:t>
            </a:r>
            <a:r>
              <a:rPr lang="en-US" sz="1800" dirty="0"/>
              <a:t>and bucket sorts do not work well when keys are very long, as the total sorting time is proportional to key length and to the number of items to </a:t>
            </a:r>
            <a:r>
              <a:rPr lang="en-US" sz="1800" dirty="0" smtClean="0"/>
              <a:t>sort</a:t>
            </a:r>
            <a:endParaRPr lang="en-US" sz="1800" dirty="0"/>
          </a:p>
          <a:p>
            <a:pPr lvl="1">
              <a:buFont typeface="Wingdings" pitchFamily="2" charset="2"/>
              <a:buChar char="§"/>
            </a:pPr>
            <a:r>
              <a:rPr lang="en-US" sz="1800" dirty="0"/>
              <a:t>They are not “in-place”, using more working memory than a traditional </a:t>
            </a:r>
            <a:r>
              <a:rPr lang="en-US" sz="1800" dirty="0" smtClean="0"/>
              <a:t>sort</a:t>
            </a:r>
            <a:endParaRPr lang="en-US" sz="1800" dirty="0"/>
          </a:p>
        </p:txBody>
      </p:sp>
    </p:spTree>
    <p:extLst>
      <p:ext uri="{BB962C8B-B14F-4D97-AF65-F5344CB8AC3E}">
        <p14:creationId xmlns:p14="http://schemas.microsoft.com/office/powerpoint/2010/main" val="5919933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37</a:t>
            </a:fld>
            <a:endParaRPr lang="en-US"/>
          </a:p>
        </p:txBody>
      </p:sp>
      <p:sp>
        <p:nvSpPr>
          <p:cNvPr id="28674" name="Rectangle 2"/>
          <p:cNvSpPr>
            <a:spLocks noGrp="1" noChangeArrowheads="1"/>
          </p:cNvSpPr>
          <p:nvPr>
            <p:ph type="title"/>
          </p:nvPr>
        </p:nvSpPr>
        <p:spPr/>
        <p:txBody>
          <a:bodyPr>
            <a:normAutofit/>
          </a:bodyPr>
          <a:lstStyle/>
          <a:p>
            <a:r>
              <a:rPr lang="en-US" sz="3600" b="1" dirty="0" smtClean="0"/>
              <a:t>MERGE SORT</a:t>
            </a:r>
            <a:endParaRPr lang="en-US" sz="3600" dirty="0"/>
          </a:p>
        </p:txBody>
      </p:sp>
      <p:sp>
        <p:nvSpPr>
          <p:cNvPr id="28675" name="Rectangle 3"/>
          <p:cNvSpPr>
            <a:spLocks noGrp="1" noChangeArrowheads="1"/>
          </p:cNvSpPr>
          <p:nvPr>
            <p:ph type="body" idx="1"/>
          </p:nvPr>
        </p:nvSpPr>
        <p:spPr>
          <a:xfrm>
            <a:off x="228600" y="2590800"/>
            <a:ext cx="8686800" cy="2590800"/>
          </a:xfrm>
        </p:spPr>
        <p:txBody>
          <a:bodyPr>
            <a:normAutofit/>
          </a:bodyPr>
          <a:lstStyle/>
          <a:p>
            <a:pPr>
              <a:buFont typeface="Wingdings" pitchFamily="2" charset="2"/>
              <a:buChar char="Ø"/>
            </a:pPr>
            <a:r>
              <a:rPr lang="en-US" sz="2000" b="1" dirty="0"/>
              <a:t>M</a:t>
            </a:r>
            <a:r>
              <a:rPr lang="en-US" sz="2000" dirty="0"/>
              <a:t>erge sort is based on the </a:t>
            </a:r>
            <a:r>
              <a:rPr lang="en-US" sz="2000" b="1" dirty="0"/>
              <a:t>divide-and-conquer</a:t>
            </a:r>
            <a:r>
              <a:rPr lang="en-US" sz="2000" dirty="0"/>
              <a:t> </a:t>
            </a:r>
            <a:r>
              <a:rPr lang="en-US" sz="2000" dirty="0" smtClean="0"/>
              <a:t>paradigm</a:t>
            </a:r>
          </a:p>
          <a:p>
            <a:pPr>
              <a:buFont typeface="Wingdings" pitchFamily="2" charset="2"/>
              <a:buChar char="Ø"/>
            </a:pPr>
            <a:r>
              <a:rPr lang="en-US" sz="2000" dirty="0" smtClean="0"/>
              <a:t>Its </a:t>
            </a:r>
            <a:r>
              <a:rPr lang="en-US" sz="2000" dirty="0"/>
              <a:t>worst-case running time has a lower order of growth than insertion </a:t>
            </a:r>
            <a:r>
              <a:rPr lang="en-US" sz="2000" dirty="0" smtClean="0"/>
              <a:t>sort</a:t>
            </a:r>
            <a:endParaRPr lang="en-US" dirty="0" smtClean="0"/>
          </a:p>
        </p:txBody>
      </p:sp>
    </p:spTree>
    <p:extLst>
      <p:ext uri="{BB962C8B-B14F-4D97-AF65-F5344CB8AC3E}">
        <p14:creationId xmlns:p14="http://schemas.microsoft.com/office/powerpoint/2010/main" val="38557282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38</a:t>
            </a:fld>
            <a:endParaRPr lang="en-US"/>
          </a:p>
        </p:txBody>
      </p:sp>
      <p:sp>
        <p:nvSpPr>
          <p:cNvPr id="28674" name="Rectangle 2"/>
          <p:cNvSpPr>
            <a:spLocks noGrp="1" noChangeArrowheads="1"/>
          </p:cNvSpPr>
          <p:nvPr>
            <p:ph type="title"/>
          </p:nvPr>
        </p:nvSpPr>
        <p:spPr/>
        <p:txBody>
          <a:bodyPr>
            <a:normAutofit/>
          </a:bodyPr>
          <a:lstStyle/>
          <a:p>
            <a:r>
              <a:rPr lang="en-US" sz="3600" b="1" dirty="0" smtClean="0"/>
              <a:t>MERGE SORT</a:t>
            </a:r>
            <a:endParaRPr lang="en-US" sz="3600" dirty="0"/>
          </a:p>
        </p:txBody>
      </p:sp>
      <p:sp>
        <p:nvSpPr>
          <p:cNvPr id="28675" name="Rectangle 3"/>
          <p:cNvSpPr>
            <a:spLocks noGrp="1" noChangeArrowheads="1"/>
          </p:cNvSpPr>
          <p:nvPr>
            <p:ph type="body" idx="1"/>
          </p:nvPr>
        </p:nvSpPr>
        <p:spPr>
          <a:xfrm>
            <a:off x="228600" y="2438400"/>
            <a:ext cx="8686800" cy="2590800"/>
          </a:xfrm>
        </p:spPr>
        <p:txBody>
          <a:bodyPr>
            <a:normAutofit lnSpcReduction="10000"/>
          </a:bodyPr>
          <a:lstStyle/>
          <a:p>
            <a:pPr>
              <a:buFont typeface="Wingdings" pitchFamily="2" charset="2"/>
              <a:buChar char="Ø"/>
            </a:pPr>
            <a:r>
              <a:rPr lang="en-US" sz="2200" dirty="0"/>
              <a:t>Conceptually, a merge sort works as follows</a:t>
            </a:r>
            <a:r>
              <a:rPr lang="en-US" sz="2200" dirty="0" smtClean="0"/>
              <a:t>:</a:t>
            </a:r>
          </a:p>
          <a:p>
            <a:pPr>
              <a:buFont typeface="Wingdings" pitchFamily="2" charset="2"/>
              <a:buChar char="Ø"/>
            </a:pPr>
            <a:endParaRPr lang="en-US" sz="2200" dirty="0"/>
          </a:p>
          <a:p>
            <a:pPr marL="759143" lvl="1" indent="-457200">
              <a:buFont typeface="+mj-lt"/>
              <a:buAutoNum type="arabicPeriod"/>
            </a:pPr>
            <a:r>
              <a:rPr lang="en-US" dirty="0"/>
              <a:t>Divide the unsorted list into </a:t>
            </a:r>
            <a:r>
              <a:rPr lang="en-US" i="1" dirty="0"/>
              <a:t>n</a:t>
            </a:r>
            <a:r>
              <a:rPr lang="en-US" dirty="0"/>
              <a:t> </a:t>
            </a:r>
            <a:r>
              <a:rPr lang="en-US" dirty="0" smtClean="0"/>
              <a:t>sub lists</a:t>
            </a:r>
            <a:r>
              <a:rPr lang="en-US" dirty="0"/>
              <a:t>, each containing 1 element (a list of 1 element is considered sorted</a:t>
            </a:r>
            <a:r>
              <a:rPr lang="en-US" dirty="0" smtClean="0"/>
              <a:t>)</a:t>
            </a:r>
          </a:p>
          <a:p>
            <a:pPr marL="759143" lvl="1" indent="-457200">
              <a:buFont typeface="+mj-lt"/>
              <a:buAutoNum type="arabicPeriod"/>
            </a:pPr>
            <a:endParaRPr lang="en-US" dirty="0"/>
          </a:p>
          <a:p>
            <a:pPr marL="759143" lvl="1" indent="-457200">
              <a:buFont typeface="+mj-lt"/>
              <a:buAutoNum type="arabicPeriod"/>
            </a:pPr>
            <a:r>
              <a:rPr lang="en-US" dirty="0" smtClean="0"/>
              <a:t>Repeatedly merge sub lists </a:t>
            </a:r>
            <a:r>
              <a:rPr lang="en-US" dirty="0"/>
              <a:t>to produce new sorted </a:t>
            </a:r>
            <a:r>
              <a:rPr lang="en-US" dirty="0" smtClean="0"/>
              <a:t>sub lists </a:t>
            </a:r>
            <a:r>
              <a:rPr lang="en-US" dirty="0"/>
              <a:t>until there is only 1 </a:t>
            </a:r>
            <a:r>
              <a:rPr lang="en-US" dirty="0" smtClean="0"/>
              <a:t>sub list </a:t>
            </a:r>
            <a:r>
              <a:rPr lang="en-US" dirty="0"/>
              <a:t>remaining. This will be the sorted </a:t>
            </a:r>
            <a:r>
              <a:rPr lang="en-US" dirty="0" smtClean="0"/>
              <a:t>list</a:t>
            </a:r>
          </a:p>
        </p:txBody>
      </p:sp>
    </p:spTree>
    <p:extLst>
      <p:ext uri="{BB962C8B-B14F-4D97-AF65-F5344CB8AC3E}">
        <p14:creationId xmlns:p14="http://schemas.microsoft.com/office/powerpoint/2010/main" val="2582573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t>Divide and Conquer</a:t>
            </a:r>
          </a:p>
        </p:txBody>
      </p:sp>
      <p:sp>
        <p:nvSpPr>
          <p:cNvPr id="389123" name="Rectangle 3"/>
          <p:cNvSpPr>
            <a:spLocks noGrp="1" noChangeArrowheads="1"/>
          </p:cNvSpPr>
          <p:nvPr>
            <p:ph type="body" idx="1"/>
          </p:nvPr>
        </p:nvSpPr>
        <p:spPr>
          <a:xfrm>
            <a:off x="304800" y="2373312"/>
            <a:ext cx="8610600" cy="3570288"/>
          </a:xfrm>
        </p:spPr>
        <p:txBody>
          <a:bodyPr>
            <a:normAutofit/>
          </a:bodyPr>
          <a:lstStyle/>
          <a:p>
            <a:pPr>
              <a:buFont typeface="Wingdings" pitchFamily="2" charset="2"/>
              <a:buChar char="Ø"/>
            </a:pPr>
            <a:r>
              <a:rPr lang="en-US" sz="2200" dirty="0"/>
              <a:t>Recursive in structure  </a:t>
            </a:r>
          </a:p>
          <a:p>
            <a:pPr lvl="1">
              <a:buFont typeface="Wingdings" pitchFamily="2" charset="2"/>
              <a:buChar char="§"/>
            </a:pPr>
            <a:r>
              <a:rPr lang="en-US" b="1" i="1" dirty="0"/>
              <a:t>Divide</a:t>
            </a:r>
            <a:r>
              <a:rPr lang="en-US" dirty="0"/>
              <a:t> the problem into sub-problems that are similar to the original but smaller in size</a:t>
            </a:r>
          </a:p>
          <a:p>
            <a:pPr lvl="1">
              <a:buFont typeface="Wingdings" pitchFamily="2" charset="2"/>
              <a:buChar char="§"/>
            </a:pPr>
            <a:r>
              <a:rPr lang="en-US" b="1" i="1" dirty="0"/>
              <a:t>Conquer </a:t>
            </a:r>
            <a:r>
              <a:rPr lang="en-US" dirty="0"/>
              <a:t>the sub-problems by solving them </a:t>
            </a:r>
            <a:r>
              <a:rPr lang="en-US" dirty="0">
                <a:solidFill>
                  <a:schemeClr val="hlink"/>
                </a:solidFill>
              </a:rPr>
              <a:t>recursively</a:t>
            </a:r>
            <a:r>
              <a:rPr lang="en-US" dirty="0"/>
              <a:t>.  If they are small enough, just solve them in a straightforward </a:t>
            </a:r>
            <a:r>
              <a:rPr lang="en-US" dirty="0" smtClean="0"/>
              <a:t>manner</a:t>
            </a:r>
            <a:endParaRPr lang="en-US" dirty="0"/>
          </a:p>
          <a:p>
            <a:pPr lvl="1">
              <a:buFont typeface="Wingdings" pitchFamily="2" charset="2"/>
              <a:buChar char="§"/>
            </a:pPr>
            <a:r>
              <a:rPr lang="en-US" b="1" i="1" dirty="0"/>
              <a:t>Combine </a:t>
            </a:r>
            <a:r>
              <a:rPr lang="en-US" dirty="0"/>
              <a:t>the solutions to create a solution to the original problem</a:t>
            </a:r>
          </a:p>
        </p:txBody>
      </p:sp>
    </p:spTree>
    <p:extLst>
      <p:ext uri="{BB962C8B-B14F-4D97-AF65-F5344CB8AC3E}">
        <p14:creationId xmlns:p14="http://schemas.microsoft.com/office/powerpoint/2010/main" val="3999433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Title 3"/>
          <p:cNvSpPr>
            <a:spLocks noGrp="1"/>
          </p:cNvSpPr>
          <p:nvPr>
            <p:ph type="title"/>
          </p:nvPr>
        </p:nvSpPr>
        <p:spPr/>
        <p:txBody>
          <a:bodyPr/>
          <a:lstStyle/>
          <a:p>
            <a:r>
              <a:rPr lang="en-US" b="1" dirty="0"/>
              <a:t>Shell Sort</a:t>
            </a:r>
            <a:endParaRPr lang="en-US" dirty="0"/>
          </a:p>
        </p:txBody>
      </p:sp>
      <p:pic>
        <p:nvPicPr>
          <p:cNvPr id="142338" name="Picture 2" descr="2510824-89239b577fa8a299.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41031" y="1828800"/>
            <a:ext cx="891330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443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ea typeface="MS PGothic" pitchFamily="34" charset="-128"/>
              </a:defRPr>
            </a:lvl1pPr>
            <a:lvl2pPr marL="742950" indent="-285750">
              <a:defRPr sz="2400">
                <a:solidFill>
                  <a:schemeClr val="tx1"/>
                </a:solidFill>
                <a:latin typeface="Times New Roman" pitchFamily="18" charset="0"/>
                <a:ea typeface="MS PGothic" pitchFamily="34" charset="-128"/>
              </a:defRPr>
            </a:lvl2pPr>
            <a:lvl3pPr marL="1143000" indent="-228600">
              <a:defRPr sz="2400">
                <a:solidFill>
                  <a:schemeClr val="tx1"/>
                </a:solidFill>
                <a:latin typeface="Times New Roman" pitchFamily="18" charset="0"/>
                <a:ea typeface="MS PGothic" pitchFamily="34" charset="-128"/>
              </a:defRPr>
            </a:lvl3pPr>
            <a:lvl4pPr marL="1600200" indent="-228600">
              <a:defRPr sz="2400">
                <a:solidFill>
                  <a:schemeClr val="tx1"/>
                </a:solidFill>
                <a:latin typeface="Times New Roman" pitchFamily="18" charset="0"/>
                <a:ea typeface="MS PGothic" pitchFamily="34" charset="-128"/>
              </a:defRPr>
            </a:lvl4pPr>
            <a:lvl5pPr marL="2057400" indent="-228600">
              <a:defRPr sz="2400">
                <a:solidFill>
                  <a:schemeClr val="tx1"/>
                </a:solidFill>
                <a:latin typeface="Times New Roman" pitchFamily="18" charset="0"/>
                <a:ea typeface="MS PGothic" pitchFamily="34" charset="-128"/>
              </a:defRPr>
            </a:lvl5pPr>
            <a:lvl6pPr marL="25146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algn="ctr"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fld id="{EB8CD45C-D091-4F43-9F33-C756676F1305}" type="slidenum">
              <a:rPr lang="zh-CN" altLang="en-US" sz="1400" smtClean="0">
                <a:latin typeface="Arial Narrow" pitchFamily="34" charset="0"/>
                <a:ea typeface="SimSun" pitchFamily="2" charset="-122"/>
              </a:rPr>
              <a:pPr/>
              <a:t>40</a:t>
            </a:fld>
            <a:endParaRPr lang="en-US" altLang="zh-CN" sz="1400" smtClean="0">
              <a:latin typeface="Arial Narrow" pitchFamily="34" charset="0"/>
              <a:ea typeface="SimSun" pitchFamily="2" charset="-122"/>
            </a:endParaRPr>
          </a:p>
        </p:txBody>
      </p:sp>
      <p:sp>
        <p:nvSpPr>
          <p:cNvPr id="6149" name="Oval 3"/>
          <p:cNvSpPr>
            <a:spLocks noChangeArrowheads="1"/>
          </p:cNvSpPr>
          <p:nvPr/>
        </p:nvSpPr>
        <p:spPr bwMode="auto">
          <a:xfrm>
            <a:off x="5181600" y="29718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sz="2000" b="1">
                <a:solidFill>
                  <a:schemeClr val="bg2"/>
                </a:solidFill>
                <a:ea typeface="SimSun" pitchFamily="2" charset="-122"/>
              </a:rPr>
              <a:t>subproblem 2 </a:t>
            </a:r>
          </a:p>
          <a:p>
            <a:r>
              <a:rPr lang="en-US" altLang="zh-CN" sz="2000" b="1">
                <a:solidFill>
                  <a:schemeClr val="bg2"/>
                </a:solidFill>
                <a:ea typeface="SimSun" pitchFamily="2" charset="-122"/>
              </a:rPr>
              <a:t>of size </a:t>
            </a:r>
            <a:r>
              <a:rPr lang="en-US" altLang="zh-CN" sz="2000" b="1" i="1">
                <a:solidFill>
                  <a:schemeClr val="bg2"/>
                </a:solidFill>
                <a:ea typeface="SimSun" pitchFamily="2" charset="-122"/>
              </a:rPr>
              <a:t>n</a:t>
            </a:r>
            <a:r>
              <a:rPr lang="en-US" altLang="zh-CN" sz="2000" b="1">
                <a:solidFill>
                  <a:schemeClr val="bg2"/>
                </a:solidFill>
                <a:ea typeface="SimSun" pitchFamily="2" charset="-122"/>
              </a:rPr>
              <a:t>/2</a:t>
            </a:r>
          </a:p>
        </p:txBody>
      </p:sp>
      <p:sp>
        <p:nvSpPr>
          <p:cNvPr id="6150" name="Oval 4"/>
          <p:cNvSpPr>
            <a:spLocks noChangeArrowheads="1"/>
          </p:cNvSpPr>
          <p:nvPr/>
        </p:nvSpPr>
        <p:spPr bwMode="auto">
          <a:xfrm>
            <a:off x="838200" y="29718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sz="2000" b="1" dirty="0" err="1">
                <a:solidFill>
                  <a:schemeClr val="bg2"/>
                </a:solidFill>
                <a:ea typeface="SimSun" pitchFamily="2" charset="-122"/>
              </a:rPr>
              <a:t>subproblem</a:t>
            </a:r>
            <a:r>
              <a:rPr lang="en-US" altLang="zh-CN" sz="2000" b="1" dirty="0">
                <a:solidFill>
                  <a:schemeClr val="bg2"/>
                </a:solidFill>
                <a:ea typeface="SimSun" pitchFamily="2" charset="-122"/>
              </a:rPr>
              <a:t> 1 </a:t>
            </a:r>
          </a:p>
          <a:p>
            <a:r>
              <a:rPr lang="en-US" altLang="zh-CN" sz="2000" b="1" dirty="0">
                <a:solidFill>
                  <a:schemeClr val="bg2"/>
                </a:solidFill>
                <a:ea typeface="SimSun" pitchFamily="2" charset="-122"/>
              </a:rPr>
              <a:t>of size </a:t>
            </a:r>
            <a:r>
              <a:rPr lang="en-US" altLang="zh-CN" sz="2000" b="1" i="1" dirty="0">
                <a:solidFill>
                  <a:schemeClr val="bg2"/>
                </a:solidFill>
                <a:ea typeface="SimSun" pitchFamily="2" charset="-122"/>
              </a:rPr>
              <a:t>n</a:t>
            </a:r>
            <a:r>
              <a:rPr lang="en-US" altLang="zh-CN" sz="2000" b="1" dirty="0">
                <a:solidFill>
                  <a:schemeClr val="bg2"/>
                </a:solidFill>
                <a:ea typeface="SimSun" pitchFamily="2" charset="-122"/>
              </a:rPr>
              <a:t>/2</a:t>
            </a:r>
          </a:p>
        </p:txBody>
      </p:sp>
      <p:sp>
        <p:nvSpPr>
          <p:cNvPr id="6151" name="Rectangle 5"/>
          <p:cNvSpPr>
            <a:spLocks noChangeArrowheads="1"/>
          </p:cNvSpPr>
          <p:nvPr/>
        </p:nvSpPr>
        <p:spPr bwMode="auto">
          <a:xfrm>
            <a:off x="838200" y="42672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altLang="zh-CN" sz="2000" b="1">
                <a:solidFill>
                  <a:schemeClr val="bg2"/>
                </a:solidFill>
                <a:ea typeface="SimSun" pitchFamily="2" charset="-122"/>
              </a:rPr>
              <a:t>a solution to </a:t>
            </a:r>
          </a:p>
          <a:p>
            <a:r>
              <a:rPr lang="en-US" altLang="zh-CN" sz="2000" b="1">
                <a:solidFill>
                  <a:schemeClr val="bg2"/>
                </a:solidFill>
                <a:ea typeface="SimSun" pitchFamily="2" charset="-122"/>
              </a:rPr>
              <a:t>subproblem 1</a:t>
            </a:r>
            <a:endParaRPr lang="en-US" altLang="zh-CN" sz="2000">
              <a:ea typeface="SimSun" pitchFamily="2" charset="-122"/>
            </a:endParaRPr>
          </a:p>
        </p:txBody>
      </p:sp>
      <p:sp>
        <p:nvSpPr>
          <p:cNvPr id="6152" name="Rectangle 6"/>
          <p:cNvSpPr>
            <a:spLocks noChangeArrowheads="1"/>
          </p:cNvSpPr>
          <p:nvPr/>
        </p:nvSpPr>
        <p:spPr bwMode="auto">
          <a:xfrm>
            <a:off x="3048000" y="60198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altLang="zh-CN" sz="2000" b="1">
                <a:solidFill>
                  <a:schemeClr val="bg2"/>
                </a:solidFill>
                <a:ea typeface="SimSun" pitchFamily="2" charset="-122"/>
              </a:rPr>
              <a:t>a solution to</a:t>
            </a:r>
          </a:p>
          <a:p>
            <a:r>
              <a:rPr lang="en-US" altLang="zh-CN" sz="2000" b="1">
                <a:solidFill>
                  <a:schemeClr val="bg2"/>
                </a:solidFill>
                <a:ea typeface="SimSun" pitchFamily="2" charset="-122"/>
              </a:rPr>
              <a:t>the original problem</a:t>
            </a:r>
            <a:endParaRPr lang="en-US" altLang="zh-CN" sz="2000">
              <a:ea typeface="SimSun" pitchFamily="2" charset="-122"/>
            </a:endParaRPr>
          </a:p>
        </p:txBody>
      </p:sp>
      <p:sp>
        <p:nvSpPr>
          <p:cNvPr id="6153" name="Rectangle 7"/>
          <p:cNvSpPr>
            <a:spLocks noChangeArrowheads="1"/>
          </p:cNvSpPr>
          <p:nvPr/>
        </p:nvSpPr>
        <p:spPr bwMode="auto">
          <a:xfrm>
            <a:off x="5181600" y="4267200"/>
            <a:ext cx="2286000" cy="685800"/>
          </a:xfrm>
          <a:prstGeom prst="rect">
            <a:avLst/>
          </a:prstGeom>
          <a:solidFill>
            <a:schemeClr val="accent1"/>
          </a:solidFill>
          <a:ln w="12700">
            <a:solidFill>
              <a:srgbClr val="FF0000"/>
            </a:solidFill>
            <a:miter lim="800000"/>
            <a:headEnd type="none" w="sm" len="sm"/>
            <a:tailEnd type="none" w="sm" len="sm"/>
          </a:ln>
        </p:spPr>
        <p:txBody>
          <a:bodyPr wrap="none" anchor="ctr"/>
          <a:lstStyle/>
          <a:p>
            <a:r>
              <a:rPr lang="en-US" altLang="zh-CN" sz="2000" b="1">
                <a:solidFill>
                  <a:schemeClr val="bg2"/>
                </a:solidFill>
                <a:ea typeface="SimSun" pitchFamily="2" charset="-122"/>
              </a:rPr>
              <a:t>a solution to </a:t>
            </a:r>
          </a:p>
          <a:p>
            <a:r>
              <a:rPr lang="en-US" altLang="zh-CN" sz="2000" b="1">
                <a:solidFill>
                  <a:schemeClr val="bg2"/>
                </a:solidFill>
                <a:ea typeface="SimSun" pitchFamily="2" charset="-122"/>
              </a:rPr>
              <a:t>subproblem 2</a:t>
            </a:r>
            <a:endParaRPr lang="en-US" altLang="zh-CN" sz="2000">
              <a:ea typeface="SimSun" pitchFamily="2" charset="-122"/>
            </a:endParaRPr>
          </a:p>
        </p:txBody>
      </p:sp>
      <p:sp>
        <p:nvSpPr>
          <p:cNvPr id="6154" name="Line 8"/>
          <p:cNvSpPr>
            <a:spLocks noChangeShapeType="1"/>
          </p:cNvSpPr>
          <p:nvPr/>
        </p:nvSpPr>
        <p:spPr bwMode="auto">
          <a:xfrm flipH="1">
            <a:off x="2286000" y="2667000"/>
            <a:ext cx="1447800" cy="3048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9"/>
          <p:cNvSpPr>
            <a:spLocks noChangeShapeType="1"/>
          </p:cNvSpPr>
          <p:nvPr/>
        </p:nvSpPr>
        <p:spPr bwMode="auto">
          <a:xfrm>
            <a:off x="4572000" y="2667000"/>
            <a:ext cx="1524000" cy="3048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6" name="Oval 10"/>
          <p:cNvSpPr>
            <a:spLocks noChangeArrowheads="1"/>
          </p:cNvSpPr>
          <p:nvPr/>
        </p:nvSpPr>
        <p:spPr bwMode="auto">
          <a:xfrm>
            <a:off x="3048000" y="1905000"/>
            <a:ext cx="2286000" cy="838200"/>
          </a:xfrm>
          <a:prstGeom prst="ellipse">
            <a:avLst/>
          </a:prstGeom>
          <a:solidFill>
            <a:schemeClr val="accent1"/>
          </a:solidFill>
          <a:ln w="12700">
            <a:solidFill>
              <a:srgbClr val="FF0000"/>
            </a:solidFill>
            <a:round/>
            <a:headEnd type="none" w="sm" len="sm"/>
            <a:tailEnd type="none" w="sm" len="sm"/>
          </a:ln>
        </p:spPr>
        <p:txBody>
          <a:bodyPr wrap="none" anchor="ctr"/>
          <a:lstStyle/>
          <a:p>
            <a:pPr algn="ctr"/>
            <a:r>
              <a:rPr lang="en-US" altLang="zh-CN" sz="2000" b="1" dirty="0">
                <a:solidFill>
                  <a:schemeClr val="bg2"/>
                </a:solidFill>
                <a:ea typeface="SimSun" pitchFamily="2" charset="-122"/>
              </a:rPr>
              <a:t>a problem of size </a:t>
            </a:r>
            <a:r>
              <a:rPr lang="en-US" altLang="zh-CN" sz="2000" b="1" i="1" dirty="0">
                <a:solidFill>
                  <a:schemeClr val="bg2"/>
                </a:solidFill>
                <a:ea typeface="SimSun" pitchFamily="2" charset="-122"/>
              </a:rPr>
              <a:t>n</a:t>
            </a:r>
            <a:endParaRPr lang="en-US" altLang="zh-CN" sz="2000" b="1" dirty="0">
              <a:solidFill>
                <a:schemeClr val="bg2"/>
              </a:solidFill>
              <a:ea typeface="SimSun" pitchFamily="2" charset="-122"/>
            </a:endParaRPr>
          </a:p>
        </p:txBody>
      </p:sp>
      <p:sp>
        <p:nvSpPr>
          <p:cNvPr id="6157" name="Line 11"/>
          <p:cNvSpPr>
            <a:spLocks noChangeShapeType="1"/>
          </p:cNvSpPr>
          <p:nvPr/>
        </p:nvSpPr>
        <p:spPr bwMode="auto">
          <a:xfrm>
            <a:off x="1905000" y="3810000"/>
            <a:ext cx="0" cy="457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8" name="Line 12"/>
          <p:cNvSpPr>
            <a:spLocks noChangeShapeType="1"/>
          </p:cNvSpPr>
          <p:nvPr/>
        </p:nvSpPr>
        <p:spPr bwMode="auto">
          <a:xfrm>
            <a:off x="6324600" y="3810000"/>
            <a:ext cx="0" cy="4572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59" name="Line 13"/>
          <p:cNvSpPr>
            <a:spLocks noChangeShapeType="1"/>
          </p:cNvSpPr>
          <p:nvPr/>
        </p:nvSpPr>
        <p:spPr bwMode="auto">
          <a:xfrm>
            <a:off x="1905000" y="4953000"/>
            <a:ext cx="0" cy="53340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60" name="Line 14"/>
          <p:cNvSpPr>
            <a:spLocks noChangeShapeType="1"/>
          </p:cNvSpPr>
          <p:nvPr/>
        </p:nvSpPr>
        <p:spPr bwMode="auto">
          <a:xfrm>
            <a:off x="6324600" y="4953000"/>
            <a:ext cx="0" cy="53340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61" name="Line 15"/>
          <p:cNvSpPr>
            <a:spLocks noChangeShapeType="1"/>
          </p:cNvSpPr>
          <p:nvPr/>
        </p:nvSpPr>
        <p:spPr bwMode="auto">
          <a:xfrm>
            <a:off x="1905000" y="5486400"/>
            <a:ext cx="4419600"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162" name="Line 16"/>
          <p:cNvSpPr>
            <a:spLocks noChangeShapeType="1"/>
          </p:cNvSpPr>
          <p:nvPr/>
        </p:nvSpPr>
        <p:spPr bwMode="auto">
          <a:xfrm>
            <a:off x="4191000" y="5486400"/>
            <a:ext cx="0" cy="53340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 name="Rectangle 2"/>
          <p:cNvSpPr txBox="1">
            <a:spLocks noChangeArrowheads="1"/>
          </p:cNvSpPr>
          <p:nvPr/>
        </p:nvSpPr>
        <p:spPr>
          <a:xfrm>
            <a:off x="609600" y="490728"/>
            <a:ext cx="8229600" cy="12527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zh-CN" smtClean="0">
                <a:ea typeface="SimSun" pitchFamily="2" charset="-122"/>
              </a:rPr>
              <a:t>Divide-and-conquer Technique</a:t>
            </a:r>
            <a:endParaRPr lang="en-US" altLang="zh-CN" dirty="0" smtClean="0">
              <a:ea typeface="SimSun" pitchFamily="2" charset="-122"/>
            </a:endParaRPr>
          </a:p>
        </p:txBody>
      </p:sp>
    </p:spTree>
    <p:extLst>
      <p:ext uri="{BB962C8B-B14F-4D97-AF65-F5344CB8AC3E}">
        <p14:creationId xmlns:p14="http://schemas.microsoft.com/office/powerpoint/2010/main" val="84838310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4983" name="Text Box 23"/>
          <p:cNvSpPr txBox="1">
            <a:spLocks noChangeArrowheads="1"/>
          </p:cNvSpPr>
          <p:nvPr/>
        </p:nvSpPr>
        <p:spPr bwMode="auto">
          <a:xfrm>
            <a:off x="2320925"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4984" name="Text Box 24"/>
          <p:cNvSpPr txBox="1">
            <a:spLocks noChangeArrowheads="1"/>
          </p:cNvSpPr>
          <p:nvPr/>
        </p:nvSpPr>
        <p:spPr bwMode="auto">
          <a:xfrm>
            <a:off x="2887663"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sp>
        <p:nvSpPr>
          <p:cNvPr id="424985" name="Text Box 25"/>
          <p:cNvSpPr txBox="1">
            <a:spLocks noChangeArrowheads="1"/>
          </p:cNvSpPr>
          <p:nvPr/>
        </p:nvSpPr>
        <p:spPr bwMode="auto">
          <a:xfrm>
            <a:off x="3455988"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4986" name="Text Box 26"/>
          <p:cNvSpPr txBox="1">
            <a:spLocks noChangeArrowheads="1"/>
          </p:cNvSpPr>
          <p:nvPr/>
        </p:nvSpPr>
        <p:spPr bwMode="auto">
          <a:xfrm>
            <a:off x="4022725"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4987" name="Text Box 27"/>
          <p:cNvSpPr txBox="1">
            <a:spLocks noChangeArrowheads="1"/>
          </p:cNvSpPr>
          <p:nvPr/>
        </p:nvSpPr>
        <p:spPr bwMode="auto">
          <a:xfrm>
            <a:off x="4591050"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22</a:t>
            </a:r>
          </a:p>
        </p:txBody>
      </p:sp>
      <p:sp>
        <p:nvSpPr>
          <p:cNvPr id="424988" name="Text Box 28"/>
          <p:cNvSpPr txBox="1">
            <a:spLocks noChangeArrowheads="1"/>
          </p:cNvSpPr>
          <p:nvPr/>
        </p:nvSpPr>
        <p:spPr bwMode="auto">
          <a:xfrm>
            <a:off x="5157788"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4989" name="Text Box 29"/>
          <p:cNvSpPr txBox="1">
            <a:spLocks noChangeArrowheads="1"/>
          </p:cNvSpPr>
          <p:nvPr/>
        </p:nvSpPr>
        <p:spPr bwMode="auto">
          <a:xfrm>
            <a:off x="5726113"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19</a:t>
            </a:r>
          </a:p>
        </p:txBody>
      </p:sp>
      <p:sp>
        <p:nvSpPr>
          <p:cNvPr id="424990" name="Text Box 30"/>
          <p:cNvSpPr txBox="1">
            <a:spLocks noChangeArrowheads="1"/>
          </p:cNvSpPr>
          <p:nvPr/>
        </p:nvSpPr>
        <p:spPr bwMode="auto">
          <a:xfrm>
            <a:off x="6292850"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55</a:t>
            </a:r>
          </a:p>
        </p:txBody>
      </p:sp>
      <p:sp>
        <p:nvSpPr>
          <p:cNvPr id="424991" name="Text Box 31"/>
          <p:cNvSpPr txBox="1">
            <a:spLocks noChangeArrowheads="1"/>
          </p:cNvSpPr>
          <p:nvPr/>
        </p:nvSpPr>
        <p:spPr bwMode="auto">
          <a:xfrm>
            <a:off x="6861175"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37</a:t>
            </a:r>
          </a:p>
        </p:txBody>
      </p:sp>
      <p:sp>
        <p:nvSpPr>
          <p:cNvPr id="424992" name="Text Box 32"/>
          <p:cNvSpPr txBox="1">
            <a:spLocks noChangeArrowheads="1"/>
          </p:cNvSpPr>
          <p:nvPr/>
        </p:nvSpPr>
        <p:spPr bwMode="auto">
          <a:xfrm>
            <a:off x="7427913"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4993" name="Text Box 33"/>
          <p:cNvSpPr txBox="1">
            <a:spLocks noChangeArrowheads="1"/>
          </p:cNvSpPr>
          <p:nvPr/>
        </p:nvSpPr>
        <p:spPr bwMode="auto">
          <a:xfrm>
            <a:off x="7996238"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99</a:t>
            </a:r>
          </a:p>
        </p:txBody>
      </p:sp>
      <p:sp>
        <p:nvSpPr>
          <p:cNvPr id="424994" name="Text Box 34"/>
          <p:cNvSpPr txBox="1">
            <a:spLocks noChangeArrowheads="1"/>
          </p:cNvSpPr>
          <p:nvPr/>
        </p:nvSpPr>
        <p:spPr bwMode="auto">
          <a:xfrm>
            <a:off x="8564563"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2 </a:t>
            </a:r>
          </a:p>
        </p:txBody>
      </p:sp>
      <p:sp>
        <p:nvSpPr>
          <p:cNvPr id="424995" name="Text Box 35"/>
          <p:cNvSpPr txBox="1">
            <a:spLocks noChangeArrowheads="1"/>
          </p:cNvSpPr>
          <p:nvPr/>
        </p:nvSpPr>
        <p:spPr bwMode="auto">
          <a:xfrm>
            <a:off x="4714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4996" name="Text Box 36"/>
          <p:cNvSpPr txBox="1">
            <a:spLocks noChangeArrowheads="1"/>
          </p:cNvSpPr>
          <p:nvPr/>
        </p:nvSpPr>
        <p:spPr bwMode="auto">
          <a:xfrm>
            <a:off x="9985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4997" name="Text Box 37"/>
          <p:cNvSpPr txBox="1">
            <a:spLocks noChangeArrowheads="1"/>
          </p:cNvSpPr>
          <p:nvPr/>
        </p:nvSpPr>
        <p:spPr bwMode="auto">
          <a:xfrm>
            <a:off x="15255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4998" name="Text Box 38"/>
          <p:cNvSpPr txBox="1">
            <a:spLocks noChangeArrowheads="1"/>
          </p:cNvSpPr>
          <p:nvPr/>
        </p:nvSpPr>
        <p:spPr bwMode="auto">
          <a:xfrm>
            <a:off x="20526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4999" name="Text Box 39"/>
          <p:cNvSpPr txBox="1">
            <a:spLocks noChangeArrowheads="1"/>
          </p:cNvSpPr>
          <p:nvPr/>
        </p:nvSpPr>
        <p:spPr bwMode="auto">
          <a:xfrm>
            <a:off x="25796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5000" name="Text Box 40"/>
          <p:cNvSpPr txBox="1">
            <a:spLocks noChangeArrowheads="1"/>
          </p:cNvSpPr>
          <p:nvPr/>
        </p:nvSpPr>
        <p:spPr bwMode="auto">
          <a:xfrm>
            <a:off x="31067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sp>
        <p:nvSpPr>
          <p:cNvPr id="425001" name="Text Box 41"/>
          <p:cNvSpPr txBox="1">
            <a:spLocks noChangeArrowheads="1"/>
          </p:cNvSpPr>
          <p:nvPr/>
        </p:nvSpPr>
        <p:spPr bwMode="auto">
          <a:xfrm>
            <a:off x="36337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5002" name="Text Box 42"/>
          <p:cNvSpPr txBox="1">
            <a:spLocks noChangeArrowheads="1"/>
          </p:cNvSpPr>
          <p:nvPr/>
        </p:nvSpPr>
        <p:spPr bwMode="auto">
          <a:xfrm>
            <a:off x="41608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5003" name="Text Box 43"/>
          <p:cNvSpPr txBox="1">
            <a:spLocks noChangeArrowheads="1"/>
          </p:cNvSpPr>
          <p:nvPr/>
        </p:nvSpPr>
        <p:spPr bwMode="auto">
          <a:xfrm>
            <a:off x="46878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22</a:t>
            </a:r>
          </a:p>
        </p:txBody>
      </p:sp>
      <p:sp>
        <p:nvSpPr>
          <p:cNvPr id="425004" name="Text Box 44"/>
          <p:cNvSpPr txBox="1">
            <a:spLocks noChangeArrowheads="1"/>
          </p:cNvSpPr>
          <p:nvPr/>
        </p:nvSpPr>
        <p:spPr bwMode="auto">
          <a:xfrm>
            <a:off x="52149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5005" name="Text Box 45"/>
          <p:cNvSpPr txBox="1">
            <a:spLocks noChangeArrowheads="1"/>
          </p:cNvSpPr>
          <p:nvPr/>
        </p:nvSpPr>
        <p:spPr bwMode="auto">
          <a:xfrm>
            <a:off x="57419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19</a:t>
            </a:r>
          </a:p>
        </p:txBody>
      </p:sp>
      <p:sp>
        <p:nvSpPr>
          <p:cNvPr id="425006" name="Text Box 46"/>
          <p:cNvSpPr txBox="1">
            <a:spLocks noChangeArrowheads="1"/>
          </p:cNvSpPr>
          <p:nvPr/>
        </p:nvSpPr>
        <p:spPr bwMode="auto">
          <a:xfrm>
            <a:off x="62690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55</a:t>
            </a:r>
          </a:p>
        </p:txBody>
      </p:sp>
      <p:sp>
        <p:nvSpPr>
          <p:cNvPr id="425007" name="Text Box 47"/>
          <p:cNvSpPr txBox="1">
            <a:spLocks noChangeArrowheads="1"/>
          </p:cNvSpPr>
          <p:nvPr/>
        </p:nvSpPr>
        <p:spPr bwMode="auto">
          <a:xfrm>
            <a:off x="67960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37</a:t>
            </a:r>
          </a:p>
        </p:txBody>
      </p:sp>
      <p:sp>
        <p:nvSpPr>
          <p:cNvPr id="425008" name="Text Box 48"/>
          <p:cNvSpPr txBox="1">
            <a:spLocks noChangeArrowheads="1"/>
          </p:cNvSpPr>
          <p:nvPr/>
        </p:nvSpPr>
        <p:spPr bwMode="auto">
          <a:xfrm>
            <a:off x="732313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5009" name="Text Box 49"/>
          <p:cNvSpPr txBox="1">
            <a:spLocks noChangeArrowheads="1"/>
          </p:cNvSpPr>
          <p:nvPr/>
        </p:nvSpPr>
        <p:spPr bwMode="auto">
          <a:xfrm>
            <a:off x="7850188"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99</a:t>
            </a:r>
          </a:p>
        </p:txBody>
      </p:sp>
      <p:sp>
        <p:nvSpPr>
          <p:cNvPr id="425010" name="Text Box 50"/>
          <p:cNvSpPr txBox="1">
            <a:spLocks noChangeArrowheads="1"/>
          </p:cNvSpPr>
          <p:nvPr/>
        </p:nvSpPr>
        <p:spPr bwMode="auto">
          <a:xfrm>
            <a:off x="8378825" y="18016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2 </a:t>
            </a:r>
          </a:p>
        </p:txBody>
      </p:sp>
      <p:sp>
        <p:nvSpPr>
          <p:cNvPr id="425011" name="Text Box 51"/>
          <p:cNvSpPr txBox="1">
            <a:spLocks noChangeArrowheads="1"/>
          </p:cNvSpPr>
          <p:nvPr/>
        </p:nvSpPr>
        <p:spPr bwMode="auto">
          <a:xfrm>
            <a:off x="301625" y="31813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dirty="0"/>
              <a:t>18</a:t>
            </a:r>
          </a:p>
        </p:txBody>
      </p:sp>
      <p:sp>
        <p:nvSpPr>
          <p:cNvPr id="425012" name="Text Box 52"/>
          <p:cNvSpPr txBox="1">
            <a:spLocks noChangeArrowheads="1"/>
          </p:cNvSpPr>
          <p:nvPr/>
        </p:nvSpPr>
        <p:spPr bwMode="auto">
          <a:xfrm>
            <a:off x="82867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5013" name="Text Box 53"/>
          <p:cNvSpPr txBox="1">
            <a:spLocks noChangeArrowheads="1"/>
          </p:cNvSpPr>
          <p:nvPr/>
        </p:nvSpPr>
        <p:spPr bwMode="auto">
          <a:xfrm>
            <a:off x="135572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5014" name="Text Box 54"/>
          <p:cNvSpPr txBox="1">
            <a:spLocks noChangeArrowheads="1"/>
          </p:cNvSpPr>
          <p:nvPr/>
        </p:nvSpPr>
        <p:spPr bwMode="auto">
          <a:xfrm>
            <a:off x="188277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5015" name="Text Box 55"/>
          <p:cNvSpPr txBox="1">
            <a:spLocks noChangeArrowheads="1"/>
          </p:cNvSpPr>
          <p:nvPr/>
        </p:nvSpPr>
        <p:spPr bwMode="auto">
          <a:xfrm>
            <a:off x="240982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5016" name="Text Box 56"/>
          <p:cNvSpPr txBox="1">
            <a:spLocks noChangeArrowheads="1"/>
          </p:cNvSpPr>
          <p:nvPr/>
        </p:nvSpPr>
        <p:spPr bwMode="auto">
          <a:xfrm>
            <a:off x="293687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5017" name="Text Box 57"/>
          <p:cNvSpPr txBox="1">
            <a:spLocks noChangeArrowheads="1"/>
          </p:cNvSpPr>
          <p:nvPr/>
        </p:nvSpPr>
        <p:spPr bwMode="auto">
          <a:xfrm>
            <a:off x="346392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5018" name="Text Box 58"/>
          <p:cNvSpPr txBox="1">
            <a:spLocks noChangeArrowheads="1"/>
          </p:cNvSpPr>
          <p:nvPr/>
        </p:nvSpPr>
        <p:spPr bwMode="auto">
          <a:xfrm>
            <a:off x="3990975" y="31732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5019" name="Text Box 59"/>
          <p:cNvSpPr txBox="1">
            <a:spLocks noChangeArrowheads="1"/>
          </p:cNvSpPr>
          <p:nvPr/>
        </p:nvSpPr>
        <p:spPr bwMode="auto">
          <a:xfrm>
            <a:off x="460216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22</a:t>
            </a:r>
          </a:p>
        </p:txBody>
      </p:sp>
      <p:sp>
        <p:nvSpPr>
          <p:cNvPr id="425020" name="Text Box 60"/>
          <p:cNvSpPr txBox="1">
            <a:spLocks noChangeArrowheads="1"/>
          </p:cNvSpPr>
          <p:nvPr/>
        </p:nvSpPr>
        <p:spPr bwMode="auto">
          <a:xfrm>
            <a:off x="512921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5021" name="Text Box 61"/>
          <p:cNvSpPr txBox="1">
            <a:spLocks noChangeArrowheads="1"/>
          </p:cNvSpPr>
          <p:nvPr/>
        </p:nvSpPr>
        <p:spPr bwMode="auto">
          <a:xfrm>
            <a:off x="565626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19</a:t>
            </a:r>
          </a:p>
        </p:txBody>
      </p:sp>
      <p:sp>
        <p:nvSpPr>
          <p:cNvPr id="425022" name="Text Box 62"/>
          <p:cNvSpPr txBox="1">
            <a:spLocks noChangeArrowheads="1"/>
          </p:cNvSpPr>
          <p:nvPr/>
        </p:nvSpPr>
        <p:spPr bwMode="auto">
          <a:xfrm>
            <a:off x="618331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55</a:t>
            </a:r>
          </a:p>
        </p:txBody>
      </p:sp>
      <p:sp>
        <p:nvSpPr>
          <p:cNvPr id="425023" name="Text Box 63"/>
          <p:cNvSpPr txBox="1">
            <a:spLocks noChangeArrowheads="1"/>
          </p:cNvSpPr>
          <p:nvPr/>
        </p:nvSpPr>
        <p:spPr bwMode="auto">
          <a:xfrm>
            <a:off x="671036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37</a:t>
            </a:r>
          </a:p>
        </p:txBody>
      </p:sp>
      <p:sp>
        <p:nvSpPr>
          <p:cNvPr id="425024" name="Text Box 64"/>
          <p:cNvSpPr txBox="1">
            <a:spLocks noChangeArrowheads="1"/>
          </p:cNvSpPr>
          <p:nvPr/>
        </p:nvSpPr>
        <p:spPr bwMode="auto">
          <a:xfrm>
            <a:off x="723741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5025" name="Text Box 65"/>
          <p:cNvSpPr txBox="1">
            <a:spLocks noChangeArrowheads="1"/>
          </p:cNvSpPr>
          <p:nvPr/>
        </p:nvSpPr>
        <p:spPr bwMode="auto">
          <a:xfrm>
            <a:off x="7764463"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99</a:t>
            </a:r>
          </a:p>
        </p:txBody>
      </p:sp>
      <p:sp>
        <p:nvSpPr>
          <p:cNvPr id="425026" name="Text Box 66"/>
          <p:cNvSpPr txBox="1">
            <a:spLocks noChangeArrowheads="1"/>
          </p:cNvSpPr>
          <p:nvPr/>
        </p:nvSpPr>
        <p:spPr bwMode="auto">
          <a:xfrm>
            <a:off x="8293100" y="31605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2 </a:t>
            </a:r>
          </a:p>
        </p:txBody>
      </p:sp>
      <p:sp>
        <p:nvSpPr>
          <p:cNvPr id="425027" name="Line 67"/>
          <p:cNvSpPr>
            <a:spLocks noChangeShapeType="1"/>
          </p:cNvSpPr>
          <p:nvPr/>
        </p:nvSpPr>
        <p:spPr bwMode="auto">
          <a:xfrm flipH="1">
            <a:off x="2582863" y="2281061"/>
            <a:ext cx="2087562" cy="85248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28" name="Line 68"/>
          <p:cNvSpPr>
            <a:spLocks noChangeShapeType="1"/>
          </p:cNvSpPr>
          <p:nvPr/>
        </p:nvSpPr>
        <p:spPr bwMode="auto">
          <a:xfrm>
            <a:off x="4657725" y="2281061"/>
            <a:ext cx="2027238" cy="87788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47" name="Line 87"/>
          <p:cNvSpPr>
            <a:spLocks noChangeShapeType="1"/>
          </p:cNvSpPr>
          <p:nvPr/>
        </p:nvSpPr>
        <p:spPr bwMode="auto">
          <a:xfrm>
            <a:off x="4535488" y="314466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49" name="Line 89"/>
          <p:cNvSpPr>
            <a:spLocks noChangeShapeType="1"/>
          </p:cNvSpPr>
          <p:nvPr/>
        </p:nvSpPr>
        <p:spPr bwMode="auto">
          <a:xfrm>
            <a:off x="4540250" y="423686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59" name="Line 99"/>
          <p:cNvSpPr>
            <a:spLocks noChangeShapeType="1"/>
          </p:cNvSpPr>
          <p:nvPr/>
        </p:nvSpPr>
        <p:spPr bwMode="auto">
          <a:xfrm>
            <a:off x="2282825" y="538938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29" name="Text Box 69"/>
          <p:cNvSpPr txBox="1">
            <a:spLocks noChangeArrowheads="1"/>
          </p:cNvSpPr>
          <p:nvPr/>
        </p:nvSpPr>
        <p:spPr bwMode="auto">
          <a:xfrm>
            <a:off x="166688" y="42672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5030" name="Text Box 70"/>
          <p:cNvSpPr txBox="1">
            <a:spLocks noChangeArrowheads="1"/>
          </p:cNvSpPr>
          <p:nvPr/>
        </p:nvSpPr>
        <p:spPr bwMode="auto">
          <a:xfrm>
            <a:off x="693738" y="42749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5031" name="Text Box 71"/>
          <p:cNvSpPr txBox="1">
            <a:spLocks noChangeArrowheads="1"/>
          </p:cNvSpPr>
          <p:nvPr/>
        </p:nvSpPr>
        <p:spPr bwMode="auto">
          <a:xfrm>
            <a:off x="1220788" y="42749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5032" name="Text Box 72"/>
          <p:cNvSpPr txBox="1">
            <a:spLocks noChangeArrowheads="1"/>
          </p:cNvSpPr>
          <p:nvPr/>
        </p:nvSpPr>
        <p:spPr bwMode="auto">
          <a:xfrm>
            <a:off x="1747838" y="42749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5033" name="Text Box 73"/>
          <p:cNvSpPr txBox="1">
            <a:spLocks noChangeArrowheads="1"/>
          </p:cNvSpPr>
          <p:nvPr/>
        </p:nvSpPr>
        <p:spPr bwMode="auto">
          <a:xfrm>
            <a:off x="2363788" y="42638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5034" name="Text Box 74"/>
          <p:cNvSpPr txBox="1">
            <a:spLocks noChangeArrowheads="1"/>
          </p:cNvSpPr>
          <p:nvPr/>
        </p:nvSpPr>
        <p:spPr bwMode="auto">
          <a:xfrm>
            <a:off x="2890838" y="42638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5035" name="Text Box 75"/>
          <p:cNvSpPr txBox="1">
            <a:spLocks noChangeArrowheads="1"/>
          </p:cNvSpPr>
          <p:nvPr/>
        </p:nvSpPr>
        <p:spPr bwMode="auto">
          <a:xfrm>
            <a:off x="3417888" y="42638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5036" name="Text Box 76"/>
          <p:cNvSpPr txBox="1">
            <a:spLocks noChangeArrowheads="1"/>
          </p:cNvSpPr>
          <p:nvPr/>
        </p:nvSpPr>
        <p:spPr bwMode="auto">
          <a:xfrm>
            <a:off x="3944938" y="42638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5048" name="Line 88"/>
          <p:cNvSpPr>
            <a:spLocks noChangeShapeType="1"/>
          </p:cNvSpPr>
          <p:nvPr/>
        </p:nvSpPr>
        <p:spPr bwMode="auto">
          <a:xfrm>
            <a:off x="2316163" y="428448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4" name="Line 114"/>
          <p:cNvSpPr>
            <a:spLocks noChangeShapeType="1"/>
          </p:cNvSpPr>
          <p:nvPr/>
        </p:nvSpPr>
        <p:spPr bwMode="auto">
          <a:xfrm flipH="1">
            <a:off x="1198563" y="3652661"/>
            <a:ext cx="1173162" cy="5937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5" name="Line 115"/>
          <p:cNvSpPr>
            <a:spLocks noChangeShapeType="1"/>
          </p:cNvSpPr>
          <p:nvPr/>
        </p:nvSpPr>
        <p:spPr bwMode="auto">
          <a:xfrm>
            <a:off x="2360613" y="3678061"/>
            <a:ext cx="1038225" cy="5556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37" name="Text Box 77"/>
          <p:cNvSpPr txBox="1">
            <a:spLocks noChangeArrowheads="1"/>
          </p:cNvSpPr>
          <p:nvPr/>
        </p:nvSpPr>
        <p:spPr bwMode="auto">
          <a:xfrm>
            <a:off x="4632325" y="42511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22</a:t>
            </a:r>
          </a:p>
        </p:txBody>
      </p:sp>
      <p:sp>
        <p:nvSpPr>
          <p:cNvPr id="425038" name="Text Box 78"/>
          <p:cNvSpPr txBox="1">
            <a:spLocks noChangeArrowheads="1"/>
          </p:cNvSpPr>
          <p:nvPr/>
        </p:nvSpPr>
        <p:spPr bwMode="auto">
          <a:xfrm>
            <a:off x="5159375" y="42511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5039" name="Text Box 79"/>
          <p:cNvSpPr txBox="1">
            <a:spLocks noChangeArrowheads="1"/>
          </p:cNvSpPr>
          <p:nvPr/>
        </p:nvSpPr>
        <p:spPr bwMode="auto">
          <a:xfrm>
            <a:off x="5686425" y="42511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19</a:t>
            </a:r>
          </a:p>
        </p:txBody>
      </p:sp>
      <p:sp>
        <p:nvSpPr>
          <p:cNvPr id="425040" name="Text Box 80"/>
          <p:cNvSpPr txBox="1">
            <a:spLocks noChangeArrowheads="1"/>
          </p:cNvSpPr>
          <p:nvPr/>
        </p:nvSpPr>
        <p:spPr bwMode="auto">
          <a:xfrm>
            <a:off x="6213475" y="42511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55</a:t>
            </a:r>
          </a:p>
        </p:txBody>
      </p:sp>
      <p:sp>
        <p:nvSpPr>
          <p:cNvPr id="425041" name="Text Box 81"/>
          <p:cNvSpPr txBox="1">
            <a:spLocks noChangeArrowheads="1"/>
          </p:cNvSpPr>
          <p:nvPr/>
        </p:nvSpPr>
        <p:spPr bwMode="auto">
          <a:xfrm>
            <a:off x="6853238" y="42273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37</a:t>
            </a:r>
          </a:p>
        </p:txBody>
      </p:sp>
      <p:sp>
        <p:nvSpPr>
          <p:cNvPr id="425042" name="Text Box 82"/>
          <p:cNvSpPr txBox="1">
            <a:spLocks noChangeArrowheads="1"/>
          </p:cNvSpPr>
          <p:nvPr/>
        </p:nvSpPr>
        <p:spPr bwMode="auto">
          <a:xfrm>
            <a:off x="7380288" y="42273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5043" name="Text Box 83"/>
          <p:cNvSpPr txBox="1">
            <a:spLocks noChangeArrowheads="1"/>
          </p:cNvSpPr>
          <p:nvPr/>
        </p:nvSpPr>
        <p:spPr bwMode="auto">
          <a:xfrm>
            <a:off x="7907338" y="42273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99</a:t>
            </a:r>
          </a:p>
        </p:txBody>
      </p:sp>
      <p:sp>
        <p:nvSpPr>
          <p:cNvPr id="425044" name="Text Box 84"/>
          <p:cNvSpPr txBox="1">
            <a:spLocks noChangeArrowheads="1"/>
          </p:cNvSpPr>
          <p:nvPr/>
        </p:nvSpPr>
        <p:spPr bwMode="auto">
          <a:xfrm>
            <a:off x="8435975" y="4227336"/>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2 </a:t>
            </a:r>
          </a:p>
        </p:txBody>
      </p:sp>
      <p:sp>
        <p:nvSpPr>
          <p:cNvPr id="425050" name="Line 90"/>
          <p:cNvSpPr>
            <a:spLocks noChangeShapeType="1"/>
          </p:cNvSpPr>
          <p:nvPr/>
        </p:nvSpPr>
        <p:spPr bwMode="auto">
          <a:xfrm>
            <a:off x="6789738" y="422416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6" name="Line 116"/>
          <p:cNvSpPr>
            <a:spLocks noChangeShapeType="1"/>
          </p:cNvSpPr>
          <p:nvPr/>
        </p:nvSpPr>
        <p:spPr bwMode="auto">
          <a:xfrm flipH="1">
            <a:off x="5684838" y="3627261"/>
            <a:ext cx="1025525" cy="6064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7" name="Line 117"/>
          <p:cNvSpPr>
            <a:spLocks noChangeShapeType="1"/>
          </p:cNvSpPr>
          <p:nvPr/>
        </p:nvSpPr>
        <p:spPr bwMode="auto">
          <a:xfrm>
            <a:off x="6721475" y="3627261"/>
            <a:ext cx="1211263" cy="5810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5121" name="Group 161"/>
          <p:cNvGrpSpPr>
            <a:grpSpLocks/>
          </p:cNvGrpSpPr>
          <p:nvPr/>
        </p:nvGrpSpPr>
        <p:grpSpPr bwMode="auto">
          <a:xfrm>
            <a:off x="96838" y="4535311"/>
            <a:ext cx="2152650" cy="1098550"/>
            <a:chOff x="61" y="2608"/>
            <a:chExt cx="1356" cy="692"/>
          </a:xfrm>
        </p:grpSpPr>
        <p:sp>
          <p:nvSpPr>
            <p:cNvPr id="425051" name="Text Box 91"/>
            <p:cNvSpPr txBox="1">
              <a:spLocks noChangeArrowheads="1"/>
            </p:cNvSpPr>
            <p:nvPr/>
          </p:nvSpPr>
          <p:spPr bwMode="auto">
            <a:xfrm>
              <a:off x="61" y="2979"/>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5052" name="Text Box 92"/>
            <p:cNvSpPr txBox="1">
              <a:spLocks noChangeArrowheads="1"/>
            </p:cNvSpPr>
            <p:nvPr/>
          </p:nvSpPr>
          <p:spPr bwMode="auto">
            <a:xfrm>
              <a:off x="393" y="2979"/>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5053" name="Text Box 93"/>
            <p:cNvSpPr txBox="1">
              <a:spLocks noChangeArrowheads="1"/>
            </p:cNvSpPr>
            <p:nvPr/>
          </p:nvSpPr>
          <p:spPr bwMode="auto">
            <a:xfrm>
              <a:off x="765" y="2979"/>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5054" name="Text Box 94"/>
            <p:cNvSpPr txBox="1">
              <a:spLocks noChangeArrowheads="1"/>
            </p:cNvSpPr>
            <p:nvPr/>
          </p:nvSpPr>
          <p:spPr bwMode="auto">
            <a:xfrm>
              <a:off x="1097" y="2979"/>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5069" name="Line 109"/>
            <p:cNvSpPr>
              <a:spLocks noChangeShapeType="1"/>
            </p:cNvSpPr>
            <p:nvPr/>
          </p:nvSpPr>
          <p:spPr bwMode="auto">
            <a:xfrm>
              <a:off x="725" y="2972"/>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8" name="Line 118"/>
            <p:cNvSpPr>
              <a:spLocks noChangeShapeType="1"/>
            </p:cNvSpPr>
            <p:nvPr/>
          </p:nvSpPr>
          <p:spPr bwMode="auto">
            <a:xfrm flipH="1">
              <a:off x="374" y="2608"/>
              <a:ext cx="373" cy="38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9" name="Line 119"/>
            <p:cNvSpPr>
              <a:spLocks noChangeShapeType="1"/>
            </p:cNvSpPr>
            <p:nvPr/>
          </p:nvSpPr>
          <p:spPr bwMode="auto">
            <a:xfrm>
              <a:off x="739" y="2608"/>
              <a:ext cx="374" cy="35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5080" name="Line 120"/>
          <p:cNvSpPr>
            <a:spLocks noChangeShapeType="1"/>
          </p:cNvSpPr>
          <p:nvPr/>
        </p:nvSpPr>
        <p:spPr bwMode="auto">
          <a:xfrm flipH="1">
            <a:off x="2854325" y="4740098"/>
            <a:ext cx="555625" cy="5937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55" name="Text Box 95"/>
          <p:cNvSpPr txBox="1">
            <a:spLocks noChangeArrowheads="1"/>
          </p:cNvSpPr>
          <p:nvPr/>
        </p:nvSpPr>
        <p:spPr bwMode="auto">
          <a:xfrm>
            <a:off x="2330450" y="53560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5056" name="Text Box 96"/>
          <p:cNvSpPr txBox="1">
            <a:spLocks noChangeArrowheads="1"/>
          </p:cNvSpPr>
          <p:nvPr/>
        </p:nvSpPr>
        <p:spPr bwMode="auto">
          <a:xfrm>
            <a:off x="2857500" y="53560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5057" name="Text Box 97"/>
          <p:cNvSpPr txBox="1">
            <a:spLocks noChangeArrowheads="1"/>
          </p:cNvSpPr>
          <p:nvPr/>
        </p:nvSpPr>
        <p:spPr bwMode="auto">
          <a:xfrm>
            <a:off x="3433763" y="53560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5058" name="Text Box 98"/>
          <p:cNvSpPr txBox="1">
            <a:spLocks noChangeArrowheads="1"/>
          </p:cNvSpPr>
          <p:nvPr/>
        </p:nvSpPr>
        <p:spPr bwMode="auto">
          <a:xfrm>
            <a:off x="3960813" y="53560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5060" name="Line 100"/>
          <p:cNvSpPr>
            <a:spLocks noChangeShapeType="1"/>
          </p:cNvSpPr>
          <p:nvPr/>
        </p:nvSpPr>
        <p:spPr bwMode="auto">
          <a:xfrm>
            <a:off x="3382963" y="534176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1" name="Line 121"/>
          <p:cNvSpPr>
            <a:spLocks noChangeShapeType="1"/>
          </p:cNvSpPr>
          <p:nvPr/>
        </p:nvSpPr>
        <p:spPr bwMode="auto">
          <a:xfrm>
            <a:off x="3422650" y="4765498"/>
            <a:ext cx="568325" cy="57943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61" name="Text Box 101"/>
          <p:cNvSpPr txBox="1">
            <a:spLocks noChangeArrowheads="1"/>
          </p:cNvSpPr>
          <p:nvPr/>
        </p:nvSpPr>
        <p:spPr bwMode="auto">
          <a:xfrm>
            <a:off x="4584700" y="53544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22</a:t>
            </a:r>
          </a:p>
        </p:txBody>
      </p:sp>
      <p:sp>
        <p:nvSpPr>
          <p:cNvPr id="425062" name="Text Box 102"/>
          <p:cNvSpPr txBox="1">
            <a:spLocks noChangeArrowheads="1"/>
          </p:cNvSpPr>
          <p:nvPr/>
        </p:nvSpPr>
        <p:spPr bwMode="auto">
          <a:xfrm>
            <a:off x="5111750" y="53544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5063" name="Text Box 103"/>
          <p:cNvSpPr txBox="1">
            <a:spLocks noChangeArrowheads="1"/>
          </p:cNvSpPr>
          <p:nvPr/>
        </p:nvSpPr>
        <p:spPr bwMode="auto">
          <a:xfrm>
            <a:off x="5702300" y="53544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19</a:t>
            </a:r>
          </a:p>
        </p:txBody>
      </p:sp>
      <p:sp>
        <p:nvSpPr>
          <p:cNvPr id="425064" name="Text Box 104"/>
          <p:cNvSpPr txBox="1">
            <a:spLocks noChangeArrowheads="1"/>
          </p:cNvSpPr>
          <p:nvPr/>
        </p:nvSpPr>
        <p:spPr bwMode="auto">
          <a:xfrm>
            <a:off x="6229350" y="5354461"/>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55</a:t>
            </a:r>
          </a:p>
        </p:txBody>
      </p:sp>
      <p:sp>
        <p:nvSpPr>
          <p:cNvPr id="425070" name="Line 110"/>
          <p:cNvSpPr>
            <a:spLocks noChangeShapeType="1"/>
          </p:cNvSpPr>
          <p:nvPr/>
        </p:nvSpPr>
        <p:spPr bwMode="auto">
          <a:xfrm>
            <a:off x="4527550" y="535922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1" name="Line 111"/>
          <p:cNvSpPr>
            <a:spLocks noChangeShapeType="1"/>
          </p:cNvSpPr>
          <p:nvPr/>
        </p:nvSpPr>
        <p:spPr bwMode="auto">
          <a:xfrm>
            <a:off x="5643563" y="535128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72" name="Line 112"/>
          <p:cNvSpPr>
            <a:spLocks noChangeShapeType="1"/>
          </p:cNvSpPr>
          <p:nvPr/>
        </p:nvSpPr>
        <p:spPr bwMode="auto">
          <a:xfrm>
            <a:off x="6772275" y="533064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2" name="Line 122"/>
          <p:cNvSpPr>
            <a:spLocks noChangeShapeType="1"/>
          </p:cNvSpPr>
          <p:nvPr/>
        </p:nvSpPr>
        <p:spPr bwMode="auto">
          <a:xfrm flipH="1">
            <a:off x="5091113" y="4740098"/>
            <a:ext cx="593725" cy="60483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3" name="Line 123"/>
          <p:cNvSpPr>
            <a:spLocks noChangeShapeType="1"/>
          </p:cNvSpPr>
          <p:nvPr/>
        </p:nvSpPr>
        <p:spPr bwMode="auto">
          <a:xfrm>
            <a:off x="5684838" y="4727398"/>
            <a:ext cx="530225" cy="6064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65" name="Text Box 105"/>
          <p:cNvSpPr txBox="1">
            <a:spLocks noChangeArrowheads="1"/>
          </p:cNvSpPr>
          <p:nvPr/>
        </p:nvSpPr>
        <p:spPr bwMode="auto">
          <a:xfrm>
            <a:off x="6819900" y="53433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37</a:t>
            </a:r>
          </a:p>
        </p:txBody>
      </p:sp>
      <p:sp>
        <p:nvSpPr>
          <p:cNvPr id="425066" name="Text Box 106"/>
          <p:cNvSpPr txBox="1">
            <a:spLocks noChangeArrowheads="1"/>
          </p:cNvSpPr>
          <p:nvPr/>
        </p:nvSpPr>
        <p:spPr bwMode="auto">
          <a:xfrm>
            <a:off x="7346950" y="53433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5067" name="Text Box 107"/>
          <p:cNvSpPr txBox="1">
            <a:spLocks noChangeArrowheads="1"/>
          </p:cNvSpPr>
          <p:nvPr/>
        </p:nvSpPr>
        <p:spPr bwMode="auto">
          <a:xfrm>
            <a:off x="7935913" y="53433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99</a:t>
            </a:r>
          </a:p>
        </p:txBody>
      </p:sp>
      <p:sp>
        <p:nvSpPr>
          <p:cNvPr id="425068" name="Text Box 108"/>
          <p:cNvSpPr txBox="1">
            <a:spLocks noChangeArrowheads="1"/>
          </p:cNvSpPr>
          <p:nvPr/>
        </p:nvSpPr>
        <p:spPr bwMode="auto">
          <a:xfrm>
            <a:off x="8464550" y="534334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2 </a:t>
            </a:r>
          </a:p>
        </p:txBody>
      </p:sp>
      <p:sp>
        <p:nvSpPr>
          <p:cNvPr id="425073" name="Line 113"/>
          <p:cNvSpPr>
            <a:spLocks noChangeShapeType="1"/>
          </p:cNvSpPr>
          <p:nvPr/>
        </p:nvSpPr>
        <p:spPr bwMode="auto">
          <a:xfrm>
            <a:off x="7900988" y="534811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4" name="Line 124"/>
          <p:cNvSpPr>
            <a:spLocks noChangeShapeType="1"/>
          </p:cNvSpPr>
          <p:nvPr/>
        </p:nvSpPr>
        <p:spPr bwMode="auto">
          <a:xfrm flipH="1">
            <a:off x="7340600" y="4665486"/>
            <a:ext cx="555625" cy="66833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5" name="Line 125"/>
          <p:cNvSpPr>
            <a:spLocks noChangeShapeType="1"/>
          </p:cNvSpPr>
          <p:nvPr/>
        </p:nvSpPr>
        <p:spPr bwMode="auto">
          <a:xfrm>
            <a:off x="7896225" y="4654373"/>
            <a:ext cx="568325" cy="69056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0" name="Line 130"/>
          <p:cNvSpPr>
            <a:spLocks noChangeShapeType="1"/>
          </p:cNvSpPr>
          <p:nvPr/>
        </p:nvSpPr>
        <p:spPr bwMode="auto">
          <a:xfrm flipH="1">
            <a:off x="2557463" y="5802136"/>
            <a:ext cx="271462" cy="5191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1" name="Line 131"/>
          <p:cNvSpPr>
            <a:spLocks noChangeShapeType="1"/>
          </p:cNvSpPr>
          <p:nvPr/>
        </p:nvSpPr>
        <p:spPr bwMode="auto">
          <a:xfrm>
            <a:off x="2841625" y="5840236"/>
            <a:ext cx="296863" cy="4810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2" name="Line 132"/>
          <p:cNvSpPr>
            <a:spLocks noChangeShapeType="1"/>
          </p:cNvSpPr>
          <p:nvPr/>
        </p:nvSpPr>
        <p:spPr bwMode="auto">
          <a:xfrm flipH="1">
            <a:off x="3683000" y="5840236"/>
            <a:ext cx="284163" cy="4699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3" name="Line 133"/>
          <p:cNvSpPr>
            <a:spLocks noChangeShapeType="1"/>
          </p:cNvSpPr>
          <p:nvPr/>
        </p:nvSpPr>
        <p:spPr bwMode="auto">
          <a:xfrm>
            <a:off x="3990975" y="5840236"/>
            <a:ext cx="296863" cy="4810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4" name="Line 134"/>
          <p:cNvSpPr>
            <a:spLocks noChangeShapeType="1"/>
          </p:cNvSpPr>
          <p:nvPr/>
        </p:nvSpPr>
        <p:spPr bwMode="auto">
          <a:xfrm flipH="1">
            <a:off x="4819650" y="5802136"/>
            <a:ext cx="271463" cy="5191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5" name="Line 135"/>
          <p:cNvSpPr>
            <a:spLocks noChangeShapeType="1"/>
          </p:cNvSpPr>
          <p:nvPr/>
        </p:nvSpPr>
        <p:spPr bwMode="auto">
          <a:xfrm>
            <a:off x="5103813" y="5814836"/>
            <a:ext cx="307975" cy="4953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6" name="Line 136"/>
          <p:cNvSpPr>
            <a:spLocks noChangeShapeType="1"/>
          </p:cNvSpPr>
          <p:nvPr/>
        </p:nvSpPr>
        <p:spPr bwMode="auto">
          <a:xfrm flipH="1">
            <a:off x="5943600" y="5840236"/>
            <a:ext cx="271463" cy="4810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7" name="Line 137"/>
          <p:cNvSpPr>
            <a:spLocks noChangeShapeType="1"/>
          </p:cNvSpPr>
          <p:nvPr/>
        </p:nvSpPr>
        <p:spPr bwMode="auto">
          <a:xfrm>
            <a:off x="6240463" y="5852936"/>
            <a:ext cx="296862" cy="468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8" name="Line 138"/>
          <p:cNvSpPr>
            <a:spLocks noChangeShapeType="1"/>
          </p:cNvSpPr>
          <p:nvPr/>
        </p:nvSpPr>
        <p:spPr bwMode="auto">
          <a:xfrm flipH="1">
            <a:off x="7092950" y="5791023"/>
            <a:ext cx="258763" cy="51911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99" name="Line 139"/>
          <p:cNvSpPr>
            <a:spLocks noChangeShapeType="1"/>
          </p:cNvSpPr>
          <p:nvPr/>
        </p:nvSpPr>
        <p:spPr bwMode="auto">
          <a:xfrm>
            <a:off x="7351713" y="5814836"/>
            <a:ext cx="346075" cy="4937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0" name="Line 140"/>
          <p:cNvSpPr>
            <a:spLocks noChangeShapeType="1"/>
          </p:cNvSpPr>
          <p:nvPr/>
        </p:nvSpPr>
        <p:spPr bwMode="auto">
          <a:xfrm flipH="1">
            <a:off x="8193088" y="5802136"/>
            <a:ext cx="246062" cy="5191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1" name="Line 141"/>
          <p:cNvSpPr>
            <a:spLocks noChangeShapeType="1"/>
          </p:cNvSpPr>
          <p:nvPr/>
        </p:nvSpPr>
        <p:spPr bwMode="auto">
          <a:xfrm>
            <a:off x="8477250" y="5778323"/>
            <a:ext cx="307975" cy="54292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5125" name="Group 165"/>
          <p:cNvGrpSpPr>
            <a:grpSpLocks/>
          </p:cNvGrpSpPr>
          <p:nvPr/>
        </p:nvGrpSpPr>
        <p:grpSpPr bwMode="auto">
          <a:xfrm>
            <a:off x="50800" y="5560836"/>
            <a:ext cx="1109663" cy="1052513"/>
            <a:chOff x="32" y="3254"/>
            <a:chExt cx="699" cy="663"/>
          </a:xfrm>
        </p:grpSpPr>
        <p:sp>
          <p:nvSpPr>
            <p:cNvPr id="424965" name="Text Box 5"/>
            <p:cNvSpPr txBox="1">
              <a:spLocks noChangeArrowheads="1"/>
            </p:cNvSpPr>
            <p:nvPr/>
          </p:nvSpPr>
          <p:spPr bwMode="auto">
            <a:xfrm>
              <a:off x="32" y="3586"/>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4966" name="Text Box 6"/>
            <p:cNvSpPr txBox="1">
              <a:spLocks noChangeArrowheads="1"/>
            </p:cNvSpPr>
            <p:nvPr/>
          </p:nvSpPr>
          <p:spPr bwMode="auto">
            <a:xfrm>
              <a:off x="389" y="3586"/>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5086" name="Line 126"/>
            <p:cNvSpPr>
              <a:spLocks noChangeShapeType="1"/>
            </p:cNvSpPr>
            <p:nvPr/>
          </p:nvSpPr>
          <p:spPr bwMode="auto">
            <a:xfrm flipH="1">
              <a:off x="163" y="3254"/>
              <a:ext cx="226" cy="32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7" name="Line 127"/>
            <p:cNvSpPr>
              <a:spLocks noChangeShapeType="1"/>
            </p:cNvSpPr>
            <p:nvPr/>
          </p:nvSpPr>
          <p:spPr bwMode="auto">
            <a:xfrm>
              <a:off x="389" y="3261"/>
              <a:ext cx="12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2" name="Line 142"/>
            <p:cNvSpPr>
              <a:spLocks noChangeShapeType="1"/>
            </p:cNvSpPr>
            <p:nvPr/>
          </p:nvSpPr>
          <p:spPr bwMode="auto">
            <a:xfrm>
              <a:off x="362" y="3589"/>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3" name="Line 143"/>
            <p:cNvSpPr>
              <a:spLocks noChangeShapeType="1"/>
            </p:cNvSpPr>
            <p:nvPr/>
          </p:nvSpPr>
          <p:spPr bwMode="auto">
            <a:xfrm>
              <a:off x="731" y="3584"/>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4981" name="Text Box 21"/>
          <p:cNvSpPr txBox="1">
            <a:spLocks noChangeArrowheads="1"/>
          </p:cNvSpPr>
          <p:nvPr/>
        </p:nvSpPr>
        <p:spPr bwMode="auto">
          <a:xfrm>
            <a:off x="1185863"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4982" name="Text Box 22"/>
          <p:cNvSpPr txBox="1">
            <a:spLocks noChangeArrowheads="1"/>
          </p:cNvSpPr>
          <p:nvPr/>
        </p:nvSpPr>
        <p:spPr bwMode="auto">
          <a:xfrm>
            <a:off x="1752600" y="6318073"/>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5088" name="Line 128"/>
          <p:cNvSpPr>
            <a:spLocks noChangeShapeType="1"/>
          </p:cNvSpPr>
          <p:nvPr/>
        </p:nvSpPr>
        <p:spPr bwMode="auto">
          <a:xfrm flipH="1">
            <a:off x="1358900" y="5814836"/>
            <a:ext cx="358775" cy="5064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089" name="Line 129"/>
          <p:cNvSpPr>
            <a:spLocks noChangeShapeType="1"/>
          </p:cNvSpPr>
          <p:nvPr/>
        </p:nvSpPr>
        <p:spPr bwMode="auto">
          <a:xfrm>
            <a:off x="1730375" y="5802136"/>
            <a:ext cx="258763" cy="50800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4" name="Line 144"/>
          <p:cNvSpPr>
            <a:spLocks noChangeShapeType="1"/>
          </p:cNvSpPr>
          <p:nvPr/>
        </p:nvSpPr>
        <p:spPr bwMode="auto">
          <a:xfrm>
            <a:off x="1716088" y="631489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5" name="Line 145"/>
          <p:cNvSpPr>
            <a:spLocks noChangeShapeType="1"/>
          </p:cNvSpPr>
          <p:nvPr/>
        </p:nvSpPr>
        <p:spPr bwMode="auto">
          <a:xfrm>
            <a:off x="2287588" y="630696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6" name="Line 146"/>
          <p:cNvSpPr>
            <a:spLocks noChangeShapeType="1"/>
          </p:cNvSpPr>
          <p:nvPr/>
        </p:nvSpPr>
        <p:spPr bwMode="auto">
          <a:xfrm>
            <a:off x="2855913" y="630537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7" name="Line 147"/>
          <p:cNvSpPr>
            <a:spLocks noChangeShapeType="1"/>
          </p:cNvSpPr>
          <p:nvPr/>
        </p:nvSpPr>
        <p:spPr bwMode="auto">
          <a:xfrm>
            <a:off x="3440113" y="633553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8" name="Line 148"/>
          <p:cNvSpPr>
            <a:spLocks noChangeShapeType="1"/>
          </p:cNvSpPr>
          <p:nvPr/>
        </p:nvSpPr>
        <p:spPr bwMode="auto">
          <a:xfrm>
            <a:off x="3997325" y="633394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09" name="Line 149"/>
          <p:cNvSpPr>
            <a:spLocks noChangeShapeType="1"/>
          </p:cNvSpPr>
          <p:nvPr/>
        </p:nvSpPr>
        <p:spPr bwMode="auto">
          <a:xfrm>
            <a:off x="4557713" y="633871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0" name="Line 150"/>
          <p:cNvSpPr>
            <a:spLocks noChangeShapeType="1"/>
          </p:cNvSpPr>
          <p:nvPr/>
        </p:nvSpPr>
        <p:spPr bwMode="auto">
          <a:xfrm>
            <a:off x="5129213" y="634188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1" name="Line 151"/>
          <p:cNvSpPr>
            <a:spLocks noChangeShapeType="1"/>
          </p:cNvSpPr>
          <p:nvPr/>
        </p:nvSpPr>
        <p:spPr bwMode="auto">
          <a:xfrm>
            <a:off x="5689600" y="6308548"/>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2" name="Line 152"/>
          <p:cNvSpPr>
            <a:spLocks noChangeShapeType="1"/>
          </p:cNvSpPr>
          <p:nvPr/>
        </p:nvSpPr>
        <p:spPr bwMode="auto">
          <a:xfrm>
            <a:off x="6249988" y="631331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3" name="Line 153"/>
          <p:cNvSpPr>
            <a:spLocks noChangeShapeType="1"/>
          </p:cNvSpPr>
          <p:nvPr/>
        </p:nvSpPr>
        <p:spPr bwMode="auto">
          <a:xfrm>
            <a:off x="6823075" y="6318073"/>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4" name="Line 154"/>
          <p:cNvSpPr>
            <a:spLocks noChangeShapeType="1"/>
          </p:cNvSpPr>
          <p:nvPr/>
        </p:nvSpPr>
        <p:spPr bwMode="auto">
          <a:xfrm>
            <a:off x="7407275" y="633553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5" name="Line 155"/>
          <p:cNvSpPr>
            <a:spLocks noChangeShapeType="1"/>
          </p:cNvSpPr>
          <p:nvPr/>
        </p:nvSpPr>
        <p:spPr bwMode="auto">
          <a:xfrm>
            <a:off x="7951788" y="6322836"/>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116" name="Line 156"/>
          <p:cNvSpPr>
            <a:spLocks noChangeShapeType="1"/>
          </p:cNvSpPr>
          <p:nvPr/>
        </p:nvSpPr>
        <p:spPr bwMode="auto">
          <a:xfrm>
            <a:off x="8524875" y="6351411"/>
            <a:ext cx="0" cy="520700"/>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Rectangle 2"/>
          <p:cNvSpPr>
            <a:spLocks noGrp="1" noChangeArrowheads="1"/>
          </p:cNvSpPr>
          <p:nvPr>
            <p:ph type="title"/>
          </p:nvPr>
        </p:nvSpPr>
        <p:spPr>
          <a:xfrm>
            <a:off x="457200" y="338328"/>
            <a:ext cx="8229600" cy="1252728"/>
          </a:xfrm>
        </p:spPr>
        <p:txBody>
          <a:bodyPr/>
          <a:lstStyle/>
          <a:p>
            <a:r>
              <a:rPr lang="en-US" dirty="0"/>
              <a:t>Merge Sort – Example </a:t>
            </a:r>
          </a:p>
        </p:txBody>
      </p:sp>
    </p:spTree>
    <p:extLst>
      <p:ext uri="{BB962C8B-B14F-4D97-AF65-F5344CB8AC3E}">
        <p14:creationId xmlns:p14="http://schemas.microsoft.com/office/powerpoint/2010/main" val="44713613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6226" name="Group 242"/>
          <p:cNvGrpSpPr>
            <a:grpSpLocks/>
          </p:cNvGrpSpPr>
          <p:nvPr/>
        </p:nvGrpSpPr>
        <p:grpSpPr bwMode="auto">
          <a:xfrm>
            <a:off x="288925" y="2309813"/>
            <a:ext cx="4197350" cy="476250"/>
            <a:chOff x="182" y="833"/>
            <a:chExt cx="2644" cy="300"/>
          </a:xfrm>
        </p:grpSpPr>
        <p:sp>
          <p:nvSpPr>
            <p:cNvPr id="426015" name="Text Box 31"/>
            <p:cNvSpPr txBox="1">
              <a:spLocks noChangeArrowheads="1"/>
            </p:cNvSpPr>
            <p:nvPr/>
          </p:nvSpPr>
          <p:spPr bwMode="auto">
            <a:xfrm>
              <a:off x="182"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6016" name="Text Box 32"/>
            <p:cNvSpPr txBox="1">
              <a:spLocks noChangeArrowheads="1"/>
            </p:cNvSpPr>
            <p:nvPr/>
          </p:nvSpPr>
          <p:spPr bwMode="auto">
            <a:xfrm>
              <a:off x="514"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6017" name="Text Box 33"/>
            <p:cNvSpPr txBox="1">
              <a:spLocks noChangeArrowheads="1"/>
            </p:cNvSpPr>
            <p:nvPr/>
          </p:nvSpPr>
          <p:spPr bwMode="auto">
            <a:xfrm>
              <a:off x="846"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6018" name="Text Box 34"/>
            <p:cNvSpPr txBox="1">
              <a:spLocks noChangeArrowheads="1"/>
            </p:cNvSpPr>
            <p:nvPr/>
          </p:nvSpPr>
          <p:spPr bwMode="auto">
            <a:xfrm>
              <a:off x="1178"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6019" name="Text Box 35"/>
            <p:cNvSpPr txBox="1">
              <a:spLocks noChangeArrowheads="1"/>
            </p:cNvSpPr>
            <p:nvPr/>
          </p:nvSpPr>
          <p:spPr bwMode="auto">
            <a:xfrm>
              <a:off x="1510"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020" name="Text Box 36"/>
            <p:cNvSpPr txBox="1">
              <a:spLocks noChangeArrowheads="1"/>
            </p:cNvSpPr>
            <p:nvPr/>
          </p:nvSpPr>
          <p:spPr bwMode="auto">
            <a:xfrm>
              <a:off x="1842"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021" name="Text Box 37"/>
            <p:cNvSpPr txBox="1">
              <a:spLocks noChangeArrowheads="1"/>
            </p:cNvSpPr>
            <p:nvPr/>
          </p:nvSpPr>
          <p:spPr bwMode="auto">
            <a:xfrm>
              <a:off x="2174"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6022" name="Text Box 38"/>
            <p:cNvSpPr txBox="1">
              <a:spLocks noChangeArrowheads="1"/>
            </p:cNvSpPr>
            <p:nvPr/>
          </p:nvSpPr>
          <p:spPr bwMode="auto">
            <a:xfrm>
              <a:off x="2506" y="833"/>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grpSp>
      <p:grpSp>
        <p:nvGrpSpPr>
          <p:cNvPr id="426227" name="Group 243"/>
          <p:cNvGrpSpPr>
            <a:grpSpLocks/>
          </p:cNvGrpSpPr>
          <p:nvPr/>
        </p:nvGrpSpPr>
        <p:grpSpPr bwMode="auto">
          <a:xfrm>
            <a:off x="153988" y="2789238"/>
            <a:ext cx="2205037" cy="1098550"/>
            <a:chOff x="97" y="1135"/>
            <a:chExt cx="1389" cy="692"/>
          </a:xfrm>
        </p:grpSpPr>
        <p:sp>
          <p:nvSpPr>
            <p:cNvPr id="426036" name="Text Box 52"/>
            <p:cNvSpPr txBox="1">
              <a:spLocks noChangeArrowheads="1"/>
            </p:cNvSpPr>
            <p:nvPr/>
          </p:nvSpPr>
          <p:spPr bwMode="auto">
            <a:xfrm>
              <a:off x="97"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6037" name="Text Box 53"/>
            <p:cNvSpPr txBox="1">
              <a:spLocks noChangeArrowheads="1"/>
            </p:cNvSpPr>
            <p:nvPr/>
          </p:nvSpPr>
          <p:spPr bwMode="auto">
            <a:xfrm>
              <a:off x="429"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6038" name="Text Box 54"/>
            <p:cNvSpPr txBox="1">
              <a:spLocks noChangeArrowheads="1"/>
            </p:cNvSpPr>
            <p:nvPr/>
          </p:nvSpPr>
          <p:spPr bwMode="auto">
            <a:xfrm>
              <a:off x="761"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6039" name="Text Box 55"/>
            <p:cNvSpPr txBox="1">
              <a:spLocks noChangeArrowheads="1"/>
            </p:cNvSpPr>
            <p:nvPr/>
          </p:nvSpPr>
          <p:spPr bwMode="auto">
            <a:xfrm>
              <a:off x="1093" y="152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6045" name="Line 61"/>
            <p:cNvSpPr>
              <a:spLocks noChangeShapeType="1"/>
            </p:cNvSpPr>
            <p:nvPr/>
          </p:nvSpPr>
          <p:spPr bwMode="auto">
            <a:xfrm flipH="1">
              <a:off x="747" y="1135"/>
              <a:ext cx="739"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28" name="Group 244"/>
          <p:cNvGrpSpPr>
            <a:grpSpLocks/>
          </p:cNvGrpSpPr>
          <p:nvPr/>
        </p:nvGrpSpPr>
        <p:grpSpPr bwMode="auto">
          <a:xfrm>
            <a:off x="2303463" y="2814638"/>
            <a:ext cx="2136775" cy="1127125"/>
            <a:chOff x="1451" y="1151"/>
            <a:chExt cx="1346" cy="710"/>
          </a:xfrm>
        </p:grpSpPr>
        <p:sp>
          <p:nvSpPr>
            <p:cNvPr id="426040" name="Text Box 56"/>
            <p:cNvSpPr txBox="1">
              <a:spLocks noChangeArrowheads="1"/>
            </p:cNvSpPr>
            <p:nvPr/>
          </p:nvSpPr>
          <p:spPr bwMode="auto">
            <a:xfrm>
              <a:off x="1481"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041" name="Text Box 57"/>
            <p:cNvSpPr txBox="1">
              <a:spLocks noChangeArrowheads="1"/>
            </p:cNvSpPr>
            <p:nvPr/>
          </p:nvSpPr>
          <p:spPr bwMode="auto">
            <a:xfrm>
              <a:off x="1813"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042" name="Text Box 58"/>
            <p:cNvSpPr txBox="1">
              <a:spLocks noChangeArrowheads="1"/>
            </p:cNvSpPr>
            <p:nvPr/>
          </p:nvSpPr>
          <p:spPr bwMode="auto">
            <a:xfrm>
              <a:off x="2145"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6043" name="Text Box 59"/>
            <p:cNvSpPr txBox="1">
              <a:spLocks noChangeArrowheads="1"/>
            </p:cNvSpPr>
            <p:nvPr/>
          </p:nvSpPr>
          <p:spPr bwMode="auto">
            <a:xfrm>
              <a:off x="2477" y="1520"/>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6044" name="Line 60"/>
            <p:cNvSpPr>
              <a:spLocks noChangeShapeType="1"/>
            </p:cNvSpPr>
            <p:nvPr/>
          </p:nvSpPr>
          <p:spPr bwMode="auto">
            <a:xfrm>
              <a:off x="1451" y="1533"/>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46" name="Line 62"/>
            <p:cNvSpPr>
              <a:spLocks noChangeShapeType="1"/>
            </p:cNvSpPr>
            <p:nvPr/>
          </p:nvSpPr>
          <p:spPr bwMode="auto">
            <a:xfrm>
              <a:off x="1479" y="1151"/>
              <a:ext cx="654" cy="35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29" name="Group 245"/>
          <p:cNvGrpSpPr>
            <a:grpSpLocks/>
          </p:cNvGrpSpPr>
          <p:nvPr/>
        </p:nvGrpSpPr>
        <p:grpSpPr bwMode="auto">
          <a:xfrm>
            <a:off x="84138" y="3902075"/>
            <a:ext cx="1089025" cy="1098550"/>
            <a:chOff x="53" y="1836"/>
            <a:chExt cx="686" cy="692"/>
          </a:xfrm>
        </p:grpSpPr>
        <p:sp>
          <p:nvSpPr>
            <p:cNvPr id="426059" name="Text Box 75"/>
            <p:cNvSpPr txBox="1">
              <a:spLocks noChangeArrowheads="1"/>
            </p:cNvSpPr>
            <p:nvPr/>
          </p:nvSpPr>
          <p:spPr bwMode="auto">
            <a:xfrm>
              <a:off x="53"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6060" name="Text Box 76"/>
            <p:cNvSpPr txBox="1">
              <a:spLocks noChangeArrowheads="1"/>
            </p:cNvSpPr>
            <p:nvPr/>
          </p:nvSpPr>
          <p:spPr bwMode="auto">
            <a:xfrm>
              <a:off x="385"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6063" name="Line 79"/>
            <p:cNvSpPr>
              <a:spLocks noChangeShapeType="1"/>
            </p:cNvSpPr>
            <p:nvPr/>
          </p:nvSpPr>
          <p:spPr bwMode="auto">
            <a:xfrm>
              <a:off x="717" y="2200"/>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64" name="Line 80"/>
            <p:cNvSpPr>
              <a:spLocks noChangeShapeType="1"/>
            </p:cNvSpPr>
            <p:nvPr/>
          </p:nvSpPr>
          <p:spPr bwMode="auto">
            <a:xfrm flipH="1">
              <a:off x="366" y="1836"/>
              <a:ext cx="373" cy="38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0" name="Group 246"/>
          <p:cNvGrpSpPr>
            <a:grpSpLocks/>
          </p:cNvGrpSpPr>
          <p:nvPr/>
        </p:nvGrpSpPr>
        <p:grpSpPr bwMode="auto">
          <a:xfrm>
            <a:off x="1160463" y="3902075"/>
            <a:ext cx="1076325" cy="1065213"/>
            <a:chOff x="731" y="1836"/>
            <a:chExt cx="678" cy="671"/>
          </a:xfrm>
        </p:grpSpPr>
        <p:sp>
          <p:nvSpPr>
            <p:cNvPr id="426061" name="Text Box 77"/>
            <p:cNvSpPr txBox="1">
              <a:spLocks noChangeArrowheads="1"/>
            </p:cNvSpPr>
            <p:nvPr/>
          </p:nvSpPr>
          <p:spPr bwMode="auto">
            <a:xfrm>
              <a:off x="757"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6062" name="Text Box 78"/>
            <p:cNvSpPr txBox="1">
              <a:spLocks noChangeArrowheads="1"/>
            </p:cNvSpPr>
            <p:nvPr/>
          </p:nvSpPr>
          <p:spPr bwMode="auto">
            <a:xfrm>
              <a:off x="1089" y="2207"/>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6065" name="Line 81"/>
            <p:cNvSpPr>
              <a:spLocks noChangeShapeType="1"/>
            </p:cNvSpPr>
            <p:nvPr/>
          </p:nvSpPr>
          <p:spPr bwMode="auto">
            <a:xfrm>
              <a:off x="731" y="1836"/>
              <a:ext cx="374" cy="35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0" name="Group 286"/>
          <p:cNvGrpSpPr>
            <a:grpSpLocks/>
          </p:cNvGrpSpPr>
          <p:nvPr/>
        </p:nvGrpSpPr>
        <p:grpSpPr bwMode="auto">
          <a:xfrm>
            <a:off x="2317750" y="3876675"/>
            <a:ext cx="1079500" cy="1122363"/>
            <a:chOff x="1460" y="1820"/>
            <a:chExt cx="680" cy="707"/>
          </a:xfrm>
        </p:grpSpPr>
        <p:sp>
          <p:nvSpPr>
            <p:cNvPr id="426066" name="Line 82"/>
            <p:cNvSpPr>
              <a:spLocks noChangeShapeType="1"/>
            </p:cNvSpPr>
            <p:nvPr/>
          </p:nvSpPr>
          <p:spPr bwMode="auto">
            <a:xfrm flipH="1">
              <a:off x="1790" y="1820"/>
              <a:ext cx="350"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067" name="Text Box 83"/>
            <p:cNvSpPr txBox="1">
              <a:spLocks noChangeArrowheads="1"/>
            </p:cNvSpPr>
            <p:nvPr/>
          </p:nvSpPr>
          <p:spPr bwMode="auto">
            <a:xfrm>
              <a:off x="1460"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068" name="Text Box 84"/>
            <p:cNvSpPr txBox="1">
              <a:spLocks noChangeArrowheads="1"/>
            </p:cNvSpPr>
            <p:nvPr/>
          </p:nvSpPr>
          <p:spPr bwMode="auto">
            <a:xfrm>
              <a:off x="1792"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071" name="Line 87"/>
            <p:cNvSpPr>
              <a:spLocks noChangeShapeType="1"/>
            </p:cNvSpPr>
            <p:nvPr/>
          </p:nvSpPr>
          <p:spPr bwMode="auto">
            <a:xfrm>
              <a:off x="2123" y="2199"/>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1" name="Group 287"/>
          <p:cNvGrpSpPr>
            <a:grpSpLocks/>
          </p:cNvGrpSpPr>
          <p:nvPr/>
        </p:nvGrpSpPr>
        <p:grpSpPr bwMode="auto">
          <a:xfrm>
            <a:off x="3409950" y="3902075"/>
            <a:ext cx="1046163" cy="1066800"/>
            <a:chOff x="2148" y="1836"/>
            <a:chExt cx="659" cy="672"/>
          </a:xfrm>
        </p:grpSpPr>
        <p:sp>
          <p:nvSpPr>
            <p:cNvPr id="426069" name="Text Box 85"/>
            <p:cNvSpPr txBox="1">
              <a:spLocks noChangeArrowheads="1"/>
            </p:cNvSpPr>
            <p:nvPr/>
          </p:nvSpPr>
          <p:spPr bwMode="auto">
            <a:xfrm>
              <a:off x="2155"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6070" name="Text Box 86"/>
            <p:cNvSpPr txBox="1">
              <a:spLocks noChangeArrowheads="1"/>
            </p:cNvSpPr>
            <p:nvPr/>
          </p:nvSpPr>
          <p:spPr bwMode="auto">
            <a:xfrm>
              <a:off x="2487" y="2208"/>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6072" name="Line 88"/>
            <p:cNvSpPr>
              <a:spLocks noChangeShapeType="1"/>
            </p:cNvSpPr>
            <p:nvPr/>
          </p:nvSpPr>
          <p:spPr bwMode="auto">
            <a:xfrm>
              <a:off x="2148" y="1836"/>
              <a:ext cx="358" cy="36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4" name="Group 250"/>
          <p:cNvGrpSpPr>
            <a:grpSpLocks/>
          </p:cNvGrpSpPr>
          <p:nvPr/>
        </p:nvGrpSpPr>
        <p:grpSpPr bwMode="auto">
          <a:xfrm>
            <a:off x="604838" y="4938713"/>
            <a:ext cx="508000" cy="992187"/>
            <a:chOff x="381" y="2489"/>
            <a:chExt cx="320" cy="625"/>
          </a:xfrm>
        </p:grpSpPr>
        <p:sp>
          <p:nvSpPr>
            <p:cNvPr id="426103" name="Text Box 119"/>
            <p:cNvSpPr txBox="1">
              <a:spLocks noChangeArrowheads="1"/>
            </p:cNvSpPr>
            <p:nvPr/>
          </p:nvSpPr>
          <p:spPr bwMode="auto">
            <a:xfrm>
              <a:off x="381"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105" name="Line 121"/>
            <p:cNvSpPr>
              <a:spLocks noChangeShapeType="1"/>
            </p:cNvSpPr>
            <p:nvPr/>
          </p:nvSpPr>
          <p:spPr bwMode="auto">
            <a:xfrm>
              <a:off x="381" y="2489"/>
              <a:ext cx="12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3" name="Group 249"/>
          <p:cNvGrpSpPr>
            <a:grpSpLocks/>
          </p:cNvGrpSpPr>
          <p:nvPr/>
        </p:nvGrpSpPr>
        <p:grpSpPr bwMode="auto">
          <a:xfrm>
            <a:off x="38100" y="4927600"/>
            <a:ext cx="566738" cy="1052513"/>
            <a:chOff x="24" y="2482"/>
            <a:chExt cx="357" cy="663"/>
          </a:xfrm>
        </p:grpSpPr>
        <p:sp>
          <p:nvSpPr>
            <p:cNvPr id="426102" name="Text Box 118"/>
            <p:cNvSpPr txBox="1">
              <a:spLocks noChangeArrowheads="1"/>
            </p:cNvSpPr>
            <p:nvPr/>
          </p:nvSpPr>
          <p:spPr bwMode="auto">
            <a:xfrm>
              <a:off x="24"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104" name="Line 120"/>
            <p:cNvSpPr>
              <a:spLocks noChangeShapeType="1"/>
            </p:cNvSpPr>
            <p:nvPr/>
          </p:nvSpPr>
          <p:spPr bwMode="auto">
            <a:xfrm flipH="1">
              <a:off x="155" y="2482"/>
              <a:ext cx="226" cy="32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106" name="Line 122"/>
            <p:cNvSpPr>
              <a:spLocks noChangeShapeType="1"/>
            </p:cNvSpPr>
            <p:nvPr/>
          </p:nvSpPr>
          <p:spPr bwMode="auto">
            <a:xfrm>
              <a:off x="354" y="2817"/>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49" name="Group 265"/>
          <p:cNvGrpSpPr>
            <a:grpSpLocks/>
          </p:cNvGrpSpPr>
          <p:nvPr/>
        </p:nvGrpSpPr>
        <p:grpSpPr bwMode="auto">
          <a:xfrm>
            <a:off x="1717675" y="4938713"/>
            <a:ext cx="530225" cy="992187"/>
            <a:chOff x="1082" y="2489"/>
            <a:chExt cx="334" cy="625"/>
          </a:xfrm>
        </p:grpSpPr>
        <p:sp>
          <p:nvSpPr>
            <p:cNvPr id="426109" name="Text Box 125"/>
            <p:cNvSpPr txBox="1">
              <a:spLocks noChangeArrowheads="1"/>
            </p:cNvSpPr>
            <p:nvPr/>
          </p:nvSpPr>
          <p:spPr bwMode="auto">
            <a:xfrm>
              <a:off x="1096"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111" name="Line 127"/>
            <p:cNvSpPr>
              <a:spLocks noChangeShapeType="1"/>
            </p:cNvSpPr>
            <p:nvPr/>
          </p:nvSpPr>
          <p:spPr bwMode="auto">
            <a:xfrm>
              <a:off x="1082" y="2489"/>
              <a:ext cx="163" cy="32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3" name="Group 269"/>
          <p:cNvGrpSpPr>
            <a:grpSpLocks/>
          </p:cNvGrpSpPr>
          <p:nvPr/>
        </p:nvGrpSpPr>
        <p:grpSpPr bwMode="auto">
          <a:xfrm>
            <a:off x="1173163" y="4951413"/>
            <a:ext cx="531812" cy="1020762"/>
            <a:chOff x="739" y="2497"/>
            <a:chExt cx="335" cy="643"/>
          </a:xfrm>
        </p:grpSpPr>
        <p:sp>
          <p:nvSpPr>
            <p:cNvPr id="426108" name="Text Box 124"/>
            <p:cNvSpPr txBox="1">
              <a:spLocks noChangeArrowheads="1"/>
            </p:cNvSpPr>
            <p:nvPr/>
          </p:nvSpPr>
          <p:spPr bwMode="auto">
            <a:xfrm>
              <a:off x="739"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110" name="Line 126"/>
            <p:cNvSpPr>
              <a:spLocks noChangeShapeType="1"/>
            </p:cNvSpPr>
            <p:nvPr/>
          </p:nvSpPr>
          <p:spPr bwMode="auto">
            <a:xfrm flipH="1">
              <a:off x="848" y="2497"/>
              <a:ext cx="226" cy="31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112" name="Line 128"/>
            <p:cNvSpPr>
              <a:spLocks noChangeShapeType="1"/>
            </p:cNvSpPr>
            <p:nvPr/>
          </p:nvSpPr>
          <p:spPr bwMode="auto">
            <a:xfrm>
              <a:off x="1073" y="2812"/>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3" name="Group 289"/>
          <p:cNvGrpSpPr>
            <a:grpSpLocks/>
          </p:cNvGrpSpPr>
          <p:nvPr/>
        </p:nvGrpSpPr>
        <p:grpSpPr bwMode="auto">
          <a:xfrm>
            <a:off x="2828925" y="4976813"/>
            <a:ext cx="554038" cy="954087"/>
            <a:chOff x="1782" y="2513"/>
            <a:chExt cx="349" cy="601"/>
          </a:xfrm>
        </p:grpSpPr>
        <p:sp>
          <p:nvSpPr>
            <p:cNvPr id="425988" name="Text Box 4"/>
            <p:cNvSpPr txBox="1">
              <a:spLocks noChangeArrowheads="1"/>
            </p:cNvSpPr>
            <p:nvPr/>
          </p:nvSpPr>
          <p:spPr bwMode="auto">
            <a:xfrm>
              <a:off x="1811"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sp>
          <p:nvSpPr>
            <p:cNvPr id="426090" name="Line 106"/>
            <p:cNvSpPr>
              <a:spLocks noChangeShapeType="1"/>
            </p:cNvSpPr>
            <p:nvPr/>
          </p:nvSpPr>
          <p:spPr bwMode="auto">
            <a:xfrm>
              <a:off x="1782" y="2513"/>
              <a:ext cx="187" cy="30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2" name="Group 288"/>
          <p:cNvGrpSpPr>
            <a:grpSpLocks/>
          </p:cNvGrpSpPr>
          <p:nvPr/>
        </p:nvGrpSpPr>
        <p:grpSpPr bwMode="auto">
          <a:xfrm>
            <a:off x="2308225" y="4938713"/>
            <a:ext cx="534988" cy="1023937"/>
            <a:chOff x="1454" y="2489"/>
            <a:chExt cx="337" cy="645"/>
          </a:xfrm>
        </p:grpSpPr>
        <p:sp>
          <p:nvSpPr>
            <p:cNvPr id="425987" name="Text Box 3"/>
            <p:cNvSpPr txBox="1">
              <a:spLocks noChangeArrowheads="1"/>
            </p:cNvSpPr>
            <p:nvPr/>
          </p:nvSpPr>
          <p:spPr bwMode="auto">
            <a:xfrm>
              <a:off x="1454"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6089" name="Line 105"/>
            <p:cNvSpPr>
              <a:spLocks noChangeShapeType="1"/>
            </p:cNvSpPr>
            <p:nvPr/>
          </p:nvSpPr>
          <p:spPr bwMode="auto">
            <a:xfrm flipH="1">
              <a:off x="1603" y="2489"/>
              <a:ext cx="171" cy="327"/>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114" name="Line 130"/>
            <p:cNvSpPr>
              <a:spLocks noChangeShapeType="1"/>
            </p:cNvSpPr>
            <p:nvPr/>
          </p:nvSpPr>
          <p:spPr bwMode="auto">
            <a:xfrm>
              <a:off x="1791" y="2806"/>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89" name="Group 305"/>
          <p:cNvGrpSpPr>
            <a:grpSpLocks/>
          </p:cNvGrpSpPr>
          <p:nvPr/>
        </p:nvGrpSpPr>
        <p:grpSpPr bwMode="auto">
          <a:xfrm>
            <a:off x="3978275" y="4976813"/>
            <a:ext cx="539750" cy="954087"/>
            <a:chOff x="2506" y="2513"/>
            <a:chExt cx="340" cy="601"/>
          </a:xfrm>
        </p:grpSpPr>
        <p:sp>
          <p:nvSpPr>
            <p:cNvPr id="425990" name="Text Box 6"/>
            <p:cNvSpPr txBox="1">
              <a:spLocks noChangeArrowheads="1"/>
            </p:cNvSpPr>
            <p:nvPr/>
          </p:nvSpPr>
          <p:spPr bwMode="auto">
            <a:xfrm>
              <a:off x="2526"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092" name="Line 108"/>
            <p:cNvSpPr>
              <a:spLocks noChangeShapeType="1"/>
            </p:cNvSpPr>
            <p:nvPr/>
          </p:nvSpPr>
          <p:spPr bwMode="auto">
            <a:xfrm>
              <a:off x="2506" y="2513"/>
              <a:ext cx="187" cy="30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323" name="Group 339"/>
          <p:cNvGrpSpPr>
            <a:grpSpLocks/>
          </p:cNvGrpSpPr>
          <p:nvPr/>
        </p:nvGrpSpPr>
        <p:grpSpPr bwMode="auto">
          <a:xfrm>
            <a:off x="3443288" y="4976813"/>
            <a:ext cx="541337" cy="1014412"/>
            <a:chOff x="2169" y="2513"/>
            <a:chExt cx="341" cy="639"/>
          </a:xfrm>
        </p:grpSpPr>
        <p:grpSp>
          <p:nvGrpSpPr>
            <p:cNvPr id="426288" name="Group 304"/>
            <p:cNvGrpSpPr>
              <a:grpSpLocks/>
            </p:cNvGrpSpPr>
            <p:nvPr/>
          </p:nvGrpSpPr>
          <p:grpSpPr bwMode="auto">
            <a:xfrm>
              <a:off x="2169" y="2513"/>
              <a:ext cx="322" cy="601"/>
              <a:chOff x="2169" y="2513"/>
              <a:chExt cx="322" cy="601"/>
            </a:xfrm>
          </p:grpSpPr>
          <p:sp>
            <p:nvSpPr>
              <p:cNvPr id="425989" name="Text Box 5"/>
              <p:cNvSpPr txBox="1">
                <a:spLocks noChangeArrowheads="1"/>
              </p:cNvSpPr>
              <p:nvPr/>
            </p:nvSpPr>
            <p:spPr bwMode="auto">
              <a:xfrm>
                <a:off x="2169" y="2814"/>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091" name="Line 107"/>
              <p:cNvSpPr>
                <a:spLocks noChangeShapeType="1"/>
              </p:cNvSpPr>
              <p:nvPr/>
            </p:nvSpPr>
            <p:spPr bwMode="auto">
              <a:xfrm flipH="1">
                <a:off x="2312" y="2513"/>
                <a:ext cx="179" cy="29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116" name="Line 132"/>
            <p:cNvSpPr>
              <a:spLocks noChangeShapeType="1"/>
            </p:cNvSpPr>
            <p:nvPr/>
          </p:nvSpPr>
          <p:spPr bwMode="auto">
            <a:xfrm>
              <a:off x="2510" y="2824"/>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167" name="Group 183"/>
          <p:cNvGrpSpPr>
            <a:grpSpLocks/>
          </p:cNvGrpSpPr>
          <p:nvPr/>
        </p:nvGrpSpPr>
        <p:grpSpPr bwMode="auto">
          <a:xfrm>
            <a:off x="0" y="5942013"/>
            <a:ext cx="508000" cy="763587"/>
            <a:chOff x="0" y="3121"/>
            <a:chExt cx="320" cy="481"/>
          </a:xfrm>
        </p:grpSpPr>
        <p:sp>
          <p:nvSpPr>
            <p:cNvPr id="426135" name="Text Box 151"/>
            <p:cNvSpPr txBox="1">
              <a:spLocks noChangeArrowheads="1"/>
            </p:cNvSpPr>
            <p:nvPr/>
          </p:nvSpPr>
          <p:spPr bwMode="auto">
            <a:xfrm>
              <a:off x="0"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143" name="Line 159"/>
            <p:cNvSpPr>
              <a:spLocks noChangeShapeType="1"/>
            </p:cNvSpPr>
            <p:nvPr/>
          </p:nvSpPr>
          <p:spPr bwMode="auto">
            <a:xfrm>
              <a:off x="156" y="3121"/>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5" name="Group 251"/>
          <p:cNvGrpSpPr>
            <a:grpSpLocks/>
          </p:cNvGrpSpPr>
          <p:nvPr/>
        </p:nvGrpSpPr>
        <p:grpSpPr bwMode="auto">
          <a:xfrm>
            <a:off x="569913" y="5946775"/>
            <a:ext cx="508000" cy="758825"/>
            <a:chOff x="359" y="3124"/>
            <a:chExt cx="320" cy="478"/>
          </a:xfrm>
        </p:grpSpPr>
        <p:sp>
          <p:nvSpPr>
            <p:cNvPr id="426136" name="Text Box 152"/>
            <p:cNvSpPr txBox="1">
              <a:spLocks noChangeArrowheads="1"/>
            </p:cNvSpPr>
            <p:nvPr/>
          </p:nvSpPr>
          <p:spPr bwMode="auto">
            <a:xfrm>
              <a:off x="35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144" name="Line 160"/>
            <p:cNvSpPr>
              <a:spLocks noChangeShapeType="1"/>
            </p:cNvSpPr>
            <p:nvPr/>
          </p:nvSpPr>
          <p:spPr bwMode="auto">
            <a:xfrm>
              <a:off x="533" y="3124"/>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0" name="Group 266"/>
          <p:cNvGrpSpPr>
            <a:grpSpLocks/>
          </p:cNvGrpSpPr>
          <p:nvPr/>
        </p:nvGrpSpPr>
        <p:grpSpPr bwMode="auto">
          <a:xfrm>
            <a:off x="1141413" y="5949950"/>
            <a:ext cx="508000" cy="755650"/>
            <a:chOff x="719" y="3126"/>
            <a:chExt cx="320" cy="476"/>
          </a:xfrm>
        </p:grpSpPr>
        <p:sp>
          <p:nvSpPr>
            <p:cNvPr id="426137" name="Text Box 153"/>
            <p:cNvSpPr txBox="1">
              <a:spLocks noChangeArrowheads="1"/>
            </p:cNvSpPr>
            <p:nvPr/>
          </p:nvSpPr>
          <p:spPr bwMode="auto">
            <a:xfrm>
              <a:off x="71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145" name="Line 161"/>
            <p:cNvSpPr>
              <a:spLocks noChangeShapeType="1"/>
            </p:cNvSpPr>
            <p:nvPr/>
          </p:nvSpPr>
          <p:spPr bwMode="auto">
            <a:xfrm>
              <a:off x="878" y="3126"/>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1" name="Group 267"/>
          <p:cNvGrpSpPr>
            <a:grpSpLocks/>
          </p:cNvGrpSpPr>
          <p:nvPr/>
        </p:nvGrpSpPr>
        <p:grpSpPr bwMode="auto">
          <a:xfrm>
            <a:off x="1712913" y="5929313"/>
            <a:ext cx="508000" cy="776287"/>
            <a:chOff x="1079" y="3113"/>
            <a:chExt cx="320" cy="489"/>
          </a:xfrm>
        </p:grpSpPr>
        <p:sp>
          <p:nvSpPr>
            <p:cNvPr id="426138" name="Text Box 154"/>
            <p:cNvSpPr txBox="1">
              <a:spLocks noChangeArrowheads="1"/>
            </p:cNvSpPr>
            <p:nvPr/>
          </p:nvSpPr>
          <p:spPr bwMode="auto">
            <a:xfrm>
              <a:off x="107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146" name="Line 162"/>
            <p:cNvSpPr>
              <a:spLocks noChangeShapeType="1"/>
            </p:cNvSpPr>
            <p:nvPr/>
          </p:nvSpPr>
          <p:spPr bwMode="auto">
            <a:xfrm>
              <a:off x="1231" y="3113"/>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4" name="Group 290"/>
          <p:cNvGrpSpPr>
            <a:grpSpLocks/>
          </p:cNvGrpSpPr>
          <p:nvPr/>
        </p:nvGrpSpPr>
        <p:grpSpPr bwMode="auto">
          <a:xfrm>
            <a:off x="2284413" y="5957888"/>
            <a:ext cx="508000" cy="747712"/>
            <a:chOff x="1439" y="3131"/>
            <a:chExt cx="320" cy="471"/>
          </a:xfrm>
        </p:grpSpPr>
        <p:sp>
          <p:nvSpPr>
            <p:cNvPr id="426139" name="Text Box 155"/>
            <p:cNvSpPr txBox="1">
              <a:spLocks noChangeArrowheads="1"/>
            </p:cNvSpPr>
            <p:nvPr/>
          </p:nvSpPr>
          <p:spPr bwMode="auto">
            <a:xfrm>
              <a:off x="143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6147" name="Line 163"/>
            <p:cNvSpPr>
              <a:spLocks noChangeShapeType="1"/>
            </p:cNvSpPr>
            <p:nvPr/>
          </p:nvSpPr>
          <p:spPr bwMode="auto">
            <a:xfrm>
              <a:off x="1615" y="3131"/>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5" name="Group 291"/>
          <p:cNvGrpSpPr>
            <a:grpSpLocks/>
          </p:cNvGrpSpPr>
          <p:nvPr/>
        </p:nvGrpSpPr>
        <p:grpSpPr bwMode="auto">
          <a:xfrm>
            <a:off x="2855913" y="5937250"/>
            <a:ext cx="508000" cy="768350"/>
            <a:chOff x="1799" y="3118"/>
            <a:chExt cx="320" cy="484"/>
          </a:xfrm>
        </p:grpSpPr>
        <p:sp>
          <p:nvSpPr>
            <p:cNvPr id="426140" name="Text Box 156"/>
            <p:cNvSpPr txBox="1">
              <a:spLocks noChangeArrowheads="1"/>
            </p:cNvSpPr>
            <p:nvPr/>
          </p:nvSpPr>
          <p:spPr bwMode="auto">
            <a:xfrm>
              <a:off x="179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sp>
          <p:nvSpPr>
            <p:cNvPr id="426148" name="Line 164"/>
            <p:cNvSpPr>
              <a:spLocks noChangeShapeType="1"/>
            </p:cNvSpPr>
            <p:nvPr/>
          </p:nvSpPr>
          <p:spPr bwMode="auto">
            <a:xfrm>
              <a:off x="1968" y="3118"/>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76" name="Group 292"/>
          <p:cNvGrpSpPr>
            <a:grpSpLocks/>
          </p:cNvGrpSpPr>
          <p:nvPr/>
        </p:nvGrpSpPr>
        <p:grpSpPr bwMode="auto">
          <a:xfrm>
            <a:off x="3427413" y="5929313"/>
            <a:ext cx="508000" cy="776287"/>
            <a:chOff x="2159" y="3113"/>
            <a:chExt cx="320" cy="489"/>
          </a:xfrm>
        </p:grpSpPr>
        <p:sp>
          <p:nvSpPr>
            <p:cNvPr id="426141" name="Text Box 157"/>
            <p:cNvSpPr txBox="1">
              <a:spLocks noChangeArrowheads="1"/>
            </p:cNvSpPr>
            <p:nvPr/>
          </p:nvSpPr>
          <p:spPr bwMode="auto">
            <a:xfrm>
              <a:off x="215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149" name="Line 165"/>
            <p:cNvSpPr>
              <a:spLocks noChangeShapeType="1"/>
            </p:cNvSpPr>
            <p:nvPr/>
          </p:nvSpPr>
          <p:spPr bwMode="auto">
            <a:xfrm>
              <a:off x="2321" y="3113"/>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2" name="Group 268"/>
          <p:cNvGrpSpPr>
            <a:grpSpLocks/>
          </p:cNvGrpSpPr>
          <p:nvPr/>
        </p:nvGrpSpPr>
        <p:grpSpPr bwMode="auto">
          <a:xfrm>
            <a:off x="3998913" y="5945188"/>
            <a:ext cx="508000" cy="760412"/>
            <a:chOff x="2519" y="3123"/>
            <a:chExt cx="320" cy="479"/>
          </a:xfrm>
        </p:grpSpPr>
        <p:sp>
          <p:nvSpPr>
            <p:cNvPr id="426142" name="Text Box 158"/>
            <p:cNvSpPr txBox="1">
              <a:spLocks noChangeArrowheads="1"/>
            </p:cNvSpPr>
            <p:nvPr/>
          </p:nvSpPr>
          <p:spPr bwMode="auto">
            <a:xfrm>
              <a:off x="2519" y="3302"/>
              <a:ext cx="320" cy="30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150" name="Line 166"/>
            <p:cNvSpPr>
              <a:spLocks noChangeShapeType="1"/>
            </p:cNvSpPr>
            <p:nvPr/>
          </p:nvSpPr>
          <p:spPr bwMode="auto">
            <a:xfrm>
              <a:off x="2689" y="3123"/>
              <a:ext cx="0" cy="17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159" name="Text Box 175"/>
          <p:cNvSpPr txBox="1">
            <a:spLocks noChangeArrowheads="1"/>
          </p:cNvSpPr>
          <p:nvPr/>
        </p:nvSpPr>
        <p:spPr bwMode="auto">
          <a:xfrm>
            <a:off x="4637088"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160" name="Text Box 176"/>
          <p:cNvSpPr txBox="1">
            <a:spLocks noChangeArrowheads="1"/>
          </p:cNvSpPr>
          <p:nvPr/>
        </p:nvSpPr>
        <p:spPr bwMode="auto">
          <a:xfrm>
            <a:off x="52070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161" name="Text Box 177"/>
          <p:cNvSpPr txBox="1">
            <a:spLocks noChangeArrowheads="1"/>
          </p:cNvSpPr>
          <p:nvPr/>
        </p:nvSpPr>
        <p:spPr bwMode="auto">
          <a:xfrm>
            <a:off x="57785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162" name="Text Box 178"/>
          <p:cNvSpPr txBox="1">
            <a:spLocks noChangeArrowheads="1"/>
          </p:cNvSpPr>
          <p:nvPr/>
        </p:nvSpPr>
        <p:spPr bwMode="auto">
          <a:xfrm>
            <a:off x="63500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163" name="Text Box 179"/>
          <p:cNvSpPr txBox="1">
            <a:spLocks noChangeArrowheads="1"/>
          </p:cNvSpPr>
          <p:nvPr/>
        </p:nvSpPr>
        <p:spPr bwMode="auto">
          <a:xfrm>
            <a:off x="69215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164" name="Text Box 180"/>
          <p:cNvSpPr txBox="1">
            <a:spLocks noChangeArrowheads="1"/>
          </p:cNvSpPr>
          <p:nvPr/>
        </p:nvSpPr>
        <p:spPr bwMode="auto">
          <a:xfrm>
            <a:off x="74930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sp>
        <p:nvSpPr>
          <p:cNvPr id="426165" name="Text Box 181"/>
          <p:cNvSpPr txBox="1">
            <a:spLocks noChangeArrowheads="1"/>
          </p:cNvSpPr>
          <p:nvPr/>
        </p:nvSpPr>
        <p:spPr bwMode="auto">
          <a:xfrm>
            <a:off x="80645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166" name="Text Box 182"/>
          <p:cNvSpPr txBox="1">
            <a:spLocks noChangeArrowheads="1"/>
          </p:cNvSpPr>
          <p:nvPr/>
        </p:nvSpPr>
        <p:spPr bwMode="auto">
          <a:xfrm>
            <a:off x="8636000" y="54451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175" name="Text Box 191"/>
          <p:cNvSpPr txBox="1">
            <a:spLocks noChangeArrowheads="1"/>
          </p:cNvSpPr>
          <p:nvPr/>
        </p:nvSpPr>
        <p:spPr bwMode="auto">
          <a:xfrm>
            <a:off x="4716463" y="45085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176" name="Text Box 192"/>
          <p:cNvSpPr txBox="1">
            <a:spLocks noChangeArrowheads="1"/>
          </p:cNvSpPr>
          <p:nvPr/>
        </p:nvSpPr>
        <p:spPr bwMode="auto">
          <a:xfrm>
            <a:off x="5226050" y="45085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180" name="Text Box 196"/>
          <p:cNvSpPr txBox="1">
            <a:spLocks noChangeArrowheads="1"/>
          </p:cNvSpPr>
          <p:nvPr/>
        </p:nvSpPr>
        <p:spPr bwMode="auto">
          <a:xfrm>
            <a:off x="6327775" y="45085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181" name="Text Box 197"/>
          <p:cNvSpPr txBox="1">
            <a:spLocks noChangeArrowheads="1"/>
          </p:cNvSpPr>
          <p:nvPr/>
        </p:nvSpPr>
        <p:spPr bwMode="auto">
          <a:xfrm>
            <a:off x="5824538" y="45085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184" name="Text Box 200"/>
          <p:cNvSpPr txBox="1">
            <a:spLocks noChangeArrowheads="1"/>
          </p:cNvSpPr>
          <p:nvPr/>
        </p:nvSpPr>
        <p:spPr bwMode="auto">
          <a:xfrm>
            <a:off x="6953250" y="4508500"/>
            <a:ext cx="582613"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185" name="Text Box 201"/>
          <p:cNvSpPr txBox="1">
            <a:spLocks noChangeArrowheads="1"/>
          </p:cNvSpPr>
          <p:nvPr/>
        </p:nvSpPr>
        <p:spPr bwMode="auto">
          <a:xfrm>
            <a:off x="7469188" y="4508500"/>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188" name="Text Box 204"/>
          <p:cNvSpPr txBox="1">
            <a:spLocks noChangeArrowheads="1"/>
          </p:cNvSpPr>
          <p:nvPr/>
        </p:nvSpPr>
        <p:spPr bwMode="auto">
          <a:xfrm>
            <a:off x="8131175" y="45212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189" name="Text Box 205"/>
          <p:cNvSpPr txBox="1">
            <a:spLocks noChangeArrowheads="1"/>
          </p:cNvSpPr>
          <p:nvPr/>
        </p:nvSpPr>
        <p:spPr bwMode="auto">
          <a:xfrm>
            <a:off x="8636000" y="452120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195" name="Text Box 211"/>
          <p:cNvSpPr txBox="1">
            <a:spLocks noChangeArrowheads="1"/>
          </p:cNvSpPr>
          <p:nvPr/>
        </p:nvSpPr>
        <p:spPr bwMode="auto">
          <a:xfrm>
            <a:off x="4691063" y="34385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196" name="Text Box 212"/>
          <p:cNvSpPr txBox="1">
            <a:spLocks noChangeArrowheads="1"/>
          </p:cNvSpPr>
          <p:nvPr/>
        </p:nvSpPr>
        <p:spPr bwMode="auto">
          <a:xfrm>
            <a:off x="5200650" y="3438525"/>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197" name="Text Box 213"/>
          <p:cNvSpPr txBox="1">
            <a:spLocks noChangeArrowheads="1"/>
          </p:cNvSpPr>
          <p:nvPr/>
        </p:nvSpPr>
        <p:spPr bwMode="auto">
          <a:xfrm>
            <a:off x="5699125" y="34369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198" name="Text Box 214"/>
          <p:cNvSpPr txBox="1">
            <a:spLocks noChangeArrowheads="1"/>
          </p:cNvSpPr>
          <p:nvPr/>
        </p:nvSpPr>
        <p:spPr bwMode="auto">
          <a:xfrm>
            <a:off x="6194425" y="34369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grpSp>
        <p:nvGrpSpPr>
          <p:cNvPr id="426263" name="Group 279"/>
          <p:cNvGrpSpPr>
            <a:grpSpLocks/>
          </p:cNvGrpSpPr>
          <p:nvPr/>
        </p:nvGrpSpPr>
        <p:grpSpPr bwMode="auto">
          <a:xfrm>
            <a:off x="5165725" y="3892550"/>
            <a:ext cx="1098550" cy="506413"/>
            <a:chOff x="3254" y="1830"/>
            <a:chExt cx="692" cy="319"/>
          </a:xfrm>
        </p:grpSpPr>
        <p:sp>
          <p:nvSpPr>
            <p:cNvPr id="426199" name="Line 215"/>
            <p:cNvSpPr>
              <a:spLocks noChangeShapeType="1"/>
            </p:cNvSpPr>
            <p:nvPr/>
          </p:nvSpPr>
          <p:spPr bwMode="auto">
            <a:xfrm flipV="1">
              <a:off x="3254" y="1830"/>
              <a:ext cx="334" cy="31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00" name="Line 216"/>
            <p:cNvSpPr>
              <a:spLocks noChangeShapeType="1"/>
            </p:cNvSpPr>
            <p:nvPr/>
          </p:nvSpPr>
          <p:spPr bwMode="auto">
            <a:xfrm flipH="1" flipV="1">
              <a:off x="3581" y="1837"/>
              <a:ext cx="36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01" name="Text Box 217"/>
          <p:cNvSpPr txBox="1">
            <a:spLocks noChangeArrowheads="1"/>
          </p:cNvSpPr>
          <p:nvPr/>
        </p:nvSpPr>
        <p:spPr bwMode="auto">
          <a:xfrm>
            <a:off x="6972300" y="34496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202" name="Text Box 218"/>
          <p:cNvSpPr txBox="1">
            <a:spLocks noChangeArrowheads="1"/>
          </p:cNvSpPr>
          <p:nvPr/>
        </p:nvSpPr>
        <p:spPr bwMode="auto">
          <a:xfrm>
            <a:off x="7475538" y="3449638"/>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203" name="Text Box 219"/>
          <p:cNvSpPr txBox="1">
            <a:spLocks noChangeArrowheads="1"/>
          </p:cNvSpPr>
          <p:nvPr/>
        </p:nvSpPr>
        <p:spPr bwMode="auto">
          <a:xfrm>
            <a:off x="7980363" y="3449638"/>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204" name="Text Box 220"/>
          <p:cNvSpPr txBox="1">
            <a:spLocks noChangeArrowheads="1"/>
          </p:cNvSpPr>
          <p:nvPr/>
        </p:nvSpPr>
        <p:spPr bwMode="auto">
          <a:xfrm>
            <a:off x="8523288" y="3449638"/>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grpSp>
        <p:nvGrpSpPr>
          <p:cNvPr id="426298" name="Group 314"/>
          <p:cNvGrpSpPr>
            <a:grpSpLocks/>
          </p:cNvGrpSpPr>
          <p:nvPr/>
        </p:nvGrpSpPr>
        <p:grpSpPr bwMode="auto">
          <a:xfrm>
            <a:off x="7469188" y="3895725"/>
            <a:ext cx="1060450" cy="495300"/>
            <a:chOff x="4705" y="1832"/>
            <a:chExt cx="668" cy="312"/>
          </a:xfrm>
        </p:grpSpPr>
        <p:sp>
          <p:nvSpPr>
            <p:cNvPr id="426205" name="Line 221"/>
            <p:cNvSpPr>
              <a:spLocks noChangeShapeType="1"/>
            </p:cNvSpPr>
            <p:nvPr/>
          </p:nvSpPr>
          <p:spPr bwMode="auto">
            <a:xfrm flipV="1">
              <a:off x="4705" y="1840"/>
              <a:ext cx="319" cy="29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06" name="Line 222"/>
            <p:cNvSpPr>
              <a:spLocks noChangeShapeType="1"/>
            </p:cNvSpPr>
            <p:nvPr/>
          </p:nvSpPr>
          <p:spPr bwMode="auto">
            <a:xfrm flipH="1" flipV="1">
              <a:off x="5008" y="1832"/>
              <a:ext cx="365" cy="312"/>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07" name="Text Box 223"/>
          <p:cNvSpPr txBox="1">
            <a:spLocks noChangeArrowheads="1"/>
          </p:cNvSpPr>
          <p:nvPr/>
        </p:nvSpPr>
        <p:spPr bwMode="auto">
          <a:xfrm>
            <a:off x="4778375" y="23304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208" name="Text Box 224"/>
          <p:cNvSpPr txBox="1">
            <a:spLocks noChangeArrowheads="1"/>
          </p:cNvSpPr>
          <p:nvPr/>
        </p:nvSpPr>
        <p:spPr bwMode="auto">
          <a:xfrm>
            <a:off x="5286375" y="23304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209" name="Text Box 225"/>
          <p:cNvSpPr txBox="1">
            <a:spLocks noChangeArrowheads="1"/>
          </p:cNvSpPr>
          <p:nvPr/>
        </p:nvSpPr>
        <p:spPr bwMode="auto">
          <a:xfrm>
            <a:off x="5799138" y="23304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210" name="Text Box 226"/>
          <p:cNvSpPr txBox="1">
            <a:spLocks noChangeArrowheads="1"/>
          </p:cNvSpPr>
          <p:nvPr/>
        </p:nvSpPr>
        <p:spPr bwMode="auto">
          <a:xfrm>
            <a:off x="6316663" y="2330450"/>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211" name="Text Box 227"/>
          <p:cNvSpPr txBox="1">
            <a:spLocks noChangeArrowheads="1"/>
          </p:cNvSpPr>
          <p:nvPr/>
        </p:nvSpPr>
        <p:spPr bwMode="auto">
          <a:xfrm>
            <a:off x="6897688" y="23304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212" name="Text Box 228"/>
          <p:cNvSpPr txBox="1">
            <a:spLocks noChangeArrowheads="1"/>
          </p:cNvSpPr>
          <p:nvPr/>
        </p:nvSpPr>
        <p:spPr bwMode="auto">
          <a:xfrm>
            <a:off x="7397750" y="23304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213" name="Text Box 229"/>
          <p:cNvSpPr txBox="1">
            <a:spLocks noChangeArrowheads="1"/>
          </p:cNvSpPr>
          <p:nvPr/>
        </p:nvSpPr>
        <p:spPr bwMode="auto">
          <a:xfrm>
            <a:off x="7905750" y="2330450"/>
            <a:ext cx="508000"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214" name="Text Box 230"/>
          <p:cNvSpPr txBox="1">
            <a:spLocks noChangeArrowheads="1"/>
          </p:cNvSpPr>
          <p:nvPr/>
        </p:nvSpPr>
        <p:spPr bwMode="auto">
          <a:xfrm>
            <a:off x="8389938" y="2330450"/>
            <a:ext cx="582612" cy="476250"/>
          </a:xfrm>
          <a:prstGeom prst="rect">
            <a:avLst/>
          </a:prstGeom>
          <a:solidFill>
            <a:srgbClr val="CCE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grpSp>
        <p:nvGrpSpPr>
          <p:cNvPr id="426306" name="Group 322"/>
          <p:cNvGrpSpPr>
            <a:grpSpLocks/>
          </p:cNvGrpSpPr>
          <p:nvPr/>
        </p:nvGrpSpPr>
        <p:grpSpPr bwMode="auto">
          <a:xfrm>
            <a:off x="5695950" y="2805113"/>
            <a:ext cx="2286000" cy="641350"/>
            <a:chOff x="3588" y="1145"/>
            <a:chExt cx="1440" cy="404"/>
          </a:xfrm>
        </p:grpSpPr>
        <p:sp>
          <p:nvSpPr>
            <p:cNvPr id="426215" name="Line 231"/>
            <p:cNvSpPr>
              <a:spLocks noChangeShapeType="1"/>
            </p:cNvSpPr>
            <p:nvPr/>
          </p:nvSpPr>
          <p:spPr bwMode="auto">
            <a:xfrm flipV="1">
              <a:off x="3588" y="1145"/>
              <a:ext cx="755" cy="389"/>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17" name="Line 233"/>
            <p:cNvSpPr>
              <a:spLocks noChangeShapeType="1"/>
            </p:cNvSpPr>
            <p:nvPr/>
          </p:nvSpPr>
          <p:spPr bwMode="auto">
            <a:xfrm flipH="1" flipV="1">
              <a:off x="4352" y="1145"/>
              <a:ext cx="676" cy="40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36" name="Group 252"/>
          <p:cNvGrpSpPr>
            <a:grpSpLocks/>
          </p:cNvGrpSpPr>
          <p:nvPr/>
        </p:nvGrpSpPr>
        <p:grpSpPr bwMode="auto">
          <a:xfrm>
            <a:off x="4856163" y="4991100"/>
            <a:ext cx="617537" cy="457200"/>
            <a:chOff x="3059" y="2522"/>
            <a:chExt cx="389" cy="288"/>
          </a:xfrm>
        </p:grpSpPr>
        <p:sp>
          <p:nvSpPr>
            <p:cNvPr id="426218" name="Line 234"/>
            <p:cNvSpPr>
              <a:spLocks noChangeShapeType="1"/>
            </p:cNvSpPr>
            <p:nvPr/>
          </p:nvSpPr>
          <p:spPr bwMode="auto">
            <a:xfrm flipV="1">
              <a:off x="3059" y="2522"/>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19" name="Line 235"/>
            <p:cNvSpPr>
              <a:spLocks noChangeShapeType="1"/>
            </p:cNvSpPr>
            <p:nvPr/>
          </p:nvSpPr>
          <p:spPr bwMode="auto">
            <a:xfrm flipH="1" flipV="1">
              <a:off x="3277" y="2522"/>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58" name="Group 274"/>
          <p:cNvGrpSpPr>
            <a:grpSpLocks/>
          </p:cNvGrpSpPr>
          <p:nvPr/>
        </p:nvGrpSpPr>
        <p:grpSpPr bwMode="auto">
          <a:xfrm>
            <a:off x="5972175" y="4945063"/>
            <a:ext cx="628650" cy="469900"/>
            <a:chOff x="3762" y="2493"/>
            <a:chExt cx="396" cy="296"/>
          </a:xfrm>
        </p:grpSpPr>
        <p:sp>
          <p:nvSpPr>
            <p:cNvPr id="426220" name="Line 236"/>
            <p:cNvSpPr>
              <a:spLocks noChangeShapeType="1"/>
            </p:cNvSpPr>
            <p:nvPr/>
          </p:nvSpPr>
          <p:spPr bwMode="auto">
            <a:xfrm flipV="1">
              <a:off x="3762" y="2493"/>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21" name="Line 237"/>
            <p:cNvSpPr>
              <a:spLocks noChangeShapeType="1"/>
            </p:cNvSpPr>
            <p:nvPr/>
          </p:nvSpPr>
          <p:spPr bwMode="auto">
            <a:xfrm flipH="1" flipV="1">
              <a:off x="3987" y="2501"/>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81" name="Group 297"/>
          <p:cNvGrpSpPr>
            <a:grpSpLocks/>
          </p:cNvGrpSpPr>
          <p:nvPr/>
        </p:nvGrpSpPr>
        <p:grpSpPr bwMode="auto">
          <a:xfrm>
            <a:off x="7075488" y="4960938"/>
            <a:ext cx="666750" cy="484187"/>
            <a:chOff x="4457" y="2503"/>
            <a:chExt cx="420" cy="305"/>
          </a:xfrm>
        </p:grpSpPr>
        <p:sp>
          <p:nvSpPr>
            <p:cNvPr id="426222" name="Line 238"/>
            <p:cNvSpPr>
              <a:spLocks noChangeShapeType="1"/>
            </p:cNvSpPr>
            <p:nvPr/>
          </p:nvSpPr>
          <p:spPr bwMode="auto">
            <a:xfrm flipV="1">
              <a:off x="4457" y="2503"/>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23" name="Line 239"/>
            <p:cNvSpPr>
              <a:spLocks noChangeShapeType="1"/>
            </p:cNvSpPr>
            <p:nvPr/>
          </p:nvSpPr>
          <p:spPr bwMode="auto">
            <a:xfrm flipH="1" flipV="1">
              <a:off x="4706" y="2520"/>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82" name="Group 298"/>
          <p:cNvGrpSpPr>
            <a:grpSpLocks/>
          </p:cNvGrpSpPr>
          <p:nvPr/>
        </p:nvGrpSpPr>
        <p:grpSpPr bwMode="auto">
          <a:xfrm>
            <a:off x="8266113" y="4964113"/>
            <a:ext cx="628650" cy="498475"/>
            <a:chOff x="5207" y="2505"/>
            <a:chExt cx="396" cy="314"/>
          </a:xfrm>
        </p:grpSpPr>
        <p:sp>
          <p:nvSpPr>
            <p:cNvPr id="426224" name="Line 240"/>
            <p:cNvSpPr>
              <a:spLocks noChangeShapeType="1"/>
            </p:cNvSpPr>
            <p:nvPr/>
          </p:nvSpPr>
          <p:spPr bwMode="auto">
            <a:xfrm flipV="1">
              <a:off x="5207" y="2505"/>
              <a:ext cx="226" cy="28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25" name="Line 241"/>
            <p:cNvSpPr>
              <a:spLocks noChangeShapeType="1"/>
            </p:cNvSpPr>
            <p:nvPr/>
          </p:nvSpPr>
          <p:spPr bwMode="auto">
            <a:xfrm flipH="1" flipV="1">
              <a:off x="5432" y="2531"/>
              <a:ext cx="171" cy="28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37" name="Text Box 253"/>
          <p:cNvSpPr txBox="1">
            <a:spLocks noChangeArrowheads="1"/>
          </p:cNvSpPr>
          <p:nvPr/>
        </p:nvSpPr>
        <p:spPr bwMode="auto">
          <a:xfrm>
            <a:off x="0" y="6216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238" name="Text Box 254"/>
          <p:cNvSpPr txBox="1">
            <a:spLocks noChangeArrowheads="1"/>
          </p:cNvSpPr>
          <p:nvPr/>
        </p:nvSpPr>
        <p:spPr bwMode="auto">
          <a:xfrm>
            <a:off x="577850" y="6216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239" name="Text Box 255"/>
          <p:cNvSpPr txBox="1">
            <a:spLocks noChangeArrowheads="1"/>
          </p:cNvSpPr>
          <p:nvPr/>
        </p:nvSpPr>
        <p:spPr bwMode="auto">
          <a:xfrm>
            <a:off x="25400" y="5465763"/>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240" name="Text Box 256"/>
          <p:cNvSpPr txBox="1">
            <a:spLocks noChangeArrowheads="1"/>
          </p:cNvSpPr>
          <p:nvPr/>
        </p:nvSpPr>
        <p:spPr bwMode="auto">
          <a:xfrm>
            <a:off x="608013" y="5454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grpSp>
        <p:nvGrpSpPr>
          <p:cNvPr id="426243" name="Group 259"/>
          <p:cNvGrpSpPr>
            <a:grpSpLocks/>
          </p:cNvGrpSpPr>
          <p:nvPr/>
        </p:nvGrpSpPr>
        <p:grpSpPr bwMode="auto">
          <a:xfrm>
            <a:off x="100013" y="3894138"/>
            <a:ext cx="1089025" cy="1098550"/>
            <a:chOff x="53" y="1836"/>
            <a:chExt cx="686" cy="692"/>
          </a:xfrm>
        </p:grpSpPr>
        <p:sp>
          <p:nvSpPr>
            <p:cNvPr id="426244" name="Text Box 260"/>
            <p:cNvSpPr txBox="1">
              <a:spLocks noChangeArrowheads="1"/>
            </p:cNvSpPr>
            <p:nvPr/>
          </p:nvSpPr>
          <p:spPr bwMode="auto">
            <a:xfrm>
              <a:off x="53"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6245" name="Text Box 261"/>
            <p:cNvSpPr txBox="1">
              <a:spLocks noChangeArrowheads="1"/>
            </p:cNvSpPr>
            <p:nvPr/>
          </p:nvSpPr>
          <p:spPr bwMode="auto">
            <a:xfrm>
              <a:off x="385"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6246" name="Line 262"/>
            <p:cNvSpPr>
              <a:spLocks noChangeShapeType="1"/>
            </p:cNvSpPr>
            <p:nvPr/>
          </p:nvSpPr>
          <p:spPr bwMode="auto">
            <a:xfrm>
              <a:off x="717" y="2200"/>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47" name="Line 263"/>
            <p:cNvSpPr>
              <a:spLocks noChangeShapeType="1"/>
            </p:cNvSpPr>
            <p:nvPr/>
          </p:nvSpPr>
          <p:spPr bwMode="auto">
            <a:xfrm flipH="1">
              <a:off x="366" y="1836"/>
              <a:ext cx="373" cy="381"/>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54" name="Text Box 270"/>
          <p:cNvSpPr txBox="1">
            <a:spLocks noChangeArrowheads="1"/>
          </p:cNvSpPr>
          <p:nvPr/>
        </p:nvSpPr>
        <p:spPr bwMode="auto">
          <a:xfrm>
            <a:off x="1136650" y="6216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255" name="Text Box 271"/>
          <p:cNvSpPr txBox="1">
            <a:spLocks noChangeArrowheads="1"/>
          </p:cNvSpPr>
          <p:nvPr/>
        </p:nvSpPr>
        <p:spPr bwMode="auto">
          <a:xfrm>
            <a:off x="1174750" y="546100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256" name="Text Box 272"/>
          <p:cNvSpPr txBox="1">
            <a:spLocks noChangeArrowheads="1"/>
          </p:cNvSpPr>
          <p:nvPr/>
        </p:nvSpPr>
        <p:spPr bwMode="auto">
          <a:xfrm>
            <a:off x="1719263" y="6215063"/>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257" name="Text Box 273"/>
          <p:cNvSpPr txBox="1">
            <a:spLocks noChangeArrowheads="1"/>
          </p:cNvSpPr>
          <p:nvPr/>
        </p:nvSpPr>
        <p:spPr bwMode="auto">
          <a:xfrm>
            <a:off x="1744663" y="5462588"/>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grpSp>
        <p:nvGrpSpPr>
          <p:cNvPr id="426259" name="Group 275"/>
          <p:cNvGrpSpPr>
            <a:grpSpLocks/>
          </p:cNvGrpSpPr>
          <p:nvPr/>
        </p:nvGrpSpPr>
        <p:grpSpPr bwMode="auto">
          <a:xfrm>
            <a:off x="1152525" y="3906838"/>
            <a:ext cx="1076325" cy="1065212"/>
            <a:chOff x="731" y="1836"/>
            <a:chExt cx="678" cy="671"/>
          </a:xfrm>
        </p:grpSpPr>
        <p:sp>
          <p:nvSpPr>
            <p:cNvPr id="426260" name="Text Box 276"/>
            <p:cNvSpPr txBox="1">
              <a:spLocks noChangeArrowheads="1"/>
            </p:cNvSpPr>
            <p:nvPr/>
          </p:nvSpPr>
          <p:spPr bwMode="auto">
            <a:xfrm>
              <a:off x="757"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6261" name="Text Box 277"/>
            <p:cNvSpPr txBox="1">
              <a:spLocks noChangeArrowheads="1"/>
            </p:cNvSpPr>
            <p:nvPr/>
          </p:nvSpPr>
          <p:spPr bwMode="auto">
            <a:xfrm>
              <a:off x="1089" y="220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6262" name="Line 278"/>
            <p:cNvSpPr>
              <a:spLocks noChangeShapeType="1"/>
            </p:cNvSpPr>
            <p:nvPr/>
          </p:nvSpPr>
          <p:spPr bwMode="auto">
            <a:xfrm>
              <a:off x="731" y="1836"/>
              <a:ext cx="374" cy="358"/>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64" name="Group 280"/>
          <p:cNvGrpSpPr>
            <a:grpSpLocks/>
          </p:cNvGrpSpPr>
          <p:nvPr/>
        </p:nvGrpSpPr>
        <p:grpSpPr bwMode="auto">
          <a:xfrm>
            <a:off x="157163" y="2782888"/>
            <a:ext cx="2205037" cy="1098550"/>
            <a:chOff x="97" y="1135"/>
            <a:chExt cx="1389" cy="692"/>
          </a:xfrm>
        </p:grpSpPr>
        <p:sp>
          <p:nvSpPr>
            <p:cNvPr id="426265" name="Text Box 281"/>
            <p:cNvSpPr txBox="1">
              <a:spLocks noChangeArrowheads="1"/>
            </p:cNvSpPr>
            <p:nvPr/>
          </p:nvSpPr>
          <p:spPr bwMode="auto">
            <a:xfrm>
              <a:off x="97"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6266" name="Text Box 282"/>
            <p:cNvSpPr txBox="1">
              <a:spLocks noChangeArrowheads="1"/>
            </p:cNvSpPr>
            <p:nvPr/>
          </p:nvSpPr>
          <p:spPr bwMode="auto">
            <a:xfrm>
              <a:off x="429"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6267" name="Text Box 283"/>
            <p:cNvSpPr txBox="1">
              <a:spLocks noChangeArrowheads="1"/>
            </p:cNvSpPr>
            <p:nvPr/>
          </p:nvSpPr>
          <p:spPr bwMode="auto">
            <a:xfrm>
              <a:off x="761"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6268" name="Text Box 284"/>
            <p:cNvSpPr txBox="1">
              <a:spLocks noChangeArrowheads="1"/>
            </p:cNvSpPr>
            <p:nvPr/>
          </p:nvSpPr>
          <p:spPr bwMode="auto">
            <a:xfrm>
              <a:off x="1093" y="1527"/>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6269" name="Line 285"/>
            <p:cNvSpPr>
              <a:spLocks noChangeShapeType="1"/>
            </p:cNvSpPr>
            <p:nvPr/>
          </p:nvSpPr>
          <p:spPr bwMode="auto">
            <a:xfrm flipH="1">
              <a:off x="747" y="1135"/>
              <a:ext cx="739"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77" name="Text Box 293"/>
          <p:cNvSpPr txBox="1">
            <a:spLocks noChangeArrowheads="1"/>
          </p:cNvSpPr>
          <p:nvPr/>
        </p:nvSpPr>
        <p:spPr bwMode="auto">
          <a:xfrm>
            <a:off x="2281238" y="6215063"/>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6278" name="Text Box 294"/>
          <p:cNvSpPr txBox="1">
            <a:spLocks noChangeArrowheads="1"/>
          </p:cNvSpPr>
          <p:nvPr/>
        </p:nvSpPr>
        <p:spPr bwMode="auto">
          <a:xfrm>
            <a:off x="2309813" y="5465763"/>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43</a:t>
            </a:r>
          </a:p>
        </p:txBody>
      </p:sp>
      <p:sp>
        <p:nvSpPr>
          <p:cNvPr id="426279" name="Text Box 295"/>
          <p:cNvSpPr txBox="1">
            <a:spLocks noChangeArrowheads="1"/>
          </p:cNvSpPr>
          <p:nvPr/>
        </p:nvSpPr>
        <p:spPr bwMode="auto">
          <a:xfrm>
            <a:off x="2851150" y="6227763"/>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sp>
        <p:nvSpPr>
          <p:cNvPr id="426280" name="Text Box 296"/>
          <p:cNvSpPr txBox="1">
            <a:spLocks noChangeArrowheads="1"/>
          </p:cNvSpPr>
          <p:nvPr/>
        </p:nvSpPr>
        <p:spPr bwMode="auto">
          <a:xfrm>
            <a:off x="2876550" y="5449888"/>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15</a:t>
            </a:r>
          </a:p>
        </p:txBody>
      </p:sp>
      <p:grpSp>
        <p:nvGrpSpPr>
          <p:cNvPr id="426283" name="Group 299"/>
          <p:cNvGrpSpPr>
            <a:grpSpLocks/>
          </p:cNvGrpSpPr>
          <p:nvPr/>
        </p:nvGrpSpPr>
        <p:grpSpPr bwMode="auto">
          <a:xfrm>
            <a:off x="2335213" y="3868738"/>
            <a:ext cx="1079500" cy="1122362"/>
            <a:chOff x="1460" y="1820"/>
            <a:chExt cx="680" cy="707"/>
          </a:xfrm>
        </p:grpSpPr>
        <p:sp>
          <p:nvSpPr>
            <p:cNvPr id="426284" name="Line 300"/>
            <p:cNvSpPr>
              <a:spLocks noChangeShapeType="1"/>
            </p:cNvSpPr>
            <p:nvPr/>
          </p:nvSpPr>
          <p:spPr bwMode="auto">
            <a:xfrm flipH="1">
              <a:off x="1790" y="1820"/>
              <a:ext cx="350" cy="374"/>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285" name="Text Box 301"/>
            <p:cNvSpPr txBox="1">
              <a:spLocks noChangeArrowheads="1"/>
            </p:cNvSpPr>
            <p:nvPr/>
          </p:nvSpPr>
          <p:spPr bwMode="auto">
            <a:xfrm>
              <a:off x="1460"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286" name="Text Box 302"/>
            <p:cNvSpPr txBox="1">
              <a:spLocks noChangeArrowheads="1"/>
            </p:cNvSpPr>
            <p:nvPr/>
          </p:nvSpPr>
          <p:spPr bwMode="auto">
            <a:xfrm>
              <a:off x="1792"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287" name="Line 303"/>
            <p:cNvSpPr>
              <a:spLocks noChangeShapeType="1"/>
            </p:cNvSpPr>
            <p:nvPr/>
          </p:nvSpPr>
          <p:spPr bwMode="auto">
            <a:xfrm>
              <a:off x="2123" y="2199"/>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6290" name="Text Box 306"/>
          <p:cNvSpPr txBox="1">
            <a:spLocks noChangeArrowheads="1"/>
          </p:cNvSpPr>
          <p:nvPr/>
        </p:nvSpPr>
        <p:spPr bwMode="auto">
          <a:xfrm>
            <a:off x="3422650" y="6227763"/>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291" name="Text Box 307"/>
          <p:cNvSpPr txBox="1">
            <a:spLocks noChangeArrowheads="1"/>
          </p:cNvSpPr>
          <p:nvPr/>
        </p:nvSpPr>
        <p:spPr bwMode="auto">
          <a:xfrm>
            <a:off x="3451225" y="5454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292" name="Text Box 308"/>
          <p:cNvSpPr txBox="1">
            <a:spLocks noChangeArrowheads="1"/>
          </p:cNvSpPr>
          <p:nvPr/>
        </p:nvSpPr>
        <p:spPr bwMode="auto">
          <a:xfrm>
            <a:off x="4003675" y="6216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293" name="Text Box 309"/>
          <p:cNvSpPr txBox="1">
            <a:spLocks noChangeArrowheads="1"/>
          </p:cNvSpPr>
          <p:nvPr/>
        </p:nvSpPr>
        <p:spPr bwMode="auto">
          <a:xfrm>
            <a:off x="4008438" y="5454650"/>
            <a:ext cx="508000" cy="47625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grpSp>
        <p:nvGrpSpPr>
          <p:cNvPr id="426294" name="Group 310"/>
          <p:cNvGrpSpPr>
            <a:grpSpLocks/>
          </p:cNvGrpSpPr>
          <p:nvPr/>
        </p:nvGrpSpPr>
        <p:grpSpPr bwMode="auto">
          <a:xfrm>
            <a:off x="3416300" y="3895725"/>
            <a:ext cx="1046163" cy="1066800"/>
            <a:chOff x="2148" y="1836"/>
            <a:chExt cx="659" cy="672"/>
          </a:xfrm>
        </p:grpSpPr>
        <p:sp>
          <p:nvSpPr>
            <p:cNvPr id="426295" name="Text Box 311"/>
            <p:cNvSpPr txBox="1">
              <a:spLocks noChangeArrowheads="1"/>
            </p:cNvSpPr>
            <p:nvPr/>
          </p:nvSpPr>
          <p:spPr bwMode="auto">
            <a:xfrm>
              <a:off x="2155"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6296" name="Text Box 312"/>
            <p:cNvSpPr txBox="1">
              <a:spLocks noChangeArrowheads="1"/>
            </p:cNvSpPr>
            <p:nvPr/>
          </p:nvSpPr>
          <p:spPr bwMode="auto">
            <a:xfrm>
              <a:off x="2487" y="2208"/>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6297" name="Line 313"/>
            <p:cNvSpPr>
              <a:spLocks noChangeShapeType="1"/>
            </p:cNvSpPr>
            <p:nvPr/>
          </p:nvSpPr>
          <p:spPr bwMode="auto">
            <a:xfrm>
              <a:off x="2148" y="1836"/>
              <a:ext cx="358" cy="365"/>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299" name="Group 315"/>
          <p:cNvGrpSpPr>
            <a:grpSpLocks/>
          </p:cNvGrpSpPr>
          <p:nvPr/>
        </p:nvGrpSpPr>
        <p:grpSpPr bwMode="auto">
          <a:xfrm>
            <a:off x="2308225" y="2819400"/>
            <a:ext cx="2136775" cy="1127125"/>
            <a:chOff x="1451" y="1151"/>
            <a:chExt cx="1346" cy="710"/>
          </a:xfrm>
        </p:grpSpPr>
        <p:sp>
          <p:nvSpPr>
            <p:cNvPr id="426300" name="Text Box 316"/>
            <p:cNvSpPr txBox="1">
              <a:spLocks noChangeArrowheads="1"/>
            </p:cNvSpPr>
            <p:nvPr/>
          </p:nvSpPr>
          <p:spPr bwMode="auto">
            <a:xfrm>
              <a:off x="1481"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301" name="Text Box 317"/>
            <p:cNvSpPr txBox="1">
              <a:spLocks noChangeArrowheads="1"/>
            </p:cNvSpPr>
            <p:nvPr/>
          </p:nvSpPr>
          <p:spPr bwMode="auto">
            <a:xfrm>
              <a:off x="1813"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302" name="Text Box 318"/>
            <p:cNvSpPr txBox="1">
              <a:spLocks noChangeArrowheads="1"/>
            </p:cNvSpPr>
            <p:nvPr/>
          </p:nvSpPr>
          <p:spPr bwMode="auto">
            <a:xfrm>
              <a:off x="2145"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6303" name="Text Box 319"/>
            <p:cNvSpPr txBox="1">
              <a:spLocks noChangeArrowheads="1"/>
            </p:cNvSpPr>
            <p:nvPr/>
          </p:nvSpPr>
          <p:spPr bwMode="auto">
            <a:xfrm>
              <a:off x="2477" y="1520"/>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sp>
          <p:nvSpPr>
            <p:cNvPr id="426304" name="Line 320"/>
            <p:cNvSpPr>
              <a:spLocks noChangeShapeType="1"/>
            </p:cNvSpPr>
            <p:nvPr/>
          </p:nvSpPr>
          <p:spPr bwMode="auto">
            <a:xfrm>
              <a:off x="1451" y="1533"/>
              <a:ext cx="0" cy="328"/>
            </a:xfrm>
            <a:prstGeom prst="line">
              <a:avLst/>
            </a:prstGeom>
            <a:noFill/>
            <a:ln w="57150">
              <a:solidFill>
                <a:srgbClr val="CC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305" name="Line 321"/>
            <p:cNvSpPr>
              <a:spLocks noChangeShapeType="1"/>
            </p:cNvSpPr>
            <p:nvPr/>
          </p:nvSpPr>
          <p:spPr bwMode="auto">
            <a:xfrm>
              <a:off x="1479" y="1151"/>
              <a:ext cx="654" cy="35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6314" name="Group 330"/>
          <p:cNvGrpSpPr>
            <a:grpSpLocks/>
          </p:cNvGrpSpPr>
          <p:nvPr/>
        </p:nvGrpSpPr>
        <p:grpSpPr bwMode="auto">
          <a:xfrm>
            <a:off x="293688" y="2314575"/>
            <a:ext cx="4197350" cy="476250"/>
            <a:chOff x="182" y="833"/>
            <a:chExt cx="2644" cy="300"/>
          </a:xfrm>
        </p:grpSpPr>
        <p:sp>
          <p:nvSpPr>
            <p:cNvPr id="426315" name="Text Box 331"/>
            <p:cNvSpPr txBox="1">
              <a:spLocks noChangeArrowheads="1"/>
            </p:cNvSpPr>
            <p:nvPr/>
          </p:nvSpPr>
          <p:spPr bwMode="auto">
            <a:xfrm>
              <a:off x="182"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18</a:t>
              </a:r>
            </a:p>
          </p:txBody>
        </p:sp>
        <p:sp>
          <p:nvSpPr>
            <p:cNvPr id="426316" name="Text Box 332"/>
            <p:cNvSpPr txBox="1">
              <a:spLocks noChangeArrowheads="1"/>
            </p:cNvSpPr>
            <p:nvPr/>
          </p:nvSpPr>
          <p:spPr bwMode="auto">
            <a:xfrm>
              <a:off x="514"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26</a:t>
              </a:r>
            </a:p>
          </p:txBody>
        </p:sp>
        <p:sp>
          <p:nvSpPr>
            <p:cNvPr id="426317" name="Text Box 333"/>
            <p:cNvSpPr txBox="1">
              <a:spLocks noChangeArrowheads="1"/>
            </p:cNvSpPr>
            <p:nvPr/>
          </p:nvSpPr>
          <p:spPr bwMode="auto">
            <a:xfrm>
              <a:off x="846"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32</a:t>
              </a:r>
            </a:p>
          </p:txBody>
        </p:sp>
        <p:sp>
          <p:nvSpPr>
            <p:cNvPr id="426318" name="Text Box 334"/>
            <p:cNvSpPr txBox="1">
              <a:spLocks noChangeArrowheads="1"/>
            </p:cNvSpPr>
            <p:nvPr/>
          </p:nvSpPr>
          <p:spPr bwMode="auto">
            <a:xfrm>
              <a:off x="1178"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6 </a:t>
              </a:r>
            </a:p>
          </p:txBody>
        </p:sp>
        <p:sp>
          <p:nvSpPr>
            <p:cNvPr id="426319" name="Text Box 335"/>
            <p:cNvSpPr txBox="1">
              <a:spLocks noChangeArrowheads="1"/>
            </p:cNvSpPr>
            <p:nvPr/>
          </p:nvSpPr>
          <p:spPr bwMode="auto">
            <a:xfrm>
              <a:off x="1510"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320" name="Text Box 336"/>
            <p:cNvSpPr txBox="1">
              <a:spLocks noChangeArrowheads="1"/>
            </p:cNvSpPr>
            <p:nvPr/>
          </p:nvSpPr>
          <p:spPr bwMode="auto">
            <a:xfrm>
              <a:off x="1842"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321" name="Text Box 337"/>
            <p:cNvSpPr txBox="1">
              <a:spLocks noChangeArrowheads="1"/>
            </p:cNvSpPr>
            <p:nvPr/>
          </p:nvSpPr>
          <p:spPr bwMode="auto">
            <a:xfrm>
              <a:off x="2174"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9 </a:t>
              </a:r>
            </a:p>
          </p:txBody>
        </p:sp>
        <p:sp>
          <p:nvSpPr>
            <p:cNvPr id="426322" name="Text Box 338"/>
            <p:cNvSpPr txBox="1">
              <a:spLocks noChangeArrowheads="1"/>
            </p:cNvSpPr>
            <p:nvPr/>
          </p:nvSpPr>
          <p:spPr bwMode="auto">
            <a:xfrm>
              <a:off x="2506" y="833"/>
              <a:ext cx="320" cy="300"/>
            </a:xfrm>
            <a:prstGeom prst="rect">
              <a:avLst/>
            </a:prstGeom>
            <a:solidFill>
              <a:srgbClr val="66CCFF"/>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 1 </a:t>
              </a:r>
            </a:p>
          </p:txBody>
        </p:sp>
      </p:grpSp>
      <p:sp>
        <p:nvSpPr>
          <p:cNvPr id="426325" name="Text Box 341"/>
          <p:cNvSpPr txBox="1">
            <a:spLocks noChangeArrowheads="1"/>
          </p:cNvSpPr>
          <p:nvPr/>
        </p:nvSpPr>
        <p:spPr bwMode="auto">
          <a:xfrm>
            <a:off x="4629150" y="5448300"/>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326" name="Text Box 342"/>
          <p:cNvSpPr txBox="1">
            <a:spLocks noChangeArrowheads="1"/>
          </p:cNvSpPr>
          <p:nvPr/>
        </p:nvSpPr>
        <p:spPr bwMode="auto">
          <a:xfrm>
            <a:off x="5199063" y="5437188"/>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327" name="Text Box 343"/>
          <p:cNvSpPr txBox="1">
            <a:spLocks noChangeArrowheads="1"/>
          </p:cNvSpPr>
          <p:nvPr/>
        </p:nvSpPr>
        <p:spPr bwMode="auto">
          <a:xfrm>
            <a:off x="6335713" y="54530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328" name="Text Box 344"/>
          <p:cNvSpPr txBox="1">
            <a:spLocks noChangeArrowheads="1"/>
          </p:cNvSpPr>
          <p:nvPr/>
        </p:nvSpPr>
        <p:spPr bwMode="auto">
          <a:xfrm>
            <a:off x="5788025" y="5438775"/>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329" name="Text Box 345"/>
          <p:cNvSpPr txBox="1">
            <a:spLocks noChangeArrowheads="1"/>
          </p:cNvSpPr>
          <p:nvPr/>
        </p:nvSpPr>
        <p:spPr bwMode="auto">
          <a:xfrm>
            <a:off x="5819775" y="4505325"/>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330" name="Text Box 346"/>
          <p:cNvSpPr txBox="1">
            <a:spLocks noChangeArrowheads="1"/>
          </p:cNvSpPr>
          <p:nvPr/>
        </p:nvSpPr>
        <p:spPr bwMode="auto">
          <a:xfrm>
            <a:off x="5222875" y="4503738"/>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331" name="Text Box 347"/>
          <p:cNvSpPr txBox="1">
            <a:spLocks noChangeArrowheads="1"/>
          </p:cNvSpPr>
          <p:nvPr/>
        </p:nvSpPr>
        <p:spPr bwMode="auto">
          <a:xfrm>
            <a:off x="6321425" y="4503738"/>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332" name="Text Box 348"/>
          <p:cNvSpPr txBox="1">
            <a:spLocks noChangeArrowheads="1"/>
          </p:cNvSpPr>
          <p:nvPr/>
        </p:nvSpPr>
        <p:spPr bwMode="auto">
          <a:xfrm>
            <a:off x="4722813" y="4505325"/>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333" name="Text Box 349"/>
          <p:cNvSpPr txBox="1">
            <a:spLocks noChangeArrowheads="1"/>
          </p:cNvSpPr>
          <p:nvPr/>
        </p:nvSpPr>
        <p:spPr bwMode="auto">
          <a:xfrm>
            <a:off x="7488238" y="5426075"/>
            <a:ext cx="5334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334" name="Text Box 350"/>
          <p:cNvSpPr txBox="1">
            <a:spLocks noChangeArrowheads="1"/>
          </p:cNvSpPr>
          <p:nvPr/>
        </p:nvSpPr>
        <p:spPr bwMode="auto">
          <a:xfrm>
            <a:off x="6902450" y="5449888"/>
            <a:ext cx="5461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335" name="Text Box 351"/>
          <p:cNvSpPr txBox="1">
            <a:spLocks noChangeArrowheads="1"/>
          </p:cNvSpPr>
          <p:nvPr/>
        </p:nvSpPr>
        <p:spPr bwMode="auto">
          <a:xfrm>
            <a:off x="8636000" y="54403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336" name="Text Box 352"/>
          <p:cNvSpPr txBox="1">
            <a:spLocks noChangeArrowheads="1"/>
          </p:cNvSpPr>
          <p:nvPr/>
        </p:nvSpPr>
        <p:spPr bwMode="auto">
          <a:xfrm>
            <a:off x="8069263" y="5451475"/>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337" name="Text Box 353"/>
          <p:cNvSpPr txBox="1">
            <a:spLocks noChangeArrowheads="1"/>
          </p:cNvSpPr>
          <p:nvPr/>
        </p:nvSpPr>
        <p:spPr bwMode="auto">
          <a:xfrm>
            <a:off x="8126413" y="4516438"/>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338" name="Text Box 354"/>
          <p:cNvSpPr txBox="1">
            <a:spLocks noChangeArrowheads="1"/>
          </p:cNvSpPr>
          <p:nvPr/>
        </p:nvSpPr>
        <p:spPr bwMode="auto">
          <a:xfrm>
            <a:off x="8636000" y="4516438"/>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339" name="Text Box 355"/>
          <p:cNvSpPr txBox="1">
            <a:spLocks noChangeArrowheads="1"/>
          </p:cNvSpPr>
          <p:nvPr/>
        </p:nvSpPr>
        <p:spPr bwMode="auto">
          <a:xfrm>
            <a:off x="6958013" y="4503738"/>
            <a:ext cx="58261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340" name="Text Box 356"/>
          <p:cNvSpPr txBox="1">
            <a:spLocks noChangeArrowheads="1"/>
          </p:cNvSpPr>
          <p:nvPr/>
        </p:nvSpPr>
        <p:spPr bwMode="auto">
          <a:xfrm>
            <a:off x="7473950" y="4505325"/>
            <a:ext cx="582613"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341" name="Text Box 357"/>
          <p:cNvSpPr txBox="1">
            <a:spLocks noChangeArrowheads="1"/>
          </p:cNvSpPr>
          <p:nvPr/>
        </p:nvSpPr>
        <p:spPr bwMode="auto">
          <a:xfrm>
            <a:off x="6969125" y="3448050"/>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1 </a:t>
            </a:r>
          </a:p>
        </p:txBody>
      </p:sp>
      <p:sp>
        <p:nvSpPr>
          <p:cNvPr id="426342" name="Text Box 358"/>
          <p:cNvSpPr txBox="1">
            <a:spLocks noChangeArrowheads="1"/>
          </p:cNvSpPr>
          <p:nvPr/>
        </p:nvSpPr>
        <p:spPr bwMode="auto">
          <a:xfrm>
            <a:off x="4697413" y="34337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6 </a:t>
            </a:r>
          </a:p>
        </p:txBody>
      </p:sp>
      <p:sp>
        <p:nvSpPr>
          <p:cNvPr id="426343" name="Text Box 359"/>
          <p:cNvSpPr txBox="1">
            <a:spLocks noChangeArrowheads="1"/>
          </p:cNvSpPr>
          <p:nvPr/>
        </p:nvSpPr>
        <p:spPr bwMode="auto">
          <a:xfrm>
            <a:off x="7470775" y="34464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 9 </a:t>
            </a:r>
          </a:p>
        </p:txBody>
      </p:sp>
      <p:sp>
        <p:nvSpPr>
          <p:cNvPr id="426344" name="Text Box 360"/>
          <p:cNvSpPr txBox="1">
            <a:spLocks noChangeArrowheads="1"/>
          </p:cNvSpPr>
          <p:nvPr/>
        </p:nvSpPr>
        <p:spPr bwMode="auto">
          <a:xfrm>
            <a:off x="7977188" y="3446463"/>
            <a:ext cx="58261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15</a:t>
            </a:r>
          </a:p>
        </p:txBody>
      </p:sp>
      <p:sp>
        <p:nvSpPr>
          <p:cNvPr id="426345" name="Text Box 361"/>
          <p:cNvSpPr txBox="1">
            <a:spLocks noChangeArrowheads="1"/>
          </p:cNvSpPr>
          <p:nvPr/>
        </p:nvSpPr>
        <p:spPr bwMode="auto">
          <a:xfrm>
            <a:off x="5195888" y="34464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18</a:t>
            </a:r>
          </a:p>
        </p:txBody>
      </p:sp>
      <p:sp>
        <p:nvSpPr>
          <p:cNvPr id="426346" name="Text Box 362"/>
          <p:cNvSpPr txBox="1">
            <a:spLocks noChangeArrowheads="1"/>
          </p:cNvSpPr>
          <p:nvPr/>
        </p:nvSpPr>
        <p:spPr bwMode="auto">
          <a:xfrm>
            <a:off x="5695950" y="3435350"/>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26</a:t>
            </a:r>
          </a:p>
        </p:txBody>
      </p:sp>
      <p:sp>
        <p:nvSpPr>
          <p:cNvPr id="426347" name="Text Box 363"/>
          <p:cNvSpPr txBox="1">
            <a:spLocks noChangeArrowheads="1"/>
          </p:cNvSpPr>
          <p:nvPr/>
        </p:nvSpPr>
        <p:spPr bwMode="auto">
          <a:xfrm>
            <a:off x="6203950" y="3433763"/>
            <a:ext cx="508000"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32</a:t>
            </a:r>
          </a:p>
        </p:txBody>
      </p:sp>
      <p:sp>
        <p:nvSpPr>
          <p:cNvPr id="426348" name="Text Box 364"/>
          <p:cNvSpPr txBox="1">
            <a:spLocks noChangeArrowheads="1"/>
          </p:cNvSpPr>
          <p:nvPr/>
        </p:nvSpPr>
        <p:spPr bwMode="auto">
          <a:xfrm>
            <a:off x="8561388" y="3448050"/>
            <a:ext cx="582612" cy="476250"/>
          </a:xfrm>
          <a:prstGeom prst="rect">
            <a:avLst/>
          </a:prstGeom>
          <a:solidFill>
            <a:srgbClr val="FFCC00"/>
          </a:solidFill>
          <a:ln w="1905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t>43</a:t>
            </a:r>
          </a:p>
        </p:txBody>
      </p:sp>
      <p:sp>
        <p:nvSpPr>
          <p:cNvPr id="426349" name="Text Box 365"/>
          <p:cNvSpPr txBox="1">
            <a:spLocks noChangeArrowheads="1"/>
          </p:cNvSpPr>
          <p:nvPr/>
        </p:nvSpPr>
        <p:spPr bwMode="auto">
          <a:xfrm>
            <a:off x="1392238" y="1844675"/>
            <a:ext cx="2065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sng">
                <a:solidFill>
                  <a:srgbClr val="CC3300"/>
                </a:solidFill>
              </a:rPr>
              <a:t>Original Sequence</a:t>
            </a:r>
          </a:p>
        </p:txBody>
      </p:sp>
      <p:sp>
        <p:nvSpPr>
          <p:cNvPr id="426350" name="Text Box 366"/>
          <p:cNvSpPr txBox="1">
            <a:spLocks noChangeArrowheads="1"/>
          </p:cNvSpPr>
          <p:nvPr/>
        </p:nvSpPr>
        <p:spPr bwMode="auto">
          <a:xfrm>
            <a:off x="5770563" y="1871663"/>
            <a:ext cx="1882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sng">
                <a:solidFill>
                  <a:srgbClr val="CC3300"/>
                </a:solidFill>
              </a:rPr>
              <a:t>Sorted Sequence</a:t>
            </a:r>
          </a:p>
        </p:txBody>
      </p:sp>
      <p:sp>
        <p:nvSpPr>
          <p:cNvPr id="233" name="Rectangle 2"/>
          <p:cNvSpPr>
            <a:spLocks noGrp="1" noChangeArrowheads="1"/>
          </p:cNvSpPr>
          <p:nvPr>
            <p:ph type="title"/>
          </p:nvPr>
        </p:nvSpPr>
        <p:spPr>
          <a:xfrm>
            <a:off x="457200" y="338328"/>
            <a:ext cx="8229600" cy="1252728"/>
          </a:xfrm>
        </p:spPr>
        <p:txBody>
          <a:bodyPr/>
          <a:lstStyle/>
          <a:p>
            <a:r>
              <a:rPr lang="en-US" dirty="0"/>
              <a:t>Merge Sort – Example </a:t>
            </a:r>
          </a:p>
        </p:txBody>
      </p:sp>
    </p:spTree>
    <p:extLst>
      <p:ext uri="{BB962C8B-B14F-4D97-AF65-F5344CB8AC3E}">
        <p14:creationId xmlns:p14="http://schemas.microsoft.com/office/powerpoint/2010/main" val="134959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622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2622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426229"/>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nodeType="afterEffect">
                                  <p:stCondLst>
                                    <p:cond delay="0"/>
                                  </p:stCondLst>
                                  <p:childTnLst>
                                    <p:set>
                                      <p:cBhvr>
                                        <p:cTn id="16" dur="1" fill="hold">
                                          <p:stCondLst>
                                            <p:cond delay="499"/>
                                          </p:stCondLst>
                                        </p:cTn>
                                        <p:tgtEl>
                                          <p:spTgt spid="42623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426233"/>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42623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426167"/>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26159"/>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26237"/>
                                        </p:tgtEl>
                                        <p:attrNameLst>
                                          <p:attrName>style.visibility</p:attrName>
                                        </p:attrNameLst>
                                      </p:cBhvr>
                                      <p:to>
                                        <p:strVal val="visible"/>
                                      </p:to>
                                    </p:se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42623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426235"/>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26160"/>
                                        </p:tgtEl>
                                        <p:attrNameLst>
                                          <p:attrName>style.visibility</p:attrName>
                                        </p:attrNameLst>
                                      </p:cBhvr>
                                      <p:to>
                                        <p:strVal val="visible"/>
                                      </p:to>
                                    </p:set>
                                  </p:childTnLst>
                                </p:cTn>
                              </p:par>
                            </p:childTnLst>
                          </p:cTn>
                        </p:par>
                        <p:par>
                          <p:cTn id="46" fill="hold" nodeType="afterGroup">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426238"/>
                                        </p:tgtEl>
                                        <p:attrNameLst>
                                          <p:attrName>style.visibility</p:attrName>
                                        </p:attrNameLst>
                                      </p:cBhvr>
                                      <p:to>
                                        <p:strVal val="visible"/>
                                      </p:to>
                                    </p:set>
                                  </p:childTnLst>
                                </p:cTn>
                              </p:par>
                            </p:childTnLst>
                          </p:cTn>
                        </p:par>
                        <p:par>
                          <p:cTn id="49" fill="hold" nodeType="afterGroup">
                            <p:stCondLst>
                              <p:cond delay="1000"/>
                            </p:stCondLst>
                            <p:childTnLst>
                              <p:par>
                                <p:cTn id="50" presetID="1" presetClass="entr" presetSubtype="0" fill="hold" grpId="0" nodeType="afterEffect">
                                  <p:stCondLst>
                                    <p:cond delay="0"/>
                                  </p:stCondLst>
                                  <p:childTnLst>
                                    <p:set>
                                      <p:cBhvr>
                                        <p:cTn id="51" dur="1" fill="hold">
                                          <p:stCondLst>
                                            <p:cond delay="499"/>
                                          </p:stCondLst>
                                        </p:cTn>
                                        <p:tgtEl>
                                          <p:spTgt spid="42624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426236"/>
                                        </p:tgtEl>
                                        <p:attrNameLst>
                                          <p:attrName>style.visibility</p:attrName>
                                        </p:attrNameLst>
                                      </p:cBhvr>
                                      <p:to>
                                        <p:strVal val="visible"/>
                                      </p:to>
                                    </p:set>
                                    <p:animEffect transition="in" filter="dissolve">
                                      <p:cBhvr>
                                        <p:cTn id="56" dur="500"/>
                                        <p:tgtEl>
                                          <p:spTgt spid="42623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26325"/>
                                        </p:tgtEl>
                                        <p:attrNameLst>
                                          <p:attrName>style.visibility</p:attrName>
                                        </p:attrNameLst>
                                      </p:cBhvr>
                                      <p:to>
                                        <p:strVal val="visible"/>
                                      </p:to>
                                    </p:set>
                                  </p:child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426175"/>
                                        </p:tgtEl>
                                        <p:attrNameLst>
                                          <p:attrName>style.visibility</p:attrName>
                                        </p:attrNameLst>
                                      </p:cBhvr>
                                      <p:to>
                                        <p:strVal val="visible"/>
                                      </p:to>
                                    </p:set>
                                  </p:childTnLst>
                                </p:cTn>
                              </p:par>
                            </p:childTnLst>
                          </p:cTn>
                        </p:par>
                        <p:par>
                          <p:cTn id="64" fill="hold" nodeType="afterGroup">
                            <p:stCondLst>
                              <p:cond delay="1000"/>
                            </p:stCondLst>
                            <p:childTnLst>
                              <p:par>
                                <p:cTn id="65" presetID="1" presetClass="entr" presetSubtype="0" fill="hold" grpId="0" nodeType="afterEffect">
                                  <p:stCondLst>
                                    <p:cond delay="0"/>
                                  </p:stCondLst>
                                  <p:childTnLst>
                                    <p:set>
                                      <p:cBhvr>
                                        <p:cTn id="66" dur="1" fill="hold">
                                          <p:stCondLst>
                                            <p:cond delay="499"/>
                                          </p:stCondLst>
                                        </p:cTn>
                                        <p:tgtEl>
                                          <p:spTgt spid="426326"/>
                                        </p:tgtEl>
                                        <p:attrNameLst>
                                          <p:attrName>style.visibility</p:attrName>
                                        </p:attrNameLst>
                                      </p:cBhvr>
                                      <p:to>
                                        <p:strVal val="visible"/>
                                      </p:to>
                                    </p:set>
                                  </p:childTnLst>
                                </p:cTn>
                              </p:par>
                            </p:childTnLst>
                          </p:cTn>
                        </p:par>
                        <p:par>
                          <p:cTn id="67" fill="hold" nodeType="afterGroup">
                            <p:stCondLst>
                              <p:cond delay="1500"/>
                            </p:stCondLst>
                            <p:childTnLst>
                              <p:par>
                                <p:cTn id="68" presetID="1" presetClass="entr" presetSubtype="0" fill="hold" grpId="0" nodeType="afterEffect">
                                  <p:stCondLst>
                                    <p:cond delay="0"/>
                                  </p:stCondLst>
                                  <p:childTnLst>
                                    <p:set>
                                      <p:cBhvr>
                                        <p:cTn id="69" dur="1" fill="hold">
                                          <p:stCondLst>
                                            <p:cond delay="499"/>
                                          </p:stCondLst>
                                        </p:cTn>
                                        <p:tgtEl>
                                          <p:spTgt spid="426176"/>
                                        </p:tgtEl>
                                        <p:attrNameLst>
                                          <p:attrName>style.visibility</p:attrName>
                                        </p:attrNameLst>
                                      </p:cBhvr>
                                      <p:to>
                                        <p:strVal val="visible"/>
                                      </p:to>
                                    </p:set>
                                  </p:childTnLst>
                                </p:cTn>
                              </p:par>
                            </p:childTnLst>
                          </p:cTn>
                        </p:par>
                        <p:par>
                          <p:cTn id="70" fill="hold" nodeType="afterGroup">
                            <p:stCondLst>
                              <p:cond delay="2000"/>
                            </p:stCondLst>
                            <p:childTnLst>
                              <p:par>
                                <p:cTn id="71" presetID="1" presetClass="entr" presetSubtype="0" fill="hold" nodeType="afterEffect">
                                  <p:stCondLst>
                                    <p:cond delay="0"/>
                                  </p:stCondLst>
                                  <p:childTnLst>
                                    <p:set>
                                      <p:cBhvr>
                                        <p:cTn id="72" dur="1" fill="hold">
                                          <p:stCondLst>
                                            <p:cond delay="499"/>
                                          </p:stCondLst>
                                        </p:cTn>
                                        <p:tgtEl>
                                          <p:spTgt spid="426243"/>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426253"/>
                                        </p:tgtEl>
                                        <p:attrNameLst>
                                          <p:attrName>style.visibility</p:attrName>
                                        </p:attrNameLst>
                                      </p:cBhvr>
                                      <p:to>
                                        <p:strVal val="visible"/>
                                      </p:to>
                                    </p:set>
                                  </p:childTnLst>
                                </p:cTn>
                              </p:par>
                            </p:childTnLst>
                          </p:cTn>
                        </p:par>
                        <p:par>
                          <p:cTn id="77" fill="hold" nodeType="afterGroup">
                            <p:stCondLst>
                              <p:cond delay="500"/>
                            </p:stCondLst>
                            <p:childTnLst>
                              <p:par>
                                <p:cTn id="78" presetID="1" presetClass="entr" presetSubtype="0" fill="hold" nodeType="afterEffect">
                                  <p:stCondLst>
                                    <p:cond delay="0"/>
                                  </p:stCondLst>
                                  <p:childTnLst>
                                    <p:set>
                                      <p:cBhvr>
                                        <p:cTn id="79" dur="1" fill="hold">
                                          <p:stCondLst>
                                            <p:cond delay="499"/>
                                          </p:stCondLst>
                                        </p:cTn>
                                        <p:tgtEl>
                                          <p:spTgt spid="426249"/>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426250"/>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426161"/>
                                        </p:tgtEl>
                                        <p:attrNameLst>
                                          <p:attrName>style.visibility</p:attrName>
                                        </p:attrNameLst>
                                      </p:cBhvr>
                                      <p:to>
                                        <p:strVal val="visible"/>
                                      </p:to>
                                    </p:se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426254"/>
                                        </p:tgtEl>
                                        <p:attrNameLst>
                                          <p:attrName>style.visibility</p:attrName>
                                        </p:attrNameLst>
                                      </p:cBhvr>
                                      <p:to>
                                        <p:strVal val="visible"/>
                                      </p:to>
                                    </p:set>
                                  </p:childTnLst>
                                </p:cTn>
                              </p:par>
                            </p:childTnLst>
                          </p:cTn>
                        </p:par>
                        <p:par>
                          <p:cTn id="91" fill="hold" nodeType="afterGroup">
                            <p:stCondLst>
                              <p:cond delay="1000"/>
                            </p:stCondLst>
                            <p:childTnLst>
                              <p:par>
                                <p:cTn id="92" presetID="1" presetClass="entr" presetSubtype="0" fill="hold" grpId="0" nodeType="afterEffect">
                                  <p:stCondLst>
                                    <p:cond delay="0"/>
                                  </p:stCondLst>
                                  <p:childTnLst>
                                    <p:set>
                                      <p:cBhvr>
                                        <p:cTn id="93" dur="1" fill="hold">
                                          <p:stCondLst>
                                            <p:cond delay="499"/>
                                          </p:stCondLst>
                                        </p:cTn>
                                        <p:tgtEl>
                                          <p:spTgt spid="426255"/>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499"/>
                                          </p:stCondLst>
                                        </p:cTn>
                                        <p:tgtEl>
                                          <p:spTgt spid="426251"/>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426162"/>
                                        </p:tgtEl>
                                        <p:attrNameLst>
                                          <p:attrName>style.visibility</p:attrName>
                                        </p:attrNameLst>
                                      </p:cBhvr>
                                      <p:to>
                                        <p:strVal val="visible"/>
                                      </p:to>
                                    </p:set>
                                  </p:childTnLst>
                                </p:cTn>
                              </p:par>
                            </p:childTnLst>
                          </p:cTn>
                        </p:par>
                        <p:par>
                          <p:cTn id="102" fill="hold" nodeType="afterGroup">
                            <p:stCondLst>
                              <p:cond delay="500"/>
                            </p:stCondLst>
                            <p:childTnLst>
                              <p:par>
                                <p:cTn id="103" presetID="1" presetClass="entr" presetSubtype="0" fill="hold" grpId="0" nodeType="afterEffect">
                                  <p:stCondLst>
                                    <p:cond delay="0"/>
                                  </p:stCondLst>
                                  <p:childTnLst>
                                    <p:set>
                                      <p:cBhvr>
                                        <p:cTn id="104" dur="1" fill="hold">
                                          <p:stCondLst>
                                            <p:cond delay="499"/>
                                          </p:stCondLst>
                                        </p:cTn>
                                        <p:tgtEl>
                                          <p:spTgt spid="426256"/>
                                        </p:tgtEl>
                                        <p:attrNameLst>
                                          <p:attrName>style.visibility</p:attrName>
                                        </p:attrNameLst>
                                      </p:cBhvr>
                                      <p:to>
                                        <p:strVal val="visible"/>
                                      </p:to>
                                    </p:set>
                                  </p:childTnLst>
                                </p:cTn>
                              </p:par>
                            </p:childTnLst>
                          </p:cTn>
                        </p:par>
                        <p:par>
                          <p:cTn id="105" fill="hold" nodeType="afterGroup">
                            <p:stCondLst>
                              <p:cond delay="1000"/>
                            </p:stCondLst>
                            <p:childTnLst>
                              <p:par>
                                <p:cTn id="106" presetID="1" presetClass="entr" presetSubtype="0" fill="hold" grpId="0" nodeType="afterEffect">
                                  <p:stCondLst>
                                    <p:cond delay="0"/>
                                  </p:stCondLst>
                                  <p:childTnLst>
                                    <p:set>
                                      <p:cBhvr>
                                        <p:cTn id="107" dur="1" fill="hold">
                                          <p:stCondLst>
                                            <p:cond delay="499"/>
                                          </p:stCondLst>
                                        </p:cTn>
                                        <p:tgtEl>
                                          <p:spTgt spid="426257"/>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426258"/>
                                        </p:tgtEl>
                                        <p:attrNameLst>
                                          <p:attrName>style.visibility</p:attrName>
                                        </p:attrNameLst>
                                      </p:cBhvr>
                                      <p:to>
                                        <p:strVal val="visible"/>
                                      </p:to>
                                    </p:set>
                                    <p:animEffect transition="in" filter="dissolve">
                                      <p:cBhvr>
                                        <p:cTn id="112" dur="500"/>
                                        <p:tgtEl>
                                          <p:spTgt spid="426258"/>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426327"/>
                                        </p:tgtEl>
                                        <p:attrNameLst>
                                          <p:attrName>style.visibility</p:attrName>
                                        </p:attrNameLst>
                                      </p:cBhvr>
                                      <p:to>
                                        <p:strVal val="visible"/>
                                      </p:to>
                                    </p:set>
                                  </p:childTnLst>
                                </p:cTn>
                              </p:par>
                            </p:childTnLst>
                          </p:cTn>
                        </p:par>
                        <p:par>
                          <p:cTn id="117" fill="hold" nodeType="afterGroup">
                            <p:stCondLst>
                              <p:cond delay="500"/>
                            </p:stCondLst>
                            <p:childTnLst>
                              <p:par>
                                <p:cTn id="118" presetID="1" presetClass="entr" presetSubtype="0" fill="hold" grpId="0" nodeType="afterEffect">
                                  <p:stCondLst>
                                    <p:cond delay="0"/>
                                  </p:stCondLst>
                                  <p:childTnLst>
                                    <p:set>
                                      <p:cBhvr>
                                        <p:cTn id="119" dur="1" fill="hold">
                                          <p:stCondLst>
                                            <p:cond delay="499"/>
                                          </p:stCondLst>
                                        </p:cTn>
                                        <p:tgtEl>
                                          <p:spTgt spid="426181"/>
                                        </p:tgtEl>
                                        <p:attrNameLst>
                                          <p:attrName>style.visibility</p:attrName>
                                        </p:attrNameLst>
                                      </p:cBhvr>
                                      <p:to>
                                        <p:strVal val="visible"/>
                                      </p:to>
                                    </p:set>
                                  </p:childTnLst>
                                </p:cTn>
                              </p:par>
                            </p:childTnLst>
                          </p:cTn>
                        </p:par>
                        <p:par>
                          <p:cTn id="120" fill="hold" nodeType="afterGroup">
                            <p:stCondLst>
                              <p:cond delay="1000"/>
                            </p:stCondLst>
                            <p:childTnLst>
                              <p:par>
                                <p:cTn id="121" presetID="1" presetClass="entr" presetSubtype="0" fill="hold" grpId="0" nodeType="afterEffect">
                                  <p:stCondLst>
                                    <p:cond delay="0"/>
                                  </p:stCondLst>
                                  <p:childTnLst>
                                    <p:set>
                                      <p:cBhvr>
                                        <p:cTn id="122" dur="1" fill="hold">
                                          <p:stCondLst>
                                            <p:cond delay="499"/>
                                          </p:stCondLst>
                                        </p:cTn>
                                        <p:tgtEl>
                                          <p:spTgt spid="426328"/>
                                        </p:tgtEl>
                                        <p:attrNameLst>
                                          <p:attrName>style.visibility</p:attrName>
                                        </p:attrNameLst>
                                      </p:cBhvr>
                                      <p:to>
                                        <p:strVal val="visible"/>
                                      </p:to>
                                    </p:set>
                                  </p:childTnLst>
                                </p:cTn>
                              </p:par>
                            </p:childTnLst>
                          </p:cTn>
                        </p:par>
                        <p:par>
                          <p:cTn id="123" fill="hold" nodeType="afterGroup">
                            <p:stCondLst>
                              <p:cond delay="1500"/>
                            </p:stCondLst>
                            <p:childTnLst>
                              <p:par>
                                <p:cTn id="124" presetID="1" presetClass="entr" presetSubtype="0" fill="hold" grpId="0" nodeType="afterEffect">
                                  <p:stCondLst>
                                    <p:cond delay="0"/>
                                  </p:stCondLst>
                                  <p:childTnLst>
                                    <p:set>
                                      <p:cBhvr>
                                        <p:cTn id="125" dur="1" fill="hold">
                                          <p:stCondLst>
                                            <p:cond delay="499"/>
                                          </p:stCondLst>
                                        </p:cTn>
                                        <p:tgtEl>
                                          <p:spTgt spid="426180"/>
                                        </p:tgtEl>
                                        <p:attrNameLst>
                                          <p:attrName>style.visibility</p:attrName>
                                        </p:attrNameLst>
                                      </p:cBhvr>
                                      <p:to>
                                        <p:strVal val="visible"/>
                                      </p:to>
                                    </p:set>
                                  </p:childTnLst>
                                </p:cTn>
                              </p:par>
                            </p:childTnLst>
                          </p:cTn>
                        </p:par>
                        <p:par>
                          <p:cTn id="126" fill="hold" nodeType="afterGroup">
                            <p:stCondLst>
                              <p:cond delay="2000"/>
                            </p:stCondLst>
                            <p:childTnLst>
                              <p:par>
                                <p:cTn id="127" presetID="1" presetClass="entr" presetSubtype="0" fill="hold" nodeType="afterEffect">
                                  <p:stCondLst>
                                    <p:cond delay="0"/>
                                  </p:stCondLst>
                                  <p:childTnLst>
                                    <p:set>
                                      <p:cBhvr>
                                        <p:cTn id="128" dur="1" fill="hold">
                                          <p:stCondLst>
                                            <p:cond delay="499"/>
                                          </p:stCondLst>
                                        </p:cTn>
                                        <p:tgtEl>
                                          <p:spTgt spid="426259"/>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nodeType="clickEffect">
                                  <p:stCondLst>
                                    <p:cond delay="0"/>
                                  </p:stCondLst>
                                  <p:childTnLst>
                                    <p:set>
                                      <p:cBhvr>
                                        <p:cTn id="132" dur="1" fill="hold">
                                          <p:stCondLst>
                                            <p:cond delay="0"/>
                                          </p:stCondLst>
                                        </p:cTn>
                                        <p:tgtEl>
                                          <p:spTgt spid="426263"/>
                                        </p:tgtEl>
                                        <p:attrNameLst>
                                          <p:attrName>style.visibility</p:attrName>
                                        </p:attrNameLst>
                                      </p:cBhvr>
                                      <p:to>
                                        <p:strVal val="visible"/>
                                      </p:to>
                                    </p:set>
                                    <p:animEffect transition="in" filter="dissolve">
                                      <p:cBhvr>
                                        <p:cTn id="133" dur="500"/>
                                        <p:tgtEl>
                                          <p:spTgt spid="426263"/>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426329"/>
                                        </p:tgtEl>
                                        <p:attrNameLst>
                                          <p:attrName>style.visibility</p:attrName>
                                        </p:attrNameLst>
                                      </p:cBhvr>
                                      <p:to>
                                        <p:strVal val="visible"/>
                                      </p:to>
                                    </p:set>
                                  </p:childTnLst>
                                </p:cTn>
                              </p:par>
                            </p:childTnLst>
                          </p:cTn>
                        </p:par>
                        <p:par>
                          <p:cTn id="138" fill="hold" nodeType="afterGroup">
                            <p:stCondLst>
                              <p:cond delay="500"/>
                            </p:stCondLst>
                            <p:childTnLst>
                              <p:par>
                                <p:cTn id="139" presetID="1" presetClass="entr" presetSubtype="0" fill="hold" grpId="0" nodeType="afterEffect">
                                  <p:stCondLst>
                                    <p:cond delay="0"/>
                                  </p:stCondLst>
                                  <p:childTnLst>
                                    <p:set>
                                      <p:cBhvr>
                                        <p:cTn id="140" dur="1" fill="hold">
                                          <p:stCondLst>
                                            <p:cond delay="499"/>
                                          </p:stCondLst>
                                        </p:cTn>
                                        <p:tgtEl>
                                          <p:spTgt spid="426195"/>
                                        </p:tgtEl>
                                        <p:attrNameLst>
                                          <p:attrName>style.visibility</p:attrName>
                                        </p:attrNameLst>
                                      </p:cBhvr>
                                      <p:to>
                                        <p:strVal val="visible"/>
                                      </p:to>
                                    </p:set>
                                  </p:childTnLst>
                                </p:cTn>
                              </p:par>
                            </p:childTnLst>
                          </p:cTn>
                        </p:par>
                        <p:par>
                          <p:cTn id="141" fill="hold" nodeType="afterGroup">
                            <p:stCondLst>
                              <p:cond delay="1000"/>
                            </p:stCondLst>
                            <p:childTnLst>
                              <p:par>
                                <p:cTn id="142" presetID="1" presetClass="entr" presetSubtype="0" fill="hold" grpId="0" nodeType="afterEffect">
                                  <p:stCondLst>
                                    <p:cond delay="0"/>
                                  </p:stCondLst>
                                  <p:childTnLst>
                                    <p:set>
                                      <p:cBhvr>
                                        <p:cTn id="143" dur="1" fill="hold">
                                          <p:stCondLst>
                                            <p:cond delay="499"/>
                                          </p:stCondLst>
                                        </p:cTn>
                                        <p:tgtEl>
                                          <p:spTgt spid="426332"/>
                                        </p:tgtEl>
                                        <p:attrNameLst>
                                          <p:attrName>style.visibility</p:attrName>
                                        </p:attrNameLst>
                                      </p:cBhvr>
                                      <p:to>
                                        <p:strVal val="visible"/>
                                      </p:to>
                                    </p:set>
                                  </p:childTnLst>
                                </p:cTn>
                              </p:par>
                            </p:childTnLst>
                          </p:cTn>
                        </p:par>
                        <p:par>
                          <p:cTn id="144" fill="hold" nodeType="afterGroup">
                            <p:stCondLst>
                              <p:cond delay="1500"/>
                            </p:stCondLst>
                            <p:childTnLst>
                              <p:par>
                                <p:cTn id="145" presetID="1" presetClass="entr" presetSubtype="0" fill="hold" grpId="0" nodeType="afterEffect">
                                  <p:stCondLst>
                                    <p:cond delay="0"/>
                                  </p:stCondLst>
                                  <p:childTnLst>
                                    <p:set>
                                      <p:cBhvr>
                                        <p:cTn id="146" dur="1" fill="hold">
                                          <p:stCondLst>
                                            <p:cond delay="499"/>
                                          </p:stCondLst>
                                        </p:cTn>
                                        <p:tgtEl>
                                          <p:spTgt spid="426196"/>
                                        </p:tgtEl>
                                        <p:attrNameLst>
                                          <p:attrName>style.visibility</p:attrName>
                                        </p:attrNameLst>
                                      </p:cBhvr>
                                      <p:to>
                                        <p:strVal val="visible"/>
                                      </p:to>
                                    </p:set>
                                  </p:childTnLst>
                                </p:cTn>
                              </p:par>
                            </p:childTnLst>
                          </p:cTn>
                        </p:par>
                        <p:par>
                          <p:cTn id="147" fill="hold" nodeType="afterGroup">
                            <p:stCondLst>
                              <p:cond delay="2000"/>
                            </p:stCondLst>
                            <p:childTnLst>
                              <p:par>
                                <p:cTn id="148" presetID="1" presetClass="entr" presetSubtype="0" fill="hold" grpId="0" nodeType="afterEffect">
                                  <p:stCondLst>
                                    <p:cond delay="0"/>
                                  </p:stCondLst>
                                  <p:childTnLst>
                                    <p:set>
                                      <p:cBhvr>
                                        <p:cTn id="149" dur="1" fill="hold">
                                          <p:stCondLst>
                                            <p:cond delay="499"/>
                                          </p:stCondLst>
                                        </p:cTn>
                                        <p:tgtEl>
                                          <p:spTgt spid="426330"/>
                                        </p:tgtEl>
                                        <p:attrNameLst>
                                          <p:attrName>style.visibility</p:attrName>
                                        </p:attrNameLst>
                                      </p:cBhvr>
                                      <p:to>
                                        <p:strVal val="visible"/>
                                      </p:to>
                                    </p:set>
                                  </p:childTnLst>
                                </p:cTn>
                              </p:par>
                            </p:childTnLst>
                          </p:cTn>
                        </p:par>
                        <p:par>
                          <p:cTn id="150" fill="hold" nodeType="afterGroup">
                            <p:stCondLst>
                              <p:cond delay="2500"/>
                            </p:stCondLst>
                            <p:childTnLst>
                              <p:par>
                                <p:cTn id="151" presetID="1" presetClass="entr" presetSubtype="0" fill="hold" grpId="0" nodeType="afterEffect">
                                  <p:stCondLst>
                                    <p:cond delay="0"/>
                                  </p:stCondLst>
                                  <p:childTnLst>
                                    <p:set>
                                      <p:cBhvr>
                                        <p:cTn id="152" dur="1" fill="hold">
                                          <p:stCondLst>
                                            <p:cond delay="499"/>
                                          </p:stCondLst>
                                        </p:cTn>
                                        <p:tgtEl>
                                          <p:spTgt spid="426197"/>
                                        </p:tgtEl>
                                        <p:attrNameLst>
                                          <p:attrName>style.visibility</p:attrName>
                                        </p:attrNameLst>
                                      </p:cBhvr>
                                      <p:to>
                                        <p:strVal val="visible"/>
                                      </p:to>
                                    </p:set>
                                  </p:childTnLst>
                                </p:cTn>
                              </p:par>
                            </p:childTnLst>
                          </p:cTn>
                        </p:par>
                        <p:par>
                          <p:cTn id="153" fill="hold" nodeType="afterGroup">
                            <p:stCondLst>
                              <p:cond delay="3000"/>
                            </p:stCondLst>
                            <p:childTnLst>
                              <p:par>
                                <p:cTn id="154" presetID="1" presetClass="entr" presetSubtype="0" fill="hold" grpId="0" nodeType="afterEffect">
                                  <p:stCondLst>
                                    <p:cond delay="0"/>
                                  </p:stCondLst>
                                  <p:childTnLst>
                                    <p:set>
                                      <p:cBhvr>
                                        <p:cTn id="155" dur="1" fill="hold">
                                          <p:stCondLst>
                                            <p:cond delay="499"/>
                                          </p:stCondLst>
                                        </p:cTn>
                                        <p:tgtEl>
                                          <p:spTgt spid="426331"/>
                                        </p:tgtEl>
                                        <p:attrNameLst>
                                          <p:attrName>style.visibility</p:attrName>
                                        </p:attrNameLst>
                                      </p:cBhvr>
                                      <p:to>
                                        <p:strVal val="visible"/>
                                      </p:to>
                                    </p:set>
                                  </p:childTnLst>
                                </p:cTn>
                              </p:par>
                            </p:childTnLst>
                          </p:cTn>
                        </p:par>
                        <p:par>
                          <p:cTn id="156" fill="hold" nodeType="afterGroup">
                            <p:stCondLst>
                              <p:cond delay="3500"/>
                            </p:stCondLst>
                            <p:childTnLst>
                              <p:par>
                                <p:cTn id="157" presetID="1" presetClass="entr" presetSubtype="0" fill="hold" grpId="0" nodeType="afterEffect">
                                  <p:stCondLst>
                                    <p:cond delay="0"/>
                                  </p:stCondLst>
                                  <p:childTnLst>
                                    <p:set>
                                      <p:cBhvr>
                                        <p:cTn id="158" dur="1" fill="hold">
                                          <p:stCondLst>
                                            <p:cond delay="499"/>
                                          </p:stCondLst>
                                        </p:cTn>
                                        <p:tgtEl>
                                          <p:spTgt spid="426198"/>
                                        </p:tgtEl>
                                        <p:attrNameLst>
                                          <p:attrName>style.visibility</p:attrName>
                                        </p:attrNameLst>
                                      </p:cBhvr>
                                      <p:to>
                                        <p:strVal val="visible"/>
                                      </p:to>
                                    </p:set>
                                  </p:childTnLst>
                                </p:cTn>
                              </p:par>
                            </p:childTnLst>
                          </p:cTn>
                        </p:par>
                        <p:par>
                          <p:cTn id="159" fill="hold" nodeType="afterGroup">
                            <p:stCondLst>
                              <p:cond delay="4000"/>
                            </p:stCondLst>
                            <p:childTnLst>
                              <p:par>
                                <p:cTn id="160" presetID="1" presetClass="entr" presetSubtype="0" fill="hold" nodeType="afterEffect">
                                  <p:stCondLst>
                                    <p:cond delay="0"/>
                                  </p:stCondLst>
                                  <p:childTnLst>
                                    <p:set>
                                      <p:cBhvr>
                                        <p:cTn id="161" dur="1" fill="hold">
                                          <p:stCondLst>
                                            <p:cond delay="499"/>
                                          </p:stCondLst>
                                        </p:cTn>
                                        <p:tgtEl>
                                          <p:spTgt spid="426264"/>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nodeType="clickEffect">
                                  <p:stCondLst>
                                    <p:cond delay="0"/>
                                  </p:stCondLst>
                                  <p:childTnLst>
                                    <p:set>
                                      <p:cBhvr>
                                        <p:cTn id="165" dur="1" fill="hold">
                                          <p:stCondLst>
                                            <p:cond delay="499"/>
                                          </p:stCondLst>
                                        </p:cTn>
                                        <p:tgtEl>
                                          <p:spTgt spid="426270"/>
                                        </p:tgtEl>
                                        <p:attrNameLst>
                                          <p:attrName>style.visibility</p:attrName>
                                        </p:attrNameLst>
                                      </p:cBhvr>
                                      <p:to>
                                        <p:strVal val="visible"/>
                                      </p:to>
                                    </p:set>
                                  </p:childTnLst>
                                </p:cTn>
                              </p:par>
                            </p:childTnLst>
                          </p:cTn>
                        </p:par>
                        <p:par>
                          <p:cTn id="166" fill="hold" nodeType="afterGroup">
                            <p:stCondLst>
                              <p:cond delay="500"/>
                            </p:stCondLst>
                            <p:childTnLst>
                              <p:par>
                                <p:cTn id="167" presetID="1" presetClass="entr" presetSubtype="0" fill="hold" nodeType="afterEffect">
                                  <p:stCondLst>
                                    <p:cond delay="0"/>
                                  </p:stCondLst>
                                  <p:childTnLst>
                                    <p:set>
                                      <p:cBhvr>
                                        <p:cTn id="168" dur="1" fill="hold">
                                          <p:stCondLst>
                                            <p:cond delay="499"/>
                                          </p:stCondLst>
                                        </p:cTn>
                                        <p:tgtEl>
                                          <p:spTgt spid="426271"/>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nodeType="clickEffect">
                                  <p:stCondLst>
                                    <p:cond delay="0"/>
                                  </p:stCondLst>
                                  <p:childTnLst>
                                    <p:set>
                                      <p:cBhvr>
                                        <p:cTn id="172" dur="1" fill="hold">
                                          <p:stCondLst>
                                            <p:cond delay="499"/>
                                          </p:stCondLst>
                                        </p:cTn>
                                        <p:tgtEl>
                                          <p:spTgt spid="426272"/>
                                        </p:tgtEl>
                                        <p:attrNameLst>
                                          <p:attrName>style.visibility</p:attrName>
                                        </p:attrNameLst>
                                      </p:cBhvr>
                                      <p:to>
                                        <p:strVal val="visible"/>
                                      </p:to>
                                    </p:set>
                                  </p:childTnLst>
                                </p:cTn>
                              </p:par>
                            </p:childTnLst>
                          </p:cTn>
                        </p:par>
                        <p:par>
                          <p:cTn id="173" fill="hold" nodeType="afterGroup">
                            <p:stCondLst>
                              <p:cond delay="500"/>
                            </p:stCondLst>
                            <p:childTnLst>
                              <p:par>
                                <p:cTn id="174" presetID="1" presetClass="entr" presetSubtype="0" fill="hold" nodeType="afterEffect">
                                  <p:stCondLst>
                                    <p:cond delay="0"/>
                                  </p:stCondLst>
                                  <p:childTnLst>
                                    <p:set>
                                      <p:cBhvr>
                                        <p:cTn id="175" dur="1" fill="hold">
                                          <p:stCondLst>
                                            <p:cond delay="499"/>
                                          </p:stCondLst>
                                        </p:cTn>
                                        <p:tgtEl>
                                          <p:spTgt spid="426273"/>
                                        </p:tgtEl>
                                        <p:attrNameLst>
                                          <p:attrName>style.visibility</p:attrName>
                                        </p:attrNameLst>
                                      </p:cBhvr>
                                      <p:to>
                                        <p:strVal val="visibl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nodeType="clickEffect">
                                  <p:stCondLst>
                                    <p:cond delay="0"/>
                                  </p:stCondLst>
                                  <p:childTnLst>
                                    <p:set>
                                      <p:cBhvr>
                                        <p:cTn id="179" dur="1" fill="hold">
                                          <p:stCondLst>
                                            <p:cond delay="499"/>
                                          </p:stCondLst>
                                        </p:cTn>
                                        <p:tgtEl>
                                          <p:spTgt spid="426274"/>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 presetClass="entr" presetSubtype="0" fill="hold" grpId="0" nodeType="clickEffect">
                                  <p:stCondLst>
                                    <p:cond delay="0"/>
                                  </p:stCondLst>
                                  <p:childTnLst>
                                    <p:set>
                                      <p:cBhvr>
                                        <p:cTn id="183" dur="1" fill="hold">
                                          <p:stCondLst>
                                            <p:cond delay="499"/>
                                          </p:stCondLst>
                                        </p:cTn>
                                        <p:tgtEl>
                                          <p:spTgt spid="426163"/>
                                        </p:tgtEl>
                                        <p:attrNameLst>
                                          <p:attrName>style.visibility</p:attrName>
                                        </p:attrNameLst>
                                      </p:cBhvr>
                                      <p:to>
                                        <p:strVal val="visible"/>
                                      </p:to>
                                    </p:set>
                                  </p:childTnLst>
                                </p:cTn>
                              </p:par>
                            </p:childTnLst>
                          </p:cTn>
                        </p:par>
                        <p:par>
                          <p:cTn id="184" fill="hold" nodeType="afterGroup">
                            <p:stCondLst>
                              <p:cond delay="500"/>
                            </p:stCondLst>
                            <p:childTnLst>
                              <p:par>
                                <p:cTn id="185" presetID="1" presetClass="entr" presetSubtype="0" fill="hold" grpId="0" nodeType="afterEffect">
                                  <p:stCondLst>
                                    <p:cond delay="0"/>
                                  </p:stCondLst>
                                  <p:childTnLst>
                                    <p:set>
                                      <p:cBhvr>
                                        <p:cTn id="186" dur="1" fill="hold">
                                          <p:stCondLst>
                                            <p:cond delay="499"/>
                                          </p:stCondLst>
                                        </p:cTn>
                                        <p:tgtEl>
                                          <p:spTgt spid="426277"/>
                                        </p:tgtEl>
                                        <p:attrNameLst>
                                          <p:attrName>style.visibility</p:attrName>
                                        </p:attrNameLst>
                                      </p:cBhvr>
                                      <p:to>
                                        <p:strVal val="visible"/>
                                      </p:to>
                                    </p:set>
                                  </p:childTnLst>
                                </p:cTn>
                              </p:par>
                            </p:childTnLst>
                          </p:cTn>
                        </p:par>
                        <p:par>
                          <p:cTn id="187" fill="hold" nodeType="afterGroup">
                            <p:stCondLst>
                              <p:cond delay="1000"/>
                            </p:stCondLst>
                            <p:childTnLst>
                              <p:par>
                                <p:cTn id="188" presetID="1" presetClass="entr" presetSubtype="0" fill="hold" grpId="0" nodeType="afterEffect">
                                  <p:stCondLst>
                                    <p:cond delay="0"/>
                                  </p:stCondLst>
                                  <p:childTnLst>
                                    <p:set>
                                      <p:cBhvr>
                                        <p:cTn id="189" dur="1" fill="hold">
                                          <p:stCondLst>
                                            <p:cond delay="499"/>
                                          </p:stCondLst>
                                        </p:cTn>
                                        <p:tgtEl>
                                          <p:spTgt spid="426278"/>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nodeType="clickEffect">
                                  <p:stCondLst>
                                    <p:cond delay="0"/>
                                  </p:stCondLst>
                                  <p:childTnLst>
                                    <p:set>
                                      <p:cBhvr>
                                        <p:cTn id="193" dur="1" fill="hold">
                                          <p:stCondLst>
                                            <p:cond delay="499"/>
                                          </p:stCondLst>
                                        </p:cTn>
                                        <p:tgtEl>
                                          <p:spTgt spid="426275"/>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499"/>
                                          </p:stCondLst>
                                        </p:cTn>
                                        <p:tgtEl>
                                          <p:spTgt spid="426164"/>
                                        </p:tgtEl>
                                        <p:attrNameLst>
                                          <p:attrName>style.visibility</p:attrName>
                                        </p:attrNameLst>
                                      </p:cBhvr>
                                      <p:to>
                                        <p:strVal val="visible"/>
                                      </p:to>
                                    </p:set>
                                  </p:childTnLst>
                                </p:cTn>
                              </p:par>
                            </p:childTnLst>
                          </p:cTn>
                        </p:par>
                        <p:par>
                          <p:cTn id="198" fill="hold" nodeType="afterGroup">
                            <p:stCondLst>
                              <p:cond delay="500"/>
                            </p:stCondLst>
                            <p:childTnLst>
                              <p:par>
                                <p:cTn id="199" presetID="1" presetClass="entr" presetSubtype="0" fill="hold" grpId="0" nodeType="afterEffect">
                                  <p:stCondLst>
                                    <p:cond delay="0"/>
                                  </p:stCondLst>
                                  <p:childTnLst>
                                    <p:set>
                                      <p:cBhvr>
                                        <p:cTn id="200" dur="1" fill="hold">
                                          <p:stCondLst>
                                            <p:cond delay="499"/>
                                          </p:stCondLst>
                                        </p:cTn>
                                        <p:tgtEl>
                                          <p:spTgt spid="426279"/>
                                        </p:tgtEl>
                                        <p:attrNameLst>
                                          <p:attrName>style.visibility</p:attrName>
                                        </p:attrNameLst>
                                      </p:cBhvr>
                                      <p:to>
                                        <p:strVal val="visible"/>
                                      </p:to>
                                    </p:set>
                                  </p:childTnLst>
                                </p:cTn>
                              </p:par>
                            </p:childTnLst>
                          </p:cTn>
                        </p:par>
                        <p:par>
                          <p:cTn id="201" fill="hold" nodeType="afterGroup">
                            <p:stCondLst>
                              <p:cond delay="1000"/>
                            </p:stCondLst>
                            <p:childTnLst>
                              <p:par>
                                <p:cTn id="202" presetID="1" presetClass="entr" presetSubtype="0" fill="hold" grpId="0" nodeType="afterEffect">
                                  <p:stCondLst>
                                    <p:cond delay="0"/>
                                  </p:stCondLst>
                                  <p:childTnLst>
                                    <p:set>
                                      <p:cBhvr>
                                        <p:cTn id="203" dur="1" fill="hold">
                                          <p:stCondLst>
                                            <p:cond delay="499"/>
                                          </p:stCondLst>
                                        </p:cTn>
                                        <p:tgtEl>
                                          <p:spTgt spid="426280"/>
                                        </p:tgtEl>
                                        <p:attrNameLst>
                                          <p:attrName>style.visibility</p:attrName>
                                        </p:attrNameLst>
                                      </p:cBhvr>
                                      <p:to>
                                        <p:strVal val="visible"/>
                                      </p:to>
                                    </p:se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9" presetClass="entr" presetSubtype="0" fill="hold" nodeType="clickEffect">
                                  <p:stCondLst>
                                    <p:cond delay="0"/>
                                  </p:stCondLst>
                                  <p:childTnLst>
                                    <p:set>
                                      <p:cBhvr>
                                        <p:cTn id="207" dur="1" fill="hold">
                                          <p:stCondLst>
                                            <p:cond delay="0"/>
                                          </p:stCondLst>
                                        </p:cTn>
                                        <p:tgtEl>
                                          <p:spTgt spid="426281"/>
                                        </p:tgtEl>
                                        <p:attrNameLst>
                                          <p:attrName>style.visibility</p:attrName>
                                        </p:attrNameLst>
                                      </p:cBhvr>
                                      <p:to>
                                        <p:strVal val="visible"/>
                                      </p:to>
                                    </p:set>
                                    <p:animEffect transition="in" filter="dissolve">
                                      <p:cBhvr>
                                        <p:cTn id="208" dur="500"/>
                                        <p:tgtEl>
                                          <p:spTgt spid="426281"/>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1" presetClass="entr" presetSubtype="0" fill="hold" grpId="0" nodeType="clickEffect">
                                  <p:stCondLst>
                                    <p:cond delay="0"/>
                                  </p:stCondLst>
                                  <p:childTnLst>
                                    <p:set>
                                      <p:cBhvr>
                                        <p:cTn id="212" dur="1" fill="hold">
                                          <p:stCondLst>
                                            <p:cond delay="499"/>
                                          </p:stCondLst>
                                        </p:cTn>
                                        <p:tgtEl>
                                          <p:spTgt spid="426333"/>
                                        </p:tgtEl>
                                        <p:attrNameLst>
                                          <p:attrName>style.visibility</p:attrName>
                                        </p:attrNameLst>
                                      </p:cBhvr>
                                      <p:to>
                                        <p:strVal val="visible"/>
                                      </p:to>
                                    </p:set>
                                  </p:childTnLst>
                                </p:cTn>
                              </p:par>
                            </p:childTnLst>
                          </p:cTn>
                        </p:par>
                        <p:par>
                          <p:cTn id="213" fill="hold" nodeType="afterGroup">
                            <p:stCondLst>
                              <p:cond delay="500"/>
                            </p:stCondLst>
                            <p:childTnLst>
                              <p:par>
                                <p:cTn id="214" presetID="1" presetClass="entr" presetSubtype="0" fill="hold" grpId="0" nodeType="afterEffect">
                                  <p:stCondLst>
                                    <p:cond delay="0"/>
                                  </p:stCondLst>
                                  <p:childTnLst>
                                    <p:set>
                                      <p:cBhvr>
                                        <p:cTn id="215" dur="1" fill="hold">
                                          <p:stCondLst>
                                            <p:cond delay="499"/>
                                          </p:stCondLst>
                                        </p:cTn>
                                        <p:tgtEl>
                                          <p:spTgt spid="426184"/>
                                        </p:tgtEl>
                                        <p:attrNameLst>
                                          <p:attrName>style.visibility</p:attrName>
                                        </p:attrNameLst>
                                      </p:cBhvr>
                                      <p:to>
                                        <p:strVal val="visible"/>
                                      </p:to>
                                    </p:set>
                                  </p:childTnLst>
                                </p:cTn>
                              </p:par>
                            </p:childTnLst>
                          </p:cTn>
                        </p:par>
                        <p:par>
                          <p:cTn id="216" fill="hold" nodeType="afterGroup">
                            <p:stCondLst>
                              <p:cond delay="1000"/>
                            </p:stCondLst>
                            <p:childTnLst>
                              <p:par>
                                <p:cTn id="217" presetID="1" presetClass="entr" presetSubtype="0" fill="hold" grpId="0" nodeType="afterEffect">
                                  <p:stCondLst>
                                    <p:cond delay="0"/>
                                  </p:stCondLst>
                                  <p:childTnLst>
                                    <p:set>
                                      <p:cBhvr>
                                        <p:cTn id="218" dur="1" fill="hold">
                                          <p:stCondLst>
                                            <p:cond delay="499"/>
                                          </p:stCondLst>
                                        </p:cTn>
                                        <p:tgtEl>
                                          <p:spTgt spid="426334"/>
                                        </p:tgtEl>
                                        <p:attrNameLst>
                                          <p:attrName>style.visibility</p:attrName>
                                        </p:attrNameLst>
                                      </p:cBhvr>
                                      <p:to>
                                        <p:strVal val="visible"/>
                                      </p:to>
                                    </p:set>
                                  </p:childTnLst>
                                </p:cTn>
                              </p:par>
                            </p:childTnLst>
                          </p:cTn>
                        </p:par>
                        <p:par>
                          <p:cTn id="219" fill="hold" nodeType="afterGroup">
                            <p:stCondLst>
                              <p:cond delay="1500"/>
                            </p:stCondLst>
                            <p:childTnLst>
                              <p:par>
                                <p:cTn id="220" presetID="1" presetClass="entr" presetSubtype="0" fill="hold" grpId="0" nodeType="afterEffect">
                                  <p:stCondLst>
                                    <p:cond delay="0"/>
                                  </p:stCondLst>
                                  <p:childTnLst>
                                    <p:set>
                                      <p:cBhvr>
                                        <p:cTn id="221" dur="1" fill="hold">
                                          <p:stCondLst>
                                            <p:cond delay="499"/>
                                          </p:stCondLst>
                                        </p:cTn>
                                        <p:tgtEl>
                                          <p:spTgt spid="426185"/>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nodeType="clickEffect">
                                  <p:stCondLst>
                                    <p:cond delay="0"/>
                                  </p:stCondLst>
                                  <p:childTnLst>
                                    <p:set>
                                      <p:cBhvr>
                                        <p:cTn id="225" dur="1" fill="hold">
                                          <p:stCondLst>
                                            <p:cond delay="499"/>
                                          </p:stCondLst>
                                        </p:cTn>
                                        <p:tgtEl>
                                          <p:spTgt spid="426283"/>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nodeType="clickEffect">
                                  <p:stCondLst>
                                    <p:cond delay="0"/>
                                  </p:stCondLst>
                                  <p:childTnLst>
                                    <p:set>
                                      <p:cBhvr>
                                        <p:cTn id="229" dur="1" fill="hold">
                                          <p:stCondLst>
                                            <p:cond delay="499"/>
                                          </p:stCondLst>
                                        </p:cTn>
                                        <p:tgtEl>
                                          <p:spTgt spid="426323"/>
                                        </p:tgtEl>
                                        <p:attrNameLst>
                                          <p:attrName>style.visibility</p:attrName>
                                        </p:attrNameLst>
                                      </p:cBhvr>
                                      <p:to>
                                        <p:strVal val="visible"/>
                                      </p:to>
                                    </p:set>
                                  </p:childTnLst>
                                </p:cTn>
                              </p:par>
                            </p:childTnLst>
                          </p:cTn>
                        </p:par>
                        <p:par>
                          <p:cTn id="230" fill="hold" nodeType="afterGroup">
                            <p:stCondLst>
                              <p:cond delay="500"/>
                            </p:stCondLst>
                            <p:childTnLst>
                              <p:par>
                                <p:cTn id="231" presetID="1" presetClass="entr" presetSubtype="0" fill="hold" nodeType="afterEffect">
                                  <p:stCondLst>
                                    <p:cond delay="0"/>
                                  </p:stCondLst>
                                  <p:childTnLst>
                                    <p:set>
                                      <p:cBhvr>
                                        <p:cTn id="232" dur="1" fill="hold">
                                          <p:stCondLst>
                                            <p:cond delay="499"/>
                                          </p:stCondLst>
                                        </p:cTn>
                                        <p:tgtEl>
                                          <p:spTgt spid="426289"/>
                                        </p:tgtEl>
                                        <p:attrNameLst>
                                          <p:attrName>style.visibility</p:attrName>
                                        </p:attrNameLst>
                                      </p:cBhvr>
                                      <p:to>
                                        <p:strVal val="visible"/>
                                      </p:to>
                                    </p:se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 presetClass="entr" presetSubtype="0" fill="hold" nodeType="clickEffect">
                                  <p:stCondLst>
                                    <p:cond delay="0"/>
                                  </p:stCondLst>
                                  <p:childTnLst>
                                    <p:set>
                                      <p:cBhvr>
                                        <p:cTn id="236" dur="1" fill="hold">
                                          <p:stCondLst>
                                            <p:cond delay="499"/>
                                          </p:stCondLst>
                                        </p:cTn>
                                        <p:tgtEl>
                                          <p:spTgt spid="426276"/>
                                        </p:tgtEl>
                                        <p:attrNameLst>
                                          <p:attrName>style.visibility</p:attrName>
                                        </p:attrNameLst>
                                      </p:cBhvr>
                                      <p:to>
                                        <p:strVal val="visible"/>
                                      </p:to>
                                    </p:se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 presetClass="entr" presetSubtype="0" fill="hold" grpId="0" nodeType="clickEffect">
                                  <p:stCondLst>
                                    <p:cond delay="0"/>
                                  </p:stCondLst>
                                  <p:childTnLst>
                                    <p:set>
                                      <p:cBhvr>
                                        <p:cTn id="240" dur="1" fill="hold">
                                          <p:stCondLst>
                                            <p:cond delay="499"/>
                                          </p:stCondLst>
                                        </p:cTn>
                                        <p:tgtEl>
                                          <p:spTgt spid="426165"/>
                                        </p:tgtEl>
                                        <p:attrNameLst>
                                          <p:attrName>style.visibility</p:attrName>
                                        </p:attrNameLst>
                                      </p:cBhvr>
                                      <p:to>
                                        <p:strVal val="visible"/>
                                      </p:to>
                                    </p:set>
                                  </p:childTnLst>
                                </p:cTn>
                              </p:par>
                            </p:childTnLst>
                          </p:cTn>
                        </p:par>
                        <p:par>
                          <p:cTn id="241" fill="hold" nodeType="afterGroup">
                            <p:stCondLst>
                              <p:cond delay="500"/>
                            </p:stCondLst>
                            <p:childTnLst>
                              <p:par>
                                <p:cTn id="242" presetID="1" presetClass="entr" presetSubtype="0" fill="hold" grpId="0" nodeType="afterEffect">
                                  <p:stCondLst>
                                    <p:cond delay="0"/>
                                  </p:stCondLst>
                                  <p:childTnLst>
                                    <p:set>
                                      <p:cBhvr>
                                        <p:cTn id="243" dur="1" fill="hold">
                                          <p:stCondLst>
                                            <p:cond delay="499"/>
                                          </p:stCondLst>
                                        </p:cTn>
                                        <p:tgtEl>
                                          <p:spTgt spid="426290"/>
                                        </p:tgtEl>
                                        <p:attrNameLst>
                                          <p:attrName>style.visibility</p:attrName>
                                        </p:attrNameLst>
                                      </p:cBhvr>
                                      <p:to>
                                        <p:strVal val="visible"/>
                                      </p:to>
                                    </p:set>
                                  </p:childTnLst>
                                </p:cTn>
                              </p:par>
                            </p:childTnLst>
                          </p:cTn>
                        </p:par>
                        <p:par>
                          <p:cTn id="244" fill="hold" nodeType="afterGroup">
                            <p:stCondLst>
                              <p:cond delay="1000"/>
                            </p:stCondLst>
                            <p:childTnLst>
                              <p:par>
                                <p:cTn id="245" presetID="1" presetClass="entr" presetSubtype="0" fill="hold" grpId="0" nodeType="afterEffect">
                                  <p:stCondLst>
                                    <p:cond delay="0"/>
                                  </p:stCondLst>
                                  <p:childTnLst>
                                    <p:set>
                                      <p:cBhvr>
                                        <p:cTn id="246" dur="1" fill="hold">
                                          <p:stCondLst>
                                            <p:cond delay="499"/>
                                          </p:stCondLst>
                                        </p:cTn>
                                        <p:tgtEl>
                                          <p:spTgt spid="426291"/>
                                        </p:tgtEl>
                                        <p:attrNameLst>
                                          <p:attrName>style.visibility</p:attrName>
                                        </p:attrNameLst>
                                      </p:cBhvr>
                                      <p:to>
                                        <p:strVal val="visible"/>
                                      </p:to>
                                    </p:se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1" presetClass="entr" presetSubtype="0" fill="hold" nodeType="clickEffect">
                                  <p:stCondLst>
                                    <p:cond delay="0"/>
                                  </p:stCondLst>
                                  <p:childTnLst>
                                    <p:set>
                                      <p:cBhvr>
                                        <p:cTn id="250" dur="1" fill="hold">
                                          <p:stCondLst>
                                            <p:cond delay="499"/>
                                          </p:stCondLst>
                                        </p:cTn>
                                        <p:tgtEl>
                                          <p:spTgt spid="426252"/>
                                        </p:tgtEl>
                                        <p:attrNameLst>
                                          <p:attrName>style.visibility</p:attrName>
                                        </p:attrNameLst>
                                      </p:cBhvr>
                                      <p:to>
                                        <p:strVal val="visible"/>
                                      </p:to>
                                    </p:set>
                                  </p:childTnLst>
                                </p:cTn>
                              </p:par>
                            </p:childTnLst>
                          </p:cTn>
                        </p:par>
                      </p:childTnLst>
                    </p:cTn>
                  </p:par>
                  <p:par>
                    <p:cTn id="251" fill="hold" nodeType="clickPar">
                      <p:stCondLst>
                        <p:cond delay="indefinite"/>
                      </p:stCondLst>
                      <p:childTnLst>
                        <p:par>
                          <p:cTn id="252" fill="hold" nodeType="withGroup">
                            <p:stCondLst>
                              <p:cond delay="0"/>
                            </p:stCondLst>
                            <p:childTnLst>
                              <p:par>
                                <p:cTn id="253" presetID="1" presetClass="entr" presetSubtype="0" fill="hold" grpId="0" nodeType="clickEffect">
                                  <p:stCondLst>
                                    <p:cond delay="0"/>
                                  </p:stCondLst>
                                  <p:childTnLst>
                                    <p:set>
                                      <p:cBhvr>
                                        <p:cTn id="254" dur="1" fill="hold">
                                          <p:stCondLst>
                                            <p:cond delay="499"/>
                                          </p:stCondLst>
                                        </p:cTn>
                                        <p:tgtEl>
                                          <p:spTgt spid="426166"/>
                                        </p:tgtEl>
                                        <p:attrNameLst>
                                          <p:attrName>style.visibility</p:attrName>
                                        </p:attrNameLst>
                                      </p:cBhvr>
                                      <p:to>
                                        <p:strVal val="visible"/>
                                      </p:to>
                                    </p:set>
                                  </p:childTnLst>
                                </p:cTn>
                              </p:par>
                            </p:childTnLst>
                          </p:cTn>
                        </p:par>
                        <p:par>
                          <p:cTn id="255" fill="hold" nodeType="afterGroup">
                            <p:stCondLst>
                              <p:cond delay="500"/>
                            </p:stCondLst>
                            <p:childTnLst>
                              <p:par>
                                <p:cTn id="256" presetID="1" presetClass="entr" presetSubtype="0" fill="hold" grpId="0" nodeType="afterEffect">
                                  <p:stCondLst>
                                    <p:cond delay="0"/>
                                  </p:stCondLst>
                                  <p:childTnLst>
                                    <p:set>
                                      <p:cBhvr>
                                        <p:cTn id="257" dur="1" fill="hold">
                                          <p:stCondLst>
                                            <p:cond delay="499"/>
                                          </p:stCondLst>
                                        </p:cTn>
                                        <p:tgtEl>
                                          <p:spTgt spid="426292"/>
                                        </p:tgtEl>
                                        <p:attrNameLst>
                                          <p:attrName>style.visibility</p:attrName>
                                        </p:attrNameLst>
                                      </p:cBhvr>
                                      <p:to>
                                        <p:strVal val="visible"/>
                                      </p:to>
                                    </p:set>
                                  </p:childTnLst>
                                </p:cTn>
                              </p:par>
                            </p:childTnLst>
                          </p:cTn>
                        </p:par>
                        <p:par>
                          <p:cTn id="258" fill="hold" nodeType="afterGroup">
                            <p:stCondLst>
                              <p:cond delay="1000"/>
                            </p:stCondLst>
                            <p:childTnLst>
                              <p:par>
                                <p:cTn id="259" presetID="1" presetClass="entr" presetSubtype="0" fill="hold" grpId="0" nodeType="afterEffect">
                                  <p:stCondLst>
                                    <p:cond delay="0"/>
                                  </p:stCondLst>
                                  <p:childTnLst>
                                    <p:set>
                                      <p:cBhvr>
                                        <p:cTn id="260" dur="1" fill="hold">
                                          <p:stCondLst>
                                            <p:cond delay="499"/>
                                          </p:stCondLst>
                                        </p:cTn>
                                        <p:tgtEl>
                                          <p:spTgt spid="426293"/>
                                        </p:tgtEl>
                                        <p:attrNameLst>
                                          <p:attrName>style.visibility</p:attrName>
                                        </p:attrNameLst>
                                      </p:cBhvr>
                                      <p:to>
                                        <p:strVal val="visible"/>
                                      </p:to>
                                    </p:set>
                                  </p:childTnLst>
                                </p:cTn>
                              </p:par>
                            </p:childTnLst>
                          </p:cTn>
                        </p:par>
                      </p:childTnLst>
                    </p:cTn>
                  </p:par>
                  <p:par>
                    <p:cTn id="261" fill="hold" nodeType="clickPar">
                      <p:stCondLst>
                        <p:cond delay="indefinite"/>
                      </p:stCondLst>
                      <p:childTnLst>
                        <p:par>
                          <p:cTn id="262" fill="hold" nodeType="withGroup">
                            <p:stCondLst>
                              <p:cond delay="0"/>
                            </p:stCondLst>
                            <p:childTnLst>
                              <p:par>
                                <p:cTn id="263" presetID="9" presetClass="entr" presetSubtype="0" fill="hold" nodeType="clickEffect">
                                  <p:stCondLst>
                                    <p:cond delay="0"/>
                                  </p:stCondLst>
                                  <p:childTnLst>
                                    <p:set>
                                      <p:cBhvr>
                                        <p:cTn id="264" dur="1" fill="hold">
                                          <p:stCondLst>
                                            <p:cond delay="0"/>
                                          </p:stCondLst>
                                        </p:cTn>
                                        <p:tgtEl>
                                          <p:spTgt spid="426282"/>
                                        </p:tgtEl>
                                        <p:attrNameLst>
                                          <p:attrName>style.visibility</p:attrName>
                                        </p:attrNameLst>
                                      </p:cBhvr>
                                      <p:to>
                                        <p:strVal val="visible"/>
                                      </p:to>
                                    </p:set>
                                    <p:animEffect transition="in" filter="dissolve">
                                      <p:cBhvr>
                                        <p:cTn id="265" dur="500"/>
                                        <p:tgtEl>
                                          <p:spTgt spid="426282"/>
                                        </p:tgtEl>
                                      </p:cBhvr>
                                    </p:animEffect>
                                  </p:childTnLst>
                                </p:cTn>
                              </p:par>
                            </p:childTnLst>
                          </p:cTn>
                        </p:par>
                      </p:childTnLst>
                    </p:cTn>
                  </p:par>
                  <p:par>
                    <p:cTn id="266" fill="hold" nodeType="clickPar">
                      <p:stCondLst>
                        <p:cond delay="indefinite"/>
                      </p:stCondLst>
                      <p:childTnLst>
                        <p:par>
                          <p:cTn id="267" fill="hold" nodeType="withGroup">
                            <p:stCondLst>
                              <p:cond delay="0"/>
                            </p:stCondLst>
                            <p:childTnLst>
                              <p:par>
                                <p:cTn id="268" presetID="1" presetClass="entr" presetSubtype="0" fill="hold" grpId="0" nodeType="clickEffect">
                                  <p:stCondLst>
                                    <p:cond delay="0"/>
                                  </p:stCondLst>
                                  <p:childTnLst>
                                    <p:set>
                                      <p:cBhvr>
                                        <p:cTn id="269" dur="1" fill="hold">
                                          <p:stCondLst>
                                            <p:cond delay="499"/>
                                          </p:stCondLst>
                                        </p:cTn>
                                        <p:tgtEl>
                                          <p:spTgt spid="426335"/>
                                        </p:tgtEl>
                                        <p:attrNameLst>
                                          <p:attrName>style.visibility</p:attrName>
                                        </p:attrNameLst>
                                      </p:cBhvr>
                                      <p:to>
                                        <p:strVal val="visible"/>
                                      </p:to>
                                    </p:set>
                                  </p:childTnLst>
                                </p:cTn>
                              </p:par>
                            </p:childTnLst>
                          </p:cTn>
                        </p:par>
                        <p:par>
                          <p:cTn id="270" fill="hold" nodeType="afterGroup">
                            <p:stCondLst>
                              <p:cond delay="500"/>
                            </p:stCondLst>
                            <p:childTnLst>
                              <p:par>
                                <p:cTn id="271" presetID="1" presetClass="entr" presetSubtype="0" fill="hold" grpId="0" nodeType="afterEffect">
                                  <p:stCondLst>
                                    <p:cond delay="0"/>
                                  </p:stCondLst>
                                  <p:childTnLst>
                                    <p:set>
                                      <p:cBhvr>
                                        <p:cTn id="272" dur="1" fill="hold">
                                          <p:stCondLst>
                                            <p:cond delay="499"/>
                                          </p:stCondLst>
                                        </p:cTn>
                                        <p:tgtEl>
                                          <p:spTgt spid="426188"/>
                                        </p:tgtEl>
                                        <p:attrNameLst>
                                          <p:attrName>style.visibility</p:attrName>
                                        </p:attrNameLst>
                                      </p:cBhvr>
                                      <p:to>
                                        <p:strVal val="visible"/>
                                      </p:to>
                                    </p:set>
                                  </p:childTnLst>
                                </p:cTn>
                              </p:par>
                            </p:childTnLst>
                          </p:cTn>
                        </p:par>
                        <p:par>
                          <p:cTn id="273" fill="hold" nodeType="afterGroup">
                            <p:stCondLst>
                              <p:cond delay="1000"/>
                            </p:stCondLst>
                            <p:childTnLst>
                              <p:par>
                                <p:cTn id="274" presetID="1" presetClass="entr" presetSubtype="0" fill="hold" grpId="0" nodeType="afterEffect">
                                  <p:stCondLst>
                                    <p:cond delay="0"/>
                                  </p:stCondLst>
                                  <p:childTnLst>
                                    <p:set>
                                      <p:cBhvr>
                                        <p:cTn id="275" dur="1" fill="hold">
                                          <p:stCondLst>
                                            <p:cond delay="499"/>
                                          </p:stCondLst>
                                        </p:cTn>
                                        <p:tgtEl>
                                          <p:spTgt spid="426336"/>
                                        </p:tgtEl>
                                        <p:attrNameLst>
                                          <p:attrName>style.visibility</p:attrName>
                                        </p:attrNameLst>
                                      </p:cBhvr>
                                      <p:to>
                                        <p:strVal val="visible"/>
                                      </p:to>
                                    </p:set>
                                  </p:childTnLst>
                                </p:cTn>
                              </p:par>
                            </p:childTnLst>
                          </p:cTn>
                        </p:par>
                        <p:par>
                          <p:cTn id="276" fill="hold" nodeType="afterGroup">
                            <p:stCondLst>
                              <p:cond delay="1500"/>
                            </p:stCondLst>
                            <p:childTnLst>
                              <p:par>
                                <p:cTn id="277" presetID="1" presetClass="entr" presetSubtype="0" fill="hold" grpId="0" nodeType="afterEffect">
                                  <p:stCondLst>
                                    <p:cond delay="0"/>
                                  </p:stCondLst>
                                  <p:childTnLst>
                                    <p:set>
                                      <p:cBhvr>
                                        <p:cTn id="278" dur="1" fill="hold">
                                          <p:stCondLst>
                                            <p:cond delay="499"/>
                                          </p:stCondLst>
                                        </p:cTn>
                                        <p:tgtEl>
                                          <p:spTgt spid="426189"/>
                                        </p:tgtEl>
                                        <p:attrNameLst>
                                          <p:attrName>style.visibility</p:attrName>
                                        </p:attrNameLst>
                                      </p:cBhvr>
                                      <p:to>
                                        <p:strVal val="visible"/>
                                      </p:to>
                                    </p:set>
                                  </p:childTnLst>
                                </p:cTn>
                              </p:par>
                            </p:childTnLst>
                          </p:cTn>
                        </p:par>
                        <p:par>
                          <p:cTn id="279" fill="hold" nodeType="afterGroup">
                            <p:stCondLst>
                              <p:cond delay="2000"/>
                            </p:stCondLst>
                            <p:childTnLst>
                              <p:par>
                                <p:cTn id="280" presetID="1" presetClass="entr" presetSubtype="0" fill="hold" nodeType="afterEffect">
                                  <p:stCondLst>
                                    <p:cond delay="0"/>
                                  </p:stCondLst>
                                  <p:childTnLst>
                                    <p:set>
                                      <p:cBhvr>
                                        <p:cTn id="281" dur="1" fill="hold">
                                          <p:stCondLst>
                                            <p:cond delay="499"/>
                                          </p:stCondLst>
                                        </p:cTn>
                                        <p:tgtEl>
                                          <p:spTgt spid="426294"/>
                                        </p:tgtEl>
                                        <p:attrNameLst>
                                          <p:attrName>style.visibility</p:attrName>
                                        </p:attrNameLst>
                                      </p:cBhvr>
                                      <p:to>
                                        <p:strVal val="visible"/>
                                      </p:to>
                                    </p:set>
                                  </p:childTnLst>
                                </p:cTn>
                              </p:par>
                            </p:childTnLst>
                          </p:cTn>
                        </p:par>
                      </p:childTnLst>
                    </p:cTn>
                  </p:par>
                  <p:par>
                    <p:cTn id="282" fill="hold" nodeType="clickPar">
                      <p:stCondLst>
                        <p:cond delay="indefinite"/>
                      </p:stCondLst>
                      <p:childTnLst>
                        <p:par>
                          <p:cTn id="283" fill="hold" nodeType="withGroup">
                            <p:stCondLst>
                              <p:cond delay="0"/>
                            </p:stCondLst>
                            <p:childTnLst>
                              <p:par>
                                <p:cTn id="284" presetID="9" presetClass="entr" presetSubtype="0" fill="hold" nodeType="clickEffect">
                                  <p:stCondLst>
                                    <p:cond delay="0"/>
                                  </p:stCondLst>
                                  <p:childTnLst>
                                    <p:set>
                                      <p:cBhvr>
                                        <p:cTn id="285" dur="1" fill="hold">
                                          <p:stCondLst>
                                            <p:cond delay="0"/>
                                          </p:stCondLst>
                                        </p:cTn>
                                        <p:tgtEl>
                                          <p:spTgt spid="426298"/>
                                        </p:tgtEl>
                                        <p:attrNameLst>
                                          <p:attrName>style.visibility</p:attrName>
                                        </p:attrNameLst>
                                      </p:cBhvr>
                                      <p:to>
                                        <p:strVal val="visible"/>
                                      </p:to>
                                    </p:set>
                                    <p:animEffect transition="in" filter="dissolve">
                                      <p:cBhvr>
                                        <p:cTn id="286" dur="500"/>
                                        <p:tgtEl>
                                          <p:spTgt spid="426298"/>
                                        </p:tgtEl>
                                      </p:cBhvr>
                                    </p:animEffect>
                                  </p:childTnLst>
                                </p:cTn>
                              </p:par>
                            </p:childTnLst>
                          </p:cTn>
                        </p:par>
                      </p:childTnLst>
                    </p:cTn>
                  </p:par>
                  <p:par>
                    <p:cTn id="287" fill="hold" nodeType="clickPar">
                      <p:stCondLst>
                        <p:cond delay="indefinite"/>
                      </p:stCondLst>
                      <p:childTnLst>
                        <p:par>
                          <p:cTn id="288" fill="hold" nodeType="withGroup">
                            <p:stCondLst>
                              <p:cond delay="0"/>
                            </p:stCondLst>
                            <p:childTnLst>
                              <p:par>
                                <p:cTn id="289" presetID="1" presetClass="entr" presetSubtype="0" fill="hold" grpId="0" nodeType="clickEffect">
                                  <p:stCondLst>
                                    <p:cond delay="0"/>
                                  </p:stCondLst>
                                  <p:childTnLst>
                                    <p:set>
                                      <p:cBhvr>
                                        <p:cTn id="290" dur="1" fill="hold">
                                          <p:stCondLst>
                                            <p:cond delay="499"/>
                                          </p:stCondLst>
                                        </p:cTn>
                                        <p:tgtEl>
                                          <p:spTgt spid="426337"/>
                                        </p:tgtEl>
                                        <p:attrNameLst>
                                          <p:attrName>style.visibility</p:attrName>
                                        </p:attrNameLst>
                                      </p:cBhvr>
                                      <p:to>
                                        <p:strVal val="visible"/>
                                      </p:to>
                                    </p:set>
                                  </p:childTnLst>
                                </p:cTn>
                              </p:par>
                            </p:childTnLst>
                          </p:cTn>
                        </p:par>
                        <p:par>
                          <p:cTn id="291" fill="hold" nodeType="afterGroup">
                            <p:stCondLst>
                              <p:cond delay="500"/>
                            </p:stCondLst>
                            <p:childTnLst>
                              <p:par>
                                <p:cTn id="292" presetID="1" presetClass="entr" presetSubtype="0" fill="hold" grpId="0" nodeType="afterEffect">
                                  <p:stCondLst>
                                    <p:cond delay="0"/>
                                  </p:stCondLst>
                                  <p:childTnLst>
                                    <p:set>
                                      <p:cBhvr>
                                        <p:cTn id="293" dur="1" fill="hold">
                                          <p:stCondLst>
                                            <p:cond delay="499"/>
                                          </p:stCondLst>
                                        </p:cTn>
                                        <p:tgtEl>
                                          <p:spTgt spid="426201"/>
                                        </p:tgtEl>
                                        <p:attrNameLst>
                                          <p:attrName>style.visibility</p:attrName>
                                        </p:attrNameLst>
                                      </p:cBhvr>
                                      <p:to>
                                        <p:strVal val="visible"/>
                                      </p:to>
                                    </p:set>
                                  </p:childTnLst>
                                </p:cTn>
                              </p:par>
                            </p:childTnLst>
                          </p:cTn>
                        </p:par>
                        <p:par>
                          <p:cTn id="294" fill="hold" nodeType="afterGroup">
                            <p:stCondLst>
                              <p:cond delay="1000"/>
                            </p:stCondLst>
                            <p:childTnLst>
                              <p:par>
                                <p:cTn id="295" presetID="1" presetClass="entr" presetSubtype="0" fill="hold" grpId="0" nodeType="afterEffect">
                                  <p:stCondLst>
                                    <p:cond delay="0"/>
                                  </p:stCondLst>
                                  <p:childTnLst>
                                    <p:set>
                                      <p:cBhvr>
                                        <p:cTn id="296" dur="1" fill="hold">
                                          <p:stCondLst>
                                            <p:cond delay="499"/>
                                          </p:stCondLst>
                                        </p:cTn>
                                        <p:tgtEl>
                                          <p:spTgt spid="426338"/>
                                        </p:tgtEl>
                                        <p:attrNameLst>
                                          <p:attrName>style.visibility</p:attrName>
                                        </p:attrNameLst>
                                      </p:cBhvr>
                                      <p:to>
                                        <p:strVal val="visible"/>
                                      </p:to>
                                    </p:set>
                                  </p:childTnLst>
                                </p:cTn>
                              </p:par>
                            </p:childTnLst>
                          </p:cTn>
                        </p:par>
                        <p:par>
                          <p:cTn id="297" fill="hold" nodeType="afterGroup">
                            <p:stCondLst>
                              <p:cond delay="1500"/>
                            </p:stCondLst>
                            <p:childTnLst>
                              <p:par>
                                <p:cTn id="298" presetID="1" presetClass="entr" presetSubtype="0" fill="hold" grpId="0" nodeType="afterEffect">
                                  <p:stCondLst>
                                    <p:cond delay="0"/>
                                  </p:stCondLst>
                                  <p:childTnLst>
                                    <p:set>
                                      <p:cBhvr>
                                        <p:cTn id="299" dur="1" fill="hold">
                                          <p:stCondLst>
                                            <p:cond delay="499"/>
                                          </p:stCondLst>
                                        </p:cTn>
                                        <p:tgtEl>
                                          <p:spTgt spid="426202"/>
                                        </p:tgtEl>
                                        <p:attrNameLst>
                                          <p:attrName>style.visibility</p:attrName>
                                        </p:attrNameLst>
                                      </p:cBhvr>
                                      <p:to>
                                        <p:strVal val="visible"/>
                                      </p:to>
                                    </p:set>
                                  </p:childTnLst>
                                </p:cTn>
                              </p:par>
                            </p:childTnLst>
                          </p:cTn>
                        </p:par>
                        <p:par>
                          <p:cTn id="300" fill="hold" nodeType="afterGroup">
                            <p:stCondLst>
                              <p:cond delay="2000"/>
                            </p:stCondLst>
                            <p:childTnLst>
                              <p:par>
                                <p:cTn id="301" presetID="1" presetClass="entr" presetSubtype="0" fill="hold" grpId="0" nodeType="afterEffect">
                                  <p:stCondLst>
                                    <p:cond delay="0"/>
                                  </p:stCondLst>
                                  <p:childTnLst>
                                    <p:set>
                                      <p:cBhvr>
                                        <p:cTn id="302" dur="1" fill="hold">
                                          <p:stCondLst>
                                            <p:cond delay="499"/>
                                          </p:stCondLst>
                                        </p:cTn>
                                        <p:tgtEl>
                                          <p:spTgt spid="426339"/>
                                        </p:tgtEl>
                                        <p:attrNameLst>
                                          <p:attrName>style.visibility</p:attrName>
                                        </p:attrNameLst>
                                      </p:cBhvr>
                                      <p:to>
                                        <p:strVal val="visible"/>
                                      </p:to>
                                    </p:set>
                                  </p:childTnLst>
                                </p:cTn>
                              </p:par>
                            </p:childTnLst>
                          </p:cTn>
                        </p:par>
                        <p:par>
                          <p:cTn id="303" fill="hold" nodeType="afterGroup">
                            <p:stCondLst>
                              <p:cond delay="2500"/>
                            </p:stCondLst>
                            <p:childTnLst>
                              <p:par>
                                <p:cTn id="304" presetID="1" presetClass="entr" presetSubtype="0" fill="hold" grpId="0" nodeType="afterEffect">
                                  <p:stCondLst>
                                    <p:cond delay="0"/>
                                  </p:stCondLst>
                                  <p:childTnLst>
                                    <p:set>
                                      <p:cBhvr>
                                        <p:cTn id="305" dur="1" fill="hold">
                                          <p:stCondLst>
                                            <p:cond delay="499"/>
                                          </p:stCondLst>
                                        </p:cTn>
                                        <p:tgtEl>
                                          <p:spTgt spid="426203"/>
                                        </p:tgtEl>
                                        <p:attrNameLst>
                                          <p:attrName>style.visibility</p:attrName>
                                        </p:attrNameLst>
                                      </p:cBhvr>
                                      <p:to>
                                        <p:strVal val="visible"/>
                                      </p:to>
                                    </p:set>
                                  </p:childTnLst>
                                </p:cTn>
                              </p:par>
                            </p:childTnLst>
                          </p:cTn>
                        </p:par>
                        <p:par>
                          <p:cTn id="306" fill="hold" nodeType="afterGroup">
                            <p:stCondLst>
                              <p:cond delay="3000"/>
                            </p:stCondLst>
                            <p:childTnLst>
                              <p:par>
                                <p:cTn id="307" presetID="1" presetClass="entr" presetSubtype="0" fill="hold" grpId="0" nodeType="afterEffect">
                                  <p:stCondLst>
                                    <p:cond delay="0"/>
                                  </p:stCondLst>
                                  <p:childTnLst>
                                    <p:set>
                                      <p:cBhvr>
                                        <p:cTn id="308" dur="1" fill="hold">
                                          <p:stCondLst>
                                            <p:cond delay="499"/>
                                          </p:stCondLst>
                                        </p:cTn>
                                        <p:tgtEl>
                                          <p:spTgt spid="426340"/>
                                        </p:tgtEl>
                                        <p:attrNameLst>
                                          <p:attrName>style.visibility</p:attrName>
                                        </p:attrNameLst>
                                      </p:cBhvr>
                                      <p:to>
                                        <p:strVal val="visible"/>
                                      </p:to>
                                    </p:set>
                                  </p:childTnLst>
                                </p:cTn>
                              </p:par>
                            </p:childTnLst>
                          </p:cTn>
                        </p:par>
                        <p:par>
                          <p:cTn id="309" fill="hold" nodeType="afterGroup">
                            <p:stCondLst>
                              <p:cond delay="3500"/>
                            </p:stCondLst>
                            <p:childTnLst>
                              <p:par>
                                <p:cTn id="310" presetID="1" presetClass="entr" presetSubtype="0" fill="hold" grpId="0" nodeType="afterEffect">
                                  <p:stCondLst>
                                    <p:cond delay="0"/>
                                  </p:stCondLst>
                                  <p:childTnLst>
                                    <p:set>
                                      <p:cBhvr>
                                        <p:cTn id="311" dur="1" fill="hold">
                                          <p:stCondLst>
                                            <p:cond delay="499"/>
                                          </p:stCondLst>
                                        </p:cTn>
                                        <p:tgtEl>
                                          <p:spTgt spid="426204"/>
                                        </p:tgtEl>
                                        <p:attrNameLst>
                                          <p:attrName>style.visibility</p:attrName>
                                        </p:attrNameLst>
                                      </p:cBhvr>
                                      <p:to>
                                        <p:strVal val="visible"/>
                                      </p:to>
                                    </p:set>
                                  </p:childTnLst>
                                </p:cTn>
                              </p:par>
                            </p:childTnLst>
                          </p:cTn>
                        </p:par>
                        <p:par>
                          <p:cTn id="312" fill="hold" nodeType="afterGroup">
                            <p:stCondLst>
                              <p:cond delay="4000"/>
                            </p:stCondLst>
                            <p:childTnLst>
                              <p:par>
                                <p:cTn id="313" presetID="1" presetClass="entr" presetSubtype="0" fill="hold" nodeType="afterEffect">
                                  <p:stCondLst>
                                    <p:cond delay="0"/>
                                  </p:stCondLst>
                                  <p:childTnLst>
                                    <p:set>
                                      <p:cBhvr>
                                        <p:cTn id="314" dur="1" fill="hold">
                                          <p:stCondLst>
                                            <p:cond delay="499"/>
                                          </p:stCondLst>
                                        </p:cTn>
                                        <p:tgtEl>
                                          <p:spTgt spid="426299"/>
                                        </p:tgtEl>
                                        <p:attrNameLst>
                                          <p:attrName>style.visibility</p:attrName>
                                        </p:attrNameLst>
                                      </p:cBhvr>
                                      <p:to>
                                        <p:strVal val="visible"/>
                                      </p:to>
                                    </p:set>
                                  </p:childTnLst>
                                </p:cTn>
                              </p:par>
                            </p:childTnLst>
                          </p:cTn>
                        </p:par>
                      </p:childTnLst>
                    </p:cTn>
                  </p:par>
                  <p:par>
                    <p:cTn id="315" fill="hold" nodeType="clickPar">
                      <p:stCondLst>
                        <p:cond delay="indefinite"/>
                      </p:stCondLst>
                      <p:childTnLst>
                        <p:par>
                          <p:cTn id="316" fill="hold" nodeType="withGroup">
                            <p:stCondLst>
                              <p:cond delay="0"/>
                            </p:stCondLst>
                            <p:childTnLst>
                              <p:par>
                                <p:cTn id="317" presetID="9" presetClass="entr" presetSubtype="0" fill="hold" nodeType="clickEffect">
                                  <p:stCondLst>
                                    <p:cond delay="0"/>
                                  </p:stCondLst>
                                  <p:childTnLst>
                                    <p:set>
                                      <p:cBhvr>
                                        <p:cTn id="318" dur="1" fill="hold">
                                          <p:stCondLst>
                                            <p:cond delay="0"/>
                                          </p:stCondLst>
                                        </p:cTn>
                                        <p:tgtEl>
                                          <p:spTgt spid="426306"/>
                                        </p:tgtEl>
                                        <p:attrNameLst>
                                          <p:attrName>style.visibility</p:attrName>
                                        </p:attrNameLst>
                                      </p:cBhvr>
                                      <p:to>
                                        <p:strVal val="visible"/>
                                      </p:to>
                                    </p:set>
                                    <p:animEffect transition="in" filter="dissolve">
                                      <p:cBhvr>
                                        <p:cTn id="319" dur="500"/>
                                        <p:tgtEl>
                                          <p:spTgt spid="426306"/>
                                        </p:tgtEl>
                                      </p:cBhvr>
                                    </p:animEffect>
                                  </p:childTnLst>
                                </p:cTn>
                              </p:par>
                            </p:childTnLst>
                          </p:cTn>
                        </p:par>
                      </p:childTnLst>
                    </p:cTn>
                  </p:par>
                  <p:par>
                    <p:cTn id="320" fill="hold" nodeType="clickPar">
                      <p:stCondLst>
                        <p:cond delay="indefinite"/>
                      </p:stCondLst>
                      <p:childTnLst>
                        <p:par>
                          <p:cTn id="321" fill="hold" nodeType="withGroup">
                            <p:stCondLst>
                              <p:cond delay="0"/>
                            </p:stCondLst>
                            <p:childTnLst>
                              <p:par>
                                <p:cTn id="322" presetID="1" presetClass="entr" presetSubtype="0" fill="hold" grpId="0" nodeType="clickEffect">
                                  <p:stCondLst>
                                    <p:cond delay="0"/>
                                  </p:stCondLst>
                                  <p:childTnLst>
                                    <p:set>
                                      <p:cBhvr>
                                        <p:cTn id="323" dur="1" fill="hold">
                                          <p:stCondLst>
                                            <p:cond delay="499"/>
                                          </p:stCondLst>
                                        </p:cTn>
                                        <p:tgtEl>
                                          <p:spTgt spid="426341"/>
                                        </p:tgtEl>
                                        <p:attrNameLst>
                                          <p:attrName>style.visibility</p:attrName>
                                        </p:attrNameLst>
                                      </p:cBhvr>
                                      <p:to>
                                        <p:strVal val="visible"/>
                                      </p:to>
                                    </p:set>
                                  </p:childTnLst>
                                </p:cTn>
                              </p:par>
                            </p:childTnLst>
                          </p:cTn>
                        </p:par>
                        <p:par>
                          <p:cTn id="324" fill="hold" nodeType="afterGroup">
                            <p:stCondLst>
                              <p:cond delay="500"/>
                            </p:stCondLst>
                            <p:childTnLst>
                              <p:par>
                                <p:cTn id="325" presetID="1" presetClass="entr" presetSubtype="0" fill="hold" grpId="0" nodeType="afterEffect">
                                  <p:stCondLst>
                                    <p:cond delay="0"/>
                                  </p:stCondLst>
                                  <p:childTnLst>
                                    <p:set>
                                      <p:cBhvr>
                                        <p:cTn id="326" dur="1" fill="hold">
                                          <p:stCondLst>
                                            <p:cond delay="499"/>
                                          </p:stCondLst>
                                        </p:cTn>
                                        <p:tgtEl>
                                          <p:spTgt spid="426207"/>
                                        </p:tgtEl>
                                        <p:attrNameLst>
                                          <p:attrName>style.visibility</p:attrName>
                                        </p:attrNameLst>
                                      </p:cBhvr>
                                      <p:to>
                                        <p:strVal val="visible"/>
                                      </p:to>
                                    </p:set>
                                  </p:childTnLst>
                                </p:cTn>
                              </p:par>
                            </p:childTnLst>
                          </p:cTn>
                        </p:par>
                        <p:par>
                          <p:cTn id="327" fill="hold" nodeType="afterGroup">
                            <p:stCondLst>
                              <p:cond delay="1000"/>
                            </p:stCondLst>
                            <p:childTnLst>
                              <p:par>
                                <p:cTn id="328" presetID="1" presetClass="entr" presetSubtype="0" fill="hold" grpId="0" nodeType="afterEffect">
                                  <p:stCondLst>
                                    <p:cond delay="0"/>
                                  </p:stCondLst>
                                  <p:childTnLst>
                                    <p:set>
                                      <p:cBhvr>
                                        <p:cTn id="329" dur="1" fill="hold">
                                          <p:stCondLst>
                                            <p:cond delay="499"/>
                                          </p:stCondLst>
                                        </p:cTn>
                                        <p:tgtEl>
                                          <p:spTgt spid="426342"/>
                                        </p:tgtEl>
                                        <p:attrNameLst>
                                          <p:attrName>style.visibility</p:attrName>
                                        </p:attrNameLst>
                                      </p:cBhvr>
                                      <p:to>
                                        <p:strVal val="visible"/>
                                      </p:to>
                                    </p:set>
                                  </p:childTnLst>
                                </p:cTn>
                              </p:par>
                            </p:childTnLst>
                          </p:cTn>
                        </p:par>
                        <p:par>
                          <p:cTn id="330" fill="hold" nodeType="afterGroup">
                            <p:stCondLst>
                              <p:cond delay="1500"/>
                            </p:stCondLst>
                            <p:childTnLst>
                              <p:par>
                                <p:cTn id="331" presetID="1" presetClass="entr" presetSubtype="0" fill="hold" grpId="0" nodeType="afterEffect">
                                  <p:stCondLst>
                                    <p:cond delay="0"/>
                                  </p:stCondLst>
                                  <p:childTnLst>
                                    <p:set>
                                      <p:cBhvr>
                                        <p:cTn id="332" dur="1" fill="hold">
                                          <p:stCondLst>
                                            <p:cond delay="499"/>
                                          </p:stCondLst>
                                        </p:cTn>
                                        <p:tgtEl>
                                          <p:spTgt spid="426208"/>
                                        </p:tgtEl>
                                        <p:attrNameLst>
                                          <p:attrName>style.visibility</p:attrName>
                                        </p:attrNameLst>
                                      </p:cBhvr>
                                      <p:to>
                                        <p:strVal val="visible"/>
                                      </p:to>
                                    </p:set>
                                  </p:childTnLst>
                                </p:cTn>
                              </p:par>
                            </p:childTnLst>
                          </p:cTn>
                        </p:par>
                        <p:par>
                          <p:cTn id="333" fill="hold" nodeType="afterGroup">
                            <p:stCondLst>
                              <p:cond delay="2000"/>
                            </p:stCondLst>
                            <p:childTnLst>
                              <p:par>
                                <p:cTn id="334" presetID="1" presetClass="entr" presetSubtype="0" fill="hold" grpId="0" nodeType="afterEffect">
                                  <p:stCondLst>
                                    <p:cond delay="0"/>
                                  </p:stCondLst>
                                  <p:childTnLst>
                                    <p:set>
                                      <p:cBhvr>
                                        <p:cTn id="335" dur="1" fill="hold">
                                          <p:stCondLst>
                                            <p:cond delay="499"/>
                                          </p:stCondLst>
                                        </p:cTn>
                                        <p:tgtEl>
                                          <p:spTgt spid="426343"/>
                                        </p:tgtEl>
                                        <p:attrNameLst>
                                          <p:attrName>style.visibility</p:attrName>
                                        </p:attrNameLst>
                                      </p:cBhvr>
                                      <p:to>
                                        <p:strVal val="visible"/>
                                      </p:to>
                                    </p:set>
                                  </p:childTnLst>
                                </p:cTn>
                              </p:par>
                            </p:childTnLst>
                          </p:cTn>
                        </p:par>
                        <p:par>
                          <p:cTn id="336" fill="hold" nodeType="afterGroup">
                            <p:stCondLst>
                              <p:cond delay="2500"/>
                            </p:stCondLst>
                            <p:childTnLst>
                              <p:par>
                                <p:cTn id="337" presetID="1" presetClass="entr" presetSubtype="0" fill="hold" grpId="0" nodeType="afterEffect">
                                  <p:stCondLst>
                                    <p:cond delay="0"/>
                                  </p:stCondLst>
                                  <p:childTnLst>
                                    <p:set>
                                      <p:cBhvr>
                                        <p:cTn id="338" dur="1" fill="hold">
                                          <p:stCondLst>
                                            <p:cond delay="499"/>
                                          </p:stCondLst>
                                        </p:cTn>
                                        <p:tgtEl>
                                          <p:spTgt spid="426209"/>
                                        </p:tgtEl>
                                        <p:attrNameLst>
                                          <p:attrName>style.visibility</p:attrName>
                                        </p:attrNameLst>
                                      </p:cBhvr>
                                      <p:to>
                                        <p:strVal val="visible"/>
                                      </p:to>
                                    </p:set>
                                  </p:childTnLst>
                                </p:cTn>
                              </p:par>
                            </p:childTnLst>
                          </p:cTn>
                        </p:par>
                        <p:par>
                          <p:cTn id="339" fill="hold" nodeType="afterGroup">
                            <p:stCondLst>
                              <p:cond delay="3000"/>
                            </p:stCondLst>
                            <p:childTnLst>
                              <p:par>
                                <p:cTn id="340" presetID="1" presetClass="entr" presetSubtype="0" fill="hold" grpId="0" nodeType="afterEffect">
                                  <p:stCondLst>
                                    <p:cond delay="0"/>
                                  </p:stCondLst>
                                  <p:childTnLst>
                                    <p:set>
                                      <p:cBhvr>
                                        <p:cTn id="341" dur="1" fill="hold">
                                          <p:stCondLst>
                                            <p:cond delay="499"/>
                                          </p:stCondLst>
                                        </p:cTn>
                                        <p:tgtEl>
                                          <p:spTgt spid="426344"/>
                                        </p:tgtEl>
                                        <p:attrNameLst>
                                          <p:attrName>style.visibility</p:attrName>
                                        </p:attrNameLst>
                                      </p:cBhvr>
                                      <p:to>
                                        <p:strVal val="visible"/>
                                      </p:to>
                                    </p:set>
                                  </p:childTnLst>
                                </p:cTn>
                              </p:par>
                            </p:childTnLst>
                          </p:cTn>
                        </p:par>
                        <p:par>
                          <p:cTn id="342" fill="hold" nodeType="afterGroup">
                            <p:stCondLst>
                              <p:cond delay="3500"/>
                            </p:stCondLst>
                            <p:childTnLst>
                              <p:par>
                                <p:cTn id="343" presetID="1" presetClass="entr" presetSubtype="0" fill="hold" grpId="0" nodeType="afterEffect">
                                  <p:stCondLst>
                                    <p:cond delay="0"/>
                                  </p:stCondLst>
                                  <p:childTnLst>
                                    <p:set>
                                      <p:cBhvr>
                                        <p:cTn id="344" dur="1" fill="hold">
                                          <p:stCondLst>
                                            <p:cond delay="499"/>
                                          </p:stCondLst>
                                        </p:cTn>
                                        <p:tgtEl>
                                          <p:spTgt spid="426210"/>
                                        </p:tgtEl>
                                        <p:attrNameLst>
                                          <p:attrName>style.visibility</p:attrName>
                                        </p:attrNameLst>
                                      </p:cBhvr>
                                      <p:to>
                                        <p:strVal val="visible"/>
                                      </p:to>
                                    </p:set>
                                  </p:childTnLst>
                                </p:cTn>
                              </p:par>
                            </p:childTnLst>
                          </p:cTn>
                        </p:par>
                        <p:par>
                          <p:cTn id="345" fill="hold" nodeType="afterGroup">
                            <p:stCondLst>
                              <p:cond delay="4000"/>
                            </p:stCondLst>
                            <p:childTnLst>
                              <p:par>
                                <p:cTn id="346" presetID="1" presetClass="entr" presetSubtype="0" fill="hold" grpId="0" nodeType="afterEffect">
                                  <p:stCondLst>
                                    <p:cond delay="0"/>
                                  </p:stCondLst>
                                  <p:childTnLst>
                                    <p:set>
                                      <p:cBhvr>
                                        <p:cTn id="347" dur="1" fill="hold">
                                          <p:stCondLst>
                                            <p:cond delay="499"/>
                                          </p:stCondLst>
                                        </p:cTn>
                                        <p:tgtEl>
                                          <p:spTgt spid="426345"/>
                                        </p:tgtEl>
                                        <p:attrNameLst>
                                          <p:attrName>style.visibility</p:attrName>
                                        </p:attrNameLst>
                                      </p:cBhvr>
                                      <p:to>
                                        <p:strVal val="visible"/>
                                      </p:to>
                                    </p:set>
                                  </p:childTnLst>
                                </p:cTn>
                              </p:par>
                            </p:childTnLst>
                          </p:cTn>
                        </p:par>
                        <p:par>
                          <p:cTn id="348" fill="hold" nodeType="afterGroup">
                            <p:stCondLst>
                              <p:cond delay="4500"/>
                            </p:stCondLst>
                            <p:childTnLst>
                              <p:par>
                                <p:cTn id="349" presetID="1" presetClass="entr" presetSubtype="0" fill="hold" grpId="0" nodeType="afterEffect">
                                  <p:stCondLst>
                                    <p:cond delay="0"/>
                                  </p:stCondLst>
                                  <p:childTnLst>
                                    <p:set>
                                      <p:cBhvr>
                                        <p:cTn id="350" dur="1" fill="hold">
                                          <p:stCondLst>
                                            <p:cond delay="499"/>
                                          </p:stCondLst>
                                        </p:cTn>
                                        <p:tgtEl>
                                          <p:spTgt spid="426211"/>
                                        </p:tgtEl>
                                        <p:attrNameLst>
                                          <p:attrName>style.visibility</p:attrName>
                                        </p:attrNameLst>
                                      </p:cBhvr>
                                      <p:to>
                                        <p:strVal val="visible"/>
                                      </p:to>
                                    </p:set>
                                  </p:childTnLst>
                                </p:cTn>
                              </p:par>
                            </p:childTnLst>
                          </p:cTn>
                        </p:par>
                        <p:par>
                          <p:cTn id="351" fill="hold" nodeType="afterGroup">
                            <p:stCondLst>
                              <p:cond delay="5000"/>
                            </p:stCondLst>
                            <p:childTnLst>
                              <p:par>
                                <p:cTn id="352" presetID="1" presetClass="entr" presetSubtype="0" fill="hold" grpId="0" nodeType="afterEffect">
                                  <p:stCondLst>
                                    <p:cond delay="0"/>
                                  </p:stCondLst>
                                  <p:childTnLst>
                                    <p:set>
                                      <p:cBhvr>
                                        <p:cTn id="353" dur="1" fill="hold">
                                          <p:stCondLst>
                                            <p:cond delay="499"/>
                                          </p:stCondLst>
                                        </p:cTn>
                                        <p:tgtEl>
                                          <p:spTgt spid="426346"/>
                                        </p:tgtEl>
                                        <p:attrNameLst>
                                          <p:attrName>style.visibility</p:attrName>
                                        </p:attrNameLst>
                                      </p:cBhvr>
                                      <p:to>
                                        <p:strVal val="visible"/>
                                      </p:to>
                                    </p:set>
                                  </p:childTnLst>
                                </p:cTn>
                              </p:par>
                            </p:childTnLst>
                          </p:cTn>
                        </p:par>
                        <p:par>
                          <p:cTn id="354" fill="hold" nodeType="afterGroup">
                            <p:stCondLst>
                              <p:cond delay="5500"/>
                            </p:stCondLst>
                            <p:childTnLst>
                              <p:par>
                                <p:cTn id="355" presetID="1" presetClass="entr" presetSubtype="0" fill="hold" grpId="0" nodeType="afterEffect">
                                  <p:stCondLst>
                                    <p:cond delay="0"/>
                                  </p:stCondLst>
                                  <p:childTnLst>
                                    <p:set>
                                      <p:cBhvr>
                                        <p:cTn id="356" dur="1" fill="hold">
                                          <p:stCondLst>
                                            <p:cond delay="499"/>
                                          </p:stCondLst>
                                        </p:cTn>
                                        <p:tgtEl>
                                          <p:spTgt spid="426212"/>
                                        </p:tgtEl>
                                        <p:attrNameLst>
                                          <p:attrName>style.visibility</p:attrName>
                                        </p:attrNameLst>
                                      </p:cBhvr>
                                      <p:to>
                                        <p:strVal val="visible"/>
                                      </p:to>
                                    </p:set>
                                  </p:childTnLst>
                                </p:cTn>
                              </p:par>
                            </p:childTnLst>
                          </p:cTn>
                        </p:par>
                        <p:par>
                          <p:cTn id="357" fill="hold" nodeType="afterGroup">
                            <p:stCondLst>
                              <p:cond delay="6000"/>
                            </p:stCondLst>
                            <p:childTnLst>
                              <p:par>
                                <p:cTn id="358" presetID="1" presetClass="entr" presetSubtype="0" fill="hold" grpId="0" nodeType="afterEffect">
                                  <p:stCondLst>
                                    <p:cond delay="0"/>
                                  </p:stCondLst>
                                  <p:childTnLst>
                                    <p:set>
                                      <p:cBhvr>
                                        <p:cTn id="359" dur="1" fill="hold">
                                          <p:stCondLst>
                                            <p:cond delay="499"/>
                                          </p:stCondLst>
                                        </p:cTn>
                                        <p:tgtEl>
                                          <p:spTgt spid="426347"/>
                                        </p:tgtEl>
                                        <p:attrNameLst>
                                          <p:attrName>style.visibility</p:attrName>
                                        </p:attrNameLst>
                                      </p:cBhvr>
                                      <p:to>
                                        <p:strVal val="visible"/>
                                      </p:to>
                                    </p:set>
                                  </p:childTnLst>
                                </p:cTn>
                              </p:par>
                            </p:childTnLst>
                          </p:cTn>
                        </p:par>
                        <p:par>
                          <p:cTn id="360" fill="hold" nodeType="afterGroup">
                            <p:stCondLst>
                              <p:cond delay="6500"/>
                            </p:stCondLst>
                            <p:childTnLst>
                              <p:par>
                                <p:cTn id="361" presetID="1" presetClass="entr" presetSubtype="0" fill="hold" grpId="0" nodeType="afterEffect">
                                  <p:stCondLst>
                                    <p:cond delay="0"/>
                                  </p:stCondLst>
                                  <p:childTnLst>
                                    <p:set>
                                      <p:cBhvr>
                                        <p:cTn id="362" dur="1" fill="hold">
                                          <p:stCondLst>
                                            <p:cond delay="499"/>
                                          </p:stCondLst>
                                        </p:cTn>
                                        <p:tgtEl>
                                          <p:spTgt spid="426213"/>
                                        </p:tgtEl>
                                        <p:attrNameLst>
                                          <p:attrName>style.visibility</p:attrName>
                                        </p:attrNameLst>
                                      </p:cBhvr>
                                      <p:to>
                                        <p:strVal val="visible"/>
                                      </p:to>
                                    </p:set>
                                  </p:childTnLst>
                                </p:cTn>
                              </p:par>
                            </p:childTnLst>
                          </p:cTn>
                        </p:par>
                        <p:par>
                          <p:cTn id="363" fill="hold" nodeType="afterGroup">
                            <p:stCondLst>
                              <p:cond delay="7000"/>
                            </p:stCondLst>
                            <p:childTnLst>
                              <p:par>
                                <p:cTn id="364" presetID="1" presetClass="entr" presetSubtype="0" fill="hold" grpId="0" nodeType="afterEffect">
                                  <p:stCondLst>
                                    <p:cond delay="0"/>
                                  </p:stCondLst>
                                  <p:childTnLst>
                                    <p:set>
                                      <p:cBhvr>
                                        <p:cTn id="365" dur="1" fill="hold">
                                          <p:stCondLst>
                                            <p:cond delay="499"/>
                                          </p:stCondLst>
                                        </p:cTn>
                                        <p:tgtEl>
                                          <p:spTgt spid="426348"/>
                                        </p:tgtEl>
                                        <p:attrNameLst>
                                          <p:attrName>style.visibility</p:attrName>
                                        </p:attrNameLst>
                                      </p:cBhvr>
                                      <p:to>
                                        <p:strVal val="visible"/>
                                      </p:to>
                                    </p:set>
                                  </p:childTnLst>
                                </p:cTn>
                              </p:par>
                            </p:childTnLst>
                          </p:cTn>
                        </p:par>
                        <p:par>
                          <p:cTn id="366" fill="hold" nodeType="afterGroup">
                            <p:stCondLst>
                              <p:cond delay="7500"/>
                            </p:stCondLst>
                            <p:childTnLst>
                              <p:par>
                                <p:cTn id="367" presetID="1" presetClass="entr" presetSubtype="0" fill="hold" grpId="0" nodeType="afterEffect">
                                  <p:stCondLst>
                                    <p:cond delay="0"/>
                                  </p:stCondLst>
                                  <p:childTnLst>
                                    <p:set>
                                      <p:cBhvr>
                                        <p:cTn id="368" dur="1" fill="hold">
                                          <p:stCondLst>
                                            <p:cond delay="499"/>
                                          </p:stCondLst>
                                        </p:cTn>
                                        <p:tgtEl>
                                          <p:spTgt spid="426214"/>
                                        </p:tgtEl>
                                        <p:attrNameLst>
                                          <p:attrName>style.visibility</p:attrName>
                                        </p:attrNameLst>
                                      </p:cBhvr>
                                      <p:to>
                                        <p:strVal val="visible"/>
                                      </p:to>
                                    </p:set>
                                  </p:childTnLst>
                                </p:cTn>
                              </p:par>
                            </p:childTnLst>
                          </p:cTn>
                        </p:par>
                        <p:par>
                          <p:cTn id="369" fill="hold" nodeType="afterGroup">
                            <p:stCondLst>
                              <p:cond delay="8000"/>
                            </p:stCondLst>
                            <p:childTnLst>
                              <p:par>
                                <p:cTn id="370" presetID="1" presetClass="entr" presetSubtype="0" fill="hold" nodeType="afterEffect">
                                  <p:stCondLst>
                                    <p:cond delay="0"/>
                                  </p:stCondLst>
                                  <p:childTnLst>
                                    <p:set>
                                      <p:cBhvr>
                                        <p:cTn id="371" dur="1" fill="hold">
                                          <p:stCondLst>
                                            <p:cond delay="499"/>
                                          </p:stCondLst>
                                        </p:cTn>
                                        <p:tgtEl>
                                          <p:spTgt spid="426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6159" grpId="0" animBg="1" autoUpdateAnimBg="0"/>
      <p:bldP spid="426160" grpId="0" animBg="1" autoUpdateAnimBg="0"/>
      <p:bldP spid="426161" grpId="0" animBg="1" autoUpdateAnimBg="0"/>
      <p:bldP spid="426162" grpId="0" animBg="1" autoUpdateAnimBg="0"/>
      <p:bldP spid="426163" grpId="0" animBg="1" autoUpdateAnimBg="0"/>
      <p:bldP spid="426164" grpId="0" animBg="1" autoUpdateAnimBg="0"/>
      <p:bldP spid="426165" grpId="0" animBg="1" autoUpdateAnimBg="0"/>
      <p:bldP spid="426166" grpId="0" animBg="1" autoUpdateAnimBg="0"/>
      <p:bldP spid="426175" grpId="0" animBg="1" autoUpdateAnimBg="0"/>
      <p:bldP spid="426176" grpId="0" animBg="1" autoUpdateAnimBg="0"/>
      <p:bldP spid="426180" grpId="0" animBg="1" autoUpdateAnimBg="0"/>
      <p:bldP spid="426181" grpId="0" animBg="1" autoUpdateAnimBg="0"/>
      <p:bldP spid="426184" grpId="0" animBg="1" autoUpdateAnimBg="0"/>
      <p:bldP spid="426185" grpId="0" animBg="1" autoUpdateAnimBg="0"/>
      <p:bldP spid="426188" grpId="0" animBg="1" autoUpdateAnimBg="0"/>
      <p:bldP spid="426189" grpId="0" animBg="1" autoUpdateAnimBg="0"/>
      <p:bldP spid="426195" grpId="0" animBg="1" autoUpdateAnimBg="0"/>
      <p:bldP spid="426196" grpId="0" animBg="1" autoUpdateAnimBg="0"/>
      <p:bldP spid="426197" grpId="0" animBg="1" autoUpdateAnimBg="0"/>
      <p:bldP spid="426198" grpId="0" animBg="1" autoUpdateAnimBg="0"/>
      <p:bldP spid="426201" grpId="0" animBg="1" autoUpdateAnimBg="0"/>
      <p:bldP spid="426202" grpId="0" animBg="1" autoUpdateAnimBg="0"/>
      <p:bldP spid="426203" grpId="0" animBg="1" autoUpdateAnimBg="0"/>
      <p:bldP spid="426204" grpId="0" animBg="1" autoUpdateAnimBg="0"/>
      <p:bldP spid="426207" grpId="0" animBg="1" autoUpdateAnimBg="0"/>
      <p:bldP spid="426208" grpId="0" animBg="1" autoUpdateAnimBg="0"/>
      <p:bldP spid="426209" grpId="0" animBg="1" autoUpdateAnimBg="0"/>
      <p:bldP spid="426210" grpId="0" animBg="1" autoUpdateAnimBg="0"/>
      <p:bldP spid="426211" grpId="0" animBg="1" autoUpdateAnimBg="0"/>
      <p:bldP spid="426212" grpId="0" animBg="1" autoUpdateAnimBg="0"/>
      <p:bldP spid="426213" grpId="0" animBg="1" autoUpdateAnimBg="0"/>
      <p:bldP spid="426214" grpId="0" animBg="1" autoUpdateAnimBg="0"/>
      <p:bldP spid="426237" grpId="0" animBg="1" autoUpdateAnimBg="0"/>
      <p:bldP spid="426238" grpId="0" animBg="1" autoUpdateAnimBg="0"/>
      <p:bldP spid="426239" grpId="0" animBg="1" autoUpdateAnimBg="0"/>
      <p:bldP spid="426240" grpId="0" animBg="1" autoUpdateAnimBg="0"/>
      <p:bldP spid="426254" grpId="0" animBg="1" autoUpdateAnimBg="0"/>
      <p:bldP spid="426255" grpId="0" animBg="1" autoUpdateAnimBg="0"/>
      <p:bldP spid="426256" grpId="0" animBg="1" autoUpdateAnimBg="0"/>
      <p:bldP spid="426257" grpId="0" animBg="1" autoUpdateAnimBg="0"/>
      <p:bldP spid="426277" grpId="0" animBg="1" autoUpdateAnimBg="0"/>
      <p:bldP spid="426278" grpId="0" animBg="1" autoUpdateAnimBg="0"/>
      <p:bldP spid="426279" grpId="0" animBg="1" autoUpdateAnimBg="0"/>
      <p:bldP spid="426280" grpId="0" animBg="1" autoUpdateAnimBg="0"/>
      <p:bldP spid="426290" grpId="0" animBg="1" autoUpdateAnimBg="0"/>
      <p:bldP spid="426291" grpId="0" animBg="1" autoUpdateAnimBg="0"/>
      <p:bldP spid="426292" grpId="0" animBg="1" autoUpdateAnimBg="0"/>
      <p:bldP spid="426293" grpId="0" animBg="1" autoUpdateAnimBg="0"/>
      <p:bldP spid="426325" grpId="0" animBg="1" autoUpdateAnimBg="0"/>
      <p:bldP spid="426326" grpId="0" animBg="1" autoUpdateAnimBg="0"/>
      <p:bldP spid="426327" grpId="0" animBg="1" autoUpdateAnimBg="0"/>
      <p:bldP spid="426328" grpId="0" animBg="1" autoUpdateAnimBg="0"/>
      <p:bldP spid="426329" grpId="0" animBg="1" autoUpdateAnimBg="0"/>
      <p:bldP spid="426330" grpId="0" animBg="1" autoUpdateAnimBg="0"/>
      <p:bldP spid="426331" grpId="0" animBg="1" autoUpdateAnimBg="0"/>
      <p:bldP spid="426332" grpId="0" animBg="1" autoUpdateAnimBg="0"/>
      <p:bldP spid="426333" grpId="0" animBg="1" autoUpdateAnimBg="0"/>
      <p:bldP spid="426334" grpId="0" animBg="1" autoUpdateAnimBg="0"/>
      <p:bldP spid="426335" grpId="0" animBg="1" autoUpdateAnimBg="0"/>
      <p:bldP spid="426336" grpId="0" animBg="1" autoUpdateAnimBg="0"/>
      <p:bldP spid="426337" grpId="0" animBg="1" autoUpdateAnimBg="0"/>
      <p:bldP spid="426338" grpId="0" animBg="1" autoUpdateAnimBg="0"/>
      <p:bldP spid="426339" grpId="0" animBg="1" autoUpdateAnimBg="0"/>
      <p:bldP spid="426340" grpId="0" animBg="1" autoUpdateAnimBg="0"/>
      <p:bldP spid="426341" grpId="0" animBg="1" autoUpdateAnimBg="0"/>
      <p:bldP spid="426342" grpId="0" animBg="1" autoUpdateAnimBg="0"/>
      <p:bldP spid="426343" grpId="0" animBg="1" autoUpdateAnimBg="0"/>
      <p:bldP spid="426344" grpId="0" animBg="1" autoUpdateAnimBg="0"/>
      <p:bldP spid="426345" grpId="0" animBg="1" autoUpdateAnimBg="0"/>
      <p:bldP spid="426346" grpId="0" animBg="1" autoUpdateAnimBg="0"/>
      <p:bldP spid="426347" grpId="0" animBg="1" autoUpdateAnimBg="0"/>
      <p:bldP spid="426348"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16"/>
          <p:cNvSpPr>
            <a:spLocks noGrp="1" noChangeArrowheads="1"/>
          </p:cNvSpPr>
          <p:nvPr>
            <p:ph type="sldNum" sz="quarter" idx="12"/>
          </p:nvPr>
        </p:nvSpPr>
        <p:spPr/>
        <p:txBody>
          <a:bodyPr/>
          <a:lstStyle/>
          <a:p>
            <a:pPr>
              <a:defRPr/>
            </a:pPr>
            <a:fld id="{8D1D789E-85AC-4235-9ADA-D1C6DF18C407}" type="slidenum">
              <a:rPr lang="en-US"/>
              <a:pPr>
                <a:defRPr/>
              </a:pPr>
              <a:t>43</a:t>
            </a:fld>
            <a:endParaRPr lang="en-US"/>
          </a:p>
        </p:txBody>
      </p:sp>
      <p:sp>
        <p:nvSpPr>
          <p:cNvPr id="13315" name="Rectangle 2"/>
          <p:cNvSpPr>
            <a:spLocks noGrp="1" noChangeArrowheads="1"/>
          </p:cNvSpPr>
          <p:nvPr>
            <p:ph type="title" idx="4294967295"/>
          </p:nvPr>
        </p:nvSpPr>
        <p:spPr/>
        <p:txBody>
          <a:bodyPr/>
          <a:lstStyle/>
          <a:p>
            <a:r>
              <a:rPr lang="en-US" dirty="0" smtClean="0"/>
              <a:t>Merge Sort</a:t>
            </a:r>
          </a:p>
        </p:txBody>
      </p:sp>
      <p:pic>
        <p:nvPicPr>
          <p:cNvPr id="13316" name="Picture 4" descr="merg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1150" y="1830388"/>
            <a:ext cx="628015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AutoShape 6"/>
          <p:cNvSpPr>
            <a:spLocks/>
          </p:cNvSpPr>
          <p:nvPr/>
        </p:nvSpPr>
        <p:spPr bwMode="auto">
          <a:xfrm>
            <a:off x="303213" y="1871663"/>
            <a:ext cx="914400" cy="376237"/>
          </a:xfrm>
          <a:prstGeom prst="accentBorderCallout2">
            <a:avLst>
              <a:gd name="adj1" fmla="val 18750"/>
              <a:gd name="adj2" fmla="val 108333"/>
              <a:gd name="adj3" fmla="val 18750"/>
              <a:gd name="adj4" fmla="val 200000"/>
              <a:gd name="adj5" fmla="val 18750"/>
              <a:gd name="adj6" fmla="val 295139"/>
            </a:avLst>
          </a:prstGeom>
          <a:solidFill>
            <a:schemeClr val="accent1"/>
          </a:solidFill>
          <a:ln w="9525">
            <a:solidFill>
              <a:schemeClr val="tx1"/>
            </a:solidFill>
            <a:miter lim="800000"/>
            <a:headEnd/>
            <a:tailEnd/>
          </a:ln>
        </p:spPr>
        <p:txBody>
          <a:bodyPr>
            <a:spAutoFit/>
          </a:bodyPr>
          <a:lstStyle/>
          <a:p>
            <a:r>
              <a:rPr lang="en-US"/>
              <a:t>Input</a:t>
            </a:r>
          </a:p>
        </p:txBody>
      </p:sp>
      <p:sp>
        <p:nvSpPr>
          <p:cNvPr id="13318" name="Text Box 8"/>
          <p:cNvSpPr txBox="1">
            <a:spLocks noChangeArrowheads="1"/>
          </p:cNvSpPr>
          <p:nvPr/>
        </p:nvSpPr>
        <p:spPr bwMode="auto">
          <a:xfrm>
            <a:off x="450850" y="2682875"/>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i="1" dirty="0">
                <a:solidFill>
                  <a:schemeClr val="bg1"/>
                </a:solidFill>
              </a:rPr>
              <a:t>(divide)</a:t>
            </a:r>
          </a:p>
        </p:txBody>
      </p:sp>
      <p:grpSp>
        <p:nvGrpSpPr>
          <p:cNvPr id="2" name="Group 20"/>
          <p:cNvGrpSpPr>
            <a:grpSpLocks/>
          </p:cNvGrpSpPr>
          <p:nvPr/>
        </p:nvGrpSpPr>
        <p:grpSpPr bwMode="auto">
          <a:xfrm>
            <a:off x="7954963" y="1997075"/>
            <a:ext cx="1011237" cy="1604963"/>
            <a:chOff x="5011" y="1258"/>
            <a:chExt cx="637" cy="1011"/>
          </a:xfrm>
        </p:grpSpPr>
        <p:sp>
          <p:nvSpPr>
            <p:cNvPr id="13380" name="Line 7"/>
            <p:cNvSpPr>
              <a:spLocks noChangeShapeType="1"/>
            </p:cNvSpPr>
            <p:nvPr/>
          </p:nvSpPr>
          <p:spPr bwMode="auto">
            <a:xfrm>
              <a:off x="5011" y="1258"/>
              <a:ext cx="7" cy="10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81" name="Text Box 11"/>
            <p:cNvSpPr txBox="1">
              <a:spLocks noChangeArrowheads="1"/>
            </p:cNvSpPr>
            <p:nvPr/>
          </p:nvSpPr>
          <p:spPr bwMode="auto">
            <a:xfrm>
              <a:off x="5052" y="1658"/>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dirty="0">
                  <a:solidFill>
                    <a:schemeClr val="bg1"/>
                  </a:solidFill>
                </a:rPr>
                <a:t>O(</a:t>
              </a:r>
              <a:r>
                <a:rPr lang="en-US" dirty="0" err="1">
                  <a:solidFill>
                    <a:schemeClr val="bg1"/>
                  </a:solidFill>
                </a:rPr>
                <a:t>lg</a:t>
              </a:r>
              <a:r>
                <a:rPr lang="en-US" dirty="0">
                  <a:solidFill>
                    <a:schemeClr val="bg1"/>
                  </a:solidFill>
                </a:rPr>
                <a:t> n) </a:t>
              </a:r>
              <a:br>
                <a:rPr lang="en-US" dirty="0">
                  <a:solidFill>
                    <a:schemeClr val="bg1"/>
                  </a:solidFill>
                </a:rPr>
              </a:br>
              <a:r>
                <a:rPr lang="en-US" dirty="0">
                  <a:solidFill>
                    <a:schemeClr val="bg1"/>
                  </a:solidFill>
                </a:rPr>
                <a:t>steps</a:t>
              </a:r>
            </a:p>
          </p:txBody>
        </p:sp>
      </p:grpSp>
      <p:pic>
        <p:nvPicPr>
          <p:cNvPr id="104453" name="Picture 5" descr="merge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1788" y="4383088"/>
            <a:ext cx="62865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67"/>
          <p:cNvGrpSpPr>
            <a:grpSpLocks/>
          </p:cNvGrpSpPr>
          <p:nvPr/>
        </p:nvGrpSpPr>
        <p:grpSpPr bwMode="auto">
          <a:xfrm>
            <a:off x="290513" y="4481513"/>
            <a:ext cx="8715375" cy="1604962"/>
            <a:chOff x="183" y="2823"/>
            <a:chExt cx="5490" cy="1011"/>
          </a:xfrm>
        </p:grpSpPr>
        <p:sp>
          <p:nvSpPr>
            <p:cNvPr id="13377" name="Line 9"/>
            <p:cNvSpPr>
              <a:spLocks noChangeShapeType="1"/>
            </p:cNvSpPr>
            <p:nvPr/>
          </p:nvSpPr>
          <p:spPr bwMode="auto">
            <a:xfrm>
              <a:off x="5039" y="2823"/>
              <a:ext cx="7" cy="10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78" name="Text Box 10"/>
            <p:cNvSpPr txBox="1">
              <a:spLocks noChangeArrowheads="1"/>
            </p:cNvSpPr>
            <p:nvPr/>
          </p:nvSpPr>
          <p:spPr bwMode="auto">
            <a:xfrm>
              <a:off x="183" y="3203"/>
              <a:ext cx="7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i="1" dirty="0">
                  <a:solidFill>
                    <a:schemeClr val="bg1"/>
                  </a:solidFill>
                </a:rPr>
                <a:t>(conquer)</a:t>
              </a:r>
            </a:p>
          </p:txBody>
        </p:sp>
        <p:sp>
          <p:nvSpPr>
            <p:cNvPr id="13379" name="Text Box 12"/>
            <p:cNvSpPr txBox="1">
              <a:spLocks noChangeArrowheads="1"/>
            </p:cNvSpPr>
            <p:nvPr/>
          </p:nvSpPr>
          <p:spPr bwMode="auto">
            <a:xfrm>
              <a:off x="5077" y="3146"/>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dirty="0">
                  <a:solidFill>
                    <a:schemeClr val="folHlink"/>
                  </a:solidFill>
                </a:rPr>
                <a:t>O(</a:t>
              </a:r>
              <a:r>
                <a:rPr lang="en-US" dirty="0" err="1">
                  <a:solidFill>
                    <a:schemeClr val="folHlink"/>
                  </a:solidFill>
                </a:rPr>
                <a:t>lg</a:t>
              </a:r>
              <a:r>
                <a:rPr lang="en-US" dirty="0">
                  <a:solidFill>
                    <a:schemeClr val="folHlink"/>
                  </a:solidFill>
                </a:rPr>
                <a:t> n) </a:t>
              </a:r>
              <a:br>
                <a:rPr lang="en-US" dirty="0">
                  <a:solidFill>
                    <a:schemeClr val="folHlink"/>
                  </a:solidFill>
                </a:rPr>
              </a:br>
              <a:r>
                <a:rPr lang="en-US" dirty="0">
                  <a:solidFill>
                    <a:schemeClr val="folHlink"/>
                  </a:solidFill>
                </a:rPr>
                <a:t>steps</a:t>
              </a:r>
            </a:p>
          </p:txBody>
        </p:sp>
      </p:grpSp>
      <p:grpSp>
        <p:nvGrpSpPr>
          <p:cNvPr id="4" name="Group 17"/>
          <p:cNvGrpSpPr>
            <a:grpSpLocks/>
          </p:cNvGrpSpPr>
          <p:nvPr/>
        </p:nvGrpSpPr>
        <p:grpSpPr bwMode="auto">
          <a:xfrm>
            <a:off x="1662113" y="3878263"/>
            <a:ext cx="6165850" cy="366712"/>
            <a:chOff x="1047" y="2443"/>
            <a:chExt cx="3884" cy="231"/>
          </a:xfrm>
        </p:grpSpPr>
        <p:sp>
          <p:nvSpPr>
            <p:cNvPr id="13374" name="Text Box 13"/>
            <p:cNvSpPr txBox="1">
              <a:spLocks noChangeArrowheads="1"/>
            </p:cNvSpPr>
            <p:nvPr/>
          </p:nvSpPr>
          <p:spPr bwMode="auto">
            <a:xfrm>
              <a:off x="2406" y="2443"/>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dirty="0">
                  <a:solidFill>
                    <a:schemeClr val="bg1"/>
                  </a:solidFill>
                </a:rPr>
                <a:t>O(n) sub-problems </a:t>
              </a:r>
            </a:p>
          </p:txBody>
        </p:sp>
        <p:sp>
          <p:nvSpPr>
            <p:cNvPr id="13375" name="Line 14"/>
            <p:cNvSpPr>
              <a:spLocks noChangeShapeType="1"/>
            </p:cNvSpPr>
            <p:nvPr/>
          </p:nvSpPr>
          <p:spPr bwMode="auto">
            <a:xfrm>
              <a:off x="3716" y="2573"/>
              <a:ext cx="121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76" name="Line 15"/>
            <p:cNvSpPr>
              <a:spLocks noChangeShapeType="1"/>
            </p:cNvSpPr>
            <p:nvPr/>
          </p:nvSpPr>
          <p:spPr bwMode="auto">
            <a:xfrm flipH="1">
              <a:off x="1047" y="2558"/>
              <a:ext cx="1382" cy="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3"/>
          <p:cNvGrpSpPr>
            <a:grpSpLocks/>
          </p:cNvGrpSpPr>
          <p:nvPr/>
        </p:nvGrpSpPr>
        <p:grpSpPr bwMode="auto">
          <a:xfrm>
            <a:off x="3559175" y="2286000"/>
            <a:ext cx="2070100" cy="112713"/>
            <a:chOff x="2242" y="1440"/>
            <a:chExt cx="1304" cy="71"/>
          </a:xfrm>
        </p:grpSpPr>
        <p:sp>
          <p:nvSpPr>
            <p:cNvPr id="13372" name="Line 21"/>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73" name="Line 22"/>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43"/>
          <p:cNvGrpSpPr>
            <a:grpSpLocks/>
          </p:cNvGrpSpPr>
          <p:nvPr/>
        </p:nvGrpSpPr>
        <p:grpSpPr bwMode="auto">
          <a:xfrm>
            <a:off x="2233613" y="2728913"/>
            <a:ext cx="4908550" cy="133350"/>
            <a:chOff x="1407" y="1719"/>
            <a:chExt cx="3092" cy="84"/>
          </a:xfrm>
        </p:grpSpPr>
        <p:grpSp>
          <p:nvGrpSpPr>
            <p:cNvPr id="13366" name="Group 24"/>
            <p:cNvGrpSpPr>
              <a:grpSpLocks/>
            </p:cNvGrpSpPr>
            <p:nvPr/>
          </p:nvGrpSpPr>
          <p:grpSpPr bwMode="auto">
            <a:xfrm>
              <a:off x="1407" y="1726"/>
              <a:ext cx="980" cy="77"/>
              <a:chOff x="2242" y="1440"/>
              <a:chExt cx="1304" cy="71"/>
            </a:xfrm>
          </p:grpSpPr>
          <p:sp>
            <p:nvSpPr>
              <p:cNvPr id="13370" name="Line 25"/>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71" name="Line 26"/>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67" name="Group 27"/>
            <p:cNvGrpSpPr>
              <a:grpSpLocks/>
            </p:cNvGrpSpPr>
            <p:nvPr/>
          </p:nvGrpSpPr>
          <p:grpSpPr bwMode="auto">
            <a:xfrm>
              <a:off x="3519" y="1719"/>
              <a:ext cx="980" cy="77"/>
              <a:chOff x="2242" y="1440"/>
              <a:chExt cx="1304" cy="71"/>
            </a:xfrm>
          </p:grpSpPr>
          <p:sp>
            <p:nvSpPr>
              <p:cNvPr id="13368" name="Line 28"/>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69" name="Line 29"/>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9" name="Group 42"/>
          <p:cNvGrpSpPr>
            <a:grpSpLocks/>
          </p:cNvGrpSpPr>
          <p:nvPr/>
        </p:nvGrpSpPr>
        <p:grpSpPr bwMode="auto">
          <a:xfrm>
            <a:off x="1819275" y="3195638"/>
            <a:ext cx="5811838" cy="168275"/>
            <a:chOff x="1146" y="2013"/>
            <a:chExt cx="3661" cy="106"/>
          </a:xfrm>
        </p:grpSpPr>
        <p:grpSp>
          <p:nvGrpSpPr>
            <p:cNvPr id="13354" name="Group 30"/>
            <p:cNvGrpSpPr>
              <a:grpSpLocks/>
            </p:cNvGrpSpPr>
            <p:nvPr/>
          </p:nvGrpSpPr>
          <p:grpSpPr bwMode="auto">
            <a:xfrm>
              <a:off x="1146" y="2016"/>
              <a:ext cx="569" cy="87"/>
              <a:chOff x="2242" y="1440"/>
              <a:chExt cx="1304" cy="71"/>
            </a:xfrm>
          </p:grpSpPr>
          <p:sp>
            <p:nvSpPr>
              <p:cNvPr id="13364" name="Line 31"/>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65" name="Line 32"/>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55" name="Group 33"/>
            <p:cNvGrpSpPr>
              <a:grpSpLocks/>
            </p:cNvGrpSpPr>
            <p:nvPr/>
          </p:nvGrpSpPr>
          <p:grpSpPr bwMode="auto">
            <a:xfrm>
              <a:off x="2188" y="2030"/>
              <a:ext cx="569" cy="87"/>
              <a:chOff x="2242" y="1440"/>
              <a:chExt cx="1304" cy="71"/>
            </a:xfrm>
          </p:grpSpPr>
          <p:sp>
            <p:nvSpPr>
              <p:cNvPr id="13362" name="Line 34"/>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63" name="Line 35"/>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56" name="Group 36"/>
            <p:cNvGrpSpPr>
              <a:grpSpLocks/>
            </p:cNvGrpSpPr>
            <p:nvPr/>
          </p:nvGrpSpPr>
          <p:grpSpPr bwMode="auto">
            <a:xfrm>
              <a:off x="3200" y="2013"/>
              <a:ext cx="569" cy="87"/>
              <a:chOff x="2242" y="1440"/>
              <a:chExt cx="1304" cy="71"/>
            </a:xfrm>
          </p:grpSpPr>
          <p:sp>
            <p:nvSpPr>
              <p:cNvPr id="13360" name="Line 37"/>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61" name="Line 38"/>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57" name="Group 39"/>
            <p:cNvGrpSpPr>
              <a:grpSpLocks/>
            </p:cNvGrpSpPr>
            <p:nvPr/>
          </p:nvGrpSpPr>
          <p:grpSpPr bwMode="auto">
            <a:xfrm>
              <a:off x="4238" y="2032"/>
              <a:ext cx="569" cy="87"/>
              <a:chOff x="2242" y="1440"/>
              <a:chExt cx="1304" cy="71"/>
            </a:xfrm>
          </p:grpSpPr>
          <p:sp>
            <p:nvSpPr>
              <p:cNvPr id="13358" name="Line 40"/>
              <p:cNvSpPr>
                <a:spLocks noChangeShapeType="1"/>
              </p:cNvSpPr>
              <p:nvPr/>
            </p:nvSpPr>
            <p:spPr bwMode="auto">
              <a:xfrm flipH="1">
                <a:off x="2242" y="1440"/>
                <a:ext cx="319" cy="6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9" name="Line 41"/>
              <p:cNvSpPr>
                <a:spLocks noChangeShapeType="1"/>
              </p:cNvSpPr>
              <p:nvPr/>
            </p:nvSpPr>
            <p:spPr bwMode="auto">
              <a:xfrm>
                <a:off x="3156" y="1464"/>
                <a:ext cx="390" cy="4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14" name="Group 66"/>
          <p:cNvGrpSpPr>
            <a:grpSpLocks/>
          </p:cNvGrpSpPr>
          <p:nvPr/>
        </p:nvGrpSpPr>
        <p:grpSpPr bwMode="auto">
          <a:xfrm>
            <a:off x="1919288" y="4808538"/>
            <a:ext cx="5567362" cy="219075"/>
            <a:chOff x="1209" y="3029"/>
            <a:chExt cx="3507" cy="138"/>
          </a:xfrm>
        </p:grpSpPr>
        <p:grpSp>
          <p:nvGrpSpPr>
            <p:cNvPr id="13342" name="Group 46"/>
            <p:cNvGrpSpPr>
              <a:grpSpLocks/>
            </p:cNvGrpSpPr>
            <p:nvPr/>
          </p:nvGrpSpPr>
          <p:grpSpPr bwMode="auto">
            <a:xfrm>
              <a:off x="1209" y="3029"/>
              <a:ext cx="457" cy="124"/>
              <a:chOff x="1209" y="3029"/>
              <a:chExt cx="457" cy="124"/>
            </a:xfrm>
          </p:grpSpPr>
          <p:sp>
            <p:nvSpPr>
              <p:cNvPr id="13352" name="Line 44"/>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3" name="Line 45"/>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43" name="Group 47"/>
            <p:cNvGrpSpPr>
              <a:grpSpLocks/>
            </p:cNvGrpSpPr>
            <p:nvPr/>
          </p:nvGrpSpPr>
          <p:grpSpPr bwMode="auto">
            <a:xfrm>
              <a:off x="2210" y="3043"/>
              <a:ext cx="457" cy="124"/>
              <a:chOff x="1209" y="3029"/>
              <a:chExt cx="457" cy="124"/>
            </a:xfrm>
          </p:grpSpPr>
          <p:sp>
            <p:nvSpPr>
              <p:cNvPr id="13350" name="Line 48"/>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1" name="Line 49"/>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44" name="Group 50"/>
            <p:cNvGrpSpPr>
              <a:grpSpLocks/>
            </p:cNvGrpSpPr>
            <p:nvPr/>
          </p:nvGrpSpPr>
          <p:grpSpPr bwMode="auto">
            <a:xfrm>
              <a:off x="3232" y="3036"/>
              <a:ext cx="457" cy="124"/>
              <a:chOff x="1209" y="3029"/>
              <a:chExt cx="457" cy="124"/>
            </a:xfrm>
          </p:grpSpPr>
          <p:sp>
            <p:nvSpPr>
              <p:cNvPr id="13348" name="Line 51"/>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9" name="Line 52"/>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45" name="Group 53"/>
            <p:cNvGrpSpPr>
              <a:grpSpLocks/>
            </p:cNvGrpSpPr>
            <p:nvPr/>
          </p:nvGrpSpPr>
          <p:grpSpPr bwMode="auto">
            <a:xfrm>
              <a:off x="4259" y="3034"/>
              <a:ext cx="457" cy="124"/>
              <a:chOff x="1209" y="3029"/>
              <a:chExt cx="457" cy="124"/>
            </a:xfrm>
          </p:grpSpPr>
          <p:sp>
            <p:nvSpPr>
              <p:cNvPr id="13346" name="Line 54"/>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7" name="Line 55"/>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19" name="Group 65"/>
          <p:cNvGrpSpPr>
            <a:grpSpLocks/>
          </p:cNvGrpSpPr>
          <p:nvPr/>
        </p:nvGrpSpPr>
        <p:grpSpPr bwMode="auto">
          <a:xfrm>
            <a:off x="2463800" y="5343525"/>
            <a:ext cx="4389438" cy="206375"/>
            <a:chOff x="1552" y="3366"/>
            <a:chExt cx="2765" cy="130"/>
          </a:xfrm>
        </p:grpSpPr>
        <p:grpSp>
          <p:nvGrpSpPr>
            <p:cNvPr id="13336" name="Group 56"/>
            <p:cNvGrpSpPr>
              <a:grpSpLocks/>
            </p:cNvGrpSpPr>
            <p:nvPr/>
          </p:nvGrpSpPr>
          <p:grpSpPr bwMode="auto">
            <a:xfrm>
              <a:off x="1552" y="3372"/>
              <a:ext cx="766" cy="124"/>
              <a:chOff x="1209" y="3029"/>
              <a:chExt cx="457" cy="124"/>
            </a:xfrm>
          </p:grpSpPr>
          <p:sp>
            <p:nvSpPr>
              <p:cNvPr id="13340" name="Line 57"/>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1" name="Line 58"/>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3337" name="Group 59"/>
            <p:cNvGrpSpPr>
              <a:grpSpLocks/>
            </p:cNvGrpSpPr>
            <p:nvPr/>
          </p:nvGrpSpPr>
          <p:grpSpPr bwMode="auto">
            <a:xfrm>
              <a:off x="3551" y="3366"/>
              <a:ext cx="766" cy="124"/>
              <a:chOff x="1209" y="3029"/>
              <a:chExt cx="457" cy="124"/>
            </a:xfrm>
          </p:grpSpPr>
          <p:sp>
            <p:nvSpPr>
              <p:cNvPr id="13338" name="Line 60"/>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9" name="Line 61"/>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22" name="Group 62"/>
          <p:cNvGrpSpPr>
            <a:grpSpLocks/>
          </p:cNvGrpSpPr>
          <p:nvPr/>
        </p:nvGrpSpPr>
        <p:grpSpPr bwMode="auto">
          <a:xfrm>
            <a:off x="3470275" y="5854700"/>
            <a:ext cx="2343150" cy="196850"/>
            <a:chOff x="1209" y="3029"/>
            <a:chExt cx="457" cy="124"/>
          </a:xfrm>
        </p:grpSpPr>
        <p:sp>
          <p:nvSpPr>
            <p:cNvPr id="13334" name="Line 63"/>
            <p:cNvSpPr>
              <a:spLocks noChangeShapeType="1"/>
            </p:cNvSpPr>
            <p:nvPr/>
          </p:nvSpPr>
          <p:spPr bwMode="auto">
            <a:xfrm>
              <a:off x="1209" y="3029"/>
              <a:ext cx="108"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5" name="Line 64"/>
            <p:cNvSpPr>
              <a:spLocks noChangeShapeType="1"/>
            </p:cNvSpPr>
            <p:nvPr/>
          </p:nvSpPr>
          <p:spPr bwMode="auto">
            <a:xfrm flipH="1">
              <a:off x="1563" y="3029"/>
              <a:ext cx="103" cy="12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04516" name="Text Box 68"/>
          <p:cNvSpPr txBox="1">
            <a:spLocks noChangeArrowheads="1"/>
          </p:cNvSpPr>
          <p:nvPr/>
        </p:nvSpPr>
        <p:spPr bwMode="auto">
          <a:xfrm>
            <a:off x="0" y="3105150"/>
            <a:ext cx="1495425" cy="5175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400"/>
              <a:t>How much work </a:t>
            </a:r>
            <a:br>
              <a:rPr lang="en-US" sz="1400"/>
            </a:br>
            <a:r>
              <a:rPr lang="en-US" sz="1400"/>
              <a:t>at every step?</a:t>
            </a:r>
          </a:p>
        </p:txBody>
      </p:sp>
      <p:sp>
        <p:nvSpPr>
          <p:cNvPr id="104517" name="Text Box 69"/>
          <p:cNvSpPr txBox="1">
            <a:spLocks noChangeArrowheads="1"/>
          </p:cNvSpPr>
          <p:nvPr/>
        </p:nvSpPr>
        <p:spPr bwMode="auto">
          <a:xfrm>
            <a:off x="127000" y="5600700"/>
            <a:ext cx="1495425" cy="5175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400"/>
              <a:t>How much work </a:t>
            </a:r>
            <a:br>
              <a:rPr lang="en-US" sz="1400"/>
            </a:br>
            <a:r>
              <a:rPr lang="en-US" sz="1400"/>
              <a:t>at every step?</a:t>
            </a:r>
          </a:p>
        </p:txBody>
      </p:sp>
      <p:sp>
        <p:nvSpPr>
          <p:cNvPr id="69" name="TextBox 68"/>
          <p:cNvSpPr txBox="1"/>
          <p:nvPr/>
        </p:nvSpPr>
        <p:spPr>
          <a:xfrm>
            <a:off x="4627563" y="311150"/>
            <a:ext cx="2405062" cy="92233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u="sng" dirty="0"/>
              <a:t>Main idea:</a:t>
            </a:r>
          </a:p>
          <a:p>
            <a:pPr>
              <a:buFont typeface="Arial" pitchFamily="34" charset="0"/>
              <a:buChar char="•"/>
              <a:defRPr/>
            </a:pPr>
            <a:r>
              <a:rPr lang="en-US" dirty="0"/>
              <a:t>Dividing is trivial</a:t>
            </a:r>
          </a:p>
          <a:p>
            <a:pPr>
              <a:buFont typeface="Arial" pitchFamily="34" charset="0"/>
              <a:buChar char="•"/>
              <a:defRPr/>
            </a:pPr>
            <a:r>
              <a:rPr lang="en-US" dirty="0"/>
              <a:t>Merging is non-trivial</a:t>
            </a:r>
          </a:p>
        </p:txBody>
      </p:sp>
    </p:spTree>
    <p:extLst>
      <p:ext uri="{BB962C8B-B14F-4D97-AF65-F5344CB8AC3E}">
        <p14:creationId xmlns:p14="http://schemas.microsoft.com/office/powerpoint/2010/main" val="2859056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04453"/>
                                        </p:tgtEl>
                                        <p:attrNameLst>
                                          <p:attrName>style.visibility</p:attrName>
                                        </p:attrNameLst>
                                      </p:cBhvr>
                                      <p:to>
                                        <p:strVal val="visible"/>
                                      </p:to>
                                    </p:set>
                                    <p:animEffect transition="in" filter="blinds(horizontal)">
                                      <p:cBhvr>
                                        <p:cTn id="31" dur="500"/>
                                        <p:tgtEl>
                                          <p:spTgt spid="1044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linds(horizontal)">
                                      <p:cBhvr>
                                        <p:cTn id="46" dur="500"/>
                                        <p:tgtEl>
                                          <p:spTgt spid="2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blinds(horizontal)">
                                      <p:cBhvr>
                                        <p:cTn id="51" dur="500"/>
                                        <p:tgtEl>
                                          <p:spTgt spid="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04516"/>
                                        </p:tgtEl>
                                        <p:attrNameLst>
                                          <p:attrName>style.visibility</p:attrName>
                                        </p:attrNameLst>
                                      </p:cBhvr>
                                      <p:to>
                                        <p:strVal val="visible"/>
                                      </p:to>
                                    </p:set>
                                    <p:animEffect transition="in" filter="blinds(horizontal)">
                                      <p:cBhvr>
                                        <p:cTn id="56" dur="500"/>
                                        <p:tgtEl>
                                          <p:spTgt spid="10451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04517"/>
                                        </p:tgtEl>
                                        <p:attrNameLst>
                                          <p:attrName>style.visibility</p:attrName>
                                        </p:attrNameLst>
                                      </p:cBhvr>
                                      <p:to>
                                        <p:strVal val="visible"/>
                                      </p:to>
                                    </p:set>
                                    <p:animEffect transition="in" filter="blinds(horizontal)">
                                      <p:cBhvr>
                                        <p:cTn id="61" dur="500"/>
                                        <p:tgtEl>
                                          <p:spTgt spid="10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16" grpId="0" animBg="1"/>
      <p:bldP spid="1045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a:xfrm>
            <a:off x="3991088" y="6645275"/>
            <a:ext cx="1161826" cy="365125"/>
          </a:xfrm>
        </p:spPr>
        <p:txBody>
          <a:bodyPr/>
          <a:lstStyle/>
          <a:p>
            <a:fld id="{1C6D4E68-83F6-4AD3-ABA0-3487AB5419F8}" type="slidenum">
              <a:rPr lang="en-US"/>
              <a:pPr/>
              <a:t>44</a:t>
            </a:fld>
            <a:endParaRPr lang="en-US"/>
          </a:p>
        </p:txBody>
      </p:sp>
      <p:sp>
        <p:nvSpPr>
          <p:cNvPr id="50188" name="Text Box 12"/>
          <p:cNvSpPr txBox="1">
            <a:spLocks noChangeArrowheads="1"/>
          </p:cNvSpPr>
          <p:nvPr/>
        </p:nvSpPr>
        <p:spPr bwMode="auto">
          <a:xfrm>
            <a:off x="2524125" y="300655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8  2   9   4</a:t>
            </a:r>
          </a:p>
        </p:txBody>
      </p:sp>
      <p:sp>
        <p:nvSpPr>
          <p:cNvPr id="50189" name="Text Box 13"/>
          <p:cNvSpPr txBox="1">
            <a:spLocks noChangeArrowheads="1"/>
          </p:cNvSpPr>
          <p:nvPr/>
        </p:nvSpPr>
        <p:spPr bwMode="auto">
          <a:xfrm>
            <a:off x="5884863" y="3043062"/>
            <a:ext cx="147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5   3   1   6</a:t>
            </a:r>
          </a:p>
        </p:txBody>
      </p:sp>
      <p:sp>
        <p:nvSpPr>
          <p:cNvPr id="50190" name="Text Box 14"/>
          <p:cNvSpPr txBox="1">
            <a:spLocks noChangeArrowheads="1"/>
          </p:cNvSpPr>
          <p:nvPr/>
        </p:nvSpPr>
        <p:spPr bwMode="auto">
          <a:xfrm>
            <a:off x="1658938" y="3647900"/>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8   2</a:t>
            </a:r>
          </a:p>
        </p:txBody>
      </p:sp>
      <p:sp>
        <p:nvSpPr>
          <p:cNvPr id="50191" name="Text Box 15"/>
          <p:cNvSpPr txBox="1">
            <a:spLocks noChangeArrowheads="1"/>
          </p:cNvSpPr>
          <p:nvPr/>
        </p:nvSpPr>
        <p:spPr bwMode="auto">
          <a:xfrm>
            <a:off x="7453313" y="3638375"/>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1   6</a:t>
            </a:r>
          </a:p>
        </p:txBody>
      </p:sp>
      <p:sp>
        <p:nvSpPr>
          <p:cNvPr id="50192" name="Text Box 16"/>
          <p:cNvSpPr txBox="1">
            <a:spLocks noChangeArrowheads="1"/>
          </p:cNvSpPr>
          <p:nvPr/>
        </p:nvSpPr>
        <p:spPr bwMode="auto">
          <a:xfrm>
            <a:off x="3454400" y="3636787"/>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9   4</a:t>
            </a:r>
          </a:p>
        </p:txBody>
      </p:sp>
      <p:sp>
        <p:nvSpPr>
          <p:cNvPr id="50193" name="Text Box 17"/>
          <p:cNvSpPr txBox="1">
            <a:spLocks noChangeArrowheads="1"/>
          </p:cNvSpPr>
          <p:nvPr/>
        </p:nvSpPr>
        <p:spPr bwMode="auto">
          <a:xfrm>
            <a:off x="5694363" y="3655837"/>
            <a:ext cx="71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5   3</a:t>
            </a:r>
          </a:p>
        </p:txBody>
      </p:sp>
      <p:sp>
        <p:nvSpPr>
          <p:cNvPr id="50194" name="Text Box 18"/>
          <p:cNvSpPr txBox="1">
            <a:spLocks noChangeArrowheads="1"/>
          </p:cNvSpPr>
          <p:nvPr/>
        </p:nvSpPr>
        <p:spPr bwMode="auto">
          <a:xfrm>
            <a:off x="1544638" y="4284487"/>
            <a:ext cx="681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u="sng">
                <a:latin typeface="Times New Roman" pitchFamily="18" charset="0"/>
              </a:rPr>
              <a:t>8</a:t>
            </a:r>
            <a:r>
              <a:rPr lang="en-US" sz="2400">
                <a:latin typeface="Times New Roman" pitchFamily="18" charset="0"/>
              </a:rPr>
              <a:t>     </a:t>
            </a:r>
            <a:r>
              <a:rPr lang="en-US" sz="2400" u="sng">
                <a:latin typeface="Times New Roman" pitchFamily="18" charset="0"/>
              </a:rPr>
              <a:t>2</a:t>
            </a:r>
            <a:r>
              <a:rPr lang="en-US" sz="2400">
                <a:latin typeface="Times New Roman" pitchFamily="18" charset="0"/>
              </a:rPr>
              <a:t>	           </a:t>
            </a:r>
            <a:r>
              <a:rPr lang="en-US" sz="2400" u="sng">
                <a:latin typeface="Times New Roman" pitchFamily="18" charset="0"/>
              </a:rPr>
              <a:t>9</a:t>
            </a:r>
            <a:r>
              <a:rPr lang="en-US" sz="2400">
                <a:latin typeface="Times New Roman" pitchFamily="18" charset="0"/>
              </a:rPr>
              <a:t>        </a:t>
            </a:r>
            <a:r>
              <a:rPr lang="en-US" sz="2400" u="sng">
                <a:latin typeface="Times New Roman" pitchFamily="18" charset="0"/>
              </a:rPr>
              <a:t>4</a:t>
            </a:r>
            <a:r>
              <a:rPr lang="en-US" sz="2400">
                <a:latin typeface="Times New Roman" pitchFamily="18" charset="0"/>
              </a:rPr>
              <a:t>		    </a:t>
            </a:r>
            <a:r>
              <a:rPr lang="en-US" sz="2400" u="sng">
                <a:latin typeface="Times New Roman" pitchFamily="18" charset="0"/>
              </a:rPr>
              <a:t>5</a:t>
            </a:r>
            <a:r>
              <a:rPr lang="en-US" sz="2400">
                <a:latin typeface="Times New Roman" pitchFamily="18" charset="0"/>
              </a:rPr>
              <a:t>	</a:t>
            </a:r>
            <a:r>
              <a:rPr lang="en-US" sz="2400" u="sng">
                <a:latin typeface="Times New Roman" pitchFamily="18" charset="0"/>
              </a:rPr>
              <a:t>3</a:t>
            </a:r>
            <a:r>
              <a:rPr lang="en-US" sz="2400">
                <a:latin typeface="Times New Roman" pitchFamily="18" charset="0"/>
              </a:rPr>
              <a:t>	  </a:t>
            </a:r>
            <a:r>
              <a:rPr lang="en-US" sz="2400" u="sng">
                <a:latin typeface="Times New Roman" pitchFamily="18" charset="0"/>
              </a:rPr>
              <a:t>1</a:t>
            </a:r>
            <a:r>
              <a:rPr lang="en-US" sz="2400">
                <a:latin typeface="Times New Roman" pitchFamily="18" charset="0"/>
              </a:rPr>
              <a:t> 	 </a:t>
            </a:r>
            <a:r>
              <a:rPr lang="en-US" sz="2400" u="sng">
                <a:latin typeface="Times New Roman" pitchFamily="18" charset="0"/>
              </a:rPr>
              <a:t>6</a:t>
            </a:r>
          </a:p>
        </p:txBody>
      </p:sp>
      <p:sp>
        <p:nvSpPr>
          <p:cNvPr id="50195" name="Text Box 19"/>
          <p:cNvSpPr txBox="1">
            <a:spLocks noChangeArrowheads="1"/>
          </p:cNvSpPr>
          <p:nvPr/>
        </p:nvSpPr>
        <p:spPr bwMode="auto">
          <a:xfrm>
            <a:off x="1441450" y="4929012"/>
            <a:ext cx="673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   </a:t>
            </a:r>
            <a:r>
              <a:rPr lang="en-US" sz="2400" u="sng">
                <a:latin typeface="Times New Roman" pitchFamily="18" charset="0"/>
              </a:rPr>
              <a:t>2   8</a:t>
            </a:r>
            <a:r>
              <a:rPr lang="en-US" sz="2400">
                <a:latin typeface="Times New Roman" pitchFamily="18" charset="0"/>
              </a:rPr>
              <a:t>	               </a:t>
            </a:r>
            <a:r>
              <a:rPr lang="en-US" sz="2400" u="sng">
                <a:latin typeface="Times New Roman" pitchFamily="18" charset="0"/>
              </a:rPr>
              <a:t>4    9</a:t>
            </a:r>
            <a:r>
              <a:rPr lang="en-US" sz="2400">
                <a:latin typeface="Times New Roman" pitchFamily="18" charset="0"/>
              </a:rPr>
              <a:t>		        </a:t>
            </a:r>
            <a:r>
              <a:rPr lang="en-US" sz="2400" u="sng">
                <a:latin typeface="Times New Roman" pitchFamily="18" charset="0"/>
              </a:rPr>
              <a:t>3   5</a:t>
            </a:r>
            <a:r>
              <a:rPr lang="en-US" sz="2400">
                <a:latin typeface="Times New Roman" pitchFamily="18" charset="0"/>
              </a:rPr>
              <a:t>	       </a:t>
            </a:r>
            <a:r>
              <a:rPr lang="en-US" sz="2400" u="sng">
                <a:latin typeface="Times New Roman" pitchFamily="18" charset="0"/>
              </a:rPr>
              <a:t>1   6</a:t>
            </a:r>
          </a:p>
        </p:txBody>
      </p:sp>
      <p:sp>
        <p:nvSpPr>
          <p:cNvPr id="50196" name="Text Box 20"/>
          <p:cNvSpPr txBox="1">
            <a:spLocks noChangeArrowheads="1"/>
          </p:cNvSpPr>
          <p:nvPr/>
        </p:nvSpPr>
        <p:spPr bwMode="auto">
          <a:xfrm>
            <a:off x="1574800" y="5627512"/>
            <a:ext cx="597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        </a:t>
            </a:r>
            <a:r>
              <a:rPr lang="en-US" sz="2400" u="sng">
                <a:latin typeface="Times New Roman" pitchFamily="18" charset="0"/>
              </a:rPr>
              <a:t>2   4   8   9</a:t>
            </a:r>
            <a:r>
              <a:rPr lang="en-US" sz="2400">
                <a:latin typeface="Times New Roman" pitchFamily="18" charset="0"/>
              </a:rPr>
              <a:t>		           </a:t>
            </a:r>
            <a:r>
              <a:rPr lang="en-US" sz="2400" u="sng">
                <a:latin typeface="Times New Roman" pitchFamily="18" charset="0"/>
              </a:rPr>
              <a:t>1   3   5   6</a:t>
            </a:r>
          </a:p>
        </p:txBody>
      </p:sp>
      <p:sp>
        <p:nvSpPr>
          <p:cNvPr id="50197" name="Text Box 21"/>
          <p:cNvSpPr txBox="1">
            <a:spLocks noChangeArrowheads="1"/>
          </p:cNvSpPr>
          <p:nvPr/>
        </p:nvSpPr>
        <p:spPr bwMode="auto">
          <a:xfrm>
            <a:off x="2990850" y="6332362"/>
            <a:ext cx="3613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        </a:t>
            </a:r>
            <a:r>
              <a:rPr lang="en-US" sz="2400" u="sng">
                <a:latin typeface="Times New Roman" pitchFamily="18" charset="0"/>
              </a:rPr>
              <a:t>1   2   3   4   5   6   8   9</a:t>
            </a:r>
          </a:p>
        </p:txBody>
      </p:sp>
      <p:sp>
        <p:nvSpPr>
          <p:cNvPr id="50198" name="Line 22"/>
          <p:cNvSpPr>
            <a:spLocks noChangeShapeType="1"/>
          </p:cNvSpPr>
          <p:nvPr/>
        </p:nvSpPr>
        <p:spPr bwMode="auto">
          <a:xfrm flipH="1">
            <a:off x="4356100" y="2819225"/>
            <a:ext cx="565150" cy="841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99" name="Line 23"/>
          <p:cNvSpPr>
            <a:spLocks noChangeShapeType="1"/>
          </p:cNvSpPr>
          <p:nvPr/>
        </p:nvSpPr>
        <p:spPr bwMode="auto">
          <a:xfrm>
            <a:off x="5434013" y="2819225"/>
            <a:ext cx="585787" cy="841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0" name="Line 24"/>
          <p:cNvSpPr>
            <a:spLocks noChangeShapeType="1"/>
          </p:cNvSpPr>
          <p:nvPr/>
        </p:nvSpPr>
        <p:spPr bwMode="auto">
          <a:xfrm flipH="1">
            <a:off x="2568575" y="3478037"/>
            <a:ext cx="574675"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1" name="Line 25"/>
          <p:cNvSpPr>
            <a:spLocks noChangeShapeType="1"/>
          </p:cNvSpPr>
          <p:nvPr/>
        </p:nvSpPr>
        <p:spPr bwMode="auto">
          <a:xfrm>
            <a:off x="3328988" y="3457400"/>
            <a:ext cx="492125" cy="1651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2" name="Line 26"/>
          <p:cNvSpPr>
            <a:spLocks noChangeShapeType="1"/>
          </p:cNvSpPr>
          <p:nvPr/>
        </p:nvSpPr>
        <p:spPr bwMode="auto">
          <a:xfrm flipH="1">
            <a:off x="6451600" y="3498675"/>
            <a:ext cx="328613"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3" name="Line 27"/>
          <p:cNvSpPr>
            <a:spLocks noChangeShapeType="1"/>
          </p:cNvSpPr>
          <p:nvPr/>
        </p:nvSpPr>
        <p:spPr bwMode="auto">
          <a:xfrm>
            <a:off x="7099300" y="3498675"/>
            <a:ext cx="390525" cy="2365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4" name="Line 28"/>
          <p:cNvSpPr>
            <a:spLocks noChangeShapeType="1"/>
          </p:cNvSpPr>
          <p:nvPr/>
        </p:nvSpPr>
        <p:spPr bwMode="auto">
          <a:xfrm flipH="1">
            <a:off x="1808163" y="4114625"/>
            <a:ext cx="215900" cy="2270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5" name="Line 29"/>
          <p:cNvSpPr>
            <a:spLocks noChangeShapeType="1"/>
          </p:cNvSpPr>
          <p:nvPr/>
        </p:nvSpPr>
        <p:spPr bwMode="auto">
          <a:xfrm>
            <a:off x="2136775" y="4135262"/>
            <a:ext cx="123825" cy="1857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6" name="Line 30"/>
          <p:cNvSpPr>
            <a:spLocks noChangeShapeType="1"/>
          </p:cNvSpPr>
          <p:nvPr/>
        </p:nvSpPr>
        <p:spPr bwMode="auto">
          <a:xfrm flipH="1">
            <a:off x="3667125" y="4146375"/>
            <a:ext cx="195263" cy="1841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7" name="Line 31"/>
          <p:cNvSpPr>
            <a:spLocks noChangeShapeType="1"/>
          </p:cNvSpPr>
          <p:nvPr/>
        </p:nvSpPr>
        <p:spPr bwMode="auto">
          <a:xfrm>
            <a:off x="3944938" y="4114625"/>
            <a:ext cx="236537" cy="2063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8" name="Line 32"/>
          <p:cNvSpPr>
            <a:spLocks noChangeShapeType="1"/>
          </p:cNvSpPr>
          <p:nvPr/>
        </p:nvSpPr>
        <p:spPr bwMode="auto">
          <a:xfrm flipH="1">
            <a:off x="5824538" y="4146375"/>
            <a:ext cx="195262" cy="1635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09" name="Line 33"/>
          <p:cNvSpPr>
            <a:spLocks noChangeShapeType="1"/>
          </p:cNvSpPr>
          <p:nvPr/>
        </p:nvSpPr>
        <p:spPr bwMode="auto">
          <a:xfrm>
            <a:off x="6102350" y="4135262"/>
            <a:ext cx="123825" cy="1539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0" name="Line 34"/>
          <p:cNvSpPr>
            <a:spLocks noChangeShapeType="1"/>
          </p:cNvSpPr>
          <p:nvPr/>
        </p:nvSpPr>
        <p:spPr bwMode="auto">
          <a:xfrm flipH="1">
            <a:off x="7540625" y="4155900"/>
            <a:ext cx="298450" cy="2270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1" name="Line 35"/>
          <p:cNvSpPr>
            <a:spLocks noChangeShapeType="1"/>
          </p:cNvSpPr>
          <p:nvPr/>
        </p:nvSpPr>
        <p:spPr bwMode="auto">
          <a:xfrm>
            <a:off x="7931150" y="4155900"/>
            <a:ext cx="174625" cy="1857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2" name="Line 36"/>
          <p:cNvSpPr>
            <a:spLocks noChangeShapeType="1"/>
          </p:cNvSpPr>
          <p:nvPr/>
        </p:nvSpPr>
        <p:spPr bwMode="auto">
          <a:xfrm>
            <a:off x="1684338" y="4711525"/>
            <a:ext cx="34925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3" name="Line 37"/>
          <p:cNvSpPr>
            <a:spLocks noChangeShapeType="1"/>
          </p:cNvSpPr>
          <p:nvPr/>
        </p:nvSpPr>
        <p:spPr bwMode="auto">
          <a:xfrm flipH="1">
            <a:off x="2054225" y="4711525"/>
            <a:ext cx="174625"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4" name="Line 38"/>
          <p:cNvSpPr>
            <a:spLocks noChangeShapeType="1"/>
          </p:cNvSpPr>
          <p:nvPr/>
        </p:nvSpPr>
        <p:spPr bwMode="auto">
          <a:xfrm>
            <a:off x="3532188" y="4709937"/>
            <a:ext cx="34925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5" name="Line 39"/>
          <p:cNvSpPr>
            <a:spLocks noChangeShapeType="1"/>
          </p:cNvSpPr>
          <p:nvPr/>
        </p:nvSpPr>
        <p:spPr bwMode="auto">
          <a:xfrm flipH="1">
            <a:off x="3902075" y="4709937"/>
            <a:ext cx="174625"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6" name="Line 40"/>
          <p:cNvSpPr>
            <a:spLocks noChangeShapeType="1"/>
          </p:cNvSpPr>
          <p:nvPr/>
        </p:nvSpPr>
        <p:spPr bwMode="auto">
          <a:xfrm>
            <a:off x="5719763" y="4700412"/>
            <a:ext cx="34925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7" name="Line 41"/>
          <p:cNvSpPr>
            <a:spLocks noChangeShapeType="1"/>
          </p:cNvSpPr>
          <p:nvPr/>
        </p:nvSpPr>
        <p:spPr bwMode="auto">
          <a:xfrm flipH="1">
            <a:off x="6089650" y="4700412"/>
            <a:ext cx="174625"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8" name="Line 42"/>
          <p:cNvSpPr>
            <a:spLocks noChangeShapeType="1"/>
          </p:cNvSpPr>
          <p:nvPr/>
        </p:nvSpPr>
        <p:spPr bwMode="auto">
          <a:xfrm>
            <a:off x="7486650" y="4719462"/>
            <a:ext cx="349250"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19" name="Line 43"/>
          <p:cNvSpPr>
            <a:spLocks noChangeShapeType="1"/>
          </p:cNvSpPr>
          <p:nvPr/>
        </p:nvSpPr>
        <p:spPr bwMode="auto">
          <a:xfrm flipH="1">
            <a:off x="7856538" y="4719462"/>
            <a:ext cx="174625" cy="2667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0" name="Line 44"/>
          <p:cNvSpPr>
            <a:spLocks noChangeShapeType="1"/>
          </p:cNvSpPr>
          <p:nvPr/>
        </p:nvSpPr>
        <p:spPr bwMode="auto">
          <a:xfrm>
            <a:off x="2157413" y="5368750"/>
            <a:ext cx="760412" cy="3079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1" name="Line 45"/>
          <p:cNvSpPr>
            <a:spLocks noChangeShapeType="1"/>
          </p:cNvSpPr>
          <p:nvPr/>
        </p:nvSpPr>
        <p:spPr bwMode="auto">
          <a:xfrm flipH="1">
            <a:off x="2947988" y="5359225"/>
            <a:ext cx="955675"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2" name="Line 46"/>
          <p:cNvSpPr>
            <a:spLocks noChangeShapeType="1"/>
          </p:cNvSpPr>
          <p:nvPr/>
        </p:nvSpPr>
        <p:spPr bwMode="auto">
          <a:xfrm>
            <a:off x="6038850" y="5356050"/>
            <a:ext cx="760413" cy="3079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3" name="Line 47"/>
          <p:cNvSpPr>
            <a:spLocks noChangeShapeType="1"/>
          </p:cNvSpPr>
          <p:nvPr/>
        </p:nvSpPr>
        <p:spPr bwMode="auto">
          <a:xfrm flipH="1">
            <a:off x="6829425" y="5346525"/>
            <a:ext cx="955675"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4" name="Line 48"/>
          <p:cNvSpPr>
            <a:spLocks noChangeShapeType="1"/>
          </p:cNvSpPr>
          <p:nvPr/>
        </p:nvSpPr>
        <p:spPr bwMode="auto">
          <a:xfrm>
            <a:off x="2979738" y="6067250"/>
            <a:ext cx="2065337" cy="3286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5" name="Line 49"/>
          <p:cNvSpPr>
            <a:spLocks noChangeShapeType="1"/>
          </p:cNvSpPr>
          <p:nvPr/>
        </p:nvSpPr>
        <p:spPr bwMode="auto">
          <a:xfrm flipH="1">
            <a:off x="5064125" y="6078362"/>
            <a:ext cx="1768475" cy="317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226" name="Text Box 50"/>
          <p:cNvSpPr txBox="1">
            <a:spLocks noChangeArrowheads="1"/>
          </p:cNvSpPr>
          <p:nvPr/>
        </p:nvSpPr>
        <p:spPr bwMode="auto">
          <a:xfrm>
            <a:off x="576263" y="4771850"/>
            <a:ext cx="979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Merge</a:t>
            </a:r>
          </a:p>
        </p:txBody>
      </p:sp>
      <p:sp>
        <p:nvSpPr>
          <p:cNvPr id="50227" name="Text Box 51"/>
          <p:cNvSpPr txBox="1">
            <a:spLocks noChangeArrowheads="1"/>
          </p:cNvSpPr>
          <p:nvPr/>
        </p:nvSpPr>
        <p:spPr bwMode="auto">
          <a:xfrm>
            <a:off x="1004888" y="5437012"/>
            <a:ext cx="979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Merge</a:t>
            </a:r>
          </a:p>
        </p:txBody>
      </p:sp>
      <p:sp>
        <p:nvSpPr>
          <p:cNvPr id="50228" name="Text Box 52"/>
          <p:cNvSpPr txBox="1">
            <a:spLocks noChangeArrowheads="1"/>
          </p:cNvSpPr>
          <p:nvPr/>
        </p:nvSpPr>
        <p:spPr bwMode="auto">
          <a:xfrm>
            <a:off x="2114550" y="6178375"/>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Merge</a:t>
            </a:r>
          </a:p>
        </p:txBody>
      </p:sp>
      <p:sp>
        <p:nvSpPr>
          <p:cNvPr id="50229" name="Text Box 53"/>
          <p:cNvSpPr txBox="1">
            <a:spLocks noChangeArrowheads="1"/>
          </p:cNvSpPr>
          <p:nvPr/>
        </p:nvSpPr>
        <p:spPr bwMode="auto">
          <a:xfrm>
            <a:off x="1458913" y="2674762"/>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Divide</a:t>
            </a:r>
          </a:p>
        </p:txBody>
      </p:sp>
      <p:sp>
        <p:nvSpPr>
          <p:cNvPr id="50230" name="Text Box 54"/>
          <p:cNvSpPr txBox="1">
            <a:spLocks noChangeArrowheads="1"/>
          </p:cNvSpPr>
          <p:nvPr/>
        </p:nvSpPr>
        <p:spPr bwMode="auto">
          <a:xfrm>
            <a:off x="985838" y="3247850"/>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Divide</a:t>
            </a:r>
          </a:p>
        </p:txBody>
      </p:sp>
      <p:sp>
        <p:nvSpPr>
          <p:cNvPr id="50231" name="Text Box 55"/>
          <p:cNvSpPr txBox="1">
            <a:spLocks noChangeArrowheads="1"/>
          </p:cNvSpPr>
          <p:nvPr/>
        </p:nvSpPr>
        <p:spPr bwMode="auto">
          <a:xfrm>
            <a:off x="604838" y="3835225"/>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Divide</a:t>
            </a:r>
          </a:p>
        </p:txBody>
      </p:sp>
      <p:sp>
        <p:nvSpPr>
          <p:cNvPr id="50232" name="Text Box 56"/>
          <p:cNvSpPr txBox="1">
            <a:spLocks noChangeArrowheads="1"/>
          </p:cNvSpPr>
          <p:nvPr/>
        </p:nvSpPr>
        <p:spPr bwMode="auto">
          <a:xfrm>
            <a:off x="130175" y="4254325"/>
            <a:ext cx="137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1 element</a:t>
            </a:r>
          </a:p>
        </p:txBody>
      </p:sp>
      <p:sp>
        <p:nvSpPr>
          <p:cNvPr id="50233" name="Text Box 57"/>
          <p:cNvSpPr txBox="1">
            <a:spLocks noChangeArrowheads="1"/>
          </p:cNvSpPr>
          <p:nvPr/>
        </p:nvSpPr>
        <p:spPr bwMode="auto">
          <a:xfrm>
            <a:off x="3276600" y="2300112"/>
            <a:ext cx="457200"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8</a:t>
            </a:r>
          </a:p>
        </p:txBody>
      </p:sp>
      <p:sp>
        <p:nvSpPr>
          <p:cNvPr id="50234" name="Text Box 58"/>
          <p:cNvSpPr txBox="1">
            <a:spLocks noChangeArrowheads="1"/>
          </p:cNvSpPr>
          <p:nvPr/>
        </p:nvSpPr>
        <p:spPr bwMode="auto">
          <a:xfrm>
            <a:off x="3733800" y="2300112"/>
            <a:ext cx="457200"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2</a:t>
            </a:r>
          </a:p>
        </p:txBody>
      </p:sp>
      <p:sp>
        <p:nvSpPr>
          <p:cNvPr id="50235" name="Text Box 59"/>
          <p:cNvSpPr txBox="1">
            <a:spLocks noChangeArrowheads="1"/>
          </p:cNvSpPr>
          <p:nvPr/>
        </p:nvSpPr>
        <p:spPr bwMode="auto">
          <a:xfrm>
            <a:off x="4191000" y="2300112"/>
            <a:ext cx="457200"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9</a:t>
            </a:r>
          </a:p>
        </p:txBody>
      </p:sp>
      <p:sp>
        <p:nvSpPr>
          <p:cNvPr id="50236" name="Text Box 60"/>
          <p:cNvSpPr txBox="1">
            <a:spLocks noChangeArrowheads="1"/>
          </p:cNvSpPr>
          <p:nvPr/>
        </p:nvSpPr>
        <p:spPr bwMode="auto">
          <a:xfrm>
            <a:off x="4648200" y="2300112"/>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4</a:t>
            </a:r>
          </a:p>
        </p:txBody>
      </p:sp>
      <p:sp>
        <p:nvSpPr>
          <p:cNvPr id="50237" name="Text Box 61"/>
          <p:cNvSpPr txBox="1">
            <a:spLocks noChangeArrowheads="1"/>
          </p:cNvSpPr>
          <p:nvPr/>
        </p:nvSpPr>
        <p:spPr bwMode="auto">
          <a:xfrm>
            <a:off x="5105400" y="2300112"/>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5</a:t>
            </a:r>
          </a:p>
        </p:txBody>
      </p:sp>
      <p:sp>
        <p:nvSpPr>
          <p:cNvPr id="50238" name="Text Box 62"/>
          <p:cNvSpPr txBox="1">
            <a:spLocks noChangeArrowheads="1"/>
          </p:cNvSpPr>
          <p:nvPr/>
        </p:nvSpPr>
        <p:spPr bwMode="auto">
          <a:xfrm>
            <a:off x="5562600" y="2300112"/>
            <a:ext cx="457200" cy="384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3</a:t>
            </a:r>
          </a:p>
        </p:txBody>
      </p:sp>
      <p:sp>
        <p:nvSpPr>
          <p:cNvPr id="50239" name="Text Box 63"/>
          <p:cNvSpPr txBox="1">
            <a:spLocks noChangeArrowheads="1"/>
          </p:cNvSpPr>
          <p:nvPr/>
        </p:nvSpPr>
        <p:spPr bwMode="auto">
          <a:xfrm>
            <a:off x="6019800" y="2300112"/>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1</a:t>
            </a:r>
          </a:p>
        </p:txBody>
      </p:sp>
      <p:sp>
        <p:nvSpPr>
          <p:cNvPr id="50240" name="Text Box 64"/>
          <p:cNvSpPr txBox="1">
            <a:spLocks noChangeArrowheads="1"/>
          </p:cNvSpPr>
          <p:nvPr/>
        </p:nvSpPr>
        <p:spPr bwMode="auto">
          <a:xfrm>
            <a:off x="6477000" y="2300112"/>
            <a:ext cx="457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rPr>
              <a:t>6</a:t>
            </a:r>
          </a:p>
        </p:txBody>
      </p:sp>
      <p:sp>
        <p:nvSpPr>
          <p:cNvPr id="60" name="Rectangle 2"/>
          <p:cNvSpPr>
            <a:spLocks noGrp="1" noChangeArrowheads="1"/>
          </p:cNvSpPr>
          <p:nvPr>
            <p:ph type="title"/>
          </p:nvPr>
        </p:nvSpPr>
        <p:spPr>
          <a:xfrm>
            <a:off x="457200" y="338328"/>
            <a:ext cx="8229600" cy="1252728"/>
          </a:xfrm>
        </p:spPr>
        <p:txBody>
          <a:bodyPr/>
          <a:lstStyle/>
          <a:p>
            <a:r>
              <a:rPr lang="en-US" dirty="0" smtClean="0">
                <a:solidFill>
                  <a:schemeClr val="bg1"/>
                </a:solidFill>
              </a:rPr>
              <a:t>Merge sort </a:t>
            </a:r>
            <a:r>
              <a:rPr lang="en-US" dirty="0">
                <a:solidFill>
                  <a:schemeClr val="bg1"/>
                </a:solidFill>
              </a:rPr>
              <a:t>Example</a:t>
            </a:r>
          </a:p>
        </p:txBody>
      </p:sp>
    </p:spTree>
    <p:extLst>
      <p:ext uri="{BB962C8B-B14F-4D97-AF65-F5344CB8AC3E}">
        <p14:creationId xmlns:p14="http://schemas.microsoft.com/office/powerpoint/2010/main" val="405451991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45</a:t>
            </a:fld>
            <a:endParaRPr lang="en-US"/>
          </a:p>
        </p:txBody>
      </p:sp>
      <p:sp>
        <p:nvSpPr>
          <p:cNvPr id="28674" name="Rectangle 2"/>
          <p:cNvSpPr>
            <a:spLocks noGrp="1" noChangeArrowheads="1"/>
          </p:cNvSpPr>
          <p:nvPr>
            <p:ph type="title"/>
          </p:nvPr>
        </p:nvSpPr>
        <p:spPr/>
        <p:txBody>
          <a:bodyPr>
            <a:normAutofit/>
          </a:bodyPr>
          <a:lstStyle/>
          <a:p>
            <a:r>
              <a:rPr lang="en-US" sz="3600" b="1" dirty="0" smtClean="0"/>
              <a:t>MERGE SORT</a:t>
            </a:r>
            <a:endParaRPr lang="en-US" sz="36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2057400"/>
            <a:ext cx="8458200" cy="4572000"/>
          </a:xfrm>
          <a:prstGeom prst="rect">
            <a:avLst/>
          </a:prstGeom>
        </p:spPr>
      </p:pic>
    </p:spTree>
    <p:extLst>
      <p:ext uri="{BB962C8B-B14F-4D97-AF65-F5344CB8AC3E}">
        <p14:creationId xmlns:p14="http://schemas.microsoft.com/office/powerpoint/2010/main" val="2217461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
        <p:nvSpPr>
          <p:cNvPr id="4" name="Title 3"/>
          <p:cNvSpPr>
            <a:spLocks noGrp="1"/>
          </p:cNvSpPr>
          <p:nvPr>
            <p:ph type="title"/>
          </p:nvPr>
        </p:nvSpPr>
        <p:spPr/>
        <p:txBody>
          <a:bodyPr/>
          <a:lstStyle/>
          <a:p>
            <a:r>
              <a:rPr lang="en-US" b="1" dirty="0"/>
              <a:t>MERGE SORT</a:t>
            </a:r>
            <a:endParaRPr lang="en-US" dirty="0"/>
          </a:p>
        </p:txBody>
      </p:sp>
      <p:pic>
        <p:nvPicPr>
          <p:cNvPr id="142338" name="Picture 2" descr="2510824-0d061316be55799a.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53936"/>
            <a:ext cx="8839200" cy="5504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796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9" name="object 9"/>
          <p:cNvSpPr/>
          <p:nvPr/>
        </p:nvSpPr>
        <p:spPr>
          <a:xfrm>
            <a:off x="467537" y="1196721"/>
            <a:ext cx="8676513" cy="2380995"/>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p:nvPr/>
        </p:nvSpPr>
        <p:spPr>
          <a:xfrm>
            <a:off x="491858" y="4149051"/>
            <a:ext cx="4766564" cy="2160270"/>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535940" y="326796"/>
            <a:ext cx="1591509" cy="585012"/>
          </a:xfrm>
          <a:prstGeom prst="rect">
            <a:avLst/>
          </a:prstGeom>
        </p:spPr>
        <p:txBody>
          <a:bodyPr wrap="square" lIns="0" tIns="0" rIns="0" bIns="0" rtlCol="0">
            <a:noAutofit/>
          </a:bodyPr>
          <a:lstStyle/>
          <a:p>
            <a:pPr marL="12700">
              <a:lnSpc>
                <a:spcPts val="4585"/>
              </a:lnSpc>
              <a:spcBef>
                <a:spcPts val="229"/>
              </a:spcBef>
            </a:pPr>
            <a:r>
              <a:rPr sz="6600" spc="0" baseline="3103" dirty="0" smtClean="0">
                <a:latin typeface="Calibri"/>
                <a:cs typeface="Calibri"/>
              </a:rPr>
              <a:t>Me</a:t>
            </a:r>
            <a:r>
              <a:rPr sz="6600" spc="-59" baseline="3103" dirty="0" smtClean="0">
                <a:latin typeface="Calibri"/>
                <a:cs typeface="Calibri"/>
              </a:rPr>
              <a:t>r</a:t>
            </a:r>
            <a:r>
              <a:rPr sz="6600" spc="-34" baseline="3103" dirty="0" smtClean="0">
                <a:latin typeface="Calibri"/>
                <a:cs typeface="Calibri"/>
              </a:rPr>
              <a:t>g</a:t>
            </a:r>
            <a:r>
              <a:rPr sz="6600" spc="0" baseline="3103" dirty="0" smtClean="0">
                <a:latin typeface="Calibri"/>
                <a:cs typeface="Calibri"/>
              </a:rPr>
              <a:t>e</a:t>
            </a:r>
            <a:endParaRPr sz="4400">
              <a:latin typeface="Calibri"/>
              <a:cs typeface="Calibri"/>
            </a:endParaRPr>
          </a:p>
        </p:txBody>
      </p:sp>
      <p:sp>
        <p:nvSpPr>
          <p:cNvPr id="5" name="object 5"/>
          <p:cNvSpPr txBox="1"/>
          <p:nvPr/>
        </p:nvSpPr>
        <p:spPr>
          <a:xfrm>
            <a:off x="214034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smtClean="0">
                <a:latin typeface="Calibri"/>
                <a:cs typeface="Calibri"/>
              </a:rPr>
              <a:t>Sort</a:t>
            </a:r>
            <a:endParaRPr sz="4400">
              <a:latin typeface="Calibri"/>
              <a:cs typeface="Calibri"/>
            </a:endParaRPr>
          </a:p>
        </p:txBody>
      </p:sp>
      <p:sp>
        <p:nvSpPr>
          <p:cNvPr id="4" name="object 4"/>
          <p:cNvSpPr txBox="1"/>
          <p:nvPr/>
        </p:nvSpPr>
        <p:spPr>
          <a:xfrm>
            <a:off x="3201375" y="326796"/>
            <a:ext cx="2369421" cy="585012"/>
          </a:xfrm>
          <a:prstGeom prst="rect">
            <a:avLst/>
          </a:prstGeom>
        </p:spPr>
        <p:txBody>
          <a:bodyPr wrap="square" lIns="0" tIns="0" rIns="0" bIns="0" rtlCol="0">
            <a:noAutofit/>
          </a:bodyPr>
          <a:lstStyle/>
          <a:p>
            <a:pPr marL="12700">
              <a:lnSpc>
                <a:spcPts val="4585"/>
              </a:lnSpc>
              <a:spcBef>
                <a:spcPts val="229"/>
              </a:spcBef>
            </a:pPr>
            <a:r>
              <a:rPr sz="6600" spc="0" baseline="3103" dirty="0" smtClean="0">
                <a:latin typeface="Calibri"/>
                <a:cs typeface="Calibri"/>
              </a:rPr>
              <a:t>Al</a:t>
            </a:r>
            <a:r>
              <a:rPr sz="6600" spc="-19" baseline="3103" dirty="0" smtClean="0">
                <a:latin typeface="Calibri"/>
                <a:cs typeface="Calibri"/>
              </a:rPr>
              <a:t>g</a:t>
            </a:r>
            <a:r>
              <a:rPr sz="6600" spc="0" baseline="3103" dirty="0" smtClean="0">
                <a:latin typeface="Calibri"/>
                <a:cs typeface="Calibri"/>
              </a:rPr>
              <a:t>orithm</a:t>
            </a:r>
            <a:endParaRPr sz="4400">
              <a:latin typeface="Calibri"/>
              <a:cs typeface="Calibri"/>
            </a:endParaRPr>
          </a:p>
        </p:txBody>
      </p:sp>
      <p:sp>
        <p:nvSpPr>
          <p:cNvPr id="3" name="object 3"/>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smtClean="0">
                <a:latin typeface="Calibri"/>
                <a:cs typeface="Calibri"/>
              </a:rPr>
              <a:t>14</a:t>
            </a:r>
            <a:endParaRPr sz="1800">
              <a:latin typeface="Calibri"/>
              <a:cs typeface="Calibri"/>
            </a:endParaRPr>
          </a:p>
        </p:txBody>
      </p:sp>
    </p:spTree>
    <p:extLst>
      <p:ext uri="{BB962C8B-B14F-4D97-AF65-F5344CB8AC3E}">
        <p14:creationId xmlns:p14="http://schemas.microsoft.com/office/powerpoint/2010/main" val="4230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1" y="2057400"/>
            <a:ext cx="8839200" cy="4800600"/>
          </a:xfrm>
        </p:spPr>
        <p:txBody>
          <a:bodyPr>
            <a:normAutofit/>
          </a:bodyPr>
          <a:lstStyle/>
          <a:p>
            <a:pPr marL="0" indent="0">
              <a:buNone/>
            </a:pPr>
            <a:r>
              <a:rPr lang="en-US" dirty="0" smtClean="0"/>
              <a:t>public </a:t>
            </a:r>
            <a:r>
              <a:rPr lang="en-US" dirty="0"/>
              <a:t>static </a:t>
            </a:r>
            <a:r>
              <a:rPr lang="en-US" dirty="0" err="1"/>
              <a:t>int</a:t>
            </a:r>
            <a:r>
              <a:rPr lang="en-US" dirty="0"/>
              <a:t>[] </a:t>
            </a:r>
            <a:r>
              <a:rPr lang="en-US" dirty="0" err="1"/>
              <a:t>MergeSort</a:t>
            </a:r>
            <a:r>
              <a:rPr lang="en-US" dirty="0"/>
              <a:t>(</a:t>
            </a:r>
            <a:r>
              <a:rPr lang="en-US" dirty="0" err="1"/>
              <a:t>int</a:t>
            </a:r>
            <a:r>
              <a:rPr lang="en-US" dirty="0"/>
              <a:t>[] array) {</a:t>
            </a:r>
          </a:p>
          <a:p>
            <a:pPr marL="0" indent="0">
              <a:buNone/>
            </a:pPr>
            <a:r>
              <a:rPr lang="en-US" dirty="0" smtClean="0"/>
              <a:t>	if </a:t>
            </a:r>
            <a:r>
              <a:rPr lang="en-US" dirty="0"/>
              <a:t>(</a:t>
            </a:r>
            <a:r>
              <a:rPr lang="en-US" dirty="0" err="1"/>
              <a:t>array.length</a:t>
            </a:r>
            <a:r>
              <a:rPr lang="en-US" dirty="0"/>
              <a:t> &lt; 2) return array;</a:t>
            </a:r>
          </a:p>
          <a:p>
            <a:pPr marL="0" indent="0">
              <a:buNone/>
            </a:pPr>
            <a:r>
              <a:rPr lang="en-US" dirty="0" smtClean="0"/>
              <a:t>	</a:t>
            </a:r>
            <a:r>
              <a:rPr lang="en-US" dirty="0" err="1" smtClean="0"/>
              <a:t>int</a:t>
            </a:r>
            <a:r>
              <a:rPr lang="en-US" dirty="0" smtClean="0"/>
              <a:t> </a:t>
            </a:r>
            <a:r>
              <a:rPr lang="en-US" dirty="0"/>
              <a:t>mid = </a:t>
            </a:r>
            <a:r>
              <a:rPr lang="en-US" dirty="0" err="1"/>
              <a:t>array.length</a:t>
            </a:r>
            <a:r>
              <a:rPr lang="en-US" dirty="0"/>
              <a:t> / 2;</a:t>
            </a:r>
          </a:p>
          <a:p>
            <a:pPr marL="0" indent="0">
              <a:buNone/>
            </a:pPr>
            <a:r>
              <a:rPr lang="en-US" dirty="0" smtClean="0"/>
              <a:t>	</a:t>
            </a:r>
            <a:r>
              <a:rPr lang="en-US" dirty="0" err="1" smtClean="0"/>
              <a:t>int</a:t>
            </a:r>
            <a:r>
              <a:rPr lang="en-US" dirty="0"/>
              <a:t>[] left = </a:t>
            </a:r>
            <a:r>
              <a:rPr lang="en-US" dirty="0" err="1"/>
              <a:t>Arrays.copyOfRange</a:t>
            </a:r>
            <a:r>
              <a:rPr lang="en-US" dirty="0"/>
              <a:t>(array, 0, mid);</a:t>
            </a:r>
          </a:p>
          <a:p>
            <a:pPr marL="0" indent="0">
              <a:buNone/>
            </a:pPr>
            <a:r>
              <a:rPr lang="en-US" dirty="0" smtClean="0"/>
              <a:t>	</a:t>
            </a:r>
            <a:r>
              <a:rPr lang="en-US" dirty="0" err="1" smtClean="0"/>
              <a:t>int</a:t>
            </a:r>
            <a:r>
              <a:rPr lang="en-US" dirty="0"/>
              <a:t>[] right = </a:t>
            </a:r>
            <a:r>
              <a:rPr lang="en-US" dirty="0" err="1"/>
              <a:t>Arrays.copyOfRange</a:t>
            </a:r>
            <a:r>
              <a:rPr lang="en-US" dirty="0"/>
              <a:t>(array, mid, </a:t>
            </a:r>
            <a:r>
              <a:rPr lang="en-US" dirty="0" err="1"/>
              <a:t>array.length</a:t>
            </a:r>
            <a:r>
              <a:rPr lang="en-US" dirty="0"/>
              <a:t>);</a:t>
            </a:r>
          </a:p>
          <a:p>
            <a:pPr marL="0" indent="0">
              <a:buNone/>
            </a:pPr>
            <a:r>
              <a:rPr lang="en-US" dirty="0" smtClean="0"/>
              <a:t>	return </a:t>
            </a:r>
            <a:r>
              <a:rPr lang="en-US" dirty="0"/>
              <a:t>merge(</a:t>
            </a:r>
            <a:r>
              <a:rPr lang="en-US" dirty="0" err="1"/>
              <a:t>MergeSort</a:t>
            </a:r>
            <a:r>
              <a:rPr lang="en-US" dirty="0"/>
              <a:t>(left), </a:t>
            </a:r>
            <a:r>
              <a:rPr lang="en-US" dirty="0" err="1"/>
              <a:t>MergeSort</a:t>
            </a:r>
            <a:r>
              <a:rPr lang="en-US" dirty="0"/>
              <a:t>(right));</a:t>
            </a:r>
          </a:p>
          <a:p>
            <a:pPr marL="0" indent="0">
              <a:buNone/>
            </a:pPr>
            <a:r>
              <a:rPr lang="en-US" dirty="0"/>
              <a:t>}</a:t>
            </a:r>
          </a:p>
          <a:p>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
        <p:nvSpPr>
          <p:cNvPr id="4" name="Title 3"/>
          <p:cNvSpPr>
            <a:spLocks noGrp="1"/>
          </p:cNvSpPr>
          <p:nvPr>
            <p:ph type="title"/>
          </p:nvPr>
        </p:nvSpPr>
        <p:spPr/>
        <p:txBody>
          <a:bodyPr/>
          <a:lstStyle/>
          <a:p>
            <a:r>
              <a:rPr lang="en-US" b="1" dirty="0"/>
              <a:t>MERGE SORT</a:t>
            </a:r>
            <a:endParaRPr lang="en-US" dirty="0"/>
          </a:p>
        </p:txBody>
      </p:sp>
    </p:spTree>
    <p:extLst>
      <p:ext uri="{BB962C8B-B14F-4D97-AF65-F5344CB8AC3E}">
        <p14:creationId xmlns:p14="http://schemas.microsoft.com/office/powerpoint/2010/main" val="2139854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839199" cy="5486400"/>
          </a:xfrm>
        </p:spPr>
        <p:txBody>
          <a:bodyPr>
            <a:normAutofit/>
          </a:bodyPr>
          <a:lstStyle/>
          <a:p>
            <a:pPr marL="0" indent="0">
              <a:buNone/>
            </a:pPr>
            <a:r>
              <a:rPr lang="en-US" dirty="0" smtClean="0"/>
              <a:t>public </a:t>
            </a:r>
            <a:r>
              <a:rPr lang="en-US" dirty="0"/>
              <a:t>static </a:t>
            </a:r>
            <a:r>
              <a:rPr lang="en-US" dirty="0" err="1"/>
              <a:t>int</a:t>
            </a:r>
            <a:r>
              <a:rPr lang="en-US" dirty="0"/>
              <a:t>[] merge(</a:t>
            </a:r>
            <a:r>
              <a:rPr lang="en-US" dirty="0" err="1"/>
              <a:t>int</a:t>
            </a:r>
            <a:r>
              <a:rPr lang="en-US" dirty="0"/>
              <a:t>[] left, </a:t>
            </a:r>
            <a:r>
              <a:rPr lang="en-US" dirty="0" err="1"/>
              <a:t>int</a:t>
            </a:r>
            <a:r>
              <a:rPr lang="en-US" dirty="0"/>
              <a:t>[] right) {</a:t>
            </a:r>
          </a:p>
          <a:p>
            <a:pPr marL="301943" lvl="1" indent="0">
              <a:buNone/>
            </a:pPr>
            <a:r>
              <a:rPr lang="en-US" dirty="0" err="1"/>
              <a:t>int</a:t>
            </a:r>
            <a:r>
              <a:rPr lang="en-US" dirty="0"/>
              <a:t>[] result = new </a:t>
            </a:r>
            <a:r>
              <a:rPr lang="en-US" dirty="0" err="1"/>
              <a:t>int</a:t>
            </a:r>
            <a:r>
              <a:rPr lang="en-US" dirty="0"/>
              <a:t>[</a:t>
            </a:r>
            <a:r>
              <a:rPr lang="en-US" dirty="0" err="1"/>
              <a:t>left.length</a:t>
            </a:r>
            <a:r>
              <a:rPr lang="en-US" dirty="0"/>
              <a:t> + </a:t>
            </a:r>
            <a:r>
              <a:rPr lang="en-US" dirty="0" err="1"/>
              <a:t>right.length</a:t>
            </a:r>
            <a:r>
              <a:rPr lang="en-US" dirty="0"/>
              <a:t>];</a:t>
            </a:r>
          </a:p>
          <a:p>
            <a:pPr marL="301943" lvl="1" indent="0">
              <a:buNone/>
            </a:pPr>
            <a:r>
              <a:rPr lang="en-US" dirty="0" err="1"/>
              <a:t>int</a:t>
            </a:r>
            <a:r>
              <a:rPr lang="en-US" dirty="0"/>
              <a:t> </a:t>
            </a:r>
            <a:r>
              <a:rPr lang="en-US" dirty="0" err="1"/>
              <a:t>i</a:t>
            </a:r>
            <a:r>
              <a:rPr lang="en-US" dirty="0"/>
              <a:t> = 0,j = 0,k = 0;</a:t>
            </a:r>
          </a:p>
          <a:p>
            <a:pPr marL="301943" lvl="1" indent="0">
              <a:buNone/>
            </a:pPr>
            <a:r>
              <a:rPr lang="en-US" dirty="0"/>
              <a:t>while (</a:t>
            </a:r>
            <a:r>
              <a:rPr lang="en-US" dirty="0" err="1"/>
              <a:t>i</a:t>
            </a:r>
            <a:r>
              <a:rPr lang="en-US" dirty="0"/>
              <a:t> &lt; </a:t>
            </a:r>
            <a:r>
              <a:rPr lang="en-US" dirty="0" err="1"/>
              <a:t>left.length</a:t>
            </a:r>
            <a:r>
              <a:rPr lang="en-US" dirty="0"/>
              <a:t> &amp;&amp; j &lt; </a:t>
            </a:r>
            <a:r>
              <a:rPr lang="en-US" dirty="0" err="1"/>
              <a:t>right.length</a:t>
            </a:r>
            <a:r>
              <a:rPr lang="en-US" dirty="0"/>
              <a:t>) {</a:t>
            </a:r>
          </a:p>
          <a:p>
            <a:pPr marL="627063" lvl="2" indent="0">
              <a:buNone/>
            </a:pPr>
            <a:r>
              <a:rPr lang="en-US" sz="2400" dirty="0"/>
              <a:t>if (left[</a:t>
            </a:r>
            <a:r>
              <a:rPr lang="en-US" sz="2400" dirty="0" err="1"/>
              <a:t>i</a:t>
            </a:r>
            <a:r>
              <a:rPr lang="en-US" sz="2400" dirty="0"/>
              <a:t>] &lt;= right[j]) {</a:t>
            </a:r>
          </a:p>
          <a:p>
            <a:pPr marL="914400" lvl="3" indent="0">
              <a:buNone/>
            </a:pPr>
            <a:r>
              <a:rPr lang="en-US" sz="2000" dirty="0"/>
              <a:t>result[k++] = left[</a:t>
            </a:r>
            <a:r>
              <a:rPr lang="en-US" sz="2000" dirty="0" err="1"/>
              <a:t>i</a:t>
            </a:r>
            <a:r>
              <a:rPr lang="en-US" sz="2000" dirty="0" smtClean="0"/>
              <a:t>++]; </a:t>
            </a:r>
            <a:endParaRPr lang="en-US" sz="2000" dirty="0"/>
          </a:p>
          <a:p>
            <a:pPr marL="627063" lvl="2" indent="0">
              <a:buNone/>
            </a:pPr>
            <a:r>
              <a:rPr lang="en-US" sz="2400" dirty="0"/>
              <a:t>} else {</a:t>
            </a:r>
          </a:p>
          <a:p>
            <a:pPr marL="914400" lvl="3" indent="0">
              <a:buNone/>
            </a:pPr>
            <a:r>
              <a:rPr lang="en-US" sz="2000" dirty="0"/>
              <a:t>result[k++] = right[</a:t>
            </a:r>
            <a:r>
              <a:rPr lang="en-US" sz="2000" dirty="0" err="1"/>
              <a:t>j</a:t>
            </a:r>
            <a:r>
              <a:rPr lang="en-US" sz="2000" dirty="0" err="1" smtClean="0"/>
              <a:t>++</a:t>
            </a:r>
            <a:r>
              <a:rPr lang="en-US" sz="2000" dirty="0" smtClean="0"/>
              <a:t>]; 	}</a:t>
            </a:r>
            <a:endParaRPr lang="en-US" sz="2000" dirty="0"/>
          </a:p>
          <a:p>
            <a:pPr marL="0" indent="0">
              <a:buNone/>
            </a:pPr>
            <a:r>
              <a:rPr lang="en-US" dirty="0" smtClean="0"/>
              <a:t>     </a:t>
            </a:r>
            <a:r>
              <a:rPr lang="en-US" sz="2000" dirty="0" smtClean="0"/>
              <a:t>}</a:t>
            </a:r>
            <a:endParaRPr lang="en-US" sz="2000" dirty="0"/>
          </a:p>
          <a:p>
            <a:pPr marL="0" indent="0">
              <a:buNone/>
            </a:pPr>
            <a:r>
              <a:rPr lang="en-US" sz="2000" dirty="0" smtClean="0"/>
              <a:t>    while </a:t>
            </a:r>
            <a:r>
              <a:rPr lang="en-US" sz="2000" dirty="0"/>
              <a:t>(</a:t>
            </a:r>
            <a:r>
              <a:rPr lang="en-US" sz="2000" dirty="0" err="1"/>
              <a:t>i</a:t>
            </a:r>
            <a:r>
              <a:rPr lang="en-US" sz="2000" dirty="0"/>
              <a:t> &lt; </a:t>
            </a:r>
            <a:r>
              <a:rPr lang="en-US" sz="2000" dirty="0" err="1"/>
              <a:t>left.length</a:t>
            </a:r>
            <a:r>
              <a:rPr lang="en-US" sz="2000" dirty="0"/>
              <a:t>) </a:t>
            </a:r>
            <a:r>
              <a:rPr lang="en-US" sz="2000" dirty="0" smtClean="0"/>
              <a:t>{ result[k</a:t>
            </a:r>
            <a:r>
              <a:rPr lang="en-US" sz="2000" dirty="0"/>
              <a:t>++] = left[</a:t>
            </a:r>
            <a:r>
              <a:rPr lang="en-US" sz="2000" dirty="0" err="1"/>
              <a:t>i</a:t>
            </a:r>
            <a:r>
              <a:rPr lang="en-US" sz="2000" dirty="0" smtClean="0"/>
              <a:t>++]; }</a:t>
            </a:r>
            <a:endParaRPr lang="en-US" sz="2000" dirty="0"/>
          </a:p>
          <a:p>
            <a:pPr marL="0" indent="0">
              <a:buNone/>
            </a:pPr>
            <a:r>
              <a:rPr lang="en-US" sz="2000" dirty="0" smtClean="0"/>
              <a:t>    while </a:t>
            </a:r>
            <a:r>
              <a:rPr lang="en-US" sz="2000" dirty="0"/>
              <a:t>(j &lt; </a:t>
            </a:r>
            <a:r>
              <a:rPr lang="en-US" sz="2000" dirty="0" err="1"/>
              <a:t>right.length</a:t>
            </a:r>
            <a:r>
              <a:rPr lang="en-US" sz="2000" dirty="0"/>
              <a:t>) </a:t>
            </a:r>
            <a:r>
              <a:rPr lang="en-US" sz="2000" dirty="0" smtClean="0"/>
              <a:t>{result[k</a:t>
            </a:r>
            <a:r>
              <a:rPr lang="en-US" sz="2000" dirty="0"/>
              <a:t>++] = right[</a:t>
            </a:r>
            <a:r>
              <a:rPr lang="en-US" sz="2000" dirty="0" err="1"/>
              <a:t>j</a:t>
            </a:r>
            <a:r>
              <a:rPr lang="en-US" sz="2000" dirty="0" err="1" smtClean="0"/>
              <a:t>++</a:t>
            </a:r>
            <a:r>
              <a:rPr lang="en-US" sz="2000" dirty="0" smtClean="0"/>
              <a:t>]; }</a:t>
            </a:r>
            <a:endParaRPr lang="en-US" sz="2000" dirty="0"/>
          </a:p>
          <a:p>
            <a:pPr marL="0" indent="0">
              <a:buNone/>
            </a:pPr>
            <a:r>
              <a:rPr lang="en-US" sz="2000" dirty="0" smtClean="0"/>
              <a:t>     return </a:t>
            </a:r>
            <a:r>
              <a:rPr lang="en-US" sz="2000" dirty="0"/>
              <a:t>result;</a:t>
            </a:r>
          </a:p>
          <a:p>
            <a:pPr marL="0" indent="0">
              <a:buNone/>
            </a:pPr>
            <a:r>
              <a:rPr lang="en-US" dirty="0" smtClean="0"/>
              <a: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sp>
        <p:nvSpPr>
          <p:cNvPr id="4" name="Title 3"/>
          <p:cNvSpPr>
            <a:spLocks noGrp="1"/>
          </p:cNvSpPr>
          <p:nvPr>
            <p:ph type="title"/>
          </p:nvPr>
        </p:nvSpPr>
        <p:spPr/>
        <p:txBody>
          <a:bodyPr/>
          <a:lstStyle/>
          <a:p>
            <a:r>
              <a:rPr lang="en-US" b="1" dirty="0"/>
              <a:t>MERGE SORT</a:t>
            </a:r>
            <a:endParaRPr lang="en-US" dirty="0"/>
          </a:p>
        </p:txBody>
      </p:sp>
    </p:spTree>
    <p:extLst>
      <p:ext uri="{BB962C8B-B14F-4D97-AF65-F5344CB8AC3E}">
        <p14:creationId xmlns:p14="http://schemas.microsoft.com/office/powerpoint/2010/main" val="30596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EE40EE8-878D-44DE-80DB-B41A770D3434}" type="slidenum">
              <a:rPr lang="en-US"/>
              <a:pPr/>
              <a:t>5</a:t>
            </a:fld>
            <a:endParaRPr lang="en-US"/>
          </a:p>
        </p:txBody>
      </p:sp>
      <p:sp>
        <p:nvSpPr>
          <p:cNvPr id="193538" name="Rectangle 2"/>
          <p:cNvSpPr>
            <a:spLocks noGrp="1" noChangeArrowheads="1"/>
          </p:cNvSpPr>
          <p:nvPr>
            <p:ph type="title"/>
          </p:nvPr>
        </p:nvSpPr>
        <p:spPr/>
        <p:txBody>
          <a:bodyPr/>
          <a:lstStyle/>
          <a:p>
            <a:r>
              <a:rPr lang="en-US" sz="3600" b="1" dirty="0" smtClean="0"/>
              <a:t>Shell Sort (Steps)</a:t>
            </a:r>
            <a:endParaRPr lang="en-US" sz="3600" b="1" dirty="0"/>
          </a:p>
        </p:txBody>
      </p:sp>
      <p:sp>
        <p:nvSpPr>
          <p:cNvPr id="193539" name="Rectangle 3"/>
          <p:cNvSpPr>
            <a:spLocks noGrp="1" noChangeArrowheads="1"/>
          </p:cNvSpPr>
          <p:nvPr>
            <p:ph type="body" idx="1"/>
          </p:nvPr>
        </p:nvSpPr>
        <p:spPr>
          <a:xfrm>
            <a:off x="304800" y="2514600"/>
            <a:ext cx="8610600" cy="4343400"/>
          </a:xfrm>
        </p:spPr>
        <p:txBody>
          <a:bodyPr>
            <a:normAutofit fontScale="70000" lnSpcReduction="20000"/>
          </a:bodyPr>
          <a:lstStyle/>
          <a:p>
            <a:pPr>
              <a:buFont typeface="Wingdings" pitchFamily="2" charset="2"/>
              <a:buChar char="Ø"/>
            </a:pPr>
            <a:r>
              <a:rPr lang="en-US" sz="2800" dirty="0"/>
              <a:t>Let A be a linear array of </a:t>
            </a:r>
            <a:r>
              <a:rPr lang="en-US" sz="2800" i="1" dirty="0"/>
              <a:t>n </a:t>
            </a:r>
            <a:r>
              <a:rPr lang="en-US" sz="2800" dirty="0"/>
              <a:t>numbers A [1], A [2], A [3], ...... A [n</a:t>
            </a:r>
            <a:r>
              <a:rPr lang="en-US" sz="2800" dirty="0" smtClean="0"/>
              <a:t>].</a:t>
            </a:r>
          </a:p>
          <a:p>
            <a:endParaRPr lang="en-US" sz="2800" dirty="0"/>
          </a:p>
          <a:p>
            <a:pPr>
              <a:buFont typeface="Wingdings" pitchFamily="2" charset="2"/>
              <a:buChar char="Ø"/>
            </a:pPr>
            <a:r>
              <a:rPr lang="en-US" sz="2800" b="1" i="1" dirty="0"/>
              <a:t>Step </a:t>
            </a:r>
            <a:r>
              <a:rPr lang="en-US" sz="2800" b="1" dirty="0"/>
              <a:t>1: </a:t>
            </a:r>
            <a:endParaRPr lang="en-US" sz="2800" b="1" dirty="0" smtClean="0"/>
          </a:p>
          <a:p>
            <a:pPr>
              <a:buFont typeface="Wingdings" pitchFamily="2" charset="2"/>
              <a:buChar char="§"/>
            </a:pPr>
            <a:r>
              <a:rPr lang="en-US" sz="2800" dirty="0" smtClean="0"/>
              <a:t>The </a:t>
            </a:r>
            <a:r>
              <a:rPr lang="en-US" sz="2800" dirty="0"/>
              <a:t>array is divided into </a:t>
            </a:r>
            <a:r>
              <a:rPr lang="en-US" sz="2800" i="1" dirty="0"/>
              <a:t>k </a:t>
            </a:r>
            <a:r>
              <a:rPr lang="en-US" sz="2800" dirty="0"/>
              <a:t>sub-arrays consisting of every </a:t>
            </a:r>
            <a:r>
              <a:rPr lang="en-US" sz="2800" i="1" dirty="0" err="1"/>
              <a:t>k</a:t>
            </a:r>
            <a:r>
              <a:rPr lang="en-US" sz="2800" dirty="0" err="1"/>
              <a:t>th</a:t>
            </a:r>
            <a:r>
              <a:rPr lang="en-US" sz="2800" dirty="0"/>
              <a:t> element. Say </a:t>
            </a:r>
            <a:r>
              <a:rPr lang="en-US" sz="2800" i="1" dirty="0" smtClean="0"/>
              <a:t>k</a:t>
            </a:r>
            <a:r>
              <a:rPr lang="en-US" sz="2800" dirty="0" smtClean="0"/>
              <a:t>= </a:t>
            </a:r>
            <a:r>
              <a:rPr lang="en-US" sz="2800" dirty="0"/>
              <a:t>5, then five sub-array, each containing one fifth of the elements of the original </a:t>
            </a:r>
            <a:r>
              <a:rPr lang="en-US" sz="2800" dirty="0" smtClean="0"/>
              <a:t>array</a:t>
            </a:r>
          </a:p>
          <a:p>
            <a:pPr>
              <a:buFont typeface="Wingdings" pitchFamily="2" charset="2"/>
              <a:buChar char="§"/>
            </a:pPr>
            <a:endParaRPr lang="en-US" sz="2800" dirty="0"/>
          </a:p>
          <a:p>
            <a:pPr marL="301943" lvl="1" indent="0">
              <a:buNone/>
            </a:pPr>
            <a:r>
              <a:rPr lang="pt-BR" sz="2600" dirty="0"/>
              <a:t>Sub array 1 → A[0] A[5] A[10]</a:t>
            </a:r>
          </a:p>
          <a:p>
            <a:pPr marL="301943" lvl="1" indent="0">
              <a:buNone/>
            </a:pPr>
            <a:r>
              <a:rPr lang="pt-BR" sz="2600" dirty="0"/>
              <a:t>Sub array 2 → A[1] A[6] A[11]</a:t>
            </a:r>
          </a:p>
          <a:p>
            <a:pPr marL="301943" lvl="1" indent="0">
              <a:buNone/>
            </a:pPr>
            <a:r>
              <a:rPr lang="pt-BR" sz="2600" dirty="0"/>
              <a:t>Sub array 3 → A[2] A[7] A[12]</a:t>
            </a:r>
          </a:p>
          <a:p>
            <a:pPr marL="301943" lvl="1" indent="0">
              <a:buNone/>
            </a:pPr>
            <a:r>
              <a:rPr lang="pt-BR" sz="2600" dirty="0"/>
              <a:t>Sub array 4 → A[3] A[8] A[13]</a:t>
            </a:r>
          </a:p>
          <a:p>
            <a:pPr marL="301943" lvl="1" indent="0">
              <a:buNone/>
            </a:pPr>
            <a:r>
              <a:rPr lang="pt-BR" sz="2600" dirty="0"/>
              <a:t>Sub array 5 → A[4] A[9] A[14</a:t>
            </a:r>
            <a:r>
              <a:rPr lang="pt-BR" sz="2600" dirty="0" smtClean="0"/>
              <a:t>]</a:t>
            </a:r>
          </a:p>
          <a:p>
            <a:endParaRPr lang="pt-BR" sz="2800" dirty="0"/>
          </a:p>
          <a:p>
            <a:pPr>
              <a:buFont typeface="Wingdings" pitchFamily="2" charset="2"/>
              <a:buChar char="Ø"/>
            </a:pPr>
            <a:r>
              <a:rPr lang="en-US" sz="2800" b="1" dirty="0"/>
              <a:t>Note : </a:t>
            </a:r>
            <a:r>
              <a:rPr lang="en-US" sz="2800" dirty="0"/>
              <a:t>The </a:t>
            </a:r>
            <a:r>
              <a:rPr lang="en-US" sz="2800" dirty="0" err="1"/>
              <a:t>ith</a:t>
            </a:r>
            <a:r>
              <a:rPr lang="en-US" sz="2800" dirty="0"/>
              <a:t> element of the </a:t>
            </a:r>
            <a:r>
              <a:rPr lang="en-US" sz="2800" i="1" dirty="0" err="1"/>
              <a:t>j</a:t>
            </a:r>
            <a:r>
              <a:rPr lang="en-US" sz="2800" dirty="0" err="1"/>
              <a:t>th</a:t>
            </a:r>
            <a:r>
              <a:rPr lang="en-US" sz="2800" dirty="0"/>
              <a:t> sub array is located as A [(</a:t>
            </a:r>
            <a:r>
              <a:rPr lang="en-US" sz="2800" i="1" dirty="0"/>
              <a:t>i</a:t>
            </a:r>
            <a:r>
              <a:rPr lang="en-US" sz="2800" dirty="0"/>
              <a:t>–1) × </a:t>
            </a:r>
            <a:r>
              <a:rPr lang="en-US" sz="2800" i="1" dirty="0" err="1"/>
              <a:t>k</a:t>
            </a:r>
            <a:r>
              <a:rPr lang="en-US" sz="2800" dirty="0" err="1"/>
              <a:t>+</a:t>
            </a:r>
            <a:r>
              <a:rPr lang="en-US" sz="2800" i="1" dirty="0" err="1"/>
              <a:t>j</a:t>
            </a:r>
            <a:r>
              <a:rPr lang="en-US" sz="2800" dirty="0"/>
              <a:t>–1</a:t>
            </a:r>
            <a:r>
              <a:rPr lang="en-US" sz="2800" dirty="0" smtClean="0"/>
              <a:t>]</a:t>
            </a:r>
            <a:endParaRPr lang="en-US" sz="2800" dirty="0"/>
          </a:p>
        </p:txBody>
      </p:sp>
      <p:sp>
        <p:nvSpPr>
          <p:cNvPr id="193541"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6769930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50</a:t>
            </a:fld>
            <a:endParaRPr lang="en-US"/>
          </a:p>
        </p:txBody>
      </p:sp>
      <p:sp>
        <p:nvSpPr>
          <p:cNvPr id="28674" name="Rectangle 2"/>
          <p:cNvSpPr>
            <a:spLocks noGrp="1" noChangeArrowheads="1"/>
          </p:cNvSpPr>
          <p:nvPr>
            <p:ph type="title"/>
          </p:nvPr>
        </p:nvSpPr>
        <p:spPr/>
        <p:txBody>
          <a:bodyPr>
            <a:normAutofit/>
          </a:bodyPr>
          <a:lstStyle/>
          <a:p>
            <a:r>
              <a:rPr lang="en-US" sz="3600" b="1" dirty="0" smtClean="0"/>
              <a:t>MERGE SORT</a:t>
            </a:r>
            <a:endParaRPr lang="en-US" sz="3600" dirty="0"/>
          </a:p>
        </p:txBody>
      </p:sp>
      <p:pic>
        <p:nvPicPr>
          <p:cNvPr id="6" name="Picture 2"/>
          <p:cNvPicPr>
            <a:picLocks noChangeAspect="1" noChangeArrowheads="1"/>
          </p:cNvPicPr>
          <p:nvPr/>
        </p:nvPicPr>
        <p:blipFill>
          <a:blip r:embed="rId3"/>
          <a:srcRect/>
          <a:stretch>
            <a:fillRect/>
          </a:stretch>
        </p:blipFill>
        <p:spPr bwMode="auto">
          <a:xfrm>
            <a:off x="152401" y="1295400"/>
            <a:ext cx="8839200" cy="5479050"/>
          </a:xfrm>
          <a:prstGeom prst="rect">
            <a:avLst/>
          </a:prstGeom>
          <a:noFill/>
          <a:ln w="9525">
            <a:noFill/>
            <a:miter lim="800000"/>
            <a:headEnd/>
            <a:tailEnd/>
          </a:ln>
          <a:effectLst/>
        </p:spPr>
      </p:pic>
    </p:spTree>
    <p:extLst>
      <p:ext uri="{BB962C8B-B14F-4D97-AF65-F5344CB8AC3E}">
        <p14:creationId xmlns:p14="http://schemas.microsoft.com/office/powerpoint/2010/main" val="22648557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51</a:t>
            </a:fld>
            <a:endParaRPr lang="en-US"/>
          </a:p>
        </p:txBody>
      </p:sp>
      <p:sp>
        <p:nvSpPr>
          <p:cNvPr id="28674" name="Rectangle 2"/>
          <p:cNvSpPr>
            <a:spLocks noGrp="1" noChangeArrowheads="1"/>
          </p:cNvSpPr>
          <p:nvPr>
            <p:ph type="title"/>
          </p:nvPr>
        </p:nvSpPr>
        <p:spPr/>
        <p:txBody>
          <a:bodyPr>
            <a:normAutofit/>
          </a:bodyPr>
          <a:lstStyle/>
          <a:p>
            <a:r>
              <a:rPr lang="en-US" sz="3600" b="1" dirty="0" smtClean="0"/>
              <a:t>MERGE SORT</a:t>
            </a:r>
            <a:endParaRPr lang="en-US" sz="3600" dirty="0"/>
          </a:p>
        </p:txBody>
      </p:sp>
      <p:pic>
        <p:nvPicPr>
          <p:cNvPr id="6" name="Picture 2"/>
          <p:cNvPicPr>
            <a:picLocks noChangeAspect="1" noChangeArrowheads="1"/>
          </p:cNvPicPr>
          <p:nvPr/>
        </p:nvPicPr>
        <p:blipFill>
          <a:blip r:embed="rId3"/>
          <a:srcRect/>
          <a:stretch>
            <a:fillRect/>
          </a:stretch>
        </p:blipFill>
        <p:spPr bwMode="auto">
          <a:xfrm>
            <a:off x="228600" y="1371600"/>
            <a:ext cx="8763000" cy="5306956"/>
          </a:xfrm>
          <a:prstGeom prst="rect">
            <a:avLst/>
          </a:prstGeom>
          <a:noFill/>
          <a:ln w="9525">
            <a:noFill/>
            <a:miter lim="800000"/>
            <a:headEnd/>
            <a:tailEnd/>
          </a:ln>
          <a:effectLst/>
        </p:spPr>
      </p:pic>
    </p:spTree>
    <p:extLst>
      <p:ext uri="{BB962C8B-B14F-4D97-AF65-F5344CB8AC3E}">
        <p14:creationId xmlns:p14="http://schemas.microsoft.com/office/powerpoint/2010/main" val="586493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6"/>
          <p:cNvSpPr>
            <a:spLocks noGrp="1"/>
          </p:cNvSpPr>
          <p:nvPr>
            <p:ph type="sldNum" sz="quarter" idx="12"/>
          </p:nvPr>
        </p:nvSpPr>
        <p:spPr/>
        <p:txBody>
          <a:bodyPr/>
          <a:lstStyle/>
          <a:p>
            <a:fld id="{2BF96C65-5507-4348-B199-6EF7CD533870}" type="slidenum">
              <a:rPr lang="en-US"/>
              <a:pPr/>
              <a:t>52</a:t>
            </a:fld>
            <a:endParaRPr lang="en-US"/>
          </a:p>
        </p:txBody>
      </p:sp>
      <p:sp>
        <p:nvSpPr>
          <p:cNvPr id="144386" name="Rectangle 1026"/>
          <p:cNvSpPr>
            <a:spLocks noGrp="1" noChangeArrowheads="1"/>
          </p:cNvSpPr>
          <p:nvPr>
            <p:ph type="title"/>
          </p:nvPr>
        </p:nvSpPr>
        <p:spPr>
          <a:xfrm>
            <a:off x="609600" y="304800"/>
            <a:ext cx="8077200" cy="1143000"/>
          </a:xfrm>
        </p:spPr>
        <p:txBody>
          <a:bodyPr/>
          <a:lstStyle/>
          <a:p>
            <a:r>
              <a:rPr lang="en-US"/>
              <a:t>Summary of Sorting Algorithms</a:t>
            </a:r>
          </a:p>
        </p:txBody>
      </p:sp>
      <p:graphicFrame>
        <p:nvGraphicFramePr>
          <p:cNvPr id="144608" name="Group 1248"/>
          <p:cNvGraphicFramePr>
            <a:graphicFrameLocks noGrp="1"/>
          </p:cNvGraphicFramePr>
          <p:nvPr>
            <p:extLst>
              <p:ext uri="{D42A27DB-BD31-4B8C-83A1-F6EECF244321}">
                <p14:modId xmlns:p14="http://schemas.microsoft.com/office/powerpoint/2010/main" val="1212760098"/>
              </p:ext>
            </p:extLst>
          </p:nvPr>
        </p:nvGraphicFramePr>
        <p:xfrm>
          <a:off x="152400" y="1628775"/>
          <a:ext cx="8839200" cy="3664522"/>
        </p:xfrm>
        <a:graphic>
          <a:graphicData uri="http://schemas.openxmlformats.org/drawingml/2006/table">
            <a:tbl>
              <a:tblPr/>
              <a:tblGrid>
                <a:gridCol w="2427433"/>
                <a:gridCol w="1992167"/>
                <a:gridCol w="4419600"/>
              </a:tblGrid>
              <a:tr h="5921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dirty="0" smtClean="0">
                          <a:ln>
                            <a:noFill/>
                          </a:ln>
                          <a:solidFill>
                            <a:schemeClr val="tx2"/>
                          </a:solidFill>
                          <a:effectLst/>
                          <a:latin typeface="Tahoma" pitchFamily="34" charset="0"/>
                        </a:rPr>
                        <a:t>Algorithm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Time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2"/>
                          </a:solidFill>
                          <a:effectLst/>
                          <a:latin typeface="Tahoma" pitchFamily="34" charset="0"/>
                        </a:rPr>
                        <a:t>Notes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r>
              <a:tr h="889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selection-sort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30000" smtClean="0">
                          <a:ln>
                            <a:noFill/>
                          </a:ln>
                          <a:solidFill>
                            <a:schemeClr val="tx1"/>
                          </a:solidFill>
                          <a:effectLst/>
                          <a:latin typeface="Times New Roman" pitchFamily="18" charset="0"/>
                        </a:rPr>
                        <a:t>2</a:t>
                      </a:r>
                      <a:r>
                        <a:rPr kumimoji="0" lang="en-US" sz="2400" b="0" i="0" u="none" strike="noStrike" cap="none" normalizeH="0" baseline="0" smtClean="0">
                          <a:ln>
                            <a:noFill/>
                          </a:ln>
                          <a:solidFill>
                            <a:schemeClr val="tx1"/>
                          </a:solidFill>
                          <a:effectLst/>
                          <a:latin typeface="Times New Roman" pitchFamily="18" charset="0"/>
                        </a:rPr>
                        <a:t>)</a:t>
                      </a:r>
                      <a:endParaRPr kumimoji="0" lang="en-US" sz="24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smtClean="0">
                          <a:ln>
                            <a:noFill/>
                          </a:ln>
                          <a:solidFill>
                            <a:schemeClr val="tx1"/>
                          </a:solidFill>
                          <a:effectLst/>
                          <a:latin typeface="Tahoma" pitchFamily="34" charset="0"/>
                        </a:rPr>
                        <a:t> slow</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smtClean="0">
                          <a:ln>
                            <a:noFill/>
                          </a:ln>
                          <a:solidFill>
                            <a:schemeClr val="tx1"/>
                          </a:solidFill>
                          <a:effectLst/>
                          <a:latin typeface="Tahoma" pitchFamily="34" charset="0"/>
                        </a:rPr>
                        <a:t> in-place</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smtClean="0">
                          <a:ln>
                            <a:noFill/>
                          </a:ln>
                          <a:solidFill>
                            <a:schemeClr val="tx1"/>
                          </a:solidFill>
                          <a:effectLst/>
                          <a:latin typeface="Tahoma" pitchFamily="34" charset="0"/>
                        </a:rPr>
                        <a:t> for small data sets (&lt; 1K)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89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smtClean="0">
                          <a:ln>
                            <a:noFill/>
                          </a:ln>
                          <a:solidFill>
                            <a:schemeClr val="tx1"/>
                          </a:solidFill>
                          <a:effectLst/>
                          <a:latin typeface="Tahoma" pitchFamily="34" charset="0"/>
                        </a:rPr>
                        <a:t>insertion-sort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dirty="0" smtClean="0">
                          <a:ln>
                            <a:noFill/>
                          </a:ln>
                          <a:solidFill>
                            <a:schemeClr val="tx1"/>
                          </a:solidFill>
                          <a:effectLst/>
                          <a:latin typeface="Times New Roman" pitchFamily="18" charset="0"/>
                        </a:rPr>
                        <a:t>O</a:t>
                      </a:r>
                      <a:r>
                        <a:rPr kumimoji="0" lang="en-US" sz="2400" b="0" i="0" u="none" strike="noStrike" cap="none" normalizeH="0" baseline="0" dirty="0" smtClean="0">
                          <a:ln>
                            <a:noFill/>
                          </a:ln>
                          <a:solidFill>
                            <a:schemeClr val="tx1"/>
                          </a:solidFill>
                          <a:effectLst/>
                          <a:latin typeface="Times New Roman" pitchFamily="18" charset="0"/>
                        </a:rPr>
                        <a:t>(</a:t>
                      </a:r>
                      <a:r>
                        <a:rPr kumimoji="0" lang="en-US" sz="2400" b="1" i="1" u="none" strike="noStrike" cap="none" normalizeH="0" baseline="0" dirty="0" smtClean="0">
                          <a:ln>
                            <a:noFill/>
                          </a:ln>
                          <a:solidFill>
                            <a:schemeClr val="tx1"/>
                          </a:solidFill>
                          <a:effectLst/>
                          <a:latin typeface="Times New Roman" pitchFamily="18" charset="0"/>
                        </a:rPr>
                        <a:t>n</a:t>
                      </a:r>
                      <a:r>
                        <a:rPr kumimoji="0" lang="en-US" sz="2400" b="0" i="0" u="none" strike="noStrike" cap="none" normalizeH="0" baseline="30000" dirty="0" smtClean="0">
                          <a:ln>
                            <a:noFill/>
                          </a:ln>
                          <a:solidFill>
                            <a:schemeClr val="tx1"/>
                          </a:solidFill>
                          <a:effectLst/>
                          <a:latin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dirty="0" smtClean="0">
                          <a:ln>
                            <a:noFill/>
                          </a:ln>
                          <a:solidFill>
                            <a:schemeClr val="tx1"/>
                          </a:solidFill>
                          <a:effectLst/>
                          <a:latin typeface="Tahoma" pitchFamily="34" charset="0"/>
                        </a:rPr>
                        <a:t> slow</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dirty="0" smtClean="0">
                          <a:ln>
                            <a:noFill/>
                          </a:ln>
                          <a:solidFill>
                            <a:schemeClr val="tx1"/>
                          </a:solidFill>
                          <a:effectLst/>
                          <a:latin typeface="Tahoma" pitchFamily="34" charset="0"/>
                        </a:rPr>
                        <a:t> in-place</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dirty="0" smtClean="0">
                          <a:ln>
                            <a:noFill/>
                          </a:ln>
                          <a:solidFill>
                            <a:schemeClr val="tx1"/>
                          </a:solidFill>
                          <a:effectLst/>
                          <a:latin typeface="Tahoma" pitchFamily="34" charset="0"/>
                        </a:rPr>
                        <a:t> for small data sets (&lt; 1K)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889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0" i="0" u="none" strike="noStrike" cap="none" normalizeH="0" baseline="0" dirty="0" smtClean="0">
                          <a:ln>
                            <a:noFill/>
                          </a:ln>
                          <a:solidFill>
                            <a:schemeClr val="tx1"/>
                          </a:solidFill>
                          <a:effectLst/>
                          <a:latin typeface="Tahoma" pitchFamily="34" charset="0"/>
                        </a:rPr>
                        <a:t>merge-sort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400" b="1" i="1" u="none" strike="noStrike" cap="none" normalizeH="0" baseline="0" smtClean="0">
                          <a:ln>
                            <a:noFill/>
                          </a:ln>
                          <a:solidFill>
                            <a:schemeClr val="tx1"/>
                          </a:solidFill>
                          <a:effectLst/>
                          <a:latin typeface="Times New Roman" pitchFamily="18" charset="0"/>
                        </a:rPr>
                        <a:t>O</a:t>
                      </a:r>
                      <a:r>
                        <a:rPr kumimoji="0" lang="en-US" sz="2400" b="0" i="0" u="none" strike="noStrike" cap="none" normalizeH="0" baseline="0" smtClean="0">
                          <a:ln>
                            <a:noFill/>
                          </a:ln>
                          <a:solidFill>
                            <a:schemeClr val="tx1"/>
                          </a:solidFill>
                          <a:effectLst/>
                          <a:latin typeface="Times New Roman" pitchFamily="18" charset="0"/>
                        </a:rPr>
                        <a:t>(</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 log </a:t>
                      </a:r>
                      <a:r>
                        <a:rPr kumimoji="0" lang="en-US" sz="2400" b="1" i="1" u="none" strike="noStrike" cap="none" normalizeH="0" baseline="0" smtClean="0">
                          <a:ln>
                            <a:noFill/>
                          </a:ln>
                          <a:solidFill>
                            <a:schemeClr val="tx1"/>
                          </a:solidFill>
                          <a:effectLst/>
                          <a:latin typeface="Times New Roman" pitchFamily="18" charset="0"/>
                        </a:rPr>
                        <a:t>n</a:t>
                      </a:r>
                      <a:r>
                        <a:rPr kumimoji="0" lang="en-US" sz="2400" b="0" i="0" u="none" strike="noStrike" cap="none" normalizeH="0" baseline="0" smtClean="0">
                          <a:ln>
                            <a:noFill/>
                          </a:ln>
                          <a:solidFill>
                            <a:schemeClr val="tx1"/>
                          </a:solidFill>
                          <a:effectLst/>
                          <a:latin typeface="Times New Roman" pitchFamily="18" charset="0"/>
                        </a:rPr>
                        <a:t>)</a:t>
                      </a:r>
                      <a:endParaRPr kumimoji="0" lang="en-US" sz="24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dirty="0" smtClean="0">
                          <a:ln>
                            <a:noFill/>
                          </a:ln>
                          <a:solidFill>
                            <a:schemeClr val="tx1"/>
                          </a:solidFill>
                          <a:effectLst/>
                          <a:latin typeface="Tahoma" pitchFamily="34" charset="0"/>
                        </a:rPr>
                        <a:t> fast</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dirty="0" smtClean="0">
                          <a:ln>
                            <a:noFill/>
                          </a:ln>
                          <a:solidFill>
                            <a:schemeClr val="tx1"/>
                          </a:solidFill>
                          <a:effectLst/>
                          <a:latin typeface="Tahoma" pitchFamily="34" charset="0"/>
                        </a:rPr>
                        <a:t> sequential data access</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Blip>
                          <a:blip r:embed="rId2"/>
                        </a:buBlip>
                        <a:tabLst/>
                      </a:pPr>
                      <a:r>
                        <a:rPr kumimoji="0" lang="en-US" sz="1800" b="0" i="0" u="none" strike="noStrike" cap="none" normalizeH="0" baseline="0" dirty="0" smtClean="0">
                          <a:ln>
                            <a:noFill/>
                          </a:ln>
                          <a:solidFill>
                            <a:schemeClr val="tx1"/>
                          </a:solidFill>
                          <a:effectLst/>
                          <a:latin typeface="Tahoma" pitchFamily="34" charset="0"/>
                        </a:rPr>
                        <a:t> for huge data sets (&gt; 1M)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Tree>
    <p:extLst>
      <p:ext uri="{BB962C8B-B14F-4D97-AF65-F5344CB8AC3E}">
        <p14:creationId xmlns:p14="http://schemas.microsoft.com/office/powerpoint/2010/main" val="2185423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Lectures by Mr. Mohammad </a:t>
            </a:r>
            <a:r>
              <a:rPr lang="en-US" dirty="0" err="1"/>
              <a:t>Asad</a:t>
            </a:r>
            <a:r>
              <a:rPr lang="en-US" dirty="0"/>
              <a:t> </a:t>
            </a:r>
            <a:r>
              <a:rPr lang="en-US" dirty="0" err="1"/>
              <a:t>Abbasi</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
        <p:nvSpPr>
          <p:cNvPr id="4" name="Title 3"/>
          <p:cNvSpPr>
            <a:spLocks noGrp="1"/>
          </p:cNvSpPr>
          <p:nvPr>
            <p:ph type="title"/>
          </p:nvPr>
        </p:nvSpPr>
        <p:spPr/>
        <p:txBody>
          <a:bodyPr/>
          <a:lstStyle/>
          <a:p>
            <a:r>
              <a:rPr lang="en-US" dirty="0" smtClean="0"/>
              <a:t>Sources used</a:t>
            </a:r>
            <a:endParaRPr lang="en-US" dirty="0"/>
          </a:p>
        </p:txBody>
      </p:sp>
    </p:spTree>
    <p:extLst>
      <p:ext uri="{BB962C8B-B14F-4D97-AF65-F5344CB8AC3E}">
        <p14:creationId xmlns:p14="http://schemas.microsoft.com/office/powerpoint/2010/main" val="119064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EE40EE8-878D-44DE-80DB-B41A770D3434}" type="slidenum">
              <a:rPr lang="en-US"/>
              <a:pPr/>
              <a:t>6</a:t>
            </a:fld>
            <a:endParaRPr lang="en-US"/>
          </a:p>
        </p:txBody>
      </p:sp>
      <p:sp>
        <p:nvSpPr>
          <p:cNvPr id="193538" name="Rectangle 2"/>
          <p:cNvSpPr>
            <a:spLocks noGrp="1" noChangeArrowheads="1"/>
          </p:cNvSpPr>
          <p:nvPr>
            <p:ph type="title"/>
          </p:nvPr>
        </p:nvSpPr>
        <p:spPr/>
        <p:txBody>
          <a:bodyPr/>
          <a:lstStyle/>
          <a:p>
            <a:r>
              <a:rPr lang="en-US" sz="3600" b="1" dirty="0" smtClean="0"/>
              <a:t>Shell Sort (Steps)</a:t>
            </a:r>
            <a:endParaRPr lang="en-US" sz="3600" b="1" dirty="0"/>
          </a:p>
        </p:txBody>
      </p:sp>
      <p:sp>
        <p:nvSpPr>
          <p:cNvPr id="193539" name="Rectangle 3"/>
          <p:cNvSpPr>
            <a:spLocks noGrp="1" noChangeArrowheads="1"/>
          </p:cNvSpPr>
          <p:nvPr>
            <p:ph type="body" idx="1"/>
          </p:nvPr>
        </p:nvSpPr>
        <p:spPr>
          <a:xfrm>
            <a:off x="304800" y="2286000"/>
            <a:ext cx="8610600" cy="1828800"/>
          </a:xfrm>
        </p:spPr>
        <p:txBody>
          <a:bodyPr>
            <a:normAutofit lnSpcReduction="10000"/>
          </a:bodyPr>
          <a:lstStyle/>
          <a:p>
            <a:pPr>
              <a:buFont typeface="Wingdings" pitchFamily="2" charset="2"/>
              <a:buChar char="Ø"/>
            </a:pPr>
            <a:r>
              <a:rPr lang="en-US" sz="2200" b="1" i="1" dirty="0" smtClean="0"/>
              <a:t>Step </a:t>
            </a:r>
            <a:r>
              <a:rPr lang="en-US" sz="2200" b="1" dirty="0"/>
              <a:t>2</a:t>
            </a:r>
            <a:r>
              <a:rPr lang="en-US" sz="2200" b="1" dirty="0" smtClean="0"/>
              <a:t>:</a:t>
            </a:r>
          </a:p>
          <a:p>
            <a:pPr>
              <a:buFont typeface="Wingdings" pitchFamily="2" charset="2"/>
              <a:buChar char="Ø"/>
            </a:pPr>
            <a:endParaRPr lang="en-US" sz="2200" b="1" dirty="0" smtClean="0"/>
          </a:p>
          <a:p>
            <a:pPr>
              <a:buFont typeface="Wingdings" pitchFamily="2" charset="2"/>
              <a:buChar char="§"/>
            </a:pPr>
            <a:r>
              <a:rPr lang="en-US" sz="2200" b="1" dirty="0" smtClean="0"/>
              <a:t> </a:t>
            </a:r>
            <a:r>
              <a:rPr lang="en-US" sz="2200" dirty="0"/>
              <a:t>After the first </a:t>
            </a:r>
            <a:r>
              <a:rPr lang="en-US" sz="2200" i="1" dirty="0"/>
              <a:t>k </a:t>
            </a:r>
            <a:r>
              <a:rPr lang="en-US" sz="2200" dirty="0"/>
              <a:t>sub array are sorted (usually by insertion sort) , a </a:t>
            </a:r>
            <a:r>
              <a:rPr lang="en-US" sz="2200" dirty="0" smtClean="0"/>
              <a:t>new smaller </a:t>
            </a:r>
            <a:r>
              <a:rPr lang="en-US" sz="2200" dirty="0"/>
              <a:t>value of </a:t>
            </a:r>
            <a:r>
              <a:rPr lang="en-US" sz="2200" i="1" dirty="0"/>
              <a:t>k </a:t>
            </a:r>
            <a:r>
              <a:rPr lang="en-US" sz="2200" dirty="0"/>
              <a:t>is chosen and the array is again partitioned into a new </a:t>
            </a:r>
            <a:r>
              <a:rPr lang="en-US" sz="2200" dirty="0" smtClean="0"/>
              <a:t>set of </a:t>
            </a:r>
            <a:r>
              <a:rPr lang="en-US" sz="2200" dirty="0"/>
              <a:t>sub </a:t>
            </a:r>
            <a:r>
              <a:rPr lang="en-US" sz="2200" dirty="0" smtClean="0"/>
              <a:t>arrays</a:t>
            </a:r>
            <a:endParaRPr lang="en-US" sz="2200" dirty="0"/>
          </a:p>
        </p:txBody>
      </p:sp>
      <p:sp>
        <p:nvSpPr>
          <p:cNvPr id="193541"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5148505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6EE40EE8-878D-44DE-80DB-B41A770D3434}" type="slidenum">
              <a:rPr lang="en-US"/>
              <a:pPr/>
              <a:t>7</a:t>
            </a:fld>
            <a:endParaRPr lang="en-US"/>
          </a:p>
        </p:txBody>
      </p:sp>
      <p:sp>
        <p:nvSpPr>
          <p:cNvPr id="193538" name="Rectangle 2"/>
          <p:cNvSpPr>
            <a:spLocks noGrp="1" noChangeArrowheads="1"/>
          </p:cNvSpPr>
          <p:nvPr>
            <p:ph type="title"/>
          </p:nvPr>
        </p:nvSpPr>
        <p:spPr/>
        <p:txBody>
          <a:bodyPr/>
          <a:lstStyle/>
          <a:p>
            <a:r>
              <a:rPr lang="en-US" sz="3600" b="1" dirty="0" smtClean="0"/>
              <a:t>Shell Sort (Steps)</a:t>
            </a:r>
            <a:endParaRPr lang="en-US" sz="3600" b="1" dirty="0"/>
          </a:p>
        </p:txBody>
      </p:sp>
      <p:sp>
        <p:nvSpPr>
          <p:cNvPr id="193539" name="Rectangle 3"/>
          <p:cNvSpPr>
            <a:spLocks noGrp="1" noChangeArrowheads="1"/>
          </p:cNvSpPr>
          <p:nvPr>
            <p:ph type="body" idx="1"/>
          </p:nvPr>
        </p:nvSpPr>
        <p:spPr>
          <a:xfrm>
            <a:off x="304800" y="2286000"/>
            <a:ext cx="8610600" cy="2057400"/>
          </a:xfrm>
        </p:spPr>
        <p:txBody>
          <a:bodyPr>
            <a:normAutofit/>
          </a:bodyPr>
          <a:lstStyle/>
          <a:p>
            <a:pPr>
              <a:buFont typeface="Wingdings" pitchFamily="2" charset="2"/>
              <a:buChar char="Ø"/>
            </a:pPr>
            <a:r>
              <a:rPr lang="en-US" sz="2200" b="1" i="1" dirty="0" smtClean="0"/>
              <a:t>Step </a:t>
            </a:r>
            <a:r>
              <a:rPr lang="en-US" sz="2200" b="1" dirty="0"/>
              <a:t>3: </a:t>
            </a:r>
            <a:endParaRPr lang="en-US" sz="2200" b="1" dirty="0" smtClean="0"/>
          </a:p>
          <a:p>
            <a:pPr>
              <a:buFont typeface="Wingdings" pitchFamily="2" charset="2"/>
              <a:buChar char="Ø"/>
            </a:pPr>
            <a:endParaRPr lang="en-US" sz="2200" b="1" dirty="0" smtClean="0"/>
          </a:p>
          <a:p>
            <a:pPr>
              <a:buFont typeface="Wingdings" pitchFamily="2" charset="2"/>
              <a:buChar char="§"/>
            </a:pPr>
            <a:r>
              <a:rPr lang="en-US" sz="2200" dirty="0" smtClean="0"/>
              <a:t>And </a:t>
            </a:r>
            <a:r>
              <a:rPr lang="en-US" sz="2200" dirty="0"/>
              <a:t>the process is repeated with an even smaller value of </a:t>
            </a:r>
            <a:r>
              <a:rPr lang="en-US" sz="2200" i="1" dirty="0"/>
              <a:t>k</a:t>
            </a:r>
            <a:r>
              <a:rPr lang="en-US" sz="2200" dirty="0"/>
              <a:t>, so that A [1</a:t>
            </a:r>
            <a:r>
              <a:rPr lang="en-US" sz="2200" dirty="0" smtClean="0"/>
              <a:t>], A </a:t>
            </a:r>
            <a:r>
              <a:rPr lang="en-US" sz="2200" dirty="0"/>
              <a:t>[2], A [3], ....... A [</a:t>
            </a:r>
            <a:r>
              <a:rPr lang="en-US" sz="2200" i="1" dirty="0"/>
              <a:t>n</a:t>
            </a:r>
            <a:r>
              <a:rPr lang="en-US" sz="2200" dirty="0"/>
              <a:t>] is </a:t>
            </a:r>
            <a:r>
              <a:rPr lang="en-US" sz="2200" dirty="0" smtClean="0"/>
              <a:t>sorted</a:t>
            </a:r>
            <a:endParaRPr lang="en-US" sz="2200" dirty="0"/>
          </a:p>
        </p:txBody>
      </p:sp>
      <p:sp>
        <p:nvSpPr>
          <p:cNvPr id="193541"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514850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5E54670-7331-49EB-9688-6545713C93BD}" type="slidenum">
              <a:rPr lang="en-US"/>
              <a:pPr/>
              <a:t>8</a:t>
            </a:fld>
            <a:endParaRPr lang="en-US"/>
          </a:p>
        </p:txBody>
      </p:sp>
      <p:sp>
        <p:nvSpPr>
          <p:cNvPr id="190466" name="Rectangle 2"/>
          <p:cNvSpPr>
            <a:spLocks noGrp="1" noChangeArrowheads="1"/>
          </p:cNvSpPr>
          <p:nvPr>
            <p:ph type="title"/>
          </p:nvPr>
        </p:nvSpPr>
        <p:spPr/>
        <p:txBody>
          <a:bodyPr/>
          <a:lstStyle/>
          <a:p>
            <a:r>
              <a:rPr lang="en-US" sz="3600" b="1"/>
              <a:t>Shell Sort: Illustration</a:t>
            </a:r>
          </a:p>
        </p:txBody>
      </p:sp>
      <p:sp>
        <p:nvSpPr>
          <p:cNvPr id="190469" name="Rectangle 5"/>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0468" name="Object 4"/>
          <p:cNvGraphicFramePr>
            <a:graphicFrameLocks noChangeAspect="1"/>
          </p:cNvGraphicFramePr>
          <p:nvPr>
            <p:extLst>
              <p:ext uri="{D42A27DB-BD31-4B8C-83A1-F6EECF244321}">
                <p14:modId xmlns:p14="http://schemas.microsoft.com/office/powerpoint/2010/main" val="3104516830"/>
              </p:ext>
            </p:extLst>
          </p:nvPr>
        </p:nvGraphicFramePr>
        <p:xfrm>
          <a:off x="304800" y="2209800"/>
          <a:ext cx="8610600" cy="4556125"/>
        </p:xfrm>
        <a:graphic>
          <a:graphicData uri="http://schemas.openxmlformats.org/presentationml/2006/ole">
            <mc:AlternateContent xmlns:mc="http://schemas.openxmlformats.org/markup-compatibility/2006">
              <mc:Choice xmlns:v="urn:schemas-microsoft-com:vml" Requires="v">
                <p:oleObj spid="_x0000_s139293" name="VISIO" r:id="rId3" imgW="4495927" imgH="3213332" progId="">
                  <p:embed/>
                </p:oleObj>
              </mc:Choice>
              <mc:Fallback>
                <p:oleObj name="VISIO" r:id="rId3" imgW="4495927" imgH="321333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09800"/>
                        <a:ext cx="8610600" cy="455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09158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140163DE-9116-47B4-8C97-436E6AE80F8B}" type="slidenum">
              <a:rPr lang="en-US"/>
              <a:pPr/>
              <a:t>9</a:t>
            </a:fld>
            <a:endParaRPr lang="en-US"/>
          </a:p>
        </p:txBody>
      </p:sp>
      <p:sp>
        <p:nvSpPr>
          <p:cNvPr id="191490" name="Rectangle 2"/>
          <p:cNvSpPr>
            <a:spLocks noGrp="1" noChangeArrowheads="1"/>
          </p:cNvSpPr>
          <p:nvPr>
            <p:ph type="title"/>
          </p:nvPr>
        </p:nvSpPr>
        <p:spPr/>
        <p:txBody>
          <a:bodyPr/>
          <a:lstStyle/>
          <a:p>
            <a:r>
              <a:rPr lang="en-US" sz="3600" b="1"/>
              <a:t>Shell Sort: Illustration</a:t>
            </a:r>
          </a:p>
        </p:txBody>
      </p:sp>
      <p:sp>
        <p:nvSpPr>
          <p:cNvPr id="191491" name="Rectangle 3"/>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1494" name="Rectangle 6"/>
          <p:cNvSpPr>
            <a:spLocks noChangeArrowheads="1"/>
          </p:cNvSpPr>
          <p:nvPr/>
        </p:nvSpPr>
        <p:spPr bwMode="auto">
          <a:xfrm>
            <a:off x="0" y="280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1493" name="Object 5"/>
          <p:cNvGraphicFramePr>
            <a:graphicFrameLocks noChangeAspect="1"/>
          </p:cNvGraphicFramePr>
          <p:nvPr>
            <p:extLst>
              <p:ext uri="{D42A27DB-BD31-4B8C-83A1-F6EECF244321}">
                <p14:modId xmlns:p14="http://schemas.microsoft.com/office/powerpoint/2010/main" val="25001989"/>
              </p:ext>
            </p:extLst>
          </p:nvPr>
        </p:nvGraphicFramePr>
        <p:xfrm>
          <a:off x="228600" y="2133600"/>
          <a:ext cx="8686800" cy="4343400"/>
        </p:xfrm>
        <a:graphic>
          <a:graphicData uri="http://schemas.openxmlformats.org/presentationml/2006/ole">
            <mc:AlternateContent xmlns:mc="http://schemas.openxmlformats.org/markup-compatibility/2006">
              <mc:Choice xmlns:v="urn:schemas-microsoft-com:vml" Requires="v">
                <p:oleObj spid="_x0000_s140317" name="VISIO" r:id="rId3" imgW="4495927" imgH="2231988" progId="">
                  <p:embed/>
                </p:oleObj>
              </mc:Choice>
              <mc:Fallback>
                <p:oleObj name="VISIO" r:id="rId3" imgW="4495927" imgH="2231988"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133600"/>
                        <a:ext cx="8686800" cy="434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36813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3906</TotalTime>
  <Words>3330</Words>
  <Application>Microsoft Office PowerPoint</Application>
  <PresentationFormat>On-screen Show (4:3)</PresentationFormat>
  <Paragraphs>1025</Paragraphs>
  <Slides>53</Slides>
  <Notes>30</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56" baseType="lpstr">
      <vt:lpstr>Waveform</vt:lpstr>
      <vt:lpstr>Equation</vt:lpstr>
      <vt:lpstr>VISIO</vt:lpstr>
      <vt:lpstr>Sorting Algorithms  Lecture 9 </vt:lpstr>
      <vt:lpstr>Sorting by Exchange: Shell Sort</vt:lpstr>
      <vt:lpstr>Shell Sort</vt:lpstr>
      <vt:lpstr>Shell Sort</vt:lpstr>
      <vt:lpstr>Shell Sort (Steps)</vt:lpstr>
      <vt:lpstr>Shell Sort (Steps)</vt:lpstr>
      <vt:lpstr>Shell Sort (Steps)</vt:lpstr>
      <vt:lpstr>Shell Sort: Illustration</vt:lpstr>
      <vt:lpstr>Shell Sort: Illustration</vt:lpstr>
      <vt:lpstr>Shell Sort: Illustration</vt:lpstr>
      <vt:lpstr>Shell Sort: Illustration</vt:lpstr>
      <vt:lpstr>ALGORITHM</vt:lpstr>
      <vt:lpstr>SHELL SORT (Example)</vt:lpstr>
      <vt:lpstr>SHELL SORT (Example)</vt:lpstr>
      <vt:lpstr>SHELL SORT (Example)</vt:lpstr>
      <vt:lpstr>SHELL SORT PROGRAM</vt:lpstr>
      <vt:lpstr>SHELL SORT PROGRAM</vt:lpstr>
      <vt:lpstr>The Complexity</vt:lpstr>
      <vt:lpstr>Shell Sort</vt:lpstr>
      <vt:lpstr>Issues in Shell Sort</vt:lpstr>
      <vt:lpstr>RADIX SORT</vt:lpstr>
      <vt:lpstr>RADIX SORT</vt:lpstr>
      <vt:lpstr>RADIX SORT EXAMPLE (1st Pass)</vt:lpstr>
      <vt:lpstr>RADIX SORT EXAMPLE (2nd  Pass)</vt:lpstr>
      <vt:lpstr>RADIX SORT EXAMPLE (3rd Pass)</vt:lpstr>
      <vt:lpstr>RADIX SORT EXAMPLE</vt:lpstr>
      <vt:lpstr>ALGORITHM</vt:lpstr>
      <vt:lpstr>RADIX SORT EXAMPLE</vt:lpstr>
      <vt:lpstr>PowerPoint Presentation</vt:lpstr>
      <vt:lpstr>PowerPoint Presentation</vt:lpstr>
      <vt:lpstr>PowerPoint Presentation</vt:lpstr>
      <vt:lpstr>Radix Sort Program</vt:lpstr>
      <vt:lpstr>Radix Sort Program</vt:lpstr>
      <vt:lpstr>Radix Sort Program</vt:lpstr>
      <vt:lpstr>Radix Sort Program</vt:lpstr>
      <vt:lpstr>Advantages and Disadvantages</vt:lpstr>
      <vt:lpstr>MERGE SORT</vt:lpstr>
      <vt:lpstr>MERGE SORT</vt:lpstr>
      <vt:lpstr>Divide and Conquer</vt:lpstr>
      <vt:lpstr>PowerPoint Presentation</vt:lpstr>
      <vt:lpstr>Merge Sort – Example </vt:lpstr>
      <vt:lpstr>Merge Sort – Example </vt:lpstr>
      <vt:lpstr>Merge Sort</vt:lpstr>
      <vt:lpstr>Merge sort Example</vt:lpstr>
      <vt:lpstr>MERGE SORT</vt:lpstr>
      <vt:lpstr>MERGE SORT</vt:lpstr>
      <vt:lpstr>PowerPoint Presentation</vt:lpstr>
      <vt:lpstr>MERGE SORT</vt:lpstr>
      <vt:lpstr>MERGE SORT</vt:lpstr>
      <vt:lpstr>MERGE SORT</vt:lpstr>
      <vt:lpstr>MERGE SORT</vt:lpstr>
      <vt:lpstr>Summary of Sorting Algorithms</vt:lpstr>
      <vt:lpstr>Sources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Asad Abbasi</dc:creator>
  <cp:lastModifiedBy>Husnain</cp:lastModifiedBy>
  <cp:revision>967</cp:revision>
  <dcterms:created xsi:type="dcterms:W3CDTF">2006-08-16T00:00:00Z</dcterms:created>
  <dcterms:modified xsi:type="dcterms:W3CDTF">2019-11-21T12:35:16Z</dcterms:modified>
</cp:coreProperties>
</file>