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69"/>
  </p:notesMasterIdLst>
  <p:sldIdLst>
    <p:sldId id="450" r:id="rId2"/>
    <p:sldId id="838" r:id="rId3"/>
    <p:sldId id="791" r:id="rId4"/>
    <p:sldId id="837" r:id="rId5"/>
    <p:sldId id="876" r:id="rId6"/>
    <p:sldId id="877" r:id="rId7"/>
    <p:sldId id="864" r:id="rId8"/>
    <p:sldId id="865" r:id="rId9"/>
    <p:sldId id="868" r:id="rId10"/>
    <p:sldId id="843" r:id="rId11"/>
    <p:sldId id="844" r:id="rId12"/>
    <p:sldId id="869" r:id="rId13"/>
    <p:sldId id="871" r:id="rId14"/>
    <p:sldId id="872" r:id="rId15"/>
    <p:sldId id="845" r:id="rId16"/>
    <p:sldId id="846" r:id="rId17"/>
    <p:sldId id="880" r:id="rId18"/>
    <p:sldId id="881" r:id="rId19"/>
    <p:sldId id="873" r:id="rId20"/>
    <p:sldId id="874" r:id="rId21"/>
    <p:sldId id="866" r:id="rId22"/>
    <p:sldId id="867" r:id="rId23"/>
    <p:sldId id="793" r:id="rId24"/>
    <p:sldId id="795" r:id="rId25"/>
    <p:sldId id="796" r:id="rId26"/>
    <p:sldId id="797" r:id="rId27"/>
    <p:sldId id="798" r:id="rId28"/>
    <p:sldId id="799" r:id="rId29"/>
    <p:sldId id="800" r:id="rId30"/>
    <p:sldId id="801" r:id="rId31"/>
    <p:sldId id="802" r:id="rId32"/>
    <p:sldId id="804" r:id="rId33"/>
    <p:sldId id="805" r:id="rId34"/>
    <p:sldId id="806" r:id="rId35"/>
    <p:sldId id="807" r:id="rId36"/>
    <p:sldId id="808" r:id="rId37"/>
    <p:sldId id="809" r:id="rId38"/>
    <p:sldId id="810" r:id="rId39"/>
    <p:sldId id="811" r:id="rId40"/>
    <p:sldId id="812" r:id="rId41"/>
    <p:sldId id="813" r:id="rId42"/>
    <p:sldId id="814" r:id="rId43"/>
    <p:sldId id="815" r:id="rId44"/>
    <p:sldId id="816" r:id="rId45"/>
    <p:sldId id="817" r:id="rId46"/>
    <p:sldId id="818" r:id="rId47"/>
    <p:sldId id="819" r:id="rId48"/>
    <p:sldId id="820" r:id="rId49"/>
    <p:sldId id="821" r:id="rId50"/>
    <p:sldId id="822" r:id="rId51"/>
    <p:sldId id="823" r:id="rId52"/>
    <p:sldId id="824" r:id="rId53"/>
    <p:sldId id="825" r:id="rId54"/>
    <p:sldId id="826" r:id="rId55"/>
    <p:sldId id="827" r:id="rId56"/>
    <p:sldId id="828" r:id="rId57"/>
    <p:sldId id="829" r:id="rId58"/>
    <p:sldId id="830" r:id="rId59"/>
    <p:sldId id="831" r:id="rId60"/>
    <p:sldId id="832" r:id="rId61"/>
    <p:sldId id="833" r:id="rId62"/>
    <p:sldId id="834" r:id="rId63"/>
    <p:sldId id="835" r:id="rId64"/>
    <p:sldId id="836" r:id="rId65"/>
    <p:sldId id="878" r:id="rId66"/>
    <p:sldId id="879" r:id="rId67"/>
    <p:sldId id="88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0" autoAdjust="0"/>
  </p:normalViewPr>
  <p:slideViewPr>
    <p:cSldViewPr>
      <p:cViewPr varScale="1">
        <p:scale>
          <a:sx n="67" d="100"/>
          <a:sy n="67" d="100"/>
        </p:scale>
        <p:origin x="7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2D1A-DA54-4685-8002-55FBD68B6A27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0222-78E6-4356-B2FD-F4E0C79E4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5FD3C20-D044-4FCC-8E07-DC4AF436F51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F8D7C-6DFB-4D22-AD81-B2DAE7230397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71999-3947-4382-B391-D5E698B34068}" type="slidenum">
              <a:rPr lang="en-US"/>
              <a:pPr/>
              <a:t>14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71E-242E-4289-8238-D340BF7086A6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C488-3941-4959-A287-C9CA202F1A64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3A1-4EC8-41F1-B535-1D6A0D6DA706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2B9F-37A6-4625-886C-E5A02FC2D607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8F6-8B04-4EC6-9398-4D2B70C99CF8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6E1-BBD4-4DD8-B581-668B3191C559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5681-9D81-485A-ADCE-9310AFA78F37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4A9C-A2DD-4EF8-A291-5DA7998BFFFA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84C2-6CFB-4A89-A910-D50CEB2781BC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662F-E021-4442-B485-E317B6953F30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AA8B-2BBA-4CC7-A589-11F486F11EC8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0FD7FA-AC66-4FAD-AC57-44315AE687CC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8EA7BCF-F100-4975-8A34-9A92A6F60D7B}" type="slidenum">
              <a:rPr 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488721" y="533400"/>
            <a:ext cx="8382000" cy="4267200"/>
          </a:xfrm>
        </p:spPr>
        <p:txBody>
          <a:bodyPr>
            <a:normAutofit/>
          </a:bodyPr>
          <a:lstStyle/>
          <a:p>
            <a:r>
              <a:rPr lang="en-US" b="1" dirty="0"/>
              <a:t>AVL Tree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				</a:t>
            </a:r>
            <a:br>
              <a:rPr lang="en-US" sz="3100" b="1" dirty="0"/>
            </a:br>
            <a:r>
              <a:rPr lang="en-US" sz="3200" dirty="0"/>
              <a:t>Lecture 11</a:t>
            </a:r>
            <a:br>
              <a:rPr lang="en-US" sz="3200" dirty="0"/>
            </a:b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44324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rotation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62000" y="3657600"/>
            <a:ext cx="7696200" cy="3048000"/>
            <a:chOff x="768" y="2424"/>
            <a:chExt cx="4147" cy="1560"/>
          </a:xfrm>
        </p:grpSpPr>
        <p:graphicFrame>
          <p:nvGraphicFramePr>
            <p:cNvPr id="347139" name="Object 3"/>
            <p:cNvGraphicFramePr>
              <a:graphicFrameLocks noChangeAspect="1"/>
            </p:cNvGraphicFramePr>
            <p:nvPr/>
          </p:nvGraphicFramePr>
          <p:xfrm>
            <a:off x="768" y="2424"/>
            <a:ext cx="4147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Bitmap Image" r:id="rId3" imgW="6582694" imgH="2476190" progId="PBrush">
                    <p:embed/>
                  </p:oleObj>
                </mc:Choice>
                <mc:Fallback>
                  <p:oleObj name="Bitmap Image" r:id="rId3" imgW="6582694" imgH="2476190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24"/>
                          <a:ext cx="4147" cy="1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FF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41" name="Oval 5"/>
            <p:cNvSpPr>
              <a:spLocks noChangeArrowheads="1"/>
            </p:cNvSpPr>
            <p:nvPr/>
          </p:nvSpPr>
          <p:spPr bwMode="auto">
            <a:xfrm>
              <a:off x="1680" y="2616"/>
              <a:ext cx="144" cy="14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6" name="Line 10"/>
            <p:cNvSpPr>
              <a:spLocks noChangeShapeType="1"/>
            </p:cNvSpPr>
            <p:nvPr/>
          </p:nvSpPr>
          <p:spPr bwMode="auto">
            <a:xfrm flipH="1">
              <a:off x="1536" y="2760"/>
              <a:ext cx="144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1" name="Line 15"/>
            <p:cNvSpPr>
              <a:spLocks noChangeShapeType="1"/>
            </p:cNvSpPr>
            <p:nvPr/>
          </p:nvSpPr>
          <p:spPr bwMode="auto">
            <a:xfrm flipH="1">
              <a:off x="1275" y="2979"/>
              <a:ext cx="19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228600" y="2190750"/>
            <a:ext cx="7010400" cy="144655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new key is inserted in the </a:t>
            </a:r>
            <a:r>
              <a:rPr lang="en-US" sz="2200" b="1" dirty="0" err="1">
                <a:solidFill>
                  <a:schemeClr val="tx2"/>
                </a:solidFill>
              </a:rPr>
              <a:t>subtree</a:t>
            </a:r>
            <a:r>
              <a:rPr lang="en-US" sz="2200" b="1" dirty="0">
                <a:solidFill>
                  <a:schemeClr val="tx2"/>
                </a:solidFill>
              </a:rPr>
              <a:t> A</a:t>
            </a:r>
            <a:r>
              <a:rPr lang="en-US" sz="2200" b="0" dirty="0">
                <a:solidFill>
                  <a:schemeClr val="tx2"/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AVL-property is </a:t>
            </a:r>
            <a:r>
              <a:rPr lang="en-US" sz="2200" b="1" dirty="0">
                <a:solidFill>
                  <a:schemeClr val="tx2"/>
                </a:solidFill>
              </a:rPr>
              <a:t>violated at x</a:t>
            </a: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 Height of left(x) is </a:t>
            </a:r>
            <a:r>
              <a:rPr lang="en-US" sz="2200" b="1" dirty="0">
                <a:solidFill>
                  <a:schemeClr val="tx2"/>
                </a:solidFill>
              </a:rPr>
              <a:t>h+2</a:t>
            </a: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 Height of right(x) is </a:t>
            </a:r>
            <a:r>
              <a:rPr lang="en-US" sz="2200" b="1" dirty="0">
                <a:solidFill>
                  <a:schemeClr val="tx2"/>
                </a:solidFill>
              </a:rPr>
              <a:t>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</a:t>
            </a:r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2819400" y="6096000"/>
            <a:ext cx="3193503" cy="646331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Single rotation takes O(1) time.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Insertion takes O(log N) time.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38200" y="2743200"/>
            <a:ext cx="7772400" cy="3276600"/>
            <a:chOff x="720" y="1920"/>
            <a:chExt cx="4049" cy="1734"/>
          </a:xfrm>
        </p:grpSpPr>
        <p:graphicFrame>
          <p:nvGraphicFramePr>
            <p:cNvPr id="360452" name="Object 4"/>
            <p:cNvGraphicFramePr>
              <a:graphicFrameLocks noChangeAspect="1"/>
            </p:cNvGraphicFramePr>
            <p:nvPr/>
          </p:nvGraphicFramePr>
          <p:xfrm>
            <a:off x="720" y="1920"/>
            <a:ext cx="4049" cy="1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Bitmap Image" r:id="rId3" imgW="6428571" imgH="2752381" progId="PBrush">
                    <p:embed/>
                  </p:oleObj>
                </mc:Choice>
                <mc:Fallback>
                  <p:oleObj name="Bitmap Image" r:id="rId3" imgW="6428571" imgH="2752381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4049" cy="1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FF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54" name="Oval 6"/>
            <p:cNvSpPr>
              <a:spLocks noChangeArrowheads="1"/>
            </p:cNvSpPr>
            <p:nvPr/>
          </p:nvSpPr>
          <p:spPr bwMode="auto">
            <a:xfrm>
              <a:off x="1216" y="2200"/>
              <a:ext cx="144" cy="14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59" name="Line 11"/>
            <p:cNvSpPr>
              <a:spLocks noChangeShapeType="1"/>
            </p:cNvSpPr>
            <p:nvPr/>
          </p:nvSpPr>
          <p:spPr bwMode="auto">
            <a:xfrm>
              <a:off x="1344" y="2304"/>
              <a:ext cx="288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>
              <a:off x="1728" y="2544"/>
              <a:ext cx="19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0462" name="Text Box 14"/>
          <p:cNvSpPr txBox="1">
            <a:spLocks noChangeArrowheads="1"/>
          </p:cNvSpPr>
          <p:nvPr/>
        </p:nvSpPr>
        <p:spPr bwMode="auto">
          <a:xfrm>
            <a:off x="304800" y="2000250"/>
            <a:ext cx="7010400" cy="769441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new key is inserted in the </a:t>
            </a:r>
            <a:r>
              <a:rPr lang="en-US" sz="2200" b="1" dirty="0" err="1">
                <a:solidFill>
                  <a:schemeClr val="tx2"/>
                </a:solidFill>
              </a:rPr>
              <a:t>subtree</a:t>
            </a:r>
            <a:r>
              <a:rPr lang="en-US" sz="2200" b="1" dirty="0">
                <a:solidFill>
                  <a:schemeClr val="tx2"/>
                </a:solidFill>
              </a:rPr>
              <a:t> C</a:t>
            </a:r>
            <a:r>
              <a:rPr lang="en-US" sz="2200" b="0" dirty="0">
                <a:solidFill>
                  <a:schemeClr val="tx2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AVL-property is </a:t>
            </a:r>
            <a:r>
              <a:rPr lang="en-US" sz="2200" b="1" dirty="0">
                <a:solidFill>
                  <a:schemeClr val="tx2"/>
                </a:solidFill>
              </a:rPr>
              <a:t>violated at 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27B7C4-391E-417E-9AB7-5ADF0ABCAF60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</a:rPr>
              <a:t>Single Rotation</a:t>
            </a:r>
          </a:p>
        </p:txBody>
      </p:sp>
      <p:pic>
        <p:nvPicPr>
          <p:cNvPr id="39939" name="Picture 3" descr="D:\courses\COP4530spring2007\supplements\weiss_ppt_files\ch04\ch04gif\fig04_4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1"/>
            <a:ext cx="8915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 descr="D:\courses\COP4530spring2007\supplements\weiss_ppt_files\ch04\ch04gif\fig04_3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411787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-128"/>
              </a:rPr>
              <a:t>Single Rotation Will Not Work for the Other Case</a:t>
            </a:r>
            <a:endParaRPr lang="en-US" dirty="0"/>
          </a:p>
        </p:txBody>
      </p:sp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228600" y="2193971"/>
            <a:ext cx="7010400" cy="1006429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tx2"/>
                </a:solidFill>
                <a:ea typeface="ＭＳ Ｐゴシック" charset="-128"/>
              </a:rPr>
              <a:t>For case 2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tx2"/>
                </a:solidFill>
                <a:ea typeface="ＭＳ Ｐゴシック" charset="-128"/>
              </a:rPr>
              <a:t>After single rotation, k</a:t>
            </a:r>
            <a:r>
              <a:rPr lang="en-US" sz="2200" baseline="-25000" dirty="0">
                <a:solidFill>
                  <a:schemeClr val="tx2"/>
                </a:solidFill>
                <a:ea typeface="ＭＳ Ｐゴシック" charset="-128"/>
              </a:rPr>
              <a:t>1</a:t>
            </a:r>
            <a:r>
              <a:rPr lang="en-US" sz="2200" dirty="0">
                <a:solidFill>
                  <a:schemeClr val="tx2"/>
                </a:solidFill>
                <a:ea typeface="ＭＳ Ｐゴシック" charset="-128"/>
              </a:rPr>
              <a:t> still </a:t>
            </a:r>
            <a:r>
              <a:rPr lang="en-US" sz="2200" b="1" dirty="0">
                <a:solidFill>
                  <a:schemeClr val="tx2"/>
                </a:solidFill>
                <a:ea typeface="ＭＳ Ｐゴシック" charset="-128"/>
              </a:rPr>
              <a:t>not balanced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ea typeface="ＭＳ Ｐゴシック" charset="-128"/>
              </a:rPr>
              <a:t>Double rotations </a:t>
            </a:r>
            <a:r>
              <a:rPr lang="en-US" sz="2200" dirty="0">
                <a:solidFill>
                  <a:schemeClr val="tx2"/>
                </a:solidFill>
                <a:ea typeface="ＭＳ Ｐゴシック" charset="-128"/>
              </a:rPr>
              <a:t>needed for </a:t>
            </a:r>
            <a:r>
              <a:rPr lang="en-US" sz="2200" b="1" dirty="0">
                <a:solidFill>
                  <a:schemeClr val="tx2"/>
                </a:solidFill>
                <a:ea typeface="ＭＳ Ｐゴシック" charset="-128"/>
              </a:rPr>
              <a:t>case 2 </a:t>
            </a:r>
            <a:r>
              <a:rPr lang="en-US" sz="2200" dirty="0">
                <a:solidFill>
                  <a:schemeClr val="tx2"/>
                </a:solidFill>
                <a:ea typeface="ＭＳ Ｐゴシック" charset="-128"/>
              </a:rPr>
              <a:t>and </a:t>
            </a:r>
            <a:r>
              <a:rPr lang="en-US" sz="2200" b="1" dirty="0">
                <a:solidFill>
                  <a:schemeClr val="tx2"/>
                </a:solidFill>
                <a:ea typeface="ＭＳ Ｐゴシック" charset="-128"/>
              </a:rPr>
              <a:t>case 3</a:t>
            </a:r>
          </a:p>
        </p:txBody>
      </p:sp>
      <p:pic>
        <p:nvPicPr>
          <p:cNvPr id="10" name="Picture 1028" descr="D:\courses\COP4530spring2007\supplements\weiss_ppt_files\ch04\ch04gif\fig04_3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33800"/>
            <a:ext cx="71628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8FB35-EB51-4005-894C-FC7E0BD60240}" type="slidenum">
              <a:rPr lang="en-US"/>
              <a:pPr/>
              <a:t>14</a:t>
            </a:fld>
            <a:endParaRPr lang="en-US"/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</a:rPr>
              <a:t>Double Rotation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7772400" cy="1905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200" dirty="0">
                <a:ea typeface="ＭＳ Ｐゴシック" charset="-128"/>
              </a:rPr>
              <a:t>Left-right double rotation to fix case 2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200" dirty="0">
                <a:ea typeface="ＭＳ Ｐゴシック" charset="-128"/>
              </a:rPr>
              <a:t>First rotate between </a:t>
            </a:r>
            <a:r>
              <a:rPr lang="en-US" sz="2200" b="1" dirty="0">
                <a:ea typeface="ＭＳ Ｐゴシック" charset="-128"/>
              </a:rPr>
              <a:t>k</a:t>
            </a:r>
            <a:r>
              <a:rPr lang="en-US" sz="2200" b="1" baseline="-25000" dirty="0">
                <a:ea typeface="ＭＳ Ｐゴシック" charset="-128"/>
              </a:rPr>
              <a:t>1</a:t>
            </a:r>
            <a:r>
              <a:rPr lang="en-US" sz="2200" dirty="0">
                <a:ea typeface="ＭＳ Ｐゴシック" charset="-128"/>
              </a:rPr>
              <a:t> and </a:t>
            </a:r>
            <a:r>
              <a:rPr lang="en-US" sz="2200" b="1" dirty="0">
                <a:ea typeface="ＭＳ Ｐゴシック" charset="-128"/>
              </a:rPr>
              <a:t>k</a:t>
            </a:r>
            <a:r>
              <a:rPr lang="en-US" sz="2200" b="1" baseline="-25000" dirty="0">
                <a:ea typeface="ＭＳ Ｐゴシック" charset="-128"/>
              </a:rPr>
              <a:t>2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200" dirty="0">
                <a:ea typeface="ＭＳ Ｐゴシック" charset="-128"/>
              </a:rPr>
              <a:t>Then rotate between </a:t>
            </a:r>
            <a:r>
              <a:rPr lang="en-US" sz="2200" b="1" dirty="0">
                <a:ea typeface="ＭＳ Ｐゴシック" charset="-128"/>
              </a:rPr>
              <a:t>k</a:t>
            </a:r>
            <a:r>
              <a:rPr lang="en-US" sz="2200" b="1" baseline="-25000" dirty="0">
                <a:ea typeface="ＭＳ Ｐゴシック" charset="-128"/>
              </a:rPr>
              <a:t>2</a:t>
            </a:r>
            <a:r>
              <a:rPr lang="en-US" sz="2200" dirty="0">
                <a:ea typeface="ＭＳ Ｐゴシック" charset="-128"/>
              </a:rPr>
              <a:t> and </a:t>
            </a:r>
            <a:r>
              <a:rPr lang="en-US" sz="2200" b="1" dirty="0">
                <a:ea typeface="ＭＳ Ｐゴシック" charset="-128"/>
              </a:rPr>
              <a:t>k</a:t>
            </a:r>
            <a:r>
              <a:rPr lang="en-US" sz="2200" b="1" baseline="-25000" dirty="0">
                <a:ea typeface="ＭＳ Ｐゴシック" charset="-128"/>
              </a:rPr>
              <a:t>3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200" dirty="0">
                <a:ea typeface="ＭＳ Ｐゴシック" charset="-128"/>
              </a:rPr>
              <a:t>Case 3 is similar</a:t>
            </a:r>
          </a:p>
        </p:txBody>
      </p:sp>
      <p:pic>
        <p:nvPicPr>
          <p:cNvPr id="50180" name="Picture 1028" descr="D:\courses\COP4530spring2007\supplements\weiss_ppt_files\ch04\ch04gif\fig04_3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267200"/>
            <a:ext cx="754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rotation</a:t>
            </a:r>
          </a:p>
        </p:txBody>
      </p:sp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304800" y="2171700"/>
            <a:ext cx="7010400" cy="1107996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new key is inserted in the </a:t>
            </a:r>
            <a:r>
              <a:rPr lang="en-US" sz="2200" b="0" dirty="0" err="1">
                <a:solidFill>
                  <a:schemeClr val="tx2"/>
                </a:solidFill>
              </a:rPr>
              <a:t>subtree</a:t>
            </a:r>
            <a:r>
              <a:rPr lang="en-US" sz="2200" b="0" dirty="0">
                <a:solidFill>
                  <a:schemeClr val="tx2"/>
                </a:solidFill>
              </a:rPr>
              <a:t> B1 or B2 </a:t>
            </a: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AVL-property is violated at x</a:t>
            </a: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x-y-z forms a </a:t>
            </a:r>
            <a:r>
              <a:rPr lang="en-US" sz="2200" b="0" dirty="0" err="1">
                <a:solidFill>
                  <a:schemeClr val="tx2"/>
                </a:solidFill>
              </a:rPr>
              <a:t>zig-zag</a:t>
            </a:r>
            <a:r>
              <a:rPr lang="en-US" sz="2200" b="0" dirty="0">
                <a:solidFill>
                  <a:schemeClr val="tx2"/>
                </a:solidFill>
              </a:rPr>
              <a:t> shape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3429000"/>
            <a:ext cx="7467600" cy="3276600"/>
            <a:chOff x="720" y="2274"/>
            <a:chExt cx="4265" cy="1710"/>
          </a:xfrm>
        </p:grpSpPr>
        <p:graphicFrame>
          <p:nvGraphicFramePr>
            <p:cNvPr id="348163" name="Object 3"/>
            <p:cNvGraphicFramePr>
              <a:graphicFrameLocks noChangeAspect="1"/>
            </p:cNvGraphicFramePr>
            <p:nvPr/>
          </p:nvGraphicFramePr>
          <p:xfrm>
            <a:off x="720" y="2274"/>
            <a:ext cx="4265" cy="1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Bitmap Image" r:id="rId3" imgW="6771429" imgH="2715004" progId="PBrush">
                    <p:embed/>
                  </p:oleObj>
                </mc:Choice>
                <mc:Fallback>
                  <p:oleObj name="Bitmap Image" r:id="rId3" imgW="6771429" imgH="2715004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274"/>
                          <a:ext cx="4265" cy="1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FF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166" name="Oval 6"/>
            <p:cNvSpPr>
              <a:spLocks noChangeArrowheads="1"/>
            </p:cNvSpPr>
            <p:nvPr/>
          </p:nvSpPr>
          <p:spPr bwMode="auto">
            <a:xfrm>
              <a:off x="1552" y="2506"/>
              <a:ext cx="144" cy="14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169" name="Line 9"/>
            <p:cNvSpPr>
              <a:spLocks noChangeShapeType="1"/>
            </p:cNvSpPr>
            <p:nvPr/>
          </p:nvSpPr>
          <p:spPr bwMode="auto">
            <a:xfrm flipH="1">
              <a:off x="1440" y="2610"/>
              <a:ext cx="144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0" name="Line 10"/>
            <p:cNvSpPr>
              <a:spLocks noChangeShapeType="1"/>
            </p:cNvSpPr>
            <p:nvPr/>
          </p:nvSpPr>
          <p:spPr bwMode="auto">
            <a:xfrm>
              <a:off x="1440" y="2898"/>
              <a:ext cx="48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rotation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5800" y="3486150"/>
            <a:ext cx="7696200" cy="3219450"/>
            <a:chOff x="672" y="1872"/>
            <a:chExt cx="4345" cy="1740"/>
          </a:xfrm>
        </p:grpSpPr>
        <p:graphicFrame>
          <p:nvGraphicFramePr>
            <p:cNvPr id="359428" name="Object 4"/>
            <p:cNvGraphicFramePr>
              <a:graphicFrameLocks noChangeAspect="1"/>
            </p:cNvGraphicFramePr>
            <p:nvPr/>
          </p:nvGraphicFramePr>
          <p:xfrm>
            <a:off x="672" y="1872"/>
            <a:ext cx="4345" cy="1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Bitmap Image" r:id="rId3" imgW="6897063" imgH="2762636" progId="PBrush">
                    <p:embed/>
                  </p:oleObj>
                </mc:Choice>
                <mc:Fallback>
                  <p:oleObj name="Bitmap Image" r:id="rId3" imgW="6897063" imgH="2762636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872"/>
                          <a:ext cx="4345" cy="1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FF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1248" y="2136"/>
              <a:ext cx="144" cy="14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5" name="Line 11"/>
            <p:cNvSpPr>
              <a:spLocks noChangeShapeType="1"/>
            </p:cNvSpPr>
            <p:nvPr/>
          </p:nvSpPr>
          <p:spPr bwMode="auto">
            <a:xfrm>
              <a:off x="1392" y="2220"/>
              <a:ext cx="288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436" name="Line 12"/>
            <p:cNvSpPr>
              <a:spLocks noChangeShapeType="1"/>
            </p:cNvSpPr>
            <p:nvPr/>
          </p:nvSpPr>
          <p:spPr bwMode="auto">
            <a:xfrm flipH="1">
              <a:off x="1536" y="2508"/>
              <a:ext cx="144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228600" y="2354759"/>
            <a:ext cx="7010400" cy="769441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new key is inserted in the </a:t>
            </a:r>
            <a:r>
              <a:rPr lang="en-US" sz="2200" b="0" dirty="0" err="1">
                <a:solidFill>
                  <a:schemeClr val="tx2"/>
                </a:solidFill>
              </a:rPr>
              <a:t>subtree</a:t>
            </a:r>
            <a:r>
              <a:rPr lang="en-US" sz="2200" b="0" dirty="0">
                <a:solidFill>
                  <a:schemeClr val="tx2"/>
                </a:solidFill>
              </a:rPr>
              <a:t> B1 or B2 </a:t>
            </a: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AVL-property is violated at 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F42A-6C40-4257-AC1B-DC3A79B1BDF5}" type="slidenum">
              <a:rPr lang="en-US"/>
              <a:pPr/>
              <a:t>17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Node declaration for AVL trees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template &lt;class Comparable&gt;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class </a:t>
            </a:r>
            <a:r>
              <a:rPr lang="en-US" sz="1800" dirty="0" err="1">
                <a:latin typeface="Courier New" pitchFamily="49" charset="0"/>
              </a:rPr>
              <a:t>AvlTree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template &lt;class Comparable&gt;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class </a:t>
            </a:r>
            <a:r>
              <a:rPr lang="en-US" sz="1800" dirty="0" err="1">
                <a:latin typeface="Courier New" pitchFamily="49" charset="0"/>
              </a:rPr>
              <a:t>AvlNode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Comparable element;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   *left;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   *right;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      height;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( const Comparable &amp; </a:t>
            </a:r>
            <a:r>
              <a:rPr lang="en-US" sz="1800" dirty="0" err="1">
                <a:latin typeface="Courier New" pitchFamily="49" charset="0"/>
              </a:rPr>
              <a:t>theElement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lt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h = 0 )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: element( </a:t>
            </a:r>
            <a:r>
              <a:rPr lang="en-US" sz="1800" dirty="0" err="1">
                <a:latin typeface="Courier New" pitchFamily="49" charset="0"/>
              </a:rPr>
              <a:t>theElement</a:t>
            </a:r>
            <a:r>
              <a:rPr lang="en-US" sz="1800" dirty="0">
                <a:latin typeface="Courier New" pitchFamily="49" charset="0"/>
              </a:rPr>
              <a:t> ), left( </a:t>
            </a:r>
            <a:r>
              <a:rPr lang="en-US" sz="1800" dirty="0" err="1">
                <a:latin typeface="Courier New" pitchFamily="49" charset="0"/>
              </a:rPr>
              <a:t>lt</a:t>
            </a:r>
            <a:r>
              <a:rPr lang="en-US" sz="1800" dirty="0">
                <a:latin typeface="Courier New" pitchFamily="49" charset="0"/>
              </a:rPr>
              <a:t> ), right(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height( h ) {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friend class </a:t>
            </a:r>
            <a:r>
              <a:rPr lang="en-US" sz="1800" dirty="0" err="1">
                <a:latin typeface="Courier New" pitchFamily="49" charset="0"/>
              </a:rPr>
              <a:t>AvlTree</a:t>
            </a:r>
            <a:r>
              <a:rPr lang="en-US" sz="1800" dirty="0">
                <a:latin typeface="Courier New" pitchFamily="49" charset="0"/>
              </a:rPr>
              <a:t>&lt;Comparable&gt;;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8E3F-D883-4603-BE34-C7EFCB43375F}" type="slidenum">
              <a:rPr lang="en-US"/>
              <a:pPr/>
              <a:t>18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Height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template class &lt;Comparable&gt;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int AvlTree&lt;Comparable&gt;::</a:t>
            </a:r>
            <a:r>
              <a:rPr lang="en-US" sz="2000" b="1">
                <a:latin typeface="Courier New" pitchFamily="49" charset="0"/>
              </a:rPr>
              <a:t>height</a:t>
            </a:r>
            <a:r>
              <a:rPr lang="en-US" sz="2000">
                <a:latin typeface="Courier New" pitchFamily="49" charset="0"/>
              </a:rPr>
              <a:t>( AvlNode&lt;Comparable&gt; *t) const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	return t == NULL ? -1 : t-&gt;height;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3135-3700-46F3-BE44-EE87A9D7D3A4}" type="slidenum">
              <a:rPr lang="en-US"/>
              <a:pPr/>
              <a:t>19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Rotation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106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/**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* Double rotate binary tree node: first left child.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* with its right child; then node k3 with new left child.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* For AVL trees, this is a double rotation for case 2.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* Update heights, then set new root.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template &lt;class Comparable&gt;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AvlTree</a:t>
            </a:r>
            <a:r>
              <a:rPr lang="en-US" sz="1800" dirty="0">
                <a:latin typeface="Courier New" pitchFamily="49" charset="0"/>
              </a:rPr>
              <a:t>&lt;Comparable&gt;::</a:t>
            </a:r>
            <a:r>
              <a:rPr lang="en-US" sz="1800" dirty="0" err="1">
                <a:latin typeface="Courier New" pitchFamily="49" charset="0"/>
              </a:rPr>
              <a:t>doubleWithLeftChild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&lt;Comparable&gt; * &amp; k3 ) const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rotateWithRightChild</a:t>
            </a:r>
            <a:r>
              <a:rPr lang="en-US" sz="1800" dirty="0">
                <a:latin typeface="Courier New" pitchFamily="49" charset="0"/>
              </a:rPr>
              <a:t>( k3-&gt;left 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rotateWithLeftChild</a:t>
            </a:r>
            <a:r>
              <a:rPr lang="en-US" sz="1800" dirty="0">
                <a:latin typeface="Courier New" pitchFamily="49" charset="0"/>
              </a:rPr>
              <a:t>( k3 );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binary tree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610600" cy="42126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The disadvantage of a binary search tree is that its height can be as large as </a:t>
            </a:r>
            <a:r>
              <a:rPr lang="en-US" sz="2400" b="1" dirty="0"/>
              <a:t>N-1</a:t>
            </a:r>
          </a:p>
          <a:p>
            <a:pPr>
              <a:buFont typeface="Wingdings" pitchFamily="2" charset="2"/>
              <a:buChar char="Ø"/>
            </a:pPr>
            <a:endParaRPr lang="en-US" sz="2400" b="1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Time needed to perform insertion and deletion and many other operations can be O(N) in the worst case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Goal is to keep the height of a binary search tree balanced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Such trees are called balanced binary search trees.  Examples are AVL tree, red-black tree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15-06FB-4C04-BD95-A90C0C53B944}" type="slidenum">
              <a:rPr lang="en-US"/>
              <a:pPr/>
              <a:t>20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/* Internal method to insert into a </a:t>
            </a:r>
            <a:r>
              <a:rPr lang="en-US" sz="1400" dirty="0" err="1">
                <a:latin typeface="Courier New" pitchFamily="49" charset="0"/>
              </a:rPr>
              <a:t>subtree</a:t>
            </a:r>
            <a:r>
              <a:rPr lang="en-US" sz="1400" dirty="0">
                <a:latin typeface="Courier New" pitchFamily="49" charset="0"/>
              </a:rPr>
              <a:t>.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* x is the item to insert.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* t is the node that roots the tree.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*/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template &lt;class Comparable&gt;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AvlTree</a:t>
            </a:r>
            <a:r>
              <a:rPr lang="en-US" sz="1400" dirty="0">
                <a:latin typeface="Courier New" pitchFamily="49" charset="0"/>
              </a:rPr>
              <a:t>&lt;Comparable&gt;::insert( const Comparable &amp; x, </a:t>
            </a:r>
            <a:r>
              <a:rPr lang="en-US" sz="1400" dirty="0" err="1">
                <a:latin typeface="Courier New" pitchFamily="49" charset="0"/>
              </a:rPr>
              <a:t>AvlNode</a:t>
            </a:r>
            <a:r>
              <a:rPr lang="en-US" sz="1400" dirty="0">
                <a:latin typeface="Courier New" pitchFamily="49" charset="0"/>
              </a:rPr>
              <a:t>&lt;Comparable&gt; * &amp; t ) const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if( t == NULL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t = new </a:t>
            </a:r>
            <a:r>
              <a:rPr lang="en-US" sz="1400" dirty="0" err="1">
                <a:latin typeface="Courier New" pitchFamily="49" charset="0"/>
              </a:rPr>
              <a:t>AvlNode</a:t>
            </a:r>
            <a:r>
              <a:rPr lang="en-US" sz="1400" dirty="0">
                <a:latin typeface="Courier New" pitchFamily="49" charset="0"/>
              </a:rPr>
              <a:t>&lt;Comparable&gt;( x, NULL, NULL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else if( x &lt; t-&gt;element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insert( x, t-&gt;left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if( height( t-&gt;left ) - height( t-&gt;right ) == 2 )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if( x &lt; t-&gt;left-&gt;element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</a:t>
            </a:r>
            <a:r>
              <a:rPr lang="en-US" sz="1400" dirty="0" err="1">
                <a:latin typeface="Courier New" pitchFamily="49" charset="0"/>
              </a:rPr>
              <a:t>rotateWithLeftChild</a:t>
            </a:r>
            <a:r>
              <a:rPr lang="en-US" sz="1400" dirty="0">
                <a:latin typeface="Courier New" pitchFamily="49" charset="0"/>
              </a:rPr>
              <a:t>( 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</a:t>
            </a:r>
            <a:r>
              <a:rPr lang="en-US" sz="1400" dirty="0" err="1">
                <a:latin typeface="Courier New" pitchFamily="49" charset="0"/>
              </a:rPr>
              <a:t>doubleWithLeftChild</a:t>
            </a:r>
            <a:r>
              <a:rPr lang="en-US" sz="1400" dirty="0">
                <a:latin typeface="Courier New" pitchFamily="49" charset="0"/>
              </a:rPr>
              <a:t>( 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else if( t-&gt;element &lt; x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insert( x, t-&gt;right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if( height( t-&gt;right ) - height( t-&gt;left ) == 2 )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if( t-&gt;right-&gt;element &lt; x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  </a:t>
            </a:r>
            <a:r>
              <a:rPr lang="en-US" sz="1400" dirty="0" err="1">
                <a:latin typeface="Courier New" pitchFamily="49" charset="0"/>
              </a:rPr>
              <a:t>rotateWithRightChild</a:t>
            </a:r>
            <a:r>
              <a:rPr lang="en-US" sz="1400" dirty="0">
                <a:latin typeface="Courier New" pitchFamily="49" charset="0"/>
              </a:rPr>
              <a:t>( 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  </a:t>
            </a:r>
            <a:r>
              <a:rPr lang="en-US" sz="1400" dirty="0" err="1">
                <a:latin typeface="Courier New" pitchFamily="49" charset="0"/>
              </a:rPr>
              <a:t>doubleWithRightChild</a:t>
            </a:r>
            <a:r>
              <a:rPr lang="en-US" sz="1400" dirty="0">
                <a:latin typeface="Courier New" pitchFamily="49" charset="0"/>
              </a:rPr>
              <a:t>( 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;  // Duplicate; do nothing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t-&gt;height = max( height( t-&gt;left ), height( t-&gt;right ) ) + 1;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610600" cy="4267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First, insert the new key as a new leaf just as in ordinary binary search tree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Then trace the path from the new leaf towards the root.  For each node x encountered, check if heights of left(x) and right(x) differ by at most 1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If yes, proceed to parent(x).  If not, restructure by doing </a:t>
            </a:r>
            <a:r>
              <a:rPr lang="en-US" sz="2200" b="1" dirty="0"/>
              <a:t>either a single rotation or a double rotation</a:t>
            </a:r>
          </a:p>
          <a:p>
            <a:pPr>
              <a:buFont typeface="Wingdings" pitchFamily="2" charset="2"/>
              <a:buChar char="Ø"/>
            </a:pPr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For insertion, once we perform a rotation at a node x, we won’t need to perform any rotation at any ancestor of 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8610600" cy="4038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Let x be the node at which left(x) and right(x) differ by more than 1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Assume that the height of x is h+3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There are 4 cases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Height of left(x) is h+2 </a:t>
            </a:r>
            <a:r>
              <a:rPr lang="en-US" b="1" dirty="0"/>
              <a:t>(i.e. height of right(x) is h)</a:t>
            </a:r>
          </a:p>
          <a:p>
            <a:pPr lvl="2"/>
            <a:r>
              <a:rPr lang="en-US" sz="2200" dirty="0"/>
              <a:t>Height of left(left(x)) is h+1 </a:t>
            </a:r>
            <a:r>
              <a:rPr lang="en-US" sz="2200" dirty="0">
                <a:sym typeface="Symbol" pitchFamily="18" charset="2"/>
              </a:rPr>
              <a:t> </a:t>
            </a:r>
            <a:r>
              <a:rPr lang="en-US" sz="2200" dirty="0"/>
              <a:t>single rotate with left child</a:t>
            </a:r>
          </a:p>
          <a:p>
            <a:pPr lvl="2"/>
            <a:r>
              <a:rPr lang="en-US" sz="2200" dirty="0"/>
              <a:t>Height of right(left(x)) is h+1 </a:t>
            </a:r>
            <a:r>
              <a:rPr lang="en-US" sz="2200" dirty="0">
                <a:sym typeface="Symbol" pitchFamily="18" charset="2"/>
              </a:rPr>
              <a:t> </a:t>
            </a:r>
            <a:r>
              <a:rPr lang="en-US" sz="2200" dirty="0"/>
              <a:t>double rotate with left child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Height of right(x) is h+2 </a:t>
            </a:r>
            <a:r>
              <a:rPr lang="en-US" b="1" dirty="0"/>
              <a:t>(i.e. height of left(x) is h)</a:t>
            </a:r>
          </a:p>
          <a:p>
            <a:pPr lvl="2"/>
            <a:r>
              <a:rPr lang="en-US" sz="2200" dirty="0"/>
              <a:t>Height of right(right(x)) is h+1 </a:t>
            </a:r>
            <a:r>
              <a:rPr lang="en-US" sz="2200" dirty="0">
                <a:sym typeface="Symbol" pitchFamily="18" charset="2"/>
              </a:rPr>
              <a:t> </a:t>
            </a:r>
            <a:r>
              <a:rPr lang="en-US" sz="2200" dirty="0"/>
              <a:t>single rotate with right child</a:t>
            </a:r>
          </a:p>
          <a:p>
            <a:pPr lvl="2"/>
            <a:r>
              <a:rPr lang="en-US" sz="2200" dirty="0"/>
              <a:t>Height of left(right(x)) is h+1 </a:t>
            </a:r>
            <a:r>
              <a:rPr lang="en-US" sz="2200" dirty="0">
                <a:sym typeface="Symbol" pitchFamily="18" charset="2"/>
              </a:rPr>
              <a:t> double</a:t>
            </a:r>
            <a:r>
              <a:rPr lang="en-US" sz="2200" dirty="0"/>
              <a:t> rotate with right child</a:t>
            </a:r>
          </a:p>
          <a:p>
            <a:pPr lvl="2"/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AVL tree?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09600" y="4876800"/>
            <a:ext cx="3200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800" b="1" u="sng" dirty="0">
                <a:solidFill>
                  <a:schemeClr val="tx2"/>
                </a:solidFill>
              </a:rPr>
              <a:t>YES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Each left sub-tree has height 1 greater than each right sub-tree</a:t>
            </a:r>
          </a:p>
          <a:p>
            <a:endParaRPr lang="en-US" altLang="ja-JP" dirty="0">
              <a:solidFill>
                <a:schemeClr val="tx2"/>
              </a:solidFill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181600" y="4876800"/>
            <a:ext cx="3505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800" b="1" u="sng" dirty="0">
                <a:solidFill>
                  <a:schemeClr val="tx2"/>
                </a:solidFill>
              </a:rPr>
              <a:t>NO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Left sub-tree has height 3, but right sub-tree has height 1</a:t>
            </a:r>
          </a:p>
        </p:txBody>
      </p:sp>
      <p:pic>
        <p:nvPicPr>
          <p:cNvPr id="8204" name="Picture 12" descr="C:\asami\CS146\Presentation source\AVL_y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2827338" cy="2971800"/>
          </a:xfrm>
          <a:prstGeom prst="rect">
            <a:avLst/>
          </a:prstGeom>
          <a:noFill/>
        </p:spPr>
      </p:pic>
      <p:pic>
        <p:nvPicPr>
          <p:cNvPr id="8205" name="Picture 13" descr="C:\asami\CS146\Presentation source\AVL_n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752600"/>
            <a:ext cx="2971800" cy="2833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133850" y="349250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</a:rPr>
              <a:t>Insertion</a:t>
            </a:r>
          </a:p>
        </p:txBody>
      </p:sp>
      <p:pic>
        <p:nvPicPr>
          <p:cNvPr id="14384" name="Picture 48" descr="C:\asami\CS146\insertion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752600"/>
            <a:ext cx="2566988" cy="2667000"/>
          </a:xfrm>
          <a:prstGeom prst="rect">
            <a:avLst/>
          </a:prstGeom>
          <a:noFill/>
        </p:spPr>
      </p:pic>
      <p:sp>
        <p:nvSpPr>
          <p:cNvPr id="14385" name="Line 49"/>
          <p:cNvSpPr>
            <a:spLocks noChangeShapeType="1"/>
          </p:cNvSpPr>
          <p:nvPr/>
        </p:nvSpPr>
        <p:spPr bwMode="auto">
          <a:xfrm>
            <a:off x="3733800" y="20574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3581400" y="2286000"/>
            <a:ext cx="1358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chemeClr val="tx2"/>
                </a:solidFill>
              </a:rPr>
              <a:t>Insert 6</a:t>
            </a:r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 flipH="1">
            <a:off x="4114800" y="4114800"/>
            <a:ext cx="1447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5029200" y="4916269"/>
            <a:ext cx="373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chemeClr val="tx2"/>
                </a:solidFill>
              </a:rPr>
              <a:t>Imbalance at 8</a:t>
            </a:r>
          </a:p>
          <a:p>
            <a:r>
              <a:rPr lang="en-US" altLang="ja-JP" b="1" dirty="0">
                <a:solidFill>
                  <a:schemeClr val="tx2"/>
                </a:solidFill>
              </a:rPr>
              <a:t>Perform rotation with 7</a:t>
            </a:r>
          </a:p>
        </p:txBody>
      </p:sp>
      <p:pic>
        <p:nvPicPr>
          <p:cNvPr id="14402" name="Picture 66" descr="C:\asami\CS146\Presentation source\insertio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6025"/>
            <a:ext cx="2320925" cy="2593975"/>
          </a:xfrm>
          <a:prstGeom prst="rect">
            <a:avLst/>
          </a:prstGeom>
          <a:noFill/>
        </p:spPr>
      </p:pic>
      <p:pic>
        <p:nvPicPr>
          <p:cNvPr id="14404" name="Picture 68" descr="C:\asami\CS146\Presentation source\insertion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810000"/>
            <a:ext cx="2754313" cy="2720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asami\CS146\Presentation source\insert-anim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857250"/>
            <a:ext cx="5543550" cy="554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886200" y="381000"/>
            <a:ext cx="18694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chemeClr val="bg1"/>
                </a:solidFill>
              </a:rPr>
              <a:t>Deletion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352800" y="2209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chemeClr val="tx2"/>
                </a:solidFill>
              </a:rPr>
              <a:t>Delete 4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429000" y="19050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3657600" y="3505200"/>
            <a:ext cx="1371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410200" y="3200400"/>
            <a:ext cx="28007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chemeClr val="tx2"/>
                </a:solidFill>
              </a:rPr>
              <a:t>Imbalance at 3</a:t>
            </a:r>
          </a:p>
          <a:p>
            <a:r>
              <a:rPr lang="en-US" altLang="ja-JP" sz="2000" b="1" dirty="0">
                <a:solidFill>
                  <a:schemeClr val="tx2"/>
                </a:solidFill>
              </a:rPr>
              <a:t>Perform rotation with 2</a:t>
            </a:r>
          </a:p>
        </p:txBody>
      </p:sp>
      <p:pic>
        <p:nvPicPr>
          <p:cNvPr id="15371" name="Picture 11" descr="C:\asami\CS146\deletio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2971800" cy="2439988"/>
          </a:xfrm>
          <a:prstGeom prst="rect">
            <a:avLst/>
          </a:prstGeom>
          <a:noFill/>
        </p:spPr>
      </p:pic>
      <p:pic>
        <p:nvPicPr>
          <p:cNvPr id="15372" name="Picture 12" descr="C:\asami\CS146\deletion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685800"/>
            <a:ext cx="3048000" cy="2503488"/>
          </a:xfrm>
          <a:prstGeom prst="rect">
            <a:avLst/>
          </a:prstGeom>
          <a:noFill/>
        </p:spPr>
      </p:pic>
      <p:pic>
        <p:nvPicPr>
          <p:cNvPr id="15373" name="Picture 13" descr="C:\asami\CS146\deletion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429000"/>
            <a:ext cx="2819400" cy="2663825"/>
          </a:xfrm>
          <a:prstGeom prst="rect">
            <a:avLst/>
          </a:prstGeom>
          <a:noFill/>
        </p:spPr>
      </p:pic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04800" y="5867400"/>
            <a:ext cx="28151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chemeClr val="tx2"/>
                </a:solidFill>
              </a:rPr>
              <a:t>Imbalance at 5</a:t>
            </a:r>
          </a:p>
          <a:p>
            <a:r>
              <a:rPr lang="en-US" altLang="ja-JP" sz="2000" b="1" dirty="0">
                <a:solidFill>
                  <a:schemeClr val="tx2"/>
                </a:solidFill>
              </a:rPr>
              <a:t>Perform rotation with 8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3962400" y="51816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380" name="Picture 20" descr="C:\asami\CS146\Presentation source\deletion4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4343400"/>
            <a:ext cx="2879725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 autoUpdateAnimBg="0"/>
      <p:bldP spid="15368" grpId="0" animBg="1"/>
      <p:bldP spid="15369" grpId="0" animBg="1"/>
      <p:bldP spid="15370" grpId="0" build="p" autoUpdateAnimBg="0"/>
      <p:bldP spid="15375" grpId="0" build="p" autoUpdateAnimBg="0"/>
      <p:bldP spid="153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C:\asami\CS146\Presentation source\delete-anim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857250"/>
            <a:ext cx="5715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2" name="Line 22"/>
          <p:cNvSpPr>
            <a:spLocks noChangeShapeType="1"/>
          </p:cNvSpPr>
          <p:nvPr/>
        </p:nvSpPr>
        <p:spPr bwMode="auto">
          <a:xfrm flipH="1">
            <a:off x="685800" y="5486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AVL Trees</a:t>
            </a:r>
            <a:br>
              <a:rPr lang="en-US"/>
            </a:br>
            <a:r>
              <a:rPr lang="en-US" sz="3200"/>
              <a:t>(Adelson – Velskii – Landis)</a:t>
            </a:r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2362200" y="32766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800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9812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990600" y="5168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2971800" y="5168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80772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800600" y="3048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20</a:t>
            </a:r>
            <a:endParaRPr lang="en-US" dirty="0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8077200" y="5105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30</a:t>
            </a:r>
            <a:endParaRPr 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959100" y="5168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18</a:t>
            </a:r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041400" y="5168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9558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5181600" y="32766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286000" y="4191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1257300" y="4216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444500" y="6311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22860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2590800" y="5562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71628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71628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25</a:t>
            </a:r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7467600" y="41910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495300" y="631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286000" y="632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17</a:t>
            </a:r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3276600" y="55626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Oval 35"/>
          <p:cNvSpPr>
            <a:spLocks noChangeArrowheads="1"/>
          </p:cNvSpPr>
          <p:nvPr/>
        </p:nvSpPr>
        <p:spPr bwMode="auto">
          <a:xfrm>
            <a:off x="37338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3733800" y="632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19</a:t>
            </a:r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229600" y="5943600"/>
            <a:ext cx="520700" cy="469900"/>
            <a:chOff x="1808" y="2800"/>
            <a:chExt cx="328" cy="296"/>
          </a:xfrm>
        </p:grpSpPr>
        <p:sp>
          <p:nvSpPr>
            <p:cNvPr id="25641" name="AutoShape 41"/>
            <p:cNvSpPr>
              <a:spLocks noChangeArrowheads="1"/>
            </p:cNvSpPr>
            <p:nvPr/>
          </p:nvSpPr>
          <p:spPr bwMode="auto">
            <a:xfrm flipV="1">
              <a:off x="1808" y="2800"/>
              <a:ext cx="328" cy="296"/>
            </a:xfrm>
            <a:custGeom>
              <a:avLst/>
              <a:gdLst>
                <a:gd name="G0" fmla="+- -5487000 0 0"/>
                <a:gd name="G1" fmla="+- 227818 0 0"/>
                <a:gd name="G2" fmla="+- -5487000 0 227818"/>
                <a:gd name="G3" fmla="+- 10800 0 0"/>
                <a:gd name="G4" fmla="+- 0 0 -548700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0 0 0"/>
                <a:gd name="G9" fmla="+- 0 0 227818"/>
                <a:gd name="G10" fmla="+- 9030 0 2700"/>
                <a:gd name="G11" fmla="cos G10 -5487000"/>
                <a:gd name="G12" fmla="sin G10 -5487000"/>
                <a:gd name="G13" fmla="cos 13500 -5487000"/>
                <a:gd name="G14" fmla="sin 13500 -5487000"/>
                <a:gd name="G15" fmla="+- G11 10800 0"/>
                <a:gd name="G16" fmla="+- G12 10800 0"/>
                <a:gd name="G17" fmla="+- G13 10800 0"/>
                <a:gd name="G18" fmla="+- G14 10800 0"/>
                <a:gd name="G19" fmla="*/ 9030 1 2"/>
                <a:gd name="G20" fmla="+- G19 5400 0"/>
                <a:gd name="G21" fmla="cos G20 -5487000"/>
                <a:gd name="G22" fmla="sin G20 -5487000"/>
                <a:gd name="G23" fmla="+- G21 10800 0"/>
                <a:gd name="G24" fmla="+- G12 G23 G22"/>
                <a:gd name="G25" fmla="+- G22 G23 G11"/>
                <a:gd name="G26" fmla="cos 10800 -5487000"/>
                <a:gd name="G27" fmla="sin 10800 -5487000"/>
                <a:gd name="G28" fmla="cos 9030 -5487000"/>
                <a:gd name="G29" fmla="sin 9030 -548700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227818"/>
                <a:gd name="G36" fmla="sin G34 227818"/>
                <a:gd name="G37" fmla="+/ 227818 -548700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0 G39"/>
                <a:gd name="G43" fmla="sin 903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541 w 21600"/>
                <a:gd name="T5" fmla="*/ 17760 h 21600"/>
                <a:gd name="T6" fmla="*/ 20696 w 21600"/>
                <a:gd name="T7" fmla="*/ 11401 h 21600"/>
                <a:gd name="T8" fmla="*/ 3895 w 21600"/>
                <a:gd name="T9" fmla="*/ 16619 h 21600"/>
                <a:gd name="T10" fmla="*/ 12275 w 21600"/>
                <a:gd name="T11" fmla="*/ -2620 h 21600"/>
                <a:gd name="T12" fmla="*/ 15446 w 21600"/>
                <a:gd name="T13" fmla="*/ 1336 h 21600"/>
                <a:gd name="T14" fmla="*/ 11491 w 21600"/>
                <a:gd name="T15" fmla="*/ 4507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786" y="1824"/>
                  </a:moveTo>
                  <a:cubicBezTo>
                    <a:pt x="11459" y="1788"/>
                    <a:pt x="11129" y="1770"/>
                    <a:pt x="10800" y="1770"/>
                  </a:cubicBezTo>
                  <a:cubicBezTo>
                    <a:pt x="5812" y="1770"/>
                    <a:pt x="1770" y="5812"/>
                    <a:pt x="1770" y="10800"/>
                  </a:cubicBezTo>
                  <a:cubicBezTo>
                    <a:pt x="1770" y="15787"/>
                    <a:pt x="5812" y="19830"/>
                    <a:pt x="10800" y="19830"/>
                  </a:cubicBezTo>
                  <a:cubicBezTo>
                    <a:pt x="15574" y="19830"/>
                    <a:pt x="19523" y="16113"/>
                    <a:pt x="19813" y="11347"/>
                  </a:cubicBezTo>
                  <a:lnTo>
                    <a:pt x="21580" y="11454"/>
                  </a:lnTo>
                  <a:cubicBezTo>
                    <a:pt x="21233" y="17154"/>
                    <a:pt x="16510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1194" y="-1"/>
                    <a:pt x="11588" y="21"/>
                    <a:pt x="11980" y="64"/>
                  </a:cubicBezTo>
                  <a:lnTo>
                    <a:pt x="12275" y="-2620"/>
                  </a:lnTo>
                  <a:lnTo>
                    <a:pt x="15446" y="1336"/>
                  </a:lnTo>
                  <a:lnTo>
                    <a:pt x="11491" y="4507"/>
                  </a:lnTo>
                  <a:lnTo>
                    <a:pt x="11786" y="1824"/>
                  </a:lnTo>
                  <a:close/>
                </a:path>
              </a:pathLst>
            </a:cu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42" name="Oval 42"/>
            <p:cNvSpPr>
              <a:spLocks noChangeArrowheads="1"/>
            </p:cNvSpPr>
            <p:nvPr/>
          </p:nvSpPr>
          <p:spPr bwMode="auto">
            <a:xfrm>
              <a:off x="1952" y="2920"/>
              <a:ext cx="64" cy="48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Trees</a:t>
            </a:r>
            <a:endParaRPr lang="en-US" sz="480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14800" y="3733800"/>
            <a:ext cx="33528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Not AVL tree</a:t>
            </a:r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7467600" y="617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 flipH="1">
            <a:off x="7772400" y="5029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7467600" y="617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27</a:t>
            </a:r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 flipH="1">
            <a:off x="685800" y="52578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V="1">
            <a:off x="2362200" y="30480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Oval 35"/>
          <p:cNvSpPr>
            <a:spLocks noChangeArrowheads="1"/>
          </p:cNvSpPr>
          <p:nvPr/>
        </p:nvSpPr>
        <p:spPr bwMode="auto">
          <a:xfrm>
            <a:off x="48006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Oval 36"/>
          <p:cNvSpPr>
            <a:spLocks noChangeArrowheads="1"/>
          </p:cNvSpPr>
          <p:nvPr/>
        </p:nvSpPr>
        <p:spPr bwMode="auto">
          <a:xfrm>
            <a:off x="19812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Oval 37"/>
          <p:cNvSpPr>
            <a:spLocks noChangeArrowheads="1"/>
          </p:cNvSpPr>
          <p:nvPr/>
        </p:nvSpPr>
        <p:spPr bwMode="auto">
          <a:xfrm>
            <a:off x="990600" y="4940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Oval 38"/>
          <p:cNvSpPr>
            <a:spLocks noChangeArrowheads="1"/>
          </p:cNvSpPr>
          <p:nvPr/>
        </p:nvSpPr>
        <p:spPr bwMode="auto">
          <a:xfrm>
            <a:off x="2971800" y="4940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Oval 39"/>
          <p:cNvSpPr>
            <a:spLocks noChangeArrowheads="1"/>
          </p:cNvSpPr>
          <p:nvPr/>
        </p:nvSpPr>
        <p:spPr bwMode="auto">
          <a:xfrm>
            <a:off x="80772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48006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20</a:t>
            </a:r>
            <a:endParaRPr lang="en-US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8077200" y="4876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30</a:t>
            </a:r>
            <a:endParaRPr lang="en-US"/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2959100" y="4940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18</a:t>
            </a:r>
            <a:endParaRPr lang="en-US"/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1041400" y="4940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1955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5181600" y="30480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2286000" y="39624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 flipH="1">
            <a:off x="1257300" y="3987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4" name="Oval 48"/>
          <p:cNvSpPr>
            <a:spLocks noChangeArrowheads="1"/>
          </p:cNvSpPr>
          <p:nvPr/>
        </p:nvSpPr>
        <p:spPr bwMode="auto">
          <a:xfrm>
            <a:off x="444500" y="6083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5" name="Oval 49"/>
          <p:cNvSpPr>
            <a:spLocks noChangeArrowheads="1"/>
          </p:cNvSpPr>
          <p:nvPr/>
        </p:nvSpPr>
        <p:spPr bwMode="auto">
          <a:xfrm>
            <a:off x="22860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Line 50"/>
          <p:cNvSpPr>
            <a:spLocks noChangeShapeType="1"/>
          </p:cNvSpPr>
          <p:nvPr/>
        </p:nvSpPr>
        <p:spPr bwMode="auto">
          <a:xfrm flipH="1">
            <a:off x="2590800" y="5334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Oval 51"/>
          <p:cNvSpPr>
            <a:spLocks noChangeArrowheads="1"/>
          </p:cNvSpPr>
          <p:nvPr/>
        </p:nvSpPr>
        <p:spPr bwMode="auto">
          <a:xfrm>
            <a:off x="71628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7162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25</a:t>
            </a:r>
            <a:endParaRPr lang="en-US"/>
          </a:p>
        </p:txBody>
      </p:sp>
      <p:sp>
        <p:nvSpPr>
          <p:cNvPr id="39989" name="Line 53"/>
          <p:cNvSpPr>
            <a:spLocks noChangeShapeType="1"/>
          </p:cNvSpPr>
          <p:nvPr/>
        </p:nvSpPr>
        <p:spPr bwMode="auto">
          <a:xfrm>
            <a:off x="7467600" y="3962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0" name="Text Box 54"/>
          <p:cNvSpPr txBox="1">
            <a:spLocks noChangeArrowheads="1"/>
          </p:cNvSpPr>
          <p:nvPr/>
        </p:nvSpPr>
        <p:spPr bwMode="auto">
          <a:xfrm>
            <a:off x="495300" y="6083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39991" name="Text Box 55"/>
          <p:cNvSpPr txBox="1">
            <a:spLocks noChangeArrowheads="1"/>
          </p:cNvSpPr>
          <p:nvPr/>
        </p:nvSpPr>
        <p:spPr bwMode="auto">
          <a:xfrm>
            <a:off x="22860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17</a:t>
            </a:r>
            <a:endParaRPr lang="en-US"/>
          </a:p>
        </p:txBody>
      </p:sp>
      <p:sp>
        <p:nvSpPr>
          <p:cNvPr id="39992" name="Line 56"/>
          <p:cNvSpPr>
            <a:spLocks noChangeShapeType="1"/>
          </p:cNvSpPr>
          <p:nvPr/>
        </p:nvSpPr>
        <p:spPr bwMode="auto">
          <a:xfrm>
            <a:off x="3276600" y="5334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3" name="Oval 57"/>
          <p:cNvSpPr>
            <a:spLocks noChangeArrowheads="1"/>
          </p:cNvSpPr>
          <p:nvPr/>
        </p:nvSpPr>
        <p:spPr bwMode="auto">
          <a:xfrm>
            <a:off x="37338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4" name="Text Box 58"/>
          <p:cNvSpPr txBox="1">
            <a:spLocks noChangeArrowheads="1"/>
          </p:cNvSpPr>
          <p:nvPr/>
        </p:nvSpPr>
        <p:spPr bwMode="auto">
          <a:xfrm>
            <a:off x="37338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19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AVL Tree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534400" cy="2819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ja-JP" sz="2200" dirty="0"/>
              <a:t>Named after </a:t>
            </a:r>
            <a:r>
              <a:rPr lang="en-US" altLang="ja-JP" sz="2200" b="1" dirty="0" err="1"/>
              <a:t>A</a:t>
            </a:r>
            <a:r>
              <a:rPr lang="en-US" altLang="ja-JP" sz="2200" dirty="0" err="1"/>
              <a:t>delson-</a:t>
            </a:r>
            <a:r>
              <a:rPr lang="en-US" altLang="ja-JP" sz="2200" b="1" dirty="0" err="1"/>
              <a:t>V</a:t>
            </a:r>
            <a:r>
              <a:rPr lang="en-US" altLang="ja-JP" sz="2200" dirty="0" err="1"/>
              <a:t>elskii</a:t>
            </a:r>
            <a:r>
              <a:rPr lang="en-US" altLang="ja-JP" sz="2200" dirty="0"/>
              <a:t> and </a:t>
            </a:r>
            <a:r>
              <a:rPr lang="en-US" altLang="ja-JP" sz="2200" b="1" dirty="0"/>
              <a:t>L</a:t>
            </a:r>
            <a:r>
              <a:rPr lang="en-US" altLang="ja-JP" sz="2200" dirty="0"/>
              <a:t>andis</a:t>
            </a:r>
          </a:p>
          <a:p>
            <a:pPr>
              <a:buFont typeface="Wingdings" pitchFamily="2" charset="2"/>
              <a:buChar char="Ø"/>
            </a:pPr>
            <a:endParaRPr lang="en-US" altLang="ja-JP" sz="2200" dirty="0"/>
          </a:p>
          <a:p>
            <a:pPr>
              <a:buFont typeface="Wingdings" pitchFamily="2" charset="2"/>
              <a:buChar char="Ø"/>
            </a:pPr>
            <a:r>
              <a:rPr lang="en-US" altLang="ja-JP" sz="2200" dirty="0"/>
              <a:t>The first dynamically balanced trees</a:t>
            </a:r>
          </a:p>
          <a:p>
            <a:pPr>
              <a:buFont typeface="Wingdings" pitchFamily="2" charset="2"/>
              <a:buChar char="Ø"/>
            </a:pPr>
            <a:endParaRPr lang="en-US" altLang="ja-JP" sz="2200" dirty="0"/>
          </a:p>
          <a:p>
            <a:pPr>
              <a:buFont typeface="Wingdings" pitchFamily="2" charset="2"/>
              <a:buChar char="Ø"/>
            </a:pPr>
            <a:r>
              <a:rPr lang="en-US" altLang="ja-JP" sz="2200" dirty="0"/>
              <a:t>Its Binary search tree with </a:t>
            </a:r>
            <a:r>
              <a:rPr lang="en-US" altLang="ja-JP" sz="2200" b="1" dirty="0"/>
              <a:t>balance condition</a:t>
            </a:r>
            <a:r>
              <a:rPr lang="en-US" altLang="ja-JP" sz="2200" dirty="0"/>
              <a:t> in which the sub-trees of each node can differ by </a:t>
            </a:r>
            <a:r>
              <a:rPr lang="en-US" altLang="ja-JP" sz="2200" b="1" dirty="0"/>
              <a:t>at most 1 </a:t>
            </a:r>
            <a:r>
              <a:rPr lang="en-US" altLang="ja-JP" sz="2200" dirty="0"/>
              <a:t>in their height </a:t>
            </a:r>
            <a:r>
              <a:rPr lang="en-US" altLang="ja-JP" sz="2200" dirty="0" err="1"/>
              <a:t>i.e</a:t>
            </a:r>
            <a:r>
              <a:rPr lang="en-US" altLang="ja-JP" sz="2200" dirty="0"/>
              <a:t> </a:t>
            </a:r>
            <a:r>
              <a:rPr lang="en-US" sz="2200" dirty="0"/>
              <a:t>in the range </a:t>
            </a:r>
            <a:r>
              <a:rPr lang="en-US" sz="2200" b="1" dirty="0"/>
              <a:t>-1 to 1</a:t>
            </a:r>
            <a:endParaRPr lang="en-US" altLang="ja-JP" sz="2200" dirty="0"/>
          </a:p>
          <a:p>
            <a:pPr>
              <a:buFont typeface="Wingdings" pitchFamily="2" charset="2"/>
              <a:buChar char="Ø"/>
            </a:pPr>
            <a:endParaRPr lang="en-US" altLang="ja-JP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   insert   </a:t>
            </a:r>
            <a:r>
              <a:rPr lang="en-US" dirty="0"/>
              <a:t>14, 15, 16, 13, 12, 11, 10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32004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200400" y="4267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581400" y="44958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5562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5562600" y="5105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1066800" y="30480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First insert 14 and 15: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1295400" y="61722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16.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3429000" y="4114800"/>
            <a:ext cx="3200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2766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276600" y="3962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800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8006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066800" y="3124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Inserting 16 causes AVL violation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295400" y="62484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Need to rotate </a:t>
            </a:r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64008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4008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3429000" y="4572000"/>
            <a:ext cx="3200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276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2766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800600" y="518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800600" y="5181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64008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400800" y="594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962400" y="4737100"/>
            <a:ext cx="444500" cy="469900"/>
            <a:chOff x="2448" y="2160"/>
            <a:chExt cx="328" cy="296"/>
          </a:xfrm>
        </p:grpSpPr>
        <p:sp>
          <p:nvSpPr>
            <p:cNvPr id="44047" name="AutoShape 15"/>
            <p:cNvSpPr>
              <a:spLocks noChangeArrowheads="1"/>
            </p:cNvSpPr>
            <p:nvPr/>
          </p:nvSpPr>
          <p:spPr bwMode="auto">
            <a:xfrm flipV="1">
              <a:off x="2448" y="2160"/>
              <a:ext cx="328" cy="296"/>
            </a:xfrm>
            <a:custGeom>
              <a:avLst/>
              <a:gdLst>
                <a:gd name="G0" fmla="+- 11550622 0 0"/>
                <a:gd name="G1" fmla="+- -7318113 0 0"/>
                <a:gd name="G2" fmla="+- 11550622 0 -7318113"/>
                <a:gd name="G3" fmla="+- 10800 0 0"/>
                <a:gd name="G4" fmla="+- 0 0 1155062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-7318113"/>
                <a:gd name="G10" fmla="+- 10800 0 2700"/>
                <a:gd name="G11" fmla="cos G10 11550622"/>
                <a:gd name="G12" fmla="sin G10 11550622"/>
                <a:gd name="G13" fmla="cos 13500 11550622"/>
                <a:gd name="G14" fmla="sin 13500 11550622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11550622"/>
                <a:gd name="G22" fmla="sin G20 11550622"/>
                <a:gd name="G23" fmla="+- G21 10800 0"/>
                <a:gd name="G24" fmla="+- G12 G23 G22"/>
                <a:gd name="G25" fmla="+- G22 G23 G11"/>
                <a:gd name="G26" fmla="cos 10800 11550622"/>
                <a:gd name="G27" fmla="sin 10800 11550622"/>
                <a:gd name="G28" fmla="cos 10800 11550622"/>
                <a:gd name="G29" fmla="sin 10800 1155062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318113"/>
                <a:gd name="G36" fmla="sin G34 -7318113"/>
                <a:gd name="G37" fmla="+/ -7318113 1155062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929 w 21600"/>
                <a:gd name="T5" fmla="*/ 16569 h 21600"/>
                <a:gd name="T6" fmla="*/ 6812 w 21600"/>
                <a:gd name="T7" fmla="*/ 762 h 21600"/>
                <a:gd name="T8" fmla="*/ 19929 w 21600"/>
                <a:gd name="T9" fmla="*/ 16569 h 21600"/>
                <a:gd name="T10" fmla="*/ -2672 w 21600"/>
                <a:gd name="T11" fmla="*/ 11683 h 21600"/>
                <a:gd name="T12" fmla="*/ -154 w 21600"/>
                <a:gd name="T13" fmla="*/ 8812 h 21600"/>
                <a:gd name="T14" fmla="*/ 2717 w 21600"/>
                <a:gd name="T15" fmla="*/ 1132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3" y="11506"/>
                  </a:moveTo>
                  <a:cubicBezTo>
                    <a:pt x="395" y="17184"/>
                    <a:pt x="510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9434" y="-1"/>
                    <a:pt x="8081" y="258"/>
                    <a:pt x="6812" y="762"/>
                  </a:cubicBezTo>
                  <a:cubicBezTo>
                    <a:pt x="8081" y="258"/>
                    <a:pt x="9434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109" y="21600"/>
                    <a:pt x="395" y="17184"/>
                    <a:pt x="23" y="11506"/>
                  </a:cubicBezTo>
                  <a:lnTo>
                    <a:pt x="-2672" y="11683"/>
                  </a:lnTo>
                  <a:lnTo>
                    <a:pt x="-154" y="8812"/>
                  </a:lnTo>
                  <a:lnTo>
                    <a:pt x="2717" y="11329"/>
                  </a:lnTo>
                  <a:lnTo>
                    <a:pt x="23" y="11506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0" name="Oval 18"/>
            <p:cNvSpPr>
              <a:spLocks noChangeArrowheads="1"/>
            </p:cNvSpPr>
            <p:nvPr/>
          </p:nvSpPr>
          <p:spPr bwMode="auto">
            <a:xfrm>
              <a:off x="2592" y="2272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2" name="Line 16"/>
          <p:cNvSpPr>
            <a:spLocks noChangeShapeType="1"/>
          </p:cNvSpPr>
          <p:nvPr/>
        </p:nvSpPr>
        <p:spPr bwMode="auto">
          <a:xfrm flipV="1">
            <a:off x="3276600" y="51816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4572000" y="52578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124200" y="617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124200" y="617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3434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066800" y="41148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Rotation restores AVL balance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5562600" y="617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562600" y="617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 flipV="1">
            <a:off x="2590800" y="3276600"/>
            <a:ext cx="2819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5486400" y="3429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42672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267200" y="3962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5181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1816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6096000" y="3975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6096000" y="39751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1066800" y="25908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13 and 12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3403600" y="4762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3403600" y="4762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2438400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438400" y="5638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1143000" y="6248400"/>
            <a:ext cx="533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- need to rotate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flipV="1">
            <a:off x="2590800" y="3810000"/>
            <a:ext cx="2819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5486400" y="3962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Oval 33"/>
          <p:cNvSpPr>
            <a:spLocks noChangeArrowheads="1"/>
          </p:cNvSpPr>
          <p:nvPr/>
        </p:nvSpPr>
        <p:spPr bwMode="auto">
          <a:xfrm>
            <a:off x="4267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4267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6115" name="Oval 35"/>
          <p:cNvSpPr>
            <a:spLocks noChangeArrowheads="1"/>
          </p:cNvSpPr>
          <p:nvPr/>
        </p:nvSpPr>
        <p:spPr bwMode="auto">
          <a:xfrm>
            <a:off x="5181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51816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6117" name="Oval 37"/>
          <p:cNvSpPr>
            <a:spLocks noChangeArrowheads="1"/>
          </p:cNvSpPr>
          <p:nvPr/>
        </p:nvSpPr>
        <p:spPr bwMode="auto">
          <a:xfrm>
            <a:off x="6096000" y="4508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6096000" y="4508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46119" name="Oval 39"/>
          <p:cNvSpPr>
            <a:spLocks noChangeArrowheads="1"/>
          </p:cNvSpPr>
          <p:nvPr/>
        </p:nvSpPr>
        <p:spPr bwMode="auto">
          <a:xfrm>
            <a:off x="3403600" y="5295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403600" y="5295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46121" name="Oval 41"/>
          <p:cNvSpPr>
            <a:spLocks noChangeArrowheads="1"/>
          </p:cNvSpPr>
          <p:nvPr/>
        </p:nvSpPr>
        <p:spPr bwMode="auto">
          <a:xfrm>
            <a:off x="2438400" y="617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2438400" y="617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784600" y="4864100"/>
            <a:ext cx="469900" cy="457200"/>
            <a:chOff x="3648" y="3360"/>
            <a:chExt cx="296" cy="288"/>
          </a:xfrm>
        </p:grpSpPr>
        <p:sp>
          <p:nvSpPr>
            <p:cNvPr id="46105" name="AutoShape 25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3"/>
                    <a:pt x="10800" y="19833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600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3352800" y="4089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6" name="Line 2"/>
          <p:cNvSpPr>
            <a:spLocks noChangeShapeType="1"/>
          </p:cNvSpPr>
          <p:nvPr/>
        </p:nvSpPr>
        <p:spPr bwMode="auto">
          <a:xfrm flipV="1">
            <a:off x="2514600" y="3175000"/>
            <a:ext cx="1905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4495800" y="3327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32004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2004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191000" y="302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191000" y="3022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1816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51816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838200" y="60960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11</a:t>
            </a:r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2336800" y="474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2336800" y="474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38989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898900" y="4800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3810000" y="3276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2133600" y="2362200"/>
            <a:ext cx="27432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4953000" y="2514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3657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6576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6482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648200" y="220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56388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838200" y="56388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– need to rotate</a:t>
            </a:r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27940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27940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4356100" y="398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356100" y="398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1981200" y="474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1981200" y="474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3810000" y="3276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 flipV="1">
            <a:off x="2133600" y="2362200"/>
            <a:ext cx="27432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4953000" y="2514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3657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6576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46482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648200" y="220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56388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27940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Text Box 36"/>
          <p:cNvSpPr txBox="1">
            <a:spLocks noChangeArrowheads="1"/>
          </p:cNvSpPr>
          <p:nvPr/>
        </p:nvSpPr>
        <p:spPr bwMode="auto">
          <a:xfrm>
            <a:off x="27940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1237" name="Oval 37"/>
          <p:cNvSpPr>
            <a:spLocks noChangeArrowheads="1"/>
          </p:cNvSpPr>
          <p:nvPr/>
        </p:nvSpPr>
        <p:spPr bwMode="auto">
          <a:xfrm>
            <a:off x="4356100" y="398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4356100" y="398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1239" name="Oval 39"/>
          <p:cNvSpPr>
            <a:spLocks noChangeArrowheads="1"/>
          </p:cNvSpPr>
          <p:nvPr/>
        </p:nvSpPr>
        <p:spPr bwMode="auto">
          <a:xfrm>
            <a:off x="1981200" y="474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1981200" y="474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114800" y="2628900"/>
            <a:ext cx="469900" cy="457200"/>
            <a:chOff x="3648" y="3360"/>
            <a:chExt cx="296" cy="288"/>
          </a:xfrm>
        </p:grpSpPr>
        <p:sp>
          <p:nvSpPr>
            <p:cNvPr id="51224" name="AutoShape 24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3"/>
                    <a:pt x="10800" y="19833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600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25" name="Oval 25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 flipH="1">
            <a:off x="5422900" y="37338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V="1">
            <a:off x="2743200" y="2794000"/>
            <a:ext cx="2184400" cy="208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994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994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035800" y="4356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035800" y="43561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6703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51816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1816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26162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26162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838200" y="56388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Balance Factor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686800" cy="4648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The value of the field is the </a:t>
            </a:r>
            <a:r>
              <a:rPr lang="en-US" sz="2200" b="1" dirty="0"/>
              <a:t>difference</a:t>
            </a:r>
            <a:r>
              <a:rPr lang="en-US" sz="2200" dirty="0"/>
              <a:t> between the height of the </a:t>
            </a:r>
            <a:r>
              <a:rPr lang="en-US" sz="2200" b="1" dirty="0"/>
              <a:t>right</a:t>
            </a:r>
            <a:r>
              <a:rPr lang="en-US" sz="2200" dirty="0"/>
              <a:t> and </a:t>
            </a:r>
            <a:r>
              <a:rPr lang="en-US" sz="2200" b="1" dirty="0"/>
              <a:t>left </a:t>
            </a:r>
            <a:r>
              <a:rPr lang="en-US" sz="2200" b="1" dirty="0" err="1"/>
              <a:t>subtrees</a:t>
            </a:r>
            <a:r>
              <a:rPr lang="en-US" sz="2200" b="1" dirty="0"/>
              <a:t> </a:t>
            </a:r>
            <a:r>
              <a:rPr lang="en-US" sz="2200" dirty="0"/>
              <a:t>of the node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b="1" dirty="0" err="1"/>
              <a:t>balanceFactor</a:t>
            </a:r>
            <a:r>
              <a:rPr lang="en-US" sz="2200" b="1" dirty="0"/>
              <a:t> = height(right-</a:t>
            </a:r>
            <a:r>
              <a:rPr lang="en-US" sz="2200" b="1" dirty="0" err="1"/>
              <a:t>subtree</a:t>
            </a:r>
            <a:r>
              <a:rPr lang="en-US" sz="2200" b="1" dirty="0"/>
              <a:t>) - height(left-</a:t>
            </a:r>
            <a:r>
              <a:rPr lang="en-US" sz="2200" b="1" dirty="0" err="1"/>
              <a:t>subtree</a:t>
            </a:r>
            <a:r>
              <a:rPr lang="en-US" sz="2200" b="1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If </a:t>
            </a:r>
            <a:r>
              <a:rPr lang="en-US" sz="2200" dirty="0" err="1"/>
              <a:t>balanceFactor</a:t>
            </a:r>
            <a:r>
              <a:rPr lang="en-US" sz="2200" dirty="0"/>
              <a:t> is </a:t>
            </a:r>
            <a:r>
              <a:rPr lang="en-US" sz="2200" b="1" dirty="0"/>
              <a:t>negative</a:t>
            </a:r>
            <a:r>
              <a:rPr lang="en-US" sz="2200" dirty="0"/>
              <a:t>, the node is </a:t>
            </a:r>
            <a:r>
              <a:rPr lang="en-US" sz="2200" b="1" dirty="0"/>
              <a:t>"heavy on the left" </a:t>
            </a:r>
            <a:r>
              <a:rPr lang="en-US" sz="2200" dirty="0"/>
              <a:t>since the height of the left </a:t>
            </a:r>
            <a:r>
              <a:rPr lang="en-US" sz="2200" dirty="0" err="1"/>
              <a:t>subtree</a:t>
            </a:r>
            <a:r>
              <a:rPr lang="en-US" sz="2200" dirty="0"/>
              <a:t> is greater than the height of the right </a:t>
            </a:r>
            <a:r>
              <a:rPr lang="en-US" sz="2200" dirty="0" err="1"/>
              <a:t>subtree</a:t>
            </a:r>
            <a:r>
              <a:rPr lang="en-US" sz="2200" dirty="0"/>
              <a:t> 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With </a:t>
            </a:r>
            <a:r>
              <a:rPr lang="en-US" sz="2200" dirty="0" err="1"/>
              <a:t>balanceFactor</a:t>
            </a:r>
            <a:r>
              <a:rPr lang="en-US" sz="2200" dirty="0"/>
              <a:t> </a:t>
            </a:r>
            <a:r>
              <a:rPr lang="en-US" sz="2200" b="1" dirty="0"/>
              <a:t>positive</a:t>
            </a:r>
            <a:r>
              <a:rPr lang="en-US" sz="2200" dirty="0"/>
              <a:t>, the node is </a:t>
            </a:r>
            <a:r>
              <a:rPr lang="en-US" sz="2200" b="1" dirty="0"/>
              <a:t>"heavy on the right" </a:t>
            </a:r>
          </a:p>
          <a:p>
            <a:pPr>
              <a:buFont typeface="Wingdings" pitchFamily="2" charset="2"/>
              <a:buChar char="Ø"/>
            </a:pPr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 balanced node has </a:t>
            </a:r>
            <a:r>
              <a:rPr lang="en-US" sz="2200" b="1" dirty="0" err="1"/>
              <a:t>balanceFactor</a:t>
            </a:r>
            <a:r>
              <a:rPr lang="en-US" sz="2200" b="1" dirty="0"/>
              <a:t> = 0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3576380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 flipH="1">
            <a:off x="5422900" y="37338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 flipV="1">
            <a:off x="1981200" y="2794000"/>
            <a:ext cx="2946400" cy="284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994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94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035800" y="4356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035800" y="43561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36703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51816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1816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26162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26162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6340" name="Oval 20"/>
          <p:cNvSpPr>
            <a:spLocks noChangeArrowheads="1"/>
          </p:cNvSpPr>
          <p:nvPr/>
        </p:nvSpPr>
        <p:spPr bwMode="auto">
          <a:xfrm>
            <a:off x="18034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18034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838200" y="6172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– need to rotate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2"/>
          <p:cNvSpPr>
            <a:spLocks noChangeShapeType="1"/>
          </p:cNvSpPr>
          <p:nvPr/>
        </p:nvSpPr>
        <p:spPr bwMode="auto">
          <a:xfrm flipH="1">
            <a:off x="5422900" y="37338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V="1">
            <a:off x="1981200" y="2794000"/>
            <a:ext cx="2946400" cy="284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994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94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035800" y="4356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035800" y="43561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36703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51816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51816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5313" name="Oval 17"/>
          <p:cNvSpPr>
            <a:spLocks noChangeArrowheads="1"/>
          </p:cNvSpPr>
          <p:nvPr/>
        </p:nvSpPr>
        <p:spPr bwMode="auto">
          <a:xfrm>
            <a:off x="26162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26162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5316" name="Oval 20"/>
          <p:cNvSpPr>
            <a:spLocks noChangeArrowheads="1"/>
          </p:cNvSpPr>
          <p:nvPr/>
        </p:nvSpPr>
        <p:spPr bwMode="auto">
          <a:xfrm>
            <a:off x="18034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18034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149600" y="4051300"/>
            <a:ext cx="469900" cy="457200"/>
            <a:chOff x="3648" y="3360"/>
            <a:chExt cx="296" cy="288"/>
          </a:xfrm>
        </p:grpSpPr>
        <p:sp>
          <p:nvSpPr>
            <p:cNvPr id="55319" name="AutoShape 23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3"/>
                    <a:pt x="10800" y="19833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600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320" name="Oval 24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38100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Line 2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 flipV="1">
            <a:off x="3048000" y="2794000"/>
            <a:ext cx="1879600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867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858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36703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8829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44704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4704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762000" y="5867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restored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Double rotations: insert </a:t>
            </a:r>
            <a:r>
              <a:rPr lang="en-US" dirty="0"/>
              <a:t>1, 2, 3, 4, 5, 7, 6, 9, 8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457200" y="35052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First insert 1 and 2</a:t>
            </a:r>
          </a:p>
        </p:txBody>
      </p:sp>
      <p:sp>
        <p:nvSpPr>
          <p:cNvPr id="53310" name="Line 62"/>
          <p:cNvSpPr>
            <a:spLocks noChangeShapeType="1"/>
          </p:cNvSpPr>
          <p:nvPr/>
        </p:nvSpPr>
        <p:spPr bwMode="auto">
          <a:xfrm>
            <a:off x="3810000" y="5588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1" name="Line 63"/>
          <p:cNvSpPr>
            <a:spLocks noChangeShapeType="1"/>
          </p:cNvSpPr>
          <p:nvPr/>
        </p:nvSpPr>
        <p:spPr bwMode="auto">
          <a:xfrm flipH="1">
            <a:off x="5486400" y="5588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2" name="Line 64"/>
          <p:cNvSpPr>
            <a:spLocks noChangeShapeType="1"/>
          </p:cNvSpPr>
          <p:nvPr/>
        </p:nvSpPr>
        <p:spPr bwMode="auto">
          <a:xfrm flipV="1">
            <a:off x="3048000" y="4648200"/>
            <a:ext cx="1879600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3" name="Line 65"/>
          <p:cNvSpPr>
            <a:spLocks noChangeShapeType="1"/>
          </p:cNvSpPr>
          <p:nvPr/>
        </p:nvSpPr>
        <p:spPr bwMode="auto">
          <a:xfrm>
            <a:off x="4876800" y="45974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4" name="Oval 66"/>
          <p:cNvSpPr>
            <a:spLocks noChangeArrowheads="1"/>
          </p:cNvSpPr>
          <p:nvPr/>
        </p:nvSpPr>
        <p:spPr bwMode="auto">
          <a:xfrm>
            <a:off x="4724400" y="444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5" name="Text Box 67"/>
          <p:cNvSpPr txBox="1">
            <a:spLocks noChangeArrowheads="1"/>
          </p:cNvSpPr>
          <p:nvPr/>
        </p:nvSpPr>
        <p:spPr bwMode="auto">
          <a:xfrm>
            <a:off x="4724400" y="4445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3316" name="Oval 68"/>
          <p:cNvSpPr>
            <a:spLocks noChangeArrowheads="1"/>
          </p:cNvSpPr>
          <p:nvPr/>
        </p:nvSpPr>
        <p:spPr bwMode="auto">
          <a:xfrm>
            <a:off x="5867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7" name="Text Box 69"/>
          <p:cNvSpPr txBox="1">
            <a:spLocks noChangeArrowheads="1"/>
          </p:cNvSpPr>
          <p:nvPr/>
        </p:nvSpPr>
        <p:spPr bwMode="auto">
          <a:xfrm>
            <a:off x="5867400" y="541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3318" name="Oval 70"/>
          <p:cNvSpPr>
            <a:spLocks noChangeArrowheads="1"/>
          </p:cNvSpPr>
          <p:nvPr/>
        </p:nvSpPr>
        <p:spPr bwMode="auto">
          <a:xfrm>
            <a:off x="6858000" y="627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6858000" y="627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3320" name="Oval 72"/>
          <p:cNvSpPr>
            <a:spLocks noChangeArrowheads="1"/>
          </p:cNvSpPr>
          <p:nvPr/>
        </p:nvSpPr>
        <p:spPr bwMode="auto">
          <a:xfrm>
            <a:off x="3670300" y="543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21" name="Text Box 73"/>
          <p:cNvSpPr txBox="1">
            <a:spLocks noChangeArrowheads="1"/>
          </p:cNvSpPr>
          <p:nvPr/>
        </p:nvSpPr>
        <p:spPr bwMode="auto">
          <a:xfrm>
            <a:off x="3670300" y="543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3322" name="Oval 74"/>
          <p:cNvSpPr>
            <a:spLocks noChangeArrowheads="1"/>
          </p:cNvSpPr>
          <p:nvPr/>
        </p:nvSpPr>
        <p:spPr bwMode="auto">
          <a:xfrm>
            <a:off x="53340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23" name="Text Box 75"/>
          <p:cNvSpPr txBox="1">
            <a:spLocks noChangeArrowheads="1"/>
          </p:cNvSpPr>
          <p:nvPr/>
        </p:nvSpPr>
        <p:spPr bwMode="auto">
          <a:xfrm>
            <a:off x="5334000" y="632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3324" name="Oval 76"/>
          <p:cNvSpPr>
            <a:spLocks noChangeArrowheads="1"/>
          </p:cNvSpPr>
          <p:nvPr/>
        </p:nvSpPr>
        <p:spPr bwMode="auto">
          <a:xfrm>
            <a:off x="2882900" y="627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25" name="Text Box 77"/>
          <p:cNvSpPr txBox="1">
            <a:spLocks noChangeArrowheads="1"/>
          </p:cNvSpPr>
          <p:nvPr/>
        </p:nvSpPr>
        <p:spPr bwMode="auto">
          <a:xfrm>
            <a:off x="2882900" y="627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3326" name="Oval 78"/>
          <p:cNvSpPr>
            <a:spLocks noChangeArrowheads="1"/>
          </p:cNvSpPr>
          <p:nvPr/>
        </p:nvSpPr>
        <p:spPr bwMode="auto">
          <a:xfrm>
            <a:off x="44704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27" name="Text Box 79"/>
          <p:cNvSpPr txBox="1">
            <a:spLocks noChangeArrowheads="1"/>
          </p:cNvSpPr>
          <p:nvPr/>
        </p:nvSpPr>
        <p:spPr bwMode="auto">
          <a:xfrm>
            <a:off x="4470400" y="632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4241800" y="3911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Line 2"/>
          <p:cNvSpPr>
            <a:spLocks noChangeShapeType="1"/>
          </p:cNvSpPr>
          <p:nvPr/>
        </p:nvSpPr>
        <p:spPr bwMode="auto">
          <a:xfrm>
            <a:off x="2197100" y="5715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 flipH="1">
            <a:off x="5791200" y="38100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 flipV="1">
            <a:off x="2120900" y="2819400"/>
            <a:ext cx="31623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5245100" y="2819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Double rotations:</a:t>
            </a: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50927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5092700" y="266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6362700" y="363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362700" y="363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7404100" y="4432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7391400" y="4432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4038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40386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2480" name="Oval 16"/>
          <p:cNvSpPr>
            <a:spLocks noChangeArrowheads="1"/>
          </p:cNvSpPr>
          <p:nvPr/>
        </p:nvSpPr>
        <p:spPr bwMode="auto">
          <a:xfrm>
            <a:off x="5549900" y="454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5549900" y="454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2482" name="Oval 18"/>
          <p:cNvSpPr>
            <a:spLocks noChangeArrowheads="1"/>
          </p:cNvSpPr>
          <p:nvPr/>
        </p:nvSpPr>
        <p:spPr bwMode="auto">
          <a:xfrm>
            <a:off x="29845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29845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419100" y="35814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- rotate</a:t>
            </a:r>
          </a:p>
        </p:txBody>
      </p:sp>
      <p:sp>
        <p:nvSpPr>
          <p:cNvPr id="62485" name="Oval 21"/>
          <p:cNvSpPr>
            <a:spLocks noChangeArrowheads="1"/>
          </p:cNvSpPr>
          <p:nvPr/>
        </p:nvSpPr>
        <p:spPr bwMode="auto">
          <a:xfrm>
            <a:off x="20701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2133600" y="5562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3111500" y="6362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3175000" y="6362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49022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49022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3835400" y="34163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1790700" y="52197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 flipH="1">
            <a:off x="5384800" y="33147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 flipV="1">
            <a:off x="1714500" y="2324100"/>
            <a:ext cx="31623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4838700" y="23241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Double rotations: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6863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86300" y="213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5956300" y="3136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5956300" y="3136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69977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69850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3632200" y="3162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3632200" y="3162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5143500" y="4051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5143500" y="4051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2578100" y="4152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2578100" y="4152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16637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1727200" y="5067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2705100" y="586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7686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>
            <a:off x="3022600" y="43688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 flipH="1">
            <a:off x="3136900" y="60579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 flipH="1">
            <a:off x="2108200" y="52451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04" name="Oval 32"/>
          <p:cNvSpPr>
            <a:spLocks noChangeArrowheads="1"/>
          </p:cNvSpPr>
          <p:nvPr/>
        </p:nvSpPr>
        <p:spPr bwMode="auto">
          <a:xfrm>
            <a:off x="4495800" y="4152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4495800" y="4152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3060700" y="4648200"/>
            <a:ext cx="825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Double rotations: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09600" y="59436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3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57200" y="27432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restored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2133600" y="5321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6576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989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5867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8387" name="Oval 19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6858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8389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8393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58395" name="Oval 27"/>
          <p:cNvSpPr>
            <a:spLocks noChangeArrowheads="1"/>
          </p:cNvSpPr>
          <p:nvPr/>
        </p:nvSpPr>
        <p:spPr bwMode="auto">
          <a:xfrm>
            <a:off x="45593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45593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1" name="Line 29"/>
          <p:cNvSpPr>
            <a:spLocks noChangeShapeType="1"/>
          </p:cNvSpPr>
          <p:nvPr/>
        </p:nvSpPr>
        <p:spPr bwMode="auto">
          <a:xfrm flipH="1">
            <a:off x="3200400" y="5562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060700" y="4648200"/>
            <a:ext cx="825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57200" y="28956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– rotate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2133600" y="5321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6576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989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867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9411" name="Oval 19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6858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9417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45593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45593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9422" name="Oval 30"/>
          <p:cNvSpPr>
            <a:spLocks noChangeArrowheads="1"/>
          </p:cNvSpPr>
          <p:nvPr/>
        </p:nvSpPr>
        <p:spPr bwMode="auto">
          <a:xfrm>
            <a:off x="29718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0353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32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/>
          <p:cNvSpPr>
            <a:spLocks noChangeShapeType="1"/>
          </p:cNvSpPr>
          <p:nvPr/>
        </p:nvSpPr>
        <p:spPr bwMode="auto">
          <a:xfrm flipH="1">
            <a:off x="3200400" y="5562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3060700" y="4648200"/>
            <a:ext cx="825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133600" y="5321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6576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989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1457" name="Oval 17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867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1459" name="Oval 19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6858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1461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1463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1465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45593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45593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1469" name="Oval 29"/>
          <p:cNvSpPr>
            <a:spLocks noChangeArrowheads="1"/>
          </p:cNvSpPr>
          <p:nvPr/>
        </p:nvSpPr>
        <p:spPr bwMode="auto">
          <a:xfrm>
            <a:off x="29718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30353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 flipH="1">
            <a:off x="4203700" y="37592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 flipH="1">
            <a:off x="4102100" y="55118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73" name="Line 33"/>
          <p:cNvSpPr>
            <a:spLocks noChangeShapeType="1"/>
          </p:cNvSpPr>
          <p:nvPr/>
        </p:nvSpPr>
        <p:spPr bwMode="auto">
          <a:xfrm flipH="1">
            <a:off x="3314700" y="46355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3048000" y="4572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57200" y="28956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restored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2133600" y="5321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7211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3898900" y="37338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4876800" y="27432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58420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8420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>
            <a:off x="67818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7818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3511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3513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>
            <a:off x="4445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445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3517" name="Oval 29"/>
          <p:cNvSpPr>
            <a:spLocks noChangeArrowheads="1"/>
          </p:cNvSpPr>
          <p:nvPr/>
        </p:nvSpPr>
        <p:spPr bwMode="auto">
          <a:xfrm>
            <a:off x="5118100" y="530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5118100" y="5308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609600" y="59436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4</a:t>
            </a:r>
          </a:p>
        </p:txBody>
      </p:sp>
      <p:sp>
        <p:nvSpPr>
          <p:cNvPr id="32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8686800" cy="144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When the tree structure changes (e.g., </a:t>
            </a:r>
            <a:r>
              <a:rPr lang="en-US" sz="2200" b="1" dirty="0"/>
              <a:t>insertion or deletion</a:t>
            </a:r>
            <a:r>
              <a:rPr lang="en-US" sz="2200" dirty="0"/>
              <a:t>), we need to transform the tree to </a:t>
            </a:r>
            <a:r>
              <a:rPr lang="en-US" sz="2200" b="1" dirty="0"/>
              <a:t>restore </a:t>
            </a:r>
            <a:r>
              <a:rPr lang="en-US" sz="2200" dirty="0"/>
              <a:t>the </a:t>
            </a:r>
            <a:r>
              <a:rPr lang="en-US" sz="2200" b="1" dirty="0"/>
              <a:t>AVL tree property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This is done by using </a:t>
            </a:r>
            <a:r>
              <a:rPr lang="en-US" sz="2200" b="1" dirty="0"/>
              <a:t>single rotations </a:t>
            </a:r>
            <a:r>
              <a:rPr lang="en-US" sz="2200" dirty="0"/>
              <a:t>or </a:t>
            </a:r>
            <a:r>
              <a:rPr lang="en-US" sz="2200" b="1" dirty="0"/>
              <a:t>double rotations</a:t>
            </a:r>
            <a:endParaRPr lang="en-US" sz="2200" dirty="0"/>
          </a:p>
        </p:txBody>
      </p:sp>
      <p:sp>
        <p:nvSpPr>
          <p:cNvPr id="351237" name="Oval 5"/>
          <p:cNvSpPr>
            <a:spLocks noChangeArrowheads="1"/>
          </p:cNvSpPr>
          <p:nvPr/>
        </p:nvSpPr>
        <p:spPr bwMode="auto">
          <a:xfrm>
            <a:off x="2349500" y="4002088"/>
            <a:ext cx="635000" cy="460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1397000" y="4749800"/>
            <a:ext cx="635000" cy="460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39" name="AutoShape 7"/>
          <p:cNvSpPr>
            <a:spLocks noChangeArrowheads="1"/>
          </p:cNvSpPr>
          <p:nvPr/>
        </p:nvSpPr>
        <p:spPr bwMode="auto">
          <a:xfrm>
            <a:off x="762000" y="5497513"/>
            <a:ext cx="1071563" cy="976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40" name="AutoShape 8"/>
          <p:cNvSpPr>
            <a:spLocks noChangeArrowheads="1"/>
          </p:cNvSpPr>
          <p:nvPr/>
        </p:nvSpPr>
        <p:spPr bwMode="auto">
          <a:xfrm>
            <a:off x="2159000" y="5381625"/>
            <a:ext cx="881063" cy="6905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41" name="AutoShape 9"/>
          <p:cNvSpPr>
            <a:spLocks noChangeArrowheads="1"/>
          </p:cNvSpPr>
          <p:nvPr/>
        </p:nvSpPr>
        <p:spPr bwMode="auto">
          <a:xfrm>
            <a:off x="3238500" y="4692650"/>
            <a:ext cx="881063" cy="6889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2476500" y="4059238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>
                <a:latin typeface="Times New Roman" pitchFamily="18" charset="0"/>
              </a:rPr>
              <a:t>x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1460500" y="4805363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>
                <a:latin typeface="Times New Roman" pitchFamily="18" charset="0"/>
              </a:rPr>
              <a:t>y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1016000" y="5956300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>
                <a:latin typeface="Times New Roman" pitchFamily="18" charset="0"/>
              </a:rPr>
              <a:t>A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2413000" y="5610225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>
                <a:latin typeface="Times New Roman" pitchFamily="18" charset="0"/>
              </a:rPr>
              <a:t>B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3492500" y="4922838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>
                <a:latin typeface="Times New Roman" pitchFamily="18" charset="0"/>
              </a:rPr>
              <a:t>C</a:t>
            </a:r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 flipV="1">
            <a:off x="1841500" y="4403725"/>
            <a:ext cx="6350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48" name="Line 16"/>
          <p:cNvSpPr>
            <a:spLocks noChangeShapeType="1"/>
          </p:cNvSpPr>
          <p:nvPr/>
        </p:nvSpPr>
        <p:spPr bwMode="auto">
          <a:xfrm flipV="1">
            <a:off x="1270000" y="5210175"/>
            <a:ext cx="5715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>
            <a:off x="1968500" y="5151438"/>
            <a:ext cx="50800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0" name="Line 18"/>
          <p:cNvSpPr>
            <a:spLocks noChangeShapeType="1"/>
          </p:cNvSpPr>
          <p:nvPr/>
        </p:nvSpPr>
        <p:spPr bwMode="auto">
          <a:xfrm>
            <a:off x="2857500" y="4403725"/>
            <a:ext cx="825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91200" y="3770313"/>
            <a:ext cx="1714500" cy="573087"/>
            <a:chOff x="3792" y="1824"/>
            <a:chExt cx="1296" cy="478"/>
          </a:xfrm>
        </p:grpSpPr>
        <p:sp>
          <p:nvSpPr>
            <p:cNvPr id="351252" name="Oval 20"/>
            <p:cNvSpPr>
              <a:spLocks noChangeArrowheads="1"/>
            </p:cNvSpPr>
            <p:nvPr/>
          </p:nvSpPr>
          <p:spPr bwMode="auto">
            <a:xfrm>
              <a:off x="3792" y="1824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3" name="Text Box 21"/>
            <p:cNvSpPr txBox="1">
              <a:spLocks noChangeArrowheads="1"/>
            </p:cNvSpPr>
            <p:nvPr/>
          </p:nvSpPr>
          <p:spPr bwMode="auto">
            <a:xfrm>
              <a:off x="3886" y="1921"/>
              <a:ext cx="1202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Times New Roman" pitchFamily="18" charset="0"/>
                </a:rPr>
                <a:t>y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413500" y="4002088"/>
            <a:ext cx="1206500" cy="862012"/>
            <a:chOff x="4272" y="2016"/>
            <a:chExt cx="912" cy="720"/>
          </a:xfrm>
        </p:grpSpPr>
        <p:sp>
          <p:nvSpPr>
            <p:cNvPr id="351255" name="Oval 23"/>
            <p:cNvSpPr>
              <a:spLocks noChangeArrowheads="1"/>
            </p:cNvSpPr>
            <p:nvPr/>
          </p:nvSpPr>
          <p:spPr bwMode="auto">
            <a:xfrm>
              <a:off x="4704" y="235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6" name="Text Box 24"/>
            <p:cNvSpPr txBox="1">
              <a:spLocks noChangeArrowheads="1"/>
            </p:cNvSpPr>
            <p:nvPr/>
          </p:nvSpPr>
          <p:spPr bwMode="auto">
            <a:xfrm>
              <a:off x="4704" y="2351"/>
              <a:ext cx="480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51257" name="Line 25"/>
            <p:cNvSpPr>
              <a:spLocks noChangeShapeType="1"/>
            </p:cNvSpPr>
            <p:nvPr/>
          </p:nvSpPr>
          <p:spPr bwMode="auto">
            <a:xfrm>
              <a:off x="4272" y="201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016500" y="4232275"/>
            <a:ext cx="1524000" cy="1495425"/>
            <a:chOff x="3216" y="2208"/>
            <a:chExt cx="1152" cy="1248"/>
          </a:xfrm>
        </p:grpSpPr>
        <p:sp>
          <p:nvSpPr>
            <p:cNvPr id="351259" name="AutoShape 27"/>
            <p:cNvSpPr>
              <a:spLocks noChangeArrowheads="1"/>
            </p:cNvSpPr>
            <p:nvPr/>
          </p:nvSpPr>
          <p:spPr bwMode="auto">
            <a:xfrm>
              <a:off x="3216" y="2448"/>
              <a:ext cx="810" cy="100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0" name="Text Box 28"/>
            <p:cNvSpPr txBox="1">
              <a:spLocks noChangeArrowheads="1"/>
            </p:cNvSpPr>
            <p:nvPr/>
          </p:nvSpPr>
          <p:spPr bwMode="auto">
            <a:xfrm>
              <a:off x="3553" y="2928"/>
              <a:ext cx="815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1261" name="Line 29"/>
            <p:cNvSpPr>
              <a:spLocks noChangeShapeType="1"/>
            </p:cNvSpPr>
            <p:nvPr/>
          </p:nvSpPr>
          <p:spPr bwMode="auto">
            <a:xfrm flipV="1">
              <a:off x="3648" y="220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604000" y="4864100"/>
            <a:ext cx="881063" cy="863600"/>
            <a:chOff x="4416" y="2736"/>
            <a:chExt cx="666" cy="720"/>
          </a:xfrm>
        </p:grpSpPr>
        <p:sp>
          <p:nvSpPr>
            <p:cNvPr id="351263" name="AutoShape 31"/>
            <p:cNvSpPr>
              <a:spLocks noChangeArrowheads="1"/>
            </p:cNvSpPr>
            <p:nvPr/>
          </p:nvSpPr>
          <p:spPr bwMode="auto">
            <a:xfrm>
              <a:off x="4416" y="288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4" name="Text Box 32"/>
            <p:cNvSpPr txBox="1">
              <a:spLocks noChangeArrowheads="1"/>
            </p:cNvSpPr>
            <p:nvPr/>
          </p:nvSpPr>
          <p:spPr bwMode="auto">
            <a:xfrm>
              <a:off x="4560" y="3071"/>
              <a:ext cx="480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1265" name="Line 33"/>
            <p:cNvSpPr>
              <a:spLocks noChangeShapeType="1"/>
            </p:cNvSpPr>
            <p:nvPr/>
          </p:nvSpPr>
          <p:spPr bwMode="auto">
            <a:xfrm flipV="1">
              <a:off x="4752" y="27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7429500" y="4864100"/>
            <a:ext cx="952500" cy="803275"/>
            <a:chOff x="5040" y="2736"/>
            <a:chExt cx="720" cy="670"/>
          </a:xfrm>
        </p:grpSpPr>
        <p:sp>
          <p:nvSpPr>
            <p:cNvPr id="351267" name="AutoShape 35"/>
            <p:cNvSpPr>
              <a:spLocks noChangeArrowheads="1"/>
            </p:cNvSpPr>
            <p:nvPr/>
          </p:nvSpPr>
          <p:spPr bwMode="auto">
            <a:xfrm>
              <a:off x="5094" y="2784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8" name="Text Box 36"/>
            <p:cNvSpPr txBox="1">
              <a:spLocks noChangeArrowheads="1"/>
            </p:cNvSpPr>
            <p:nvPr/>
          </p:nvSpPr>
          <p:spPr bwMode="auto">
            <a:xfrm>
              <a:off x="5280" y="3025"/>
              <a:ext cx="480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51269" name="Line 37"/>
            <p:cNvSpPr>
              <a:spLocks noChangeShapeType="1"/>
            </p:cNvSpPr>
            <p:nvPr/>
          </p:nvSpPr>
          <p:spPr bwMode="auto">
            <a:xfrm>
              <a:off x="5040" y="2736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270" name="Text Box 38"/>
          <p:cNvSpPr txBox="1">
            <a:spLocks noChangeArrowheads="1"/>
          </p:cNvSpPr>
          <p:nvPr/>
        </p:nvSpPr>
        <p:spPr bwMode="auto">
          <a:xfrm>
            <a:off x="2667000" y="6186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Before Rotation</a:t>
            </a:r>
          </a:p>
        </p:txBody>
      </p:sp>
      <p:sp>
        <p:nvSpPr>
          <p:cNvPr id="351271" name="Text Box 39"/>
          <p:cNvSpPr txBox="1">
            <a:spLocks noChangeArrowheads="1"/>
          </p:cNvSpPr>
          <p:nvPr/>
        </p:nvSpPr>
        <p:spPr bwMode="auto">
          <a:xfrm>
            <a:off x="5651500" y="612775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After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7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3048000" y="4572000"/>
            <a:ext cx="1447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57200" y="31242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AVL violation - rotate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2082800" y="528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133600" y="5270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3594100" y="528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657600" y="5283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898900" y="37338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4876800" y="27432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58420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58420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67818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7818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6580" name="Oval 20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6582" name="Oval 22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6586" name="Oval 26"/>
          <p:cNvSpPr>
            <a:spLocks noChangeArrowheads="1"/>
          </p:cNvSpPr>
          <p:nvPr/>
        </p:nvSpPr>
        <p:spPr bwMode="auto">
          <a:xfrm>
            <a:off x="4445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4445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6588" name="Oval 28"/>
          <p:cNvSpPr>
            <a:spLocks noChangeArrowheads="1"/>
          </p:cNvSpPr>
          <p:nvPr/>
        </p:nvSpPr>
        <p:spPr bwMode="auto">
          <a:xfrm>
            <a:off x="51181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5118100" y="525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6591" name="Oval 31"/>
          <p:cNvSpPr>
            <a:spLocks noChangeArrowheads="1"/>
          </p:cNvSpPr>
          <p:nvPr/>
        </p:nvSpPr>
        <p:spPr bwMode="auto">
          <a:xfrm>
            <a:off x="42799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43434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33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048000" y="4572000"/>
            <a:ext cx="1447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2082800" y="528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133600" y="5270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3594100" y="528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657600" y="5283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898900" y="37338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4876800" y="27432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58420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58420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67818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7818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7606" name="Oval 22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7608" name="Oval 24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4445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4445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7612" name="Oval 28"/>
          <p:cNvSpPr>
            <a:spLocks noChangeArrowheads="1"/>
          </p:cNvSpPr>
          <p:nvPr/>
        </p:nvSpPr>
        <p:spPr bwMode="auto">
          <a:xfrm>
            <a:off x="51181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5118100" y="525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7614" name="Oval 30"/>
          <p:cNvSpPr>
            <a:spLocks noChangeArrowheads="1"/>
          </p:cNvSpPr>
          <p:nvPr/>
        </p:nvSpPr>
        <p:spPr bwMode="auto">
          <a:xfrm>
            <a:off x="42799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43434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203700" y="3048000"/>
            <a:ext cx="469900" cy="457200"/>
            <a:chOff x="3648" y="3360"/>
            <a:chExt cx="296" cy="288"/>
          </a:xfrm>
        </p:grpSpPr>
        <p:sp>
          <p:nvSpPr>
            <p:cNvPr id="67617" name="AutoShape 33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3"/>
                    <a:pt x="10800" y="19833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600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18" name="Oval 34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1" name="Line 73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82" name="Line 74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Line 71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80" name="Line 72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1930400" y="30480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Line 43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Oval 44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4267200" y="243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8654" name="Oval 46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Text Box 47"/>
          <p:cNvSpPr txBox="1">
            <a:spLocks noChangeArrowheads="1"/>
          </p:cNvSpPr>
          <p:nvPr/>
        </p:nvSpPr>
        <p:spPr bwMode="auto">
          <a:xfrm>
            <a:off x="6604000" y="279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8656" name="Oval 48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7543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8658" name="Oval 50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Text Box 51"/>
          <p:cNvSpPr txBox="1">
            <a:spLocks noChangeArrowheads="1"/>
          </p:cNvSpPr>
          <p:nvPr/>
        </p:nvSpPr>
        <p:spPr bwMode="auto">
          <a:xfrm>
            <a:off x="1828800" y="289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8660" name="Oval 52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Text Box 53"/>
          <p:cNvSpPr txBox="1">
            <a:spLocks noChangeArrowheads="1"/>
          </p:cNvSpPr>
          <p:nvPr/>
        </p:nvSpPr>
        <p:spPr bwMode="auto">
          <a:xfrm>
            <a:off x="5638800" y="370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8662" name="Oval 54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9525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8664" name="Oval 56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2527300" y="378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8666" name="Oval 58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32004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68673" name="Oval 65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4" name="Text Box 66"/>
          <p:cNvSpPr txBox="1">
            <a:spLocks noChangeArrowheads="1"/>
          </p:cNvSpPr>
          <p:nvPr/>
        </p:nvSpPr>
        <p:spPr bwMode="auto">
          <a:xfrm>
            <a:off x="6172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Text Box 68"/>
          <p:cNvSpPr txBox="1">
            <a:spLocks noChangeArrowheads="1"/>
          </p:cNvSpPr>
          <p:nvPr/>
        </p:nvSpPr>
        <p:spPr bwMode="auto">
          <a:xfrm>
            <a:off x="72390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8677" name="Oval 69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Text Box 70"/>
          <p:cNvSpPr txBox="1">
            <a:spLocks noChangeArrowheads="1"/>
          </p:cNvSpPr>
          <p:nvPr/>
        </p:nvSpPr>
        <p:spPr bwMode="auto">
          <a:xfrm>
            <a:off x="81534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8683" name="Rectangle 75"/>
          <p:cNvSpPr>
            <a:spLocks noChangeArrowheads="1"/>
          </p:cNvSpPr>
          <p:nvPr/>
        </p:nvSpPr>
        <p:spPr bwMode="auto">
          <a:xfrm>
            <a:off x="533400" y="57912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5</a:t>
            </a:r>
          </a:p>
        </p:txBody>
      </p:sp>
      <p:sp>
        <p:nvSpPr>
          <p:cNvPr id="37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1930400" y="3048000"/>
            <a:ext cx="2032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267200" y="243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6604000" y="279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7543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1828800" y="289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5638800" y="370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9525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527300" y="378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3187700" y="4559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69661" name="Oval 29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6172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72390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81534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533400" y="57912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– rotate</a:t>
            </a:r>
          </a:p>
        </p:txBody>
      </p:sp>
      <p:sp>
        <p:nvSpPr>
          <p:cNvPr id="69668" name="Oval 36"/>
          <p:cNvSpPr>
            <a:spLocks noChangeArrowheads="1"/>
          </p:cNvSpPr>
          <p:nvPr/>
        </p:nvSpPr>
        <p:spPr bwMode="auto">
          <a:xfrm>
            <a:off x="3835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3886200" y="541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39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>
            <a:spLocks noChangeShapeType="1"/>
          </p:cNvSpPr>
          <p:nvPr/>
        </p:nvSpPr>
        <p:spPr bwMode="auto">
          <a:xfrm flipH="1">
            <a:off x="1066800" y="3962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7772400" y="4699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5791200" y="47752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4495800" y="3505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505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V="1">
            <a:off x="2057400" y="34798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>
            <a:off x="7391400" y="4648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1930400" y="3886200"/>
            <a:ext cx="2032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>
            <a:off x="5943600" y="38100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6781800" y="3860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4267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42672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6604000" y="363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604000" y="363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0673" name="Oval 17"/>
          <p:cNvSpPr>
            <a:spLocks noChangeArrowheads="1"/>
          </p:cNvSpPr>
          <p:nvPr/>
        </p:nvSpPr>
        <p:spPr bwMode="auto">
          <a:xfrm>
            <a:off x="75438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75438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0675" name="Oval 19"/>
          <p:cNvSpPr>
            <a:spLocks noChangeArrowheads="1"/>
          </p:cNvSpPr>
          <p:nvPr/>
        </p:nvSpPr>
        <p:spPr bwMode="auto">
          <a:xfrm>
            <a:off x="17907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18288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5638800" y="454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5638800" y="454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auto">
          <a:xfrm>
            <a:off x="9144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9525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0681" name="Oval 25"/>
          <p:cNvSpPr>
            <a:spLocks noChangeArrowheads="1"/>
          </p:cNvSpPr>
          <p:nvPr/>
        </p:nvSpPr>
        <p:spPr bwMode="auto">
          <a:xfrm>
            <a:off x="2476500" y="462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2527300" y="462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0683" name="Oval 27"/>
          <p:cNvSpPr>
            <a:spLocks noChangeArrowheads="1"/>
          </p:cNvSpPr>
          <p:nvPr/>
        </p:nvSpPr>
        <p:spPr bwMode="auto">
          <a:xfrm>
            <a:off x="3149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187700" y="5397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0685" name="Oval 29"/>
          <p:cNvSpPr>
            <a:spLocks noChangeArrowheads="1"/>
          </p:cNvSpPr>
          <p:nvPr/>
        </p:nvSpPr>
        <p:spPr bwMode="auto">
          <a:xfrm>
            <a:off x="61722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61722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0687" name="Oval 31"/>
          <p:cNvSpPr>
            <a:spLocks noChangeArrowheads="1"/>
          </p:cNvSpPr>
          <p:nvPr/>
        </p:nvSpPr>
        <p:spPr bwMode="auto">
          <a:xfrm>
            <a:off x="7239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72390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0689" name="Oval 33"/>
          <p:cNvSpPr>
            <a:spLocks noChangeArrowheads="1"/>
          </p:cNvSpPr>
          <p:nvPr/>
        </p:nvSpPr>
        <p:spPr bwMode="auto">
          <a:xfrm>
            <a:off x="81534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81534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0692" name="Oval 36"/>
          <p:cNvSpPr>
            <a:spLocks noChangeArrowheads="1"/>
          </p:cNvSpPr>
          <p:nvPr/>
        </p:nvSpPr>
        <p:spPr bwMode="auto">
          <a:xfrm>
            <a:off x="3835400" y="624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3886200" y="624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781300" y="4978400"/>
            <a:ext cx="438150" cy="438150"/>
            <a:chOff x="5184" y="3744"/>
            <a:chExt cx="288" cy="296"/>
          </a:xfrm>
        </p:grpSpPr>
        <p:sp>
          <p:nvSpPr>
            <p:cNvPr id="70696" name="AutoShape 40"/>
            <p:cNvSpPr>
              <a:spLocks noChangeArrowheads="1"/>
            </p:cNvSpPr>
            <p:nvPr/>
          </p:nvSpPr>
          <p:spPr bwMode="auto">
            <a:xfrm flipV="1">
              <a:off x="5184" y="3744"/>
              <a:ext cx="288" cy="296"/>
            </a:xfrm>
            <a:custGeom>
              <a:avLst/>
              <a:gdLst>
                <a:gd name="G0" fmla="+- 10934461 0 0"/>
                <a:gd name="G1" fmla="+- -5668220 0 0"/>
                <a:gd name="G2" fmla="+- 10934461 0 -5668220"/>
                <a:gd name="G3" fmla="+- 10800 0 0"/>
                <a:gd name="G4" fmla="+- 0 0 10934461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657 0 0"/>
                <a:gd name="G9" fmla="+- 0 0 -5668220"/>
                <a:gd name="G10" fmla="+- 8657 0 2700"/>
                <a:gd name="G11" fmla="cos G10 10934461"/>
                <a:gd name="G12" fmla="sin G10 10934461"/>
                <a:gd name="G13" fmla="cos 13500 10934461"/>
                <a:gd name="G14" fmla="sin 13500 10934461"/>
                <a:gd name="G15" fmla="+- G11 10800 0"/>
                <a:gd name="G16" fmla="+- G12 10800 0"/>
                <a:gd name="G17" fmla="+- G13 10800 0"/>
                <a:gd name="G18" fmla="+- G14 10800 0"/>
                <a:gd name="G19" fmla="*/ 8657 1 2"/>
                <a:gd name="G20" fmla="+- G19 5400 0"/>
                <a:gd name="G21" fmla="cos G20 10934461"/>
                <a:gd name="G22" fmla="sin G20 10934461"/>
                <a:gd name="G23" fmla="+- G21 10800 0"/>
                <a:gd name="G24" fmla="+- G12 G23 G22"/>
                <a:gd name="G25" fmla="+- G22 G23 G11"/>
                <a:gd name="G26" fmla="cos 10800 10934461"/>
                <a:gd name="G27" fmla="sin 10800 10934461"/>
                <a:gd name="G28" fmla="cos 8657 10934461"/>
                <a:gd name="G29" fmla="sin 8657 10934461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668220"/>
                <a:gd name="G36" fmla="sin G34 -5668220"/>
                <a:gd name="G37" fmla="+/ -5668220 10934461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657 G39"/>
                <a:gd name="G43" fmla="sin 865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051 w 21600"/>
                <a:gd name="T5" fmla="*/ 17767 h 21600"/>
                <a:gd name="T6" fmla="*/ 11395 w 21600"/>
                <a:gd name="T7" fmla="*/ 1089 h 21600"/>
                <a:gd name="T8" fmla="*/ 17414 w 21600"/>
                <a:gd name="T9" fmla="*/ 16385 h 21600"/>
                <a:gd name="T10" fmla="*/ -2346 w 21600"/>
                <a:gd name="T11" fmla="*/ 13872 h 21600"/>
                <a:gd name="T12" fmla="*/ 468 w 21600"/>
                <a:gd name="T13" fmla="*/ 9340 h 21600"/>
                <a:gd name="T14" fmla="*/ 4999 w 21600"/>
                <a:gd name="T15" fmla="*/ 1215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370" y="12769"/>
                  </a:moveTo>
                  <a:cubicBezTo>
                    <a:pt x="3285" y="16686"/>
                    <a:pt x="6777" y="19457"/>
                    <a:pt x="10800" y="19457"/>
                  </a:cubicBezTo>
                  <a:cubicBezTo>
                    <a:pt x="15581" y="19457"/>
                    <a:pt x="19457" y="15581"/>
                    <a:pt x="19457" y="10800"/>
                  </a:cubicBezTo>
                  <a:cubicBezTo>
                    <a:pt x="19457" y="6224"/>
                    <a:pt x="15896" y="2439"/>
                    <a:pt x="11329" y="2159"/>
                  </a:cubicBezTo>
                  <a:lnTo>
                    <a:pt x="11461" y="20"/>
                  </a:lnTo>
                  <a:cubicBezTo>
                    <a:pt x="17158" y="369"/>
                    <a:pt x="21600" y="5092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782" y="21600"/>
                    <a:pt x="1425" y="18143"/>
                    <a:pt x="283" y="13257"/>
                  </a:cubicBezTo>
                  <a:lnTo>
                    <a:pt x="-2346" y="13872"/>
                  </a:lnTo>
                  <a:lnTo>
                    <a:pt x="468" y="9340"/>
                  </a:lnTo>
                  <a:lnTo>
                    <a:pt x="4999" y="12155"/>
                  </a:lnTo>
                  <a:lnTo>
                    <a:pt x="2370" y="12769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5304" y="3864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1" name="Line 41"/>
          <p:cNvSpPr>
            <a:spLocks noChangeShapeType="1"/>
          </p:cNvSpPr>
          <p:nvPr/>
        </p:nvSpPr>
        <p:spPr bwMode="auto">
          <a:xfrm flipH="1">
            <a:off x="2133600" y="4800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Line 2"/>
          <p:cNvSpPr>
            <a:spLocks noChangeShapeType="1"/>
          </p:cNvSpPr>
          <p:nvPr/>
        </p:nvSpPr>
        <p:spPr bwMode="auto">
          <a:xfrm flipH="1">
            <a:off x="1066800" y="3962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7772400" y="4699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5791200" y="47752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4495800" y="3505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3505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2057400" y="34798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7391400" y="4648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1930400" y="38862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 flipH="1">
            <a:off x="5943600" y="38100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6781800" y="3860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4267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42672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1695" name="Oval 15"/>
          <p:cNvSpPr>
            <a:spLocks noChangeArrowheads="1"/>
          </p:cNvSpPr>
          <p:nvPr/>
        </p:nvSpPr>
        <p:spPr bwMode="auto">
          <a:xfrm>
            <a:off x="6604000" y="363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6604000" y="363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1697" name="Oval 17"/>
          <p:cNvSpPr>
            <a:spLocks noChangeArrowheads="1"/>
          </p:cNvSpPr>
          <p:nvPr/>
        </p:nvSpPr>
        <p:spPr bwMode="auto">
          <a:xfrm>
            <a:off x="75438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75438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1699" name="Oval 19"/>
          <p:cNvSpPr>
            <a:spLocks noChangeArrowheads="1"/>
          </p:cNvSpPr>
          <p:nvPr/>
        </p:nvSpPr>
        <p:spPr bwMode="auto">
          <a:xfrm>
            <a:off x="17907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18288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5638800" y="454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5638800" y="454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9144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9525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1705" name="Oval 25"/>
          <p:cNvSpPr>
            <a:spLocks noChangeArrowheads="1"/>
          </p:cNvSpPr>
          <p:nvPr/>
        </p:nvSpPr>
        <p:spPr bwMode="auto">
          <a:xfrm>
            <a:off x="2476500" y="462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2527300" y="462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1707" name="Oval 27"/>
          <p:cNvSpPr>
            <a:spLocks noChangeArrowheads="1"/>
          </p:cNvSpPr>
          <p:nvPr/>
        </p:nvSpPr>
        <p:spPr bwMode="auto">
          <a:xfrm>
            <a:off x="3149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3187700" y="5397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1709" name="Oval 29"/>
          <p:cNvSpPr>
            <a:spLocks noChangeArrowheads="1"/>
          </p:cNvSpPr>
          <p:nvPr/>
        </p:nvSpPr>
        <p:spPr bwMode="auto">
          <a:xfrm>
            <a:off x="61722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61722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1711" name="Oval 31"/>
          <p:cNvSpPr>
            <a:spLocks noChangeArrowheads="1"/>
          </p:cNvSpPr>
          <p:nvPr/>
        </p:nvSpPr>
        <p:spPr bwMode="auto">
          <a:xfrm>
            <a:off x="7239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72390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1713" name="Oval 33"/>
          <p:cNvSpPr>
            <a:spLocks noChangeArrowheads="1"/>
          </p:cNvSpPr>
          <p:nvPr/>
        </p:nvSpPr>
        <p:spPr bwMode="auto">
          <a:xfrm>
            <a:off x="81534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81534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1715" name="Oval 35"/>
          <p:cNvSpPr>
            <a:spLocks noChangeArrowheads="1"/>
          </p:cNvSpPr>
          <p:nvPr/>
        </p:nvSpPr>
        <p:spPr bwMode="auto">
          <a:xfrm>
            <a:off x="1866900" y="5448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1917700" y="5448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1717" name="Rectangle 37"/>
          <p:cNvSpPr>
            <a:spLocks noChangeArrowheads="1"/>
          </p:cNvSpPr>
          <p:nvPr/>
        </p:nvSpPr>
        <p:spPr bwMode="auto">
          <a:xfrm>
            <a:off x="419100" y="25146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restored</a:t>
            </a:r>
          </a:p>
        </p:txBody>
      </p:sp>
      <p:sp>
        <p:nvSpPr>
          <p:cNvPr id="71722" name="Rectangle 42"/>
          <p:cNvSpPr>
            <a:spLocks noChangeArrowheads="1"/>
          </p:cNvSpPr>
          <p:nvPr/>
        </p:nvSpPr>
        <p:spPr bwMode="auto">
          <a:xfrm>
            <a:off x="457200" y="60198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 flipH="1">
            <a:off x="2133600" y="4940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 flipH="1">
            <a:off x="1066800" y="41021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7772400" y="48387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5791200" y="49149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4495800" y="36449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3505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V="1">
            <a:off x="2057400" y="36195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H="1">
            <a:off x="7391400" y="47879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1930400" y="4025900"/>
            <a:ext cx="210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H="1">
            <a:off x="5943600" y="39497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6781800" y="40005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Oval 14"/>
          <p:cNvSpPr>
            <a:spLocks noChangeArrowheads="1"/>
          </p:cNvSpPr>
          <p:nvPr/>
        </p:nvSpPr>
        <p:spPr bwMode="auto">
          <a:xfrm>
            <a:off x="4267200" y="341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267200" y="3416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6604000" y="3771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6604000" y="377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auto">
          <a:xfrm>
            <a:off x="7543800" y="4635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7543800" y="4635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2724" name="Oval 20"/>
          <p:cNvSpPr>
            <a:spLocks noChangeArrowheads="1"/>
          </p:cNvSpPr>
          <p:nvPr/>
        </p:nvSpPr>
        <p:spPr bwMode="auto">
          <a:xfrm>
            <a:off x="1790700" y="3873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1828800" y="3873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2726" name="Oval 22"/>
          <p:cNvSpPr>
            <a:spLocks noChangeArrowheads="1"/>
          </p:cNvSpPr>
          <p:nvPr/>
        </p:nvSpPr>
        <p:spPr bwMode="auto">
          <a:xfrm>
            <a:off x="56388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5638800" y="4686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2728" name="Oval 24"/>
          <p:cNvSpPr>
            <a:spLocks noChangeArrowheads="1"/>
          </p:cNvSpPr>
          <p:nvPr/>
        </p:nvSpPr>
        <p:spPr bwMode="auto">
          <a:xfrm>
            <a:off x="914400" y="4711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952500" y="4711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2730" name="Oval 26"/>
          <p:cNvSpPr>
            <a:spLocks noChangeArrowheads="1"/>
          </p:cNvSpPr>
          <p:nvPr/>
        </p:nvSpPr>
        <p:spPr bwMode="auto">
          <a:xfrm>
            <a:off x="2476500" y="4762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2527300" y="4762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2732" name="Oval 28"/>
          <p:cNvSpPr>
            <a:spLocks noChangeArrowheads="1"/>
          </p:cNvSpPr>
          <p:nvPr/>
        </p:nvSpPr>
        <p:spPr bwMode="auto">
          <a:xfrm>
            <a:off x="3149600" y="5549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3187700" y="5537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2734" name="Oval 30"/>
          <p:cNvSpPr>
            <a:spLocks noChangeArrowheads="1"/>
          </p:cNvSpPr>
          <p:nvPr/>
        </p:nvSpPr>
        <p:spPr bwMode="auto">
          <a:xfrm>
            <a:off x="61722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61722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2736" name="Oval 32"/>
          <p:cNvSpPr>
            <a:spLocks noChangeArrowheads="1"/>
          </p:cNvSpPr>
          <p:nvPr/>
        </p:nvSpPr>
        <p:spPr bwMode="auto">
          <a:xfrm>
            <a:off x="72390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72390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2738" name="Oval 34"/>
          <p:cNvSpPr>
            <a:spLocks noChangeArrowheads="1"/>
          </p:cNvSpPr>
          <p:nvPr/>
        </p:nvSpPr>
        <p:spPr bwMode="auto">
          <a:xfrm>
            <a:off x="81534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81534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2740" name="Oval 36"/>
          <p:cNvSpPr>
            <a:spLocks noChangeArrowheads="1"/>
          </p:cNvSpPr>
          <p:nvPr/>
        </p:nvSpPr>
        <p:spPr bwMode="auto">
          <a:xfrm>
            <a:off x="1866900" y="558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1917700" y="5588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419100" y="28956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– rotate</a:t>
            </a:r>
          </a:p>
        </p:txBody>
      </p:sp>
      <p:sp>
        <p:nvSpPr>
          <p:cNvPr id="72744" name="Oval 40"/>
          <p:cNvSpPr>
            <a:spLocks noChangeArrowheads="1"/>
          </p:cNvSpPr>
          <p:nvPr/>
        </p:nvSpPr>
        <p:spPr bwMode="auto">
          <a:xfrm>
            <a:off x="38100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3848100" y="631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2"/>
          <p:cNvSpPr>
            <a:spLocks noChangeShapeType="1"/>
          </p:cNvSpPr>
          <p:nvPr/>
        </p:nvSpPr>
        <p:spPr bwMode="auto">
          <a:xfrm flipH="1">
            <a:off x="2133600" y="4940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 flipH="1">
            <a:off x="1066800" y="41021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7772400" y="48387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5791200" y="49149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4495800" y="36449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37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505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2057400" y="36195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>
            <a:off x="7391400" y="47879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1930400" y="4025900"/>
            <a:ext cx="210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5943600" y="39497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6781800" y="40005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Oval 14"/>
          <p:cNvSpPr>
            <a:spLocks noChangeArrowheads="1"/>
          </p:cNvSpPr>
          <p:nvPr/>
        </p:nvSpPr>
        <p:spPr bwMode="auto">
          <a:xfrm>
            <a:off x="4267200" y="341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4267200" y="3416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6604000" y="3771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604000" y="377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7543800" y="4635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7543800" y="4635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1790700" y="3873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1828800" y="3873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56388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638800" y="4686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3752" name="Oval 24"/>
          <p:cNvSpPr>
            <a:spLocks noChangeArrowheads="1"/>
          </p:cNvSpPr>
          <p:nvPr/>
        </p:nvSpPr>
        <p:spPr bwMode="auto">
          <a:xfrm>
            <a:off x="914400" y="4711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952500" y="4711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3754" name="Oval 26"/>
          <p:cNvSpPr>
            <a:spLocks noChangeArrowheads="1"/>
          </p:cNvSpPr>
          <p:nvPr/>
        </p:nvSpPr>
        <p:spPr bwMode="auto">
          <a:xfrm>
            <a:off x="2476500" y="4762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2527300" y="4762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3756" name="Oval 28"/>
          <p:cNvSpPr>
            <a:spLocks noChangeArrowheads="1"/>
          </p:cNvSpPr>
          <p:nvPr/>
        </p:nvSpPr>
        <p:spPr bwMode="auto">
          <a:xfrm>
            <a:off x="3149600" y="5549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3187700" y="5537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3758" name="Oval 30"/>
          <p:cNvSpPr>
            <a:spLocks noChangeArrowheads="1"/>
          </p:cNvSpPr>
          <p:nvPr/>
        </p:nvSpPr>
        <p:spPr bwMode="auto">
          <a:xfrm>
            <a:off x="61722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61722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3760" name="Oval 32"/>
          <p:cNvSpPr>
            <a:spLocks noChangeArrowheads="1"/>
          </p:cNvSpPr>
          <p:nvPr/>
        </p:nvSpPr>
        <p:spPr bwMode="auto">
          <a:xfrm>
            <a:off x="72390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72390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3762" name="Oval 34"/>
          <p:cNvSpPr>
            <a:spLocks noChangeArrowheads="1"/>
          </p:cNvSpPr>
          <p:nvPr/>
        </p:nvSpPr>
        <p:spPr bwMode="auto">
          <a:xfrm>
            <a:off x="81534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81534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3764" name="Oval 36"/>
          <p:cNvSpPr>
            <a:spLocks noChangeArrowheads="1"/>
          </p:cNvSpPr>
          <p:nvPr/>
        </p:nvSpPr>
        <p:spPr bwMode="auto">
          <a:xfrm>
            <a:off x="1866900" y="558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1917700" y="5588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3767" name="Oval 39"/>
          <p:cNvSpPr>
            <a:spLocks noChangeArrowheads="1"/>
          </p:cNvSpPr>
          <p:nvPr/>
        </p:nvSpPr>
        <p:spPr bwMode="auto">
          <a:xfrm>
            <a:off x="38100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68" name="Text Box 40"/>
          <p:cNvSpPr txBox="1">
            <a:spLocks noChangeArrowheads="1"/>
          </p:cNvSpPr>
          <p:nvPr/>
        </p:nvSpPr>
        <p:spPr bwMode="auto">
          <a:xfrm>
            <a:off x="3848100" y="631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076450" y="4273550"/>
            <a:ext cx="438150" cy="438150"/>
            <a:chOff x="5184" y="3744"/>
            <a:chExt cx="288" cy="296"/>
          </a:xfrm>
        </p:grpSpPr>
        <p:sp>
          <p:nvSpPr>
            <p:cNvPr id="73771" name="AutoShape 43"/>
            <p:cNvSpPr>
              <a:spLocks noChangeArrowheads="1"/>
            </p:cNvSpPr>
            <p:nvPr/>
          </p:nvSpPr>
          <p:spPr bwMode="auto">
            <a:xfrm flipV="1">
              <a:off x="5184" y="3744"/>
              <a:ext cx="288" cy="296"/>
            </a:xfrm>
            <a:custGeom>
              <a:avLst/>
              <a:gdLst>
                <a:gd name="G0" fmla="+- 10934461 0 0"/>
                <a:gd name="G1" fmla="+- -5668220 0 0"/>
                <a:gd name="G2" fmla="+- 10934461 0 -5668220"/>
                <a:gd name="G3" fmla="+- 10800 0 0"/>
                <a:gd name="G4" fmla="+- 0 0 10934461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657 0 0"/>
                <a:gd name="G9" fmla="+- 0 0 -5668220"/>
                <a:gd name="G10" fmla="+- 8657 0 2700"/>
                <a:gd name="G11" fmla="cos G10 10934461"/>
                <a:gd name="G12" fmla="sin G10 10934461"/>
                <a:gd name="G13" fmla="cos 13500 10934461"/>
                <a:gd name="G14" fmla="sin 13500 10934461"/>
                <a:gd name="G15" fmla="+- G11 10800 0"/>
                <a:gd name="G16" fmla="+- G12 10800 0"/>
                <a:gd name="G17" fmla="+- G13 10800 0"/>
                <a:gd name="G18" fmla="+- G14 10800 0"/>
                <a:gd name="G19" fmla="*/ 8657 1 2"/>
                <a:gd name="G20" fmla="+- G19 5400 0"/>
                <a:gd name="G21" fmla="cos G20 10934461"/>
                <a:gd name="G22" fmla="sin G20 10934461"/>
                <a:gd name="G23" fmla="+- G21 10800 0"/>
                <a:gd name="G24" fmla="+- G12 G23 G22"/>
                <a:gd name="G25" fmla="+- G22 G23 G11"/>
                <a:gd name="G26" fmla="cos 10800 10934461"/>
                <a:gd name="G27" fmla="sin 10800 10934461"/>
                <a:gd name="G28" fmla="cos 8657 10934461"/>
                <a:gd name="G29" fmla="sin 8657 10934461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668220"/>
                <a:gd name="G36" fmla="sin G34 -5668220"/>
                <a:gd name="G37" fmla="+/ -5668220 10934461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657 G39"/>
                <a:gd name="G43" fmla="sin 865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051 w 21600"/>
                <a:gd name="T5" fmla="*/ 17767 h 21600"/>
                <a:gd name="T6" fmla="*/ 11395 w 21600"/>
                <a:gd name="T7" fmla="*/ 1089 h 21600"/>
                <a:gd name="T8" fmla="*/ 17414 w 21600"/>
                <a:gd name="T9" fmla="*/ 16385 h 21600"/>
                <a:gd name="T10" fmla="*/ -2346 w 21600"/>
                <a:gd name="T11" fmla="*/ 13872 h 21600"/>
                <a:gd name="T12" fmla="*/ 468 w 21600"/>
                <a:gd name="T13" fmla="*/ 9340 h 21600"/>
                <a:gd name="T14" fmla="*/ 4999 w 21600"/>
                <a:gd name="T15" fmla="*/ 1215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370" y="12769"/>
                  </a:moveTo>
                  <a:cubicBezTo>
                    <a:pt x="3285" y="16686"/>
                    <a:pt x="6777" y="19457"/>
                    <a:pt x="10800" y="19457"/>
                  </a:cubicBezTo>
                  <a:cubicBezTo>
                    <a:pt x="15581" y="19457"/>
                    <a:pt x="19457" y="15581"/>
                    <a:pt x="19457" y="10800"/>
                  </a:cubicBezTo>
                  <a:cubicBezTo>
                    <a:pt x="19457" y="6224"/>
                    <a:pt x="15896" y="2439"/>
                    <a:pt x="11329" y="2159"/>
                  </a:cubicBezTo>
                  <a:lnTo>
                    <a:pt x="11461" y="20"/>
                  </a:lnTo>
                  <a:cubicBezTo>
                    <a:pt x="17158" y="369"/>
                    <a:pt x="21600" y="5092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782" y="21600"/>
                    <a:pt x="1425" y="18143"/>
                    <a:pt x="283" y="13257"/>
                  </a:cubicBezTo>
                  <a:lnTo>
                    <a:pt x="-2346" y="13872"/>
                  </a:lnTo>
                  <a:lnTo>
                    <a:pt x="468" y="9340"/>
                  </a:lnTo>
                  <a:lnTo>
                    <a:pt x="4999" y="12155"/>
                  </a:lnTo>
                  <a:lnTo>
                    <a:pt x="2370" y="12769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2" name="Oval 44"/>
            <p:cNvSpPr>
              <a:spLocks noChangeArrowheads="1"/>
            </p:cNvSpPr>
            <p:nvPr/>
          </p:nvSpPr>
          <p:spPr bwMode="auto">
            <a:xfrm>
              <a:off x="5304" y="3864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96" name="Line 44"/>
          <p:cNvSpPr>
            <a:spLocks noChangeShapeType="1"/>
          </p:cNvSpPr>
          <p:nvPr/>
        </p:nvSpPr>
        <p:spPr bwMode="auto">
          <a:xfrm flipH="1">
            <a:off x="457200" y="4876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1143000" y="4953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 flipH="1">
            <a:off x="1066800" y="41148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7772400" y="4851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5791200" y="49276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4495800" y="36576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V="1">
            <a:off x="2057400" y="36322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H="1">
            <a:off x="7391400" y="4800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1930400" y="40386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5943600" y="39624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6781800" y="4013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4267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4267200" y="342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6604000" y="378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6604000" y="378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4770" name="Oval 18"/>
          <p:cNvSpPr>
            <a:spLocks noChangeArrowheads="1"/>
          </p:cNvSpPr>
          <p:nvPr/>
        </p:nvSpPr>
        <p:spPr bwMode="auto">
          <a:xfrm>
            <a:off x="75438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75438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17907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18288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4774" name="Oval 22"/>
          <p:cNvSpPr>
            <a:spLocks noChangeArrowheads="1"/>
          </p:cNvSpPr>
          <p:nvPr/>
        </p:nvSpPr>
        <p:spPr bwMode="auto">
          <a:xfrm>
            <a:off x="5638800" y="469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5638800" y="469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4776" name="Oval 24"/>
          <p:cNvSpPr>
            <a:spLocks noChangeArrowheads="1"/>
          </p:cNvSpPr>
          <p:nvPr/>
        </p:nvSpPr>
        <p:spPr bwMode="auto">
          <a:xfrm>
            <a:off x="914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9525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4778" name="Oval 26"/>
          <p:cNvSpPr>
            <a:spLocks noChangeArrowheads="1"/>
          </p:cNvSpPr>
          <p:nvPr/>
        </p:nvSpPr>
        <p:spPr bwMode="auto">
          <a:xfrm>
            <a:off x="2476500" y="477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2527300" y="4775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4780" name="Oval 28"/>
          <p:cNvSpPr>
            <a:spLocks noChangeArrowheads="1"/>
          </p:cNvSpPr>
          <p:nvPr/>
        </p:nvSpPr>
        <p:spPr bwMode="auto">
          <a:xfrm>
            <a:off x="31496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3187700" y="5549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4782" name="Oval 30"/>
          <p:cNvSpPr>
            <a:spLocks noChangeArrowheads="1"/>
          </p:cNvSpPr>
          <p:nvPr/>
        </p:nvSpPr>
        <p:spPr bwMode="auto">
          <a:xfrm>
            <a:off x="61722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61722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4784" name="Oval 32"/>
          <p:cNvSpPr>
            <a:spLocks noChangeArrowheads="1"/>
          </p:cNvSpPr>
          <p:nvPr/>
        </p:nvSpPr>
        <p:spPr bwMode="auto">
          <a:xfrm>
            <a:off x="72390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72390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4786" name="Oval 34"/>
          <p:cNvSpPr>
            <a:spLocks noChangeArrowheads="1"/>
          </p:cNvSpPr>
          <p:nvPr/>
        </p:nvSpPr>
        <p:spPr bwMode="auto">
          <a:xfrm>
            <a:off x="8153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81534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4788" name="Oval 36"/>
          <p:cNvSpPr>
            <a:spLocks noChangeArrowheads="1"/>
          </p:cNvSpPr>
          <p:nvPr/>
        </p:nvSpPr>
        <p:spPr bwMode="auto">
          <a:xfrm>
            <a:off x="1536700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1587500" y="5638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4790" name="Oval 38"/>
          <p:cNvSpPr>
            <a:spLocks noChangeArrowheads="1"/>
          </p:cNvSpPr>
          <p:nvPr/>
        </p:nvSpPr>
        <p:spPr bwMode="auto">
          <a:xfrm>
            <a:off x="279400" y="5651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91" name="Text Box 39"/>
          <p:cNvSpPr txBox="1">
            <a:spLocks noChangeArrowheads="1"/>
          </p:cNvSpPr>
          <p:nvPr/>
        </p:nvSpPr>
        <p:spPr bwMode="auto">
          <a:xfrm>
            <a:off x="317500" y="5638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0" y="32004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restored</a:t>
            </a:r>
          </a:p>
        </p:txBody>
      </p:sp>
      <p:sp>
        <p:nvSpPr>
          <p:cNvPr id="74797" name="Rectangle 45"/>
          <p:cNvSpPr>
            <a:spLocks noChangeArrowheads="1"/>
          </p:cNvSpPr>
          <p:nvPr/>
        </p:nvSpPr>
        <p:spPr bwMode="auto">
          <a:xfrm>
            <a:off x="533400" y="61722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6</a:t>
            </a:r>
          </a:p>
        </p:txBody>
      </p:sp>
      <p:sp>
        <p:nvSpPr>
          <p:cNvPr id="44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19" name="Line 43"/>
          <p:cNvSpPr>
            <a:spLocks noChangeShapeType="1"/>
          </p:cNvSpPr>
          <p:nvPr/>
        </p:nvSpPr>
        <p:spPr bwMode="auto">
          <a:xfrm flipH="1">
            <a:off x="2667000" y="5562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Line 2"/>
          <p:cNvSpPr>
            <a:spLocks noChangeShapeType="1"/>
          </p:cNvSpPr>
          <p:nvPr/>
        </p:nvSpPr>
        <p:spPr bwMode="auto">
          <a:xfrm flipH="1">
            <a:off x="457200" y="4724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1143000" y="4800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1066800" y="3962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7772400" y="4699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5791200" y="47752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4495800" y="3505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AVL Tree Rotations</a:t>
            </a:r>
            <a:endParaRPr lang="en-US" sz="4800" dirty="0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2057400" y="34798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 flipH="1">
            <a:off x="7391400" y="4648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1930400" y="38862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5943600" y="38100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6781800" y="3860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4267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42672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5793" name="Oval 17"/>
          <p:cNvSpPr>
            <a:spLocks noChangeArrowheads="1"/>
          </p:cNvSpPr>
          <p:nvPr/>
        </p:nvSpPr>
        <p:spPr bwMode="auto">
          <a:xfrm>
            <a:off x="6604000" y="363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6604000" y="363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5795" name="Oval 19"/>
          <p:cNvSpPr>
            <a:spLocks noChangeArrowheads="1"/>
          </p:cNvSpPr>
          <p:nvPr/>
        </p:nvSpPr>
        <p:spPr bwMode="auto">
          <a:xfrm>
            <a:off x="75438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75438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17907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18288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5799" name="Oval 23"/>
          <p:cNvSpPr>
            <a:spLocks noChangeArrowheads="1"/>
          </p:cNvSpPr>
          <p:nvPr/>
        </p:nvSpPr>
        <p:spPr bwMode="auto">
          <a:xfrm>
            <a:off x="5638800" y="454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5638800" y="454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5801" name="Oval 25"/>
          <p:cNvSpPr>
            <a:spLocks noChangeArrowheads="1"/>
          </p:cNvSpPr>
          <p:nvPr/>
        </p:nvSpPr>
        <p:spPr bwMode="auto">
          <a:xfrm>
            <a:off x="9144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9525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5803" name="Oval 27"/>
          <p:cNvSpPr>
            <a:spLocks noChangeArrowheads="1"/>
          </p:cNvSpPr>
          <p:nvPr/>
        </p:nvSpPr>
        <p:spPr bwMode="auto">
          <a:xfrm>
            <a:off x="2476500" y="462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2527300" y="462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5805" name="Oval 29"/>
          <p:cNvSpPr>
            <a:spLocks noChangeArrowheads="1"/>
          </p:cNvSpPr>
          <p:nvPr/>
        </p:nvSpPr>
        <p:spPr bwMode="auto">
          <a:xfrm>
            <a:off x="3149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3187700" y="5397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5807" name="Oval 31"/>
          <p:cNvSpPr>
            <a:spLocks noChangeArrowheads="1"/>
          </p:cNvSpPr>
          <p:nvPr/>
        </p:nvSpPr>
        <p:spPr bwMode="auto">
          <a:xfrm>
            <a:off x="61722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61722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5809" name="Oval 33"/>
          <p:cNvSpPr>
            <a:spLocks noChangeArrowheads="1"/>
          </p:cNvSpPr>
          <p:nvPr/>
        </p:nvSpPr>
        <p:spPr bwMode="auto">
          <a:xfrm>
            <a:off x="7239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72390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5811" name="Oval 35"/>
          <p:cNvSpPr>
            <a:spLocks noChangeArrowheads="1"/>
          </p:cNvSpPr>
          <p:nvPr/>
        </p:nvSpPr>
        <p:spPr bwMode="auto">
          <a:xfrm>
            <a:off x="8153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8153400" y="5424487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16</a:t>
            </a:r>
            <a:endParaRPr lang="en-US" dirty="0"/>
          </a:p>
        </p:txBody>
      </p:sp>
      <p:sp>
        <p:nvSpPr>
          <p:cNvPr id="75813" name="Oval 37"/>
          <p:cNvSpPr>
            <a:spLocks noChangeArrowheads="1"/>
          </p:cNvSpPr>
          <p:nvPr/>
        </p:nvSpPr>
        <p:spPr bwMode="auto">
          <a:xfrm>
            <a:off x="1536700" y="551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Text Box 38"/>
          <p:cNvSpPr txBox="1">
            <a:spLocks noChangeArrowheads="1"/>
          </p:cNvSpPr>
          <p:nvPr/>
        </p:nvSpPr>
        <p:spPr bwMode="auto">
          <a:xfrm>
            <a:off x="1587500" y="5511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5815" name="Oval 39"/>
          <p:cNvSpPr>
            <a:spLocks noChangeArrowheads="1"/>
          </p:cNvSpPr>
          <p:nvPr/>
        </p:nvSpPr>
        <p:spPr bwMode="auto">
          <a:xfrm>
            <a:off x="292100" y="5524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Text Box 40"/>
          <p:cNvSpPr txBox="1">
            <a:spLocks noChangeArrowheads="1"/>
          </p:cNvSpPr>
          <p:nvPr/>
        </p:nvSpPr>
        <p:spPr bwMode="auto">
          <a:xfrm>
            <a:off x="330200" y="5511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5817" name="Rectangle 41"/>
          <p:cNvSpPr>
            <a:spLocks noChangeArrowheads="1"/>
          </p:cNvSpPr>
          <p:nvPr/>
        </p:nvSpPr>
        <p:spPr bwMode="auto">
          <a:xfrm>
            <a:off x="228600" y="30480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- rotate</a:t>
            </a:r>
          </a:p>
        </p:txBody>
      </p:sp>
      <p:sp>
        <p:nvSpPr>
          <p:cNvPr id="75820" name="Oval 44"/>
          <p:cNvSpPr>
            <a:spLocks noChangeArrowheads="1"/>
          </p:cNvSpPr>
          <p:nvPr/>
        </p:nvSpPr>
        <p:spPr bwMode="auto">
          <a:xfrm>
            <a:off x="2501900" y="6362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Text Box 45"/>
          <p:cNvSpPr txBox="1">
            <a:spLocks noChangeArrowheads="1"/>
          </p:cNvSpPr>
          <p:nvPr/>
        </p:nvSpPr>
        <p:spPr bwMode="auto">
          <a:xfrm>
            <a:off x="2540000" y="6350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46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45304"/>
            <a:ext cx="8610600" cy="37554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Since an insertion/deletion involves </a:t>
            </a:r>
            <a:r>
              <a:rPr lang="en-US" sz="2200" b="1" dirty="0"/>
              <a:t>adding/deleting</a:t>
            </a:r>
            <a:r>
              <a:rPr lang="en-US" sz="2200" dirty="0"/>
              <a:t> a single node, this can only increase/decrease the height of some </a:t>
            </a:r>
            <a:r>
              <a:rPr lang="en-US" sz="2200" dirty="0" err="1"/>
              <a:t>subtree</a:t>
            </a:r>
            <a:r>
              <a:rPr lang="en-US" sz="2200" dirty="0"/>
              <a:t> </a:t>
            </a:r>
            <a:r>
              <a:rPr lang="en-US" sz="2200" b="1" dirty="0"/>
              <a:t>by 1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If the AVL tree property is violated at a node x, it means that the heights of left(x) ad right(x) </a:t>
            </a:r>
            <a:r>
              <a:rPr lang="en-US" sz="2200" b="1" dirty="0"/>
              <a:t>differ by exactly 2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Rotation will be applied to x to restore the AVL tree property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 flipH="1">
            <a:off x="2667000" y="55245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 flipH="1">
            <a:off x="457200" y="46863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1143000" y="47625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H="1">
            <a:off x="1066800" y="39243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7772400" y="46609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5791200" y="47371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495800" y="34671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 flipV="1">
            <a:off x="2057400" y="34417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H="1">
            <a:off x="7391400" y="46101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1930400" y="38481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>
            <a:off x="5943600" y="37719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6781800" y="38227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4267200" y="3238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4267200" y="3238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6604000" y="3594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604000" y="35941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7543800" y="4457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7543800" y="4457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1790700" y="3695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1828800" y="3695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>
            <a:off x="5638800" y="4508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5638800" y="4508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6826" name="Oval 26"/>
          <p:cNvSpPr>
            <a:spLocks noChangeArrowheads="1"/>
          </p:cNvSpPr>
          <p:nvPr/>
        </p:nvSpPr>
        <p:spPr bwMode="auto">
          <a:xfrm>
            <a:off x="914400" y="4533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952500" y="4533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6828" name="Oval 28"/>
          <p:cNvSpPr>
            <a:spLocks noChangeArrowheads="1"/>
          </p:cNvSpPr>
          <p:nvPr/>
        </p:nvSpPr>
        <p:spPr bwMode="auto">
          <a:xfrm>
            <a:off x="2476500" y="4584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2527300" y="4584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>
            <a:off x="3149600" y="5372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3187700" y="535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6832" name="Oval 32"/>
          <p:cNvSpPr>
            <a:spLocks noChangeArrowheads="1"/>
          </p:cNvSpPr>
          <p:nvPr/>
        </p:nvSpPr>
        <p:spPr bwMode="auto">
          <a:xfrm>
            <a:off x="6172200" y="5295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6172200" y="5295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6834" name="Oval 34"/>
          <p:cNvSpPr>
            <a:spLocks noChangeArrowheads="1"/>
          </p:cNvSpPr>
          <p:nvPr/>
        </p:nvSpPr>
        <p:spPr bwMode="auto">
          <a:xfrm>
            <a:off x="7239000" y="5295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7239000" y="5295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6836" name="Oval 36"/>
          <p:cNvSpPr>
            <a:spLocks noChangeArrowheads="1"/>
          </p:cNvSpPr>
          <p:nvPr/>
        </p:nvSpPr>
        <p:spPr bwMode="auto">
          <a:xfrm>
            <a:off x="8153400" y="5295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8153400" y="5295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6838" name="Oval 38"/>
          <p:cNvSpPr>
            <a:spLocks noChangeArrowheads="1"/>
          </p:cNvSpPr>
          <p:nvPr/>
        </p:nvSpPr>
        <p:spPr bwMode="auto">
          <a:xfrm>
            <a:off x="15367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39" name="Text Box 39"/>
          <p:cNvSpPr txBox="1">
            <a:spLocks noChangeArrowheads="1"/>
          </p:cNvSpPr>
          <p:nvPr/>
        </p:nvSpPr>
        <p:spPr bwMode="auto">
          <a:xfrm>
            <a:off x="15875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6840" name="Oval 40"/>
          <p:cNvSpPr>
            <a:spLocks noChangeArrowheads="1"/>
          </p:cNvSpPr>
          <p:nvPr/>
        </p:nvSpPr>
        <p:spPr bwMode="auto">
          <a:xfrm>
            <a:off x="2921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3302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6843" name="Oval 43"/>
          <p:cNvSpPr>
            <a:spLocks noChangeArrowheads="1"/>
          </p:cNvSpPr>
          <p:nvPr/>
        </p:nvSpPr>
        <p:spPr bwMode="auto">
          <a:xfrm>
            <a:off x="25019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44" name="Text Box 44"/>
          <p:cNvSpPr txBox="1">
            <a:spLocks noChangeArrowheads="1"/>
          </p:cNvSpPr>
          <p:nvPr/>
        </p:nvSpPr>
        <p:spPr bwMode="auto">
          <a:xfrm>
            <a:off x="2540000" y="631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 flipV="1">
            <a:off x="1828800" y="47752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848" name="Line 48"/>
          <p:cNvSpPr>
            <a:spLocks noChangeShapeType="1"/>
          </p:cNvSpPr>
          <p:nvPr/>
        </p:nvSpPr>
        <p:spPr bwMode="auto">
          <a:xfrm flipV="1">
            <a:off x="2501900" y="55880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849" name="Line 49"/>
          <p:cNvSpPr>
            <a:spLocks noChangeShapeType="1"/>
          </p:cNvSpPr>
          <p:nvPr/>
        </p:nvSpPr>
        <p:spPr bwMode="auto">
          <a:xfrm flipV="1">
            <a:off x="1866900" y="65024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73" name="Line 49"/>
          <p:cNvSpPr>
            <a:spLocks noChangeShapeType="1"/>
          </p:cNvSpPr>
          <p:nvPr/>
        </p:nvSpPr>
        <p:spPr bwMode="auto">
          <a:xfrm flipH="1">
            <a:off x="2209800" y="44958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 flipH="1">
            <a:off x="457200" y="4343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1143000" y="4419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H="1">
            <a:off x="1066800" y="3581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7772400" y="4318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5791200" y="43942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4495800" y="3124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 flipV="1">
            <a:off x="2057400" y="30988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 flipH="1">
            <a:off x="7391400" y="4267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1930400" y="3505200"/>
            <a:ext cx="1346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H="1">
            <a:off x="5943600" y="34290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6781800" y="3479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42672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4267200" y="289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6604000" y="325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6604000" y="3251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>
            <a:off x="7543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75438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7846" name="Oval 22"/>
          <p:cNvSpPr>
            <a:spLocks noChangeArrowheads="1"/>
          </p:cNvSpPr>
          <p:nvPr/>
        </p:nvSpPr>
        <p:spPr bwMode="auto">
          <a:xfrm>
            <a:off x="17907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1828800" y="335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>
            <a:off x="5638800" y="416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5638800" y="416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>
            <a:off x="9144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952500" y="4191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7852" name="Oval 28"/>
          <p:cNvSpPr>
            <a:spLocks noChangeArrowheads="1"/>
          </p:cNvSpPr>
          <p:nvPr/>
        </p:nvSpPr>
        <p:spPr bwMode="auto">
          <a:xfrm>
            <a:off x="2476500" y="424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2527300" y="4241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>
            <a:off x="3098800" y="5168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3136900" y="515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auto">
          <a:xfrm>
            <a:off x="61722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6172200" y="4953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>
            <a:off x="72390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7239000" y="4953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7860" name="Oval 36"/>
          <p:cNvSpPr>
            <a:spLocks noChangeArrowheads="1"/>
          </p:cNvSpPr>
          <p:nvPr/>
        </p:nvSpPr>
        <p:spPr bwMode="auto">
          <a:xfrm>
            <a:off x="81534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8153400" y="4953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7862" name="Oval 38"/>
          <p:cNvSpPr>
            <a:spLocks noChangeArrowheads="1"/>
          </p:cNvSpPr>
          <p:nvPr/>
        </p:nvSpPr>
        <p:spPr bwMode="auto">
          <a:xfrm>
            <a:off x="15367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Text Box 39"/>
          <p:cNvSpPr txBox="1">
            <a:spLocks noChangeArrowheads="1"/>
          </p:cNvSpPr>
          <p:nvPr/>
        </p:nvSpPr>
        <p:spPr bwMode="auto">
          <a:xfrm>
            <a:off x="1587500" y="513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7864" name="Oval 40"/>
          <p:cNvSpPr>
            <a:spLocks noChangeArrowheads="1"/>
          </p:cNvSpPr>
          <p:nvPr/>
        </p:nvSpPr>
        <p:spPr bwMode="auto">
          <a:xfrm>
            <a:off x="292100" y="5143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330200" y="513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304800" y="25908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restored</a:t>
            </a:r>
          </a:p>
        </p:txBody>
      </p: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533400" y="62484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9 and 8</a:t>
            </a:r>
          </a:p>
        </p:txBody>
      </p:sp>
      <p:sp>
        <p:nvSpPr>
          <p:cNvPr id="77874" name="Oval 50"/>
          <p:cNvSpPr>
            <a:spLocks noChangeArrowheads="1"/>
          </p:cNvSpPr>
          <p:nvPr/>
        </p:nvSpPr>
        <p:spPr bwMode="auto">
          <a:xfrm>
            <a:off x="2044700" y="5143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75" name="Text Box 51"/>
          <p:cNvSpPr txBox="1">
            <a:spLocks noChangeArrowheads="1"/>
          </p:cNvSpPr>
          <p:nvPr/>
        </p:nvSpPr>
        <p:spPr bwMode="auto">
          <a:xfrm>
            <a:off x="2082800" y="513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47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99" name="Line 51"/>
          <p:cNvSpPr>
            <a:spLocks noChangeShapeType="1"/>
          </p:cNvSpPr>
          <p:nvPr/>
        </p:nvSpPr>
        <p:spPr bwMode="auto">
          <a:xfrm flipH="1">
            <a:off x="2209800" y="4267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98" name="Line 50"/>
          <p:cNvSpPr>
            <a:spLocks noChangeShapeType="1"/>
          </p:cNvSpPr>
          <p:nvPr/>
        </p:nvSpPr>
        <p:spPr bwMode="auto">
          <a:xfrm flipH="1">
            <a:off x="3429000" y="5943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 flipH="1">
            <a:off x="457200" y="4114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1143000" y="4191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H="1">
            <a:off x="1066800" y="33528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772400" y="408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5791200" y="41656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4495800" y="28956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V="1">
            <a:off x="2057400" y="28702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 flipH="1">
            <a:off x="7391400" y="4038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1930400" y="3276600"/>
            <a:ext cx="2032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 flipH="1">
            <a:off x="5943600" y="32004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6781800" y="3251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Oval 16"/>
          <p:cNvSpPr>
            <a:spLocks noChangeArrowheads="1"/>
          </p:cNvSpPr>
          <p:nvPr/>
        </p:nvSpPr>
        <p:spPr bwMode="auto">
          <a:xfrm>
            <a:off x="42672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267200" y="266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8866" name="Oval 18"/>
          <p:cNvSpPr>
            <a:spLocks noChangeArrowheads="1"/>
          </p:cNvSpPr>
          <p:nvPr/>
        </p:nvSpPr>
        <p:spPr bwMode="auto">
          <a:xfrm>
            <a:off x="6604000" y="302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6604000" y="3022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>
            <a:off x="75438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75438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17907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18288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8872" name="Oval 24"/>
          <p:cNvSpPr>
            <a:spLocks noChangeArrowheads="1"/>
          </p:cNvSpPr>
          <p:nvPr/>
        </p:nvSpPr>
        <p:spPr bwMode="auto">
          <a:xfrm>
            <a:off x="56388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56388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8874" name="Oval 26"/>
          <p:cNvSpPr>
            <a:spLocks noChangeArrowheads="1"/>
          </p:cNvSpPr>
          <p:nvPr/>
        </p:nvSpPr>
        <p:spPr bwMode="auto">
          <a:xfrm>
            <a:off x="9144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952500" y="3962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8876" name="Oval 28"/>
          <p:cNvSpPr>
            <a:spLocks noChangeArrowheads="1"/>
          </p:cNvSpPr>
          <p:nvPr/>
        </p:nvSpPr>
        <p:spPr bwMode="auto">
          <a:xfrm>
            <a:off x="2476500" y="401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2527300" y="4013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78878" name="Oval 30"/>
          <p:cNvSpPr>
            <a:spLocks noChangeArrowheads="1"/>
          </p:cNvSpPr>
          <p:nvPr/>
        </p:nvSpPr>
        <p:spPr bwMode="auto">
          <a:xfrm>
            <a:off x="3098800" y="4940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3136900" y="492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6172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Text Box 33"/>
          <p:cNvSpPr txBox="1">
            <a:spLocks noChangeArrowheads="1"/>
          </p:cNvSpPr>
          <p:nvPr/>
        </p:nvSpPr>
        <p:spPr bwMode="auto">
          <a:xfrm>
            <a:off x="61722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8882" name="Oval 34"/>
          <p:cNvSpPr>
            <a:spLocks noChangeArrowheads="1"/>
          </p:cNvSpPr>
          <p:nvPr/>
        </p:nvSpPr>
        <p:spPr bwMode="auto">
          <a:xfrm>
            <a:off x="72390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72390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8884" name="Oval 36"/>
          <p:cNvSpPr>
            <a:spLocks noChangeArrowheads="1"/>
          </p:cNvSpPr>
          <p:nvPr/>
        </p:nvSpPr>
        <p:spPr bwMode="auto">
          <a:xfrm>
            <a:off x="8153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5" name="Text Box 37"/>
          <p:cNvSpPr txBox="1">
            <a:spLocks noChangeArrowheads="1"/>
          </p:cNvSpPr>
          <p:nvPr/>
        </p:nvSpPr>
        <p:spPr bwMode="auto">
          <a:xfrm>
            <a:off x="81534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8886" name="Oval 38"/>
          <p:cNvSpPr>
            <a:spLocks noChangeArrowheads="1"/>
          </p:cNvSpPr>
          <p:nvPr/>
        </p:nvSpPr>
        <p:spPr bwMode="auto">
          <a:xfrm>
            <a:off x="1536700" y="490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1587500" y="490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8888" name="Oval 40"/>
          <p:cNvSpPr>
            <a:spLocks noChangeArrowheads="1"/>
          </p:cNvSpPr>
          <p:nvPr/>
        </p:nvSpPr>
        <p:spPr bwMode="auto">
          <a:xfrm>
            <a:off x="292100" y="4914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330200" y="490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76200" y="25146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- rotate</a:t>
            </a:r>
          </a:p>
        </p:txBody>
      </p:sp>
      <p:sp>
        <p:nvSpPr>
          <p:cNvPr id="78894" name="Oval 46"/>
          <p:cNvSpPr>
            <a:spLocks noChangeArrowheads="1"/>
          </p:cNvSpPr>
          <p:nvPr/>
        </p:nvSpPr>
        <p:spPr bwMode="auto">
          <a:xfrm>
            <a:off x="3695700" y="5727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3759200" y="5715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9</a:t>
            </a:r>
            <a:endParaRPr lang="en-US"/>
          </a:p>
        </p:txBody>
      </p:sp>
      <p:sp>
        <p:nvSpPr>
          <p:cNvPr id="78896" name="Oval 48"/>
          <p:cNvSpPr>
            <a:spLocks noChangeArrowheads="1"/>
          </p:cNvSpPr>
          <p:nvPr/>
        </p:nvSpPr>
        <p:spPr bwMode="auto">
          <a:xfrm>
            <a:off x="3213100" y="647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97" name="Text Box 49"/>
          <p:cNvSpPr txBox="1">
            <a:spLocks noChangeArrowheads="1"/>
          </p:cNvSpPr>
          <p:nvPr/>
        </p:nvSpPr>
        <p:spPr bwMode="auto">
          <a:xfrm>
            <a:off x="3276600" y="647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8</a:t>
            </a:r>
            <a:endParaRPr lang="en-US"/>
          </a:p>
        </p:txBody>
      </p:sp>
      <p:sp>
        <p:nvSpPr>
          <p:cNvPr id="78900" name="Oval 52"/>
          <p:cNvSpPr>
            <a:spLocks noChangeArrowheads="1"/>
          </p:cNvSpPr>
          <p:nvPr/>
        </p:nvSpPr>
        <p:spPr bwMode="auto">
          <a:xfrm>
            <a:off x="2044700" y="4914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01" name="Text Box 53"/>
          <p:cNvSpPr txBox="1">
            <a:spLocks noChangeArrowheads="1"/>
          </p:cNvSpPr>
          <p:nvPr/>
        </p:nvSpPr>
        <p:spPr bwMode="auto">
          <a:xfrm>
            <a:off x="2082800" y="490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51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25" name="Line 53"/>
          <p:cNvSpPr>
            <a:spLocks noChangeShapeType="1"/>
          </p:cNvSpPr>
          <p:nvPr/>
        </p:nvSpPr>
        <p:spPr bwMode="auto">
          <a:xfrm flipH="1">
            <a:off x="2209800" y="4038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4" name="Line 2"/>
          <p:cNvSpPr>
            <a:spLocks noChangeShapeType="1"/>
          </p:cNvSpPr>
          <p:nvPr/>
        </p:nvSpPr>
        <p:spPr bwMode="auto">
          <a:xfrm flipH="1">
            <a:off x="3429000" y="5715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457200" y="3886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11430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1930400" y="3048000"/>
            <a:ext cx="2032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4267200" y="243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6604000" y="279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7543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9895" name="Oval 23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1828800" y="289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5638800" y="370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9525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9901" name="Oval 29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2527300" y="378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79903" name="Oval 31"/>
          <p:cNvSpPr>
            <a:spLocks noChangeArrowheads="1"/>
          </p:cNvSpPr>
          <p:nvPr/>
        </p:nvSpPr>
        <p:spPr bwMode="auto">
          <a:xfrm>
            <a:off x="3098800" y="4711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3136900" y="469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6172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72390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9909" name="Oval 37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81534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9911" name="Oval 39"/>
          <p:cNvSpPr>
            <a:spLocks noChangeArrowheads="1"/>
          </p:cNvSpPr>
          <p:nvPr/>
        </p:nvSpPr>
        <p:spPr bwMode="auto">
          <a:xfrm>
            <a:off x="1536700" y="467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15875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9913" name="Oval 41"/>
          <p:cNvSpPr>
            <a:spLocks noChangeArrowheads="1"/>
          </p:cNvSpPr>
          <p:nvPr/>
        </p:nvSpPr>
        <p:spPr bwMode="auto">
          <a:xfrm>
            <a:off x="2921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Text Box 42"/>
          <p:cNvSpPr txBox="1">
            <a:spLocks noChangeArrowheads="1"/>
          </p:cNvSpPr>
          <p:nvPr/>
        </p:nvSpPr>
        <p:spPr bwMode="auto">
          <a:xfrm>
            <a:off x="3302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9918" name="Oval 46"/>
          <p:cNvSpPr>
            <a:spLocks noChangeArrowheads="1"/>
          </p:cNvSpPr>
          <p:nvPr/>
        </p:nvSpPr>
        <p:spPr bwMode="auto">
          <a:xfrm>
            <a:off x="3695700" y="5499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9" name="Text Box 47"/>
          <p:cNvSpPr txBox="1">
            <a:spLocks noChangeArrowheads="1"/>
          </p:cNvSpPr>
          <p:nvPr/>
        </p:nvSpPr>
        <p:spPr bwMode="auto">
          <a:xfrm>
            <a:off x="37592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9</a:t>
            </a:r>
            <a:endParaRPr lang="en-US"/>
          </a:p>
        </p:txBody>
      </p:sp>
      <p:sp>
        <p:nvSpPr>
          <p:cNvPr id="79920" name="Oval 48"/>
          <p:cNvSpPr>
            <a:spLocks noChangeArrowheads="1"/>
          </p:cNvSpPr>
          <p:nvPr/>
        </p:nvSpPr>
        <p:spPr bwMode="auto">
          <a:xfrm>
            <a:off x="3213100" y="624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21" name="Text Box 49"/>
          <p:cNvSpPr txBox="1">
            <a:spLocks noChangeArrowheads="1"/>
          </p:cNvSpPr>
          <p:nvPr/>
        </p:nvSpPr>
        <p:spPr bwMode="auto">
          <a:xfrm>
            <a:off x="3276600" y="624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8</a:t>
            </a:r>
            <a:endParaRPr lang="en-US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V="1">
            <a:off x="2501900" y="49149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 flipV="1">
            <a:off x="3035300" y="57023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 flipV="1">
            <a:off x="2578100" y="64389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926" name="Oval 54"/>
          <p:cNvSpPr>
            <a:spLocks noChangeArrowheads="1"/>
          </p:cNvSpPr>
          <p:nvPr/>
        </p:nvSpPr>
        <p:spPr bwMode="auto">
          <a:xfrm>
            <a:off x="20447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27" name="Text Box 55"/>
          <p:cNvSpPr txBox="1">
            <a:spLocks noChangeArrowheads="1"/>
          </p:cNvSpPr>
          <p:nvPr/>
        </p:nvSpPr>
        <p:spPr bwMode="auto">
          <a:xfrm>
            <a:off x="20828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54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2"/>
          <p:cNvSpPr>
            <a:spLocks noChangeShapeType="1"/>
          </p:cNvSpPr>
          <p:nvPr/>
        </p:nvSpPr>
        <p:spPr bwMode="auto">
          <a:xfrm flipH="1">
            <a:off x="2819400" y="4953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Line 3"/>
          <p:cNvSpPr>
            <a:spLocks noChangeShapeType="1"/>
          </p:cNvSpPr>
          <p:nvPr/>
        </p:nvSpPr>
        <p:spPr bwMode="auto">
          <a:xfrm flipH="1">
            <a:off x="2209800" y="4038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 flipH="1">
            <a:off x="457200" y="3886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11430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3505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Final tree:</a:t>
            </a:r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1930400" y="3048000"/>
            <a:ext cx="2032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4267200" y="243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6604000" y="279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80917" name="Oval 21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7543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80919" name="Oval 23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1828800" y="289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80921" name="Oval 25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5638800" y="370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80923" name="Oval 27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9525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80925" name="Oval 29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6" name="Text Box 30"/>
          <p:cNvSpPr txBox="1">
            <a:spLocks noChangeArrowheads="1"/>
          </p:cNvSpPr>
          <p:nvPr/>
        </p:nvSpPr>
        <p:spPr bwMode="auto">
          <a:xfrm>
            <a:off x="2527300" y="378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>
            <a:off x="3098800" y="4711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3136900" y="469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8</a:t>
            </a:r>
            <a:endParaRPr lang="en-US"/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6172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80931" name="Oval 35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Text Box 36"/>
          <p:cNvSpPr txBox="1">
            <a:spLocks noChangeArrowheads="1"/>
          </p:cNvSpPr>
          <p:nvPr/>
        </p:nvSpPr>
        <p:spPr bwMode="auto">
          <a:xfrm>
            <a:off x="72390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Text Box 38"/>
          <p:cNvSpPr txBox="1">
            <a:spLocks noChangeArrowheads="1"/>
          </p:cNvSpPr>
          <p:nvPr/>
        </p:nvSpPr>
        <p:spPr bwMode="auto">
          <a:xfrm>
            <a:off x="81534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80935" name="Oval 39"/>
          <p:cNvSpPr>
            <a:spLocks noChangeArrowheads="1"/>
          </p:cNvSpPr>
          <p:nvPr/>
        </p:nvSpPr>
        <p:spPr bwMode="auto">
          <a:xfrm>
            <a:off x="1536700" y="467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6" name="Text Box 40"/>
          <p:cNvSpPr txBox="1">
            <a:spLocks noChangeArrowheads="1"/>
          </p:cNvSpPr>
          <p:nvPr/>
        </p:nvSpPr>
        <p:spPr bwMode="auto">
          <a:xfrm>
            <a:off x="15875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80937" name="Oval 41"/>
          <p:cNvSpPr>
            <a:spLocks noChangeArrowheads="1"/>
          </p:cNvSpPr>
          <p:nvPr/>
        </p:nvSpPr>
        <p:spPr bwMode="auto">
          <a:xfrm>
            <a:off x="2921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8" name="Text Box 42"/>
          <p:cNvSpPr txBox="1">
            <a:spLocks noChangeArrowheads="1"/>
          </p:cNvSpPr>
          <p:nvPr/>
        </p:nvSpPr>
        <p:spPr bwMode="auto">
          <a:xfrm>
            <a:off x="3302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571500" y="6019800"/>
            <a:ext cx="6210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Tree is almost perfectly balanced</a:t>
            </a:r>
          </a:p>
        </p:txBody>
      </p:sp>
      <p:sp>
        <p:nvSpPr>
          <p:cNvPr id="80940" name="Oval 44"/>
          <p:cNvSpPr>
            <a:spLocks noChangeArrowheads="1"/>
          </p:cNvSpPr>
          <p:nvPr/>
        </p:nvSpPr>
        <p:spPr bwMode="auto">
          <a:xfrm>
            <a:off x="20447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1" name="Text Box 45"/>
          <p:cNvSpPr txBox="1">
            <a:spLocks noChangeArrowheads="1"/>
          </p:cNvSpPr>
          <p:nvPr/>
        </p:nvSpPr>
        <p:spPr bwMode="auto">
          <a:xfrm>
            <a:off x="20828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80942" name="Oval 46"/>
          <p:cNvSpPr>
            <a:spLocks noChangeArrowheads="1"/>
          </p:cNvSpPr>
          <p:nvPr/>
        </p:nvSpPr>
        <p:spPr bwMode="auto">
          <a:xfrm>
            <a:off x="3695700" y="5499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3" name="Text Box 47"/>
          <p:cNvSpPr txBox="1">
            <a:spLocks noChangeArrowheads="1"/>
          </p:cNvSpPr>
          <p:nvPr/>
        </p:nvSpPr>
        <p:spPr bwMode="auto">
          <a:xfrm>
            <a:off x="37592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9</a:t>
            </a:r>
            <a:endParaRPr lang="en-US"/>
          </a:p>
        </p:txBody>
      </p:sp>
      <p:sp>
        <p:nvSpPr>
          <p:cNvPr id="80944" name="Oval 48"/>
          <p:cNvSpPr>
            <a:spLocks noChangeArrowheads="1"/>
          </p:cNvSpPr>
          <p:nvPr/>
        </p:nvSpPr>
        <p:spPr bwMode="auto">
          <a:xfrm>
            <a:off x="26035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5" name="Text Box 49"/>
          <p:cNvSpPr txBox="1">
            <a:spLocks noChangeArrowheads="1"/>
          </p:cNvSpPr>
          <p:nvPr/>
        </p:nvSpPr>
        <p:spPr bwMode="auto">
          <a:xfrm>
            <a:off x="26670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print"/>
          <a:srcRect l="11000" t="21477" r="5562" b="15555"/>
          <a:stretch>
            <a:fillRect/>
          </a:stretch>
        </p:blipFill>
        <p:spPr bwMode="auto">
          <a:xfrm>
            <a:off x="152400" y="685800"/>
            <a:ext cx="8991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33400" y="2286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Insert 3,2,1,4,5,6,7,16,15,14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06D570-A0A5-4B33-9C2F-B2A39BA6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8991600" cy="6705600"/>
          </a:xfrm>
          <a:prstGeom prst="rect">
            <a:avLst/>
          </a:prstGeom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F532F42E-0FB7-489C-9B6E-D4129A66E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Insert 3,2,1,4,5,6,7,16,15,14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by Mr. Mohammad </a:t>
            </a:r>
            <a:r>
              <a:rPr lang="en-US" dirty="0" err="1"/>
              <a:t>Asad</a:t>
            </a:r>
            <a:r>
              <a:rPr lang="en-US" dirty="0"/>
              <a:t> </a:t>
            </a:r>
            <a:r>
              <a:rPr lang="en-US" dirty="0" err="1"/>
              <a:t>Abbasi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</a:t>
            </a:r>
          </a:p>
        </p:txBody>
      </p:sp>
    </p:spTree>
    <p:extLst>
      <p:ext uri="{BB962C8B-B14F-4D97-AF65-F5344CB8AC3E}">
        <p14:creationId xmlns:p14="http://schemas.microsoft.com/office/powerpoint/2010/main" val="119064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7A7-5779-4952-B914-8BFDEC53834C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Rebalancing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8686800" cy="3276600"/>
          </a:xfrm>
        </p:spPr>
        <p:txBody>
          <a:bodyPr>
            <a:normAutofit/>
          </a:bodyPr>
          <a:lstStyle/>
          <a:p>
            <a:pPr marL="609600" indent="-609600">
              <a:buFont typeface="Wingdings" pitchFamily="2" charset="2"/>
              <a:buChar char="Ø"/>
            </a:pPr>
            <a:r>
              <a:rPr lang="en-US" sz="2200" dirty="0"/>
              <a:t>Suppose the node to be rebalanced is </a:t>
            </a:r>
            <a:r>
              <a:rPr lang="en-US" sz="2200" b="1" dirty="0"/>
              <a:t>X</a:t>
            </a:r>
            <a:r>
              <a:rPr lang="en-US" sz="2200" dirty="0"/>
              <a:t>. There are </a:t>
            </a:r>
            <a:r>
              <a:rPr lang="en-US" sz="2200" b="1" dirty="0"/>
              <a:t>4 cases </a:t>
            </a:r>
            <a:r>
              <a:rPr lang="en-US" sz="2200" dirty="0"/>
              <a:t>that we might have to fix (two are the mirror images of the other two):</a:t>
            </a:r>
          </a:p>
          <a:p>
            <a:pPr marL="609600" indent="-609600">
              <a:buFont typeface="Wingdings" pitchFamily="2" charset="2"/>
              <a:buChar char="Ø"/>
            </a:pPr>
            <a:endParaRPr lang="en-US" sz="2200" dirty="0"/>
          </a:p>
          <a:p>
            <a:pPr marL="990600" lvl="1" indent="-533400">
              <a:buFontTx/>
              <a:buAutoNum type="arabicPeriod"/>
            </a:pPr>
            <a:r>
              <a:rPr lang="en-US" dirty="0"/>
              <a:t>An insertion in 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left child </a:t>
            </a:r>
            <a:r>
              <a:rPr lang="en-US" dirty="0"/>
              <a:t>of X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An insertion in the 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left child </a:t>
            </a:r>
            <a:r>
              <a:rPr lang="en-US" dirty="0"/>
              <a:t>of X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An insertion in 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right child </a:t>
            </a:r>
            <a:r>
              <a:rPr lang="en-US" dirty="0"/>
              <a:t>of X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An insertion in the 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right child</a:t>
            </a:r>
            <a:r>
              <a:rPr lang="en-US" dirty="0"/>
              <a:t> of 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28B-251D-4AC9-AC5F-5F05218D7366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Balancing Operations: Rotations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610600" cy="3450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Case 1 </a:t>
            </a:r>
            <a:r>
              <a:rPr lang="en-US" dirty="0"/>
              <a:t>and </a:t>
            </a:r>
            <a:r>
              <a:rPr lang="en-US" b="1" dirty="0"/>
              <a:t>case 4 </a:t>
            </a:r>
            <a:r>
              <a:rPr lang="en-US" dirty="0"/>
              <a:t>are symmetric and requires the same operation for balance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Cases 1,4 are handled by </a:t>
            </a:r>
            <a:r>
              <a:rPr lang="en-US" b="1" i="1" dirty="0"/>
              <a:t>single rotation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Case 2 </a:t>
            </a:r>
            <a:r>
              <a:rPr lang="en-US" dirty="0"/>
              <a:t>and </a:t>
            </a:r>
            <a:r>
              <a:rPr lang="en-US" b="1" dirty="0"/>
              <a:t>case 3 </a:t>
            </a:r>
            <a:r>
              <a:rPr lang="en-US" dirty="0"/>
              <a:t>are symmetric and requires the same operation for balance</a:t>
            </a:r>
            <a:endParaRPr lang="en-US" i="1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Cases 2,3 are handled by </a:t>
            </a:r>
            <a:r>
              <a:rPr lang="en-US" b="1" i="1" dirty="0"/>
              <a:t>double rotation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2F7B-D185-4D1A-9447-E53629108E15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Rotation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75467"/>
            <a:ext cx="8534400" cy="34506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A single rotation switches the roles of the parent and child while maintaining the search order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Rotate between a node and its child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Child becomes parent. Parent becomes right child in case 1, left child in case 4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5197</TotalTime>
  <Words>2200</Words>
  <Application>Microsoft Office PowerPoint</Application>
  <PresentationFormat>On-screen Show (4:3)</PresentationFormat>
  <Paragraphs>663</Paragraphs>
  <Slides>67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Gulim</vt:lpstr>
      <vt:lpstr>Arial</vt:lpstr>
      <vt:lpstr>Calibri</vt:lpstr>
      <vt:lpstr>Candara</vt:lpstr>
      <vt:lpstr>Courier New</vt:lpstr>
      <vt:lpstr>Monotype Sorts</vt:lpstr>
      <vt:lpstr>Symbol</vt:lpstr>
      <vt:lpstr>Tahoma</vt:lpstr>
      <vt:lpstr>Times New Roman</vt:lpstr>
      <vt:lpstr>Wingdings</vt:lpstr>
      <vt:lpstr>Waveform</vt:lpstr>
      <vt:lpstr>Bitmap Image</vt:lpstr>
      <vt:lpstr>AVL Tree       Lecture 11 </vt:lpstr>
      <vt:lpstr>Balanced binary tree</vt:lpstr>
      <vt:lpstr>AVL Tree</vt:lpstr>
      <vt:lpstr>Balance Factor</vt:lpstr>
      <vt:lpstr>Rotations</vt:lpstr>
      <vt:lpstr>Rotations</vt:lpstr>
      <vt:lpstr>Rebalancing</vt:lpstr>
      <vt:lpstr>Balancing Operations: Rotations</vt:lpstr>
      <vt:lpstr>Single Rotation</vt:lpstr>
      <vt:lpstr>Single rotation</vt:lpstr>
      <vt:lpstr>Single rotation</vt:lpstr>
      <vt:lpstr>Single Rotation</vt:lpstr>
      <vt:lpstr>Single Rotation Will Not Work for the Other Case</vt:lpstr>
      <vt:lpstr>Double Rotation</vt:lpstr>
      <vt:lpstr>Double rotation</vt:lpstr>
      <vt:lpstr>Double rotation</vt:lpstr>
      <vt:lpstr>Node declaration for AVL trees</vt:lpstr>
      <vt:lpstr>Height</vt:lpstr>
      <vt:lpstr>Double Rotation</vt:lpstr>
      <vt:lpstr>PowerPoint Presentation</vt:lpstr>
      <vt:lpstr>Insertion</vt:lpstr>
      <vt:lpstr>Insertion </vt:lpstr>
      <vt:lpstr>AVL tree?</vt:lpstr>
      <vt:lpstr>PowerPoint Presentation</vt:lpstr>
      <vt:lpstr>PowerPoint Presentation</vt:lpstr>
      <vt:lpstr>PowerPoint Presentation</vt:lpstr>
      <vt:lpstr>PowerPoint Presentation</vt:lpstr>
      <vt:lpstr>AVL Trees (Adelson – Velskii – Landis)</vt:lpstr>
      <vt:lpstr>AVL Trees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PowerPoint Presentation</vt:lpstr>
      <vt:lpstr>PowerPoint Presentation</vt:lpstr>
      <vt:lpstr>Sources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 Abbasi</dc:creator>
  <cp:lastModifiedBy>Asim Riaz</cp:lastModifiedBy>
  <cp:revision>1400</cp:revision>
  <dcterms:created xsi:type="dcterms:W3CDTF">2006-08-16T00:00:00Z</dcterms:created>
  <dcterms:modified xsi:type="dcterms:W3CDTF">2022-08-23T06:17:15Z</dcterms:modified>
</cp:coreProperties>
</file>