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notesMasterIdLst>
    <p:notesMasterId r:id="rId50"/>
  </p:notesMasterIdLst>
  <p:sldIdLst>
    <p:sldId id="450" r:id="rId2"/>
    <p:sldId id="736" r:id="rId3"/>
    <p:sldId id="652" r:id="rId4"/>
    <p:sldId id="737" r:id="rId5"/>
    <p:sldId id="741" r:id="rId6"/>
    <p:sldId id="793" r:id="rId7"/>
    <p:sldId id="792" r:id="rId8"/>
    <p:sldId id="742" r:id="rId9"/>
    <p:sldId id="781" r:id="rId10"/>
    <p:sldId id="782" r:id="rId11"/>
    <p:sldId id="783" r:id="rId12"/>
    <p:sldId id="784" r:id="rId13"/>
    <p:sldId id="795" r:id="rId14"/>
    <p:sldId id="785" r:id="rId15"/>
    <p:sldId id="786" r:id="rId16"/>
    <p:sldId id="743" r:id="rId17"/>
    <p:sldId id="744" r:id="rId18"/>
    <p:sldId id="745" r:id="rId19"/>
    <p:sldId id="746" r:id="rId20"/>
    <p:sldId id="747" r:id="rId21"/>
    <p:sldId id="780" r:id="rId22"/>
    <p:sldId id="794" r:id="rId23"/>
    <p:sldId id="774" r:id="rId24"/>
    <p:sldId id="748" r:id="rId25"/>
    <p:sldId id="749" r:id="rId26"/>
    <p:sldId id="788" r:id="rId27"/>
    <p:sldId id="796" r:id="rId28"/>
    <p:sldId id="801" r:id="rId29"/>
    <p:sldId id="802" r:id="rId30"/>
    <p:sldId id="790" r:id="rId31"/>
    <p:sldId id="797" r:id="rId32"/>
    <p:sldId id="750" r:id="rId33"/>
    <p:sldId id="757" r:id="rId34"/>
    <p:sldId id="758" r:id="rId35"/>
    <p:sldId id="759" r:id="rId36"/>
    <p:sldId id="760" r:id="rId37"/>
    <p:sldId id="761" r:id="rId38"/>
    <p:sldId id="762" r:id="rId39"/>
    <p:sldId id="763" r:id="rId40"/>
    <p:sldId id="764" r:id="rId41"/>
    <p:sldId id="765" r:id="rId42"/>
    <p:sldId id="766" r:id="rId43"/>
    <p:sldId id="767" r:id="rId44"/>
    <p:sldId id="768" r:id="rId45"/>
    <p:sldId id="798" r:id="rId46"/>
    <p:sldId id="799" r:id="rId47"/>
    <p:sldId id="800" r:id="rId48"/>
    <p:sldId id="79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7544" autoAdjust="0"/>
  </p:normalViewPr>
  <p:slideViewPr>
    <p:cSldViewPr>
      <p:cViewPr varScale="1">
        <p:scale>
          <a:sx n="62" d="100"/>
          <a:sy n="62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62D1A-DA54-4685-8002-55FBD68B6A27}" type="datetimeFigureOut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0222-78E6-4356-B2FD-F4E0C79E48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5FD3C20-D044-4FCC-8E07-DC4AF436F51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5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of the data structures we have studied so </a:t>
            </a:r>
            <a:r>
              <a:rPr lang="en-US" dirty="0" err="1"/>
              <a:t>far:Compare</a:t>
            </a:r>
            <a:r>
              <a:rPr lang="en-US" dirty="0"/>
              <a:t> to linked lists, trees are non-linear data structures. </a:t>
            </a:r>
          </a:p>
          <a:p>
            <a:endParaRPr lang="en-US" dirty="0"/>
          </a:p>
          <a:p>
            <a:r>
              <a:rPr lang="en-US" dirty="0"/>
              <a:t>In a linked list, each node has a link which points to another node. </a:t>
            </a:r>
          </a:p>
          <a:p>
            <a:endParaRPr lang="en-US" dirty="0"/>
          </a:p>
          <a:p>
            <a:r>
              <a:rPr lang="en-US" dirty="0"/>
              <a:t>In a tree structure, however, each node may point to several nodes, which may in turn point to several other nodes. </a:t>
            </a:r>
          </a:p>
          <a:p>
            <a:endParaRPr lang="en-US" dirty="0"/>
          </a:p>
          <a:p>
            <a:r>
              <a:rPr lang="en-US" dirty="0"/>
              <a:t>Thus, a tree is a very flexible and a powerful data structure that can be used for a wide variety of applications</a:t>
            </a:r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Singly-linked lists and doubly-linked lists</a:t>
            </a:r>
          </a:p>
          <a:p>
            <a:pPr lvl="1"/>
            <a:r>
              <a:rPr lang="en-US" dirty="0"/>
              <a:t>Stacks, queues, and </a:t>
            </a:r>
            <a:r>
              <a:rPr lang="en-US" dirty="0" err="1"/>
              <a:t>deques</a:t>
            </a:r>
            <a:endParaRPr lang="en-US" dirty="0"/>
          </a:p>
          <a:p>
            <a:pPr lvl="1"/>
            <a:r>
              <a:rPr lang="en-US" dirty="0"/>
              <a:t>Sets</a:t>
            </a:r>
          </a:p>
          <a:p>
            <a:r>
              <a:rPr lang="en-US" dirty="0"/>
              <a:t>These all have the property that their elements can be adequately displayed in a straight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4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binary search tree and a "target" value, search the tree to see if it contains the target. The basic pattern of the lookup() code occurs in many recursive tree algorithms: deal with the base case where the tree is empty, deal with the current node, and then use recursion to deal with the </a:t>
            </a:r>
            <a:r>
              <a:rPr lang="en-US" dirty="0" err="1"/>
              <a:t>subtrees</a:t>
            </a:r>
            <a:r>
              <a:rPr lang="en-US" dirty="0"/>
              <a:t>. If the tree is a binary search tree, there is often some sort of less-than test on the node to decide if the recursion should go left or right.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71E-242E-4289-8238-D340BF7086A6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C488-3941-4959-A287-C9CA202F1A64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3A1-4EC8-41F1-B535-1D6A0D6DA706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2B9F-37A6-4625-886C-E5A02FC2D607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38F6-8B04-4EC6-9398-4D2B70C99CF8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6E1-BBD4-4DD8-B581-668B3191C559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5681-9D81-485A-ADCE-9310AFA78F37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4A9C-A2DD-4EF8-A291-5DA7998BFFFA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84C2-6CFB-4A89-A910-D50CEB2781BC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662F-E021-4442-B485-E317B6953F30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AA8B-2BBA-4CC7-A589-11F486F11EC8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0FD7FA-AC66-4FAD-AC57-44315AE687CC}" type="datetime1">
              <a:rPr lang="en-US" smtClean="0"/>
              <a:pPr/>
              <a:t>8/23/2022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8EA7BCF-F100-4975-8A34-9A92A6F60D7B}" type="slidenum">
              <a:rPr 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488721" y="533400"/>
            <a:ext cx="8382000" cy="4267200"/>
          </a:xfrm>
        </p:spPr>
        <p:txBody>
          <a:bodyPr>
            <a:normAutofit/>
          </a:bodyPr>
          <a:lstStyle/>
          <a:p>
            <a:r>
              <a:rPr lang="en-US" b="1" dirty="0"/>
              <a:t>Binary Search Tree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				</a:t>
            </a:r>
            <a:br>
              <a:rPr lang="en-US" sz="3100" b="1" dirty="0"/>
            </a:br>
            <a:r>
              <a:rPr lang="en-US" sz="3200" dirty="0"/>
              <a:t>Lecture 10</a:t>
            </a:r>
            <a:br>
              <a:rPr lang="en-US" sz="3200" dirty="0"/>
            </a:b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44324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10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Insert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2841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b="1" dirty="0"/>
              <a:t>Step1: 	</a:t>
            </a:r>
            <a:r>
              <a:rPr lang="en-US" sz="2200" dirty="0"/>
              <a:t>if the tree is empty,</a:t>
            </a:r>
          </a:p>
          <a:p>
            <a:pPr marL="0" indent="0">
              <a:buNone/>
            </a:pPr>
            <a:r>
              <a:rPr lang="en-US" sz="2200" dirty="0"/>
              <a:t>		then Root(T)=z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b="1" dirty="0"/>
              <a:t>Step2: 	</a:t>
            </a:r>
            <a:r>
              <a:rPr lang="en-US" sz="2200" dirty="0"/>
              <a:t>Else, Search for z in BST T, until we meet a null node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b="1" dirty="0"/>
              <a:t>Step3: 	</a:t>
            </a:r>
            <a:r>
              <a:rPr lang="en-US" sz="2200" dirty="0"/>
              <a:t>Insert z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420649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11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438400"/>
            <a:ext cx="85344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NEWNODE is a pointer variable to hold the address of the newly created node. DATA is the information to be pushed.</a:t>
            </a:r>
          </a:p>
          <a:p>
            <a:pPr marL="0" indent="0">
              <a:buNone/>
            </a:pPr>
            <a:endParaRPr lang="en-US" sz="2000" dirty="0"/>
          </a:p>
          <a:p>
            <a:pPr marL="301943" lvl="1" indent="0">
              <a:buNone/>
            </a:pPr>
            <a:r>
              <a:rPr lang="en-US" sz="1800" dirty="0"/>
              <a:t>1. Input the DATA to be pushed and ROOT node of the tree.</a:t>
            </a:r>
          </a:p>
          <a:p>
            <a:pPr marL="301943" lvl="1" indent="0">
              <a:buNone/>
            </a:pPr>
            <a:r>
              <a:rPr lang="en-US" sz="1800" dirty="0"/>
              <a:t>2. NEWNODE = Create a New Node.</a:t>
            </a:r>
          </a:p>
          <a:p>
            <a:pPr marL="301943" lvl="1" indent="0">
              <a:buNone/>
            </a:pPr>
            <a:r>
              <a:rPr lang="en-US" sz="1800" dirty="0"/>
              <a:t>3. If (ROOT == NULL)</a:t>
            </a:r>
          </a:p>
          <a:p>
            <a:pPr marL="301943" lvl="1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ROOT=NEW NODE</a:t>
            </a:r>
          </a:p>
          <a:p>
            <a:pPr marL="301943" lvl="1" indent="0">
              <a:buNone/>
            </a:pPr>
            <a:r>
              <a:rPr lang="en-US" sz="1800" dirty="0"/>
              <a:t>4. Else If (DATA &lt; ROOT → Info)</a:t>
            </a:r>
          </a:p>
          <a:p>
            <a:pPr marL="301943" lvl="1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ROOT = ROOT → </a:t>
            </a:r>
            <a:r>
              <a:rPr lang="en-US" sz="1800" dirty="0" err="1"/>
              <a:t>Lchild</a:t>
            </a:r>
            <a:endParaRPr lang="en-US" sz="1800" dirty="0"/>
          </a:p>
          <a:p>
            <a:pPr marL="301943" lvl="1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4</a:t>
            </a:r>
          </a:p>
          <a:p>
            <a:pPr marL="301943" lvl="1" indent="0">
              <a:buNone/>
            </a:pPr>
            <a:r>
              <a:rPr lang="en-US" sz="1800" dirty="0"/>
              <a:t>5. Else If (DATA &gt; ROOT → Info)</a:t>
            </a:r>
          </a:p>
          <a:p>
            <a:pPr marL="301943" lvl="1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ROOT = ROOT → </a:t>
            </a:r>
            <a:r>
              <a:rPr lang="en-US" sz="1800" dirty="0" err="1"/>
              <a:t>Rchild</a:t>
            </a:r>
            <a:endParaRPr lang="en-US" sz="1800" dirty="0"/>
          </a:p>
          <a:p>
            <a:pPr marL="301943" lvl="1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4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079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12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6. If (DATA &lt; ROOT → Info)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 ROOT → </a:t>
            </a:r>
            <a:r>
              <a:rPr lang="en-US" sz="2000" dirty="0" err="1"/>
              <a:t>LChild</a:t>
            </a:r>
            <a:r>
              <a:rPr lang="en-US" sz="2000" dirty="0"/>
              <a:t> = NEWNODE</a:t>
            </a:r>
          </a:p>
          <a:p>
            <a:pPr marL="0" indent="0">
              <a:buNone/>
            </a:pPr>
            <a:r>
              <a:rPr lang="en-US" sz="2000" dirty="0"/>
              <a:t>7. Else If (DATA &gt; ROOT → Info)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 ROOT → </a:t>
            </a:r>
            <a:r>
              <a:rPr lang="en-US" sz="2000" dirty="0" err="1"/>
              <a:t>RChild</a:t>
            </a:r>
            <a:r>
              <a:rPr lang="en-US" sz="2000" dirty="0"/>
              <a:t> = NEWNODE</a:t>
            </a:r>
          </a:p>
          <a:p>
            <a:pPr marL="0" indent="0">
              <a:buNone/>
            </a:pPr>
            <a:r>
              <a:rPr lang="en-US" sz="2000" dirty="0"/>
              <a:t>8. Else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 Display (“DUPLICATE NODE”)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) EXIT</a:t>
            </a:r>
          </a:p>
          <a:p>
            <a:pPr marL="0" indent="0">
              <a:buNone/>
            </a:pPr>
            <a:r>
              <a:rPr lang="en-US" sz="2000" dirty="0"/>
              <a:t>9. NEW NODE → Info = DATA</a:t>
            </a:r>
          </a:p>
          <a:p>
            <a:pPr marL="0" indent="0">
              <a:buNone/>
            </a:pPr>
            <a:r>
              <a:rPr lang="en-US" sz="2000" dirty="0"/>
              <a:t>10. NEW NODE → </a:t>
            </a:r>
            <a:r>
              <a:rPr lang="en-US" sz="2000" dirty="0" err="1"/>
              <a:t>LChild</a:t>
            </a:r>
            <a:r>
              <a:rPr lang="en-US" sz="2000" dirty="0"/>
              <a:t> = NULL</a:t>
            </a:r>
          </a:p>
          <a:p>
            <a:pPr marL="0" indent="0">
              <a:buNone/>
            </a:pPr>
            <a:r>
              <a:rPr lang="en-US" sz="2000" dirty="0"/>
              <a:t>11. NEW NODE → </a:t>
            </a:r>
            <a:r>
              <a:rPr lang="en-US" sz="2000" dirty="0" err="1"/>
              <a:t>RChild</a:t>
            </a:r>
            <a:r>
              <a:rPr lang="en-US" sz="2000" dirty="0"/>
              <a:t> = NULL</a:t>
            </a:r>
          </a:p>
          <a:p>
            <a:pPr marL="0" indent="0">
              <a:buNone/>
            </a:pPr>
            <a:r>
              <a:rPr lang="en-US" sz="2000" dirty="0"/>
              <a:t>12. EXIT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7492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91056"/>
            <a:ext cx="8762999" cy="5266944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/* A recursive function to insert a new key in BST */</a:t>
            </a:r>
          </a:p>
          <a:p>
            <a:pPr marL="0" indent="0" fontAlgn="base">
              <a:buNone/>
            </a:pPr>
            <a:r>
              <a:rPr lang="en-US" dirty="0"/>
              <a:t>    Node </a:t>
            </a:r>
            <a:r>
              <a:rPr lang="en-US" dirty="0" err="1"/>
              <a:t>insertRec</a:t>
            </a:r>
            <a:r>
              <a:rPr lang="en-US" dirty="0"/>
              <a:t>(Node root, </a:t>
            </a:r>
            <a:r>
              <a:rPr lang="en-US" dirty="0" err="1"/>
              <a:t>int</a:t>
            </a:r>
            <a:r>
              <a:rPr lang="en-US" dirty="0"/>
              <a:t> key) { </a:t>
            </a:r>
          </a:p>
          <a:p>
            <a:pPr marL="0" indent="0" fontAlgn="base">
              <a:buNone/>
            </a:pPr>
            <a:r>
              <a:rPr lang="en-US" dirty="0"/>
              <a:t>        /* If the tree is empty, return a new node */</a:t>
            </a:r>
          </a:p>
          <a:p>
            <a:pPr marL="0" indent="0" fontAlgn="base">
              <a:buNone/>
            </a:pPr>
            <a:r>
              <a:rPr lang="en-US" dirty="0"/>
              <a:t>        if (root == null) { </a:t>
            </a:r>
          </a:p>
          <a:p>
            <a:pPr marL="0" indent="0" fontAlgn="base">
              <a:buNone/>
            </a:pPr>
            <a:r>
              <a:rPr lang="en-US" dirty="0"/>
              <a:t>            root = new Node(key); </a:t>
            </a:r>
          </a:p>
          <a:p>
            <a:pPr marL="0" indent="0" fontAlgn="base">
              <a:buNone/>
            </a:pPr>
            <a:r>
              <a:rPr lang="en-US" dirty="0"/>
              <a:t>            return root; </a:t>
            </a:r>
          </a:p>
          <a:p>
            <a:pPr marL="0" indent="0" fontAlgn="base">
              <a:buNone/>
            </a:pPr>
            <a:r>
              <a:rPr lang="en-US" dirty="0"/>
              <a:t>        } </a:t>
            </a:r>
          </a:p>
          <a:p>
            <a:pPr marL="0" indent="0" fontAlgn="base">
              <a:buNone/>
            </a:pPr>
            <a:r>
              <a:rPr lang="en-US" dirty="0"/>
              <a:t>        /* Otherwise, recur down the tree */</a:t>
            </a:r>
          </a:p>
          <a:p>
            <a:pPr marL="0" indent="0" fontAlgn="base">
              <a:buNone/>
            </a:pPr>
            <a:r>
              <a:rPr lang="en-US" dirty="0"/>
              <a:t>        if (key &lt; </a:t>
            </a:r>
            <a:r>
              <a:rPr lang="en-US" dirty="0" err="1"/>
              <a:t>root.key</a:t>
            </a:r>
            <a:r>
              <a:rPr lang="en-US" dirty="0"/>
              <a:t>) </a:t>
            </a:r>
          </a:p>
          <a:p>
            <a:pPr marL="0" indent="0" fontAlgn="base">
              <a:buNone/>
            </a:pPr>
            <a:r>
              <a:rPr lang="en-US" dirty="0"/>
              <a:t>            </a:t>
            </a:r>
            <a:r>
              <a:rPr lang="en-US" dirty="0" err="1"/>
              <a:t>root.left</a:t>
            </a:r>
            <a:r>
              <a:rPr lang="en-US" dirty="0"/>
              <a:t> = </a:t>
            </a:r>
            <a:r>
              <a:rPr lang="en-US" dirty="0" err="1"/>
              <a:t>insertRec</a:t>
            </a:r>
            <a:r>
              <a:rPr lang="en-US" dirty="0"/>
              <a:t>(</a:t>
            </a:r>
            <a:r>
              <a:rPr lang="en-US" dirty="0" err="1"/>
              <a:t>root.left</a:t>
            </a:r>
            <a:r>
              <a:rPr lang="en-US" dirty="0"/>
              <a:t>, key); </a:t>
            </a:r>
          </a:p>
          <a:p>
            <a:pPr marL="0" indent="0" fontAlgn="base">
              <a:buNone/>
            </a:pPr>
            <a:r>
              <a:rPr lang="en-US" dirty="0"/>
              <a:t>        else if (key &gt; </a:t>
            </a:r>
            <a:r>
              <a:rPr lang="en-US" dirty="0" err="1"/>
              <a:t>root.key</a:t>
            </a:r>
            <a:r>
              <a:rPr lang="en-US" dirty="0"/>
              <a:t>) </a:t>
            </a:r>
          </a:p>
          <a:p>
            <a:pPr marL="0" indent="0" fontAlgn="base">
              <a:buNone/>
            </a:pPr>
            <a:r>
              <a:rPr lang="en-US" dirty="0"/>
              <a:t>            </a:t>
            </a:r>
            <a:r>
              <a:rPr lang="en-US" dirty="0" err="1"/>
              <a:t>root.right</a:t>
            </a:r>
            <a:r>
              <a:rPr lang="en-US" dirty="0"/>
              <a:t> = </a:t>
            </a:r>
            <a:r>
              <a:rPr lang="en-US" dirty="0" err="1"/>
              <a:t>insertRec</a:t>
            </a:r>
            <a:r>
              <a:rPr lang="en-US" dirty="0"/>
              <a:t>(</a:t>
            </a:r>
            <a:r>
              <a:rPr lang="en-US" dirty="0" err="1"/>
              <a:t>root.right</a:t>
            </a:r>
            <a:r>
              <a:rPr lang="en-US" dirty="0"/>
              <a:t>, key); </a:t>
            </a:r>
          </a:p>
          <a:p>
            <a:pPr marL="0" indent="0" fontAlgn="base">
              <a:buNone/>
            </a:pPr>
            <a:r>
              <a:rPr lang="en-US" dirty="0"/>
              <a:t>        /* return the (unchanged) node pointer */</a:t>
            </a:r>
          </a:p>
          <a:p>
            <a:pPr marL="0" indent="0" fontAlgn="base">
              <a:buNone/>
            </a:pPr>
            <a:r>
              <a:rPr lang="en-US" dirty="0"/>
              <a:t>        return root; </a:t>
            </a:r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</a:t>
            </a:r>
          </a:p>
        </p:txBody>
      </p:sp>
    </p:spTree>
    <p:extLst>
      <p:ext uri="{BB962C8B-B14F-4D97-AF65-F5344CB8AC3E}">
        <p14:creationId xmlns:p14="http://schemas.microsoft.com/office/powerpoint/2010/main" val="959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14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Insert</a:t>
            </a:r>
            <a:endParaRPr lang="en-US" altLang="ko-K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19400"/>
            <a:ext cx="569674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9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15</a:t>
            </a:fld>
            <a:endParaRPr kumimoji="0" lang="en-US" altLang="ko-KR" sz="2600" dirty="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Insert()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6868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struct</a:t>
            </a:r>
            <a:r>
              <a:rPr lang="en-US" sz="1800" dirty="0"/>
              <a:t> node* insert(</a:t>
            </a:r>
            <a:r>
              <a:rPr lang="en-US" sz="1800" dirty="0" err="1"/>
              <a:t>struct</a:t>
            </a:r>
            <a:r>
              <a:rPr lang="en-US" sz="1800" dirty="0"/>
              <a:t> node* node, </a:t>
            </a:r>
            <a:r>
              <a:rPr lang="en-US" sz="1800" dirty="0" err="1"/>
              <a:t>int</a:t>
            </a:r>
            <a:r>
              <a:rPr lang="en-US" sz="1800" dirty="0"/>
              <a:t> data) { </a:t>
            </a:r>
            <a:br>
              <a:rPr lang="en-US" sz="1800" dirty="0"/>
            </a:br>
            <a:r>
              <a:rPr lang="en-US" sz="1800" dirty="0"/>
              <a:t>  				// 1. If the tree is empty, return a new, single node </a:t>
            </a:r>
            <a:br>
              <a:rPr lang="en-US" sz="1800" dirty="0"/>
            </a:br>
            <a:r>
              <a:rPr lang="en-US" sz="1800" dirty="0"/>
              <a:t>  if (node == NULL) { </a:t>
            </a:r>
            <a:br>
              <a:rPr lang="en-US" sz="1800" dirty="0"/>
            </a:br>
            <a:r>
              <a:rPr lang="en-US" sz="1800" dirty="0"/>
              <a:t>    return(</a:t>
            </a:r>
            <a:r>
              <a:rPr lang="en-US" sz="1800" dirty="0" err="1"/>
              <a:t>newNode</a:t>
            </a:r>
            <a:r>
              <a:rPr lang="en-US" sz="1800" dirty="0"/>
              <a:t>(data)); </a:t>
            </a:r>
            <a:br>
              <a:rPr lang="en-US" sz="1800" dirty="0"/>
            </a:br>
            <a:r>
              <a:rPr lang="en-US" sz="1800" dirty="0"/>
              <a:t>  } </a:t>
            </a:r>
            <a:br>
              <a:rPr lang="en-US" sz="1800" dirty="0"/>
            </a:br>
            <a:r>
              <a:rPr lang="en-US" sz="1800" dirty="0"/>
              <a:t>  else { </a:t>
            </a:r>
            <a:br>
              <a:rPr lang="en-US" sz="1800" dirty="0"/>
            </a:br>
            <a:r>
              <a:rPr lang="en-US" sz="1800" dirty="0"/>
              <a:t>    				// 2. Otherwise, recur down the tree </a:t>
            </a:r>
            <a:br>
              <a:rPr lang="en-US" sz="1800" dirty="0"/>
            </a:br>
            <a:r>
              <a:rPr lang="en-US" sz="1800" dirty="0"/>
              <a:t>      if (data &lt;= node-&gt;data) </a:t>
            </a:r>
          </a:p>
          <a:p>
            <a:pPr marL="301943" lvl="1" indent="0">
              <a:buNone/>
            </a:pPr>
            <a:r>
              <a:rPr lang="en-US" sz="1600" dirty="0"/>
              <a:t>   node-&gt;left = insert(node-&gt;left, data);</a:t>
            </a:r>
          </a:p>
          <a:p>
            <a:pPr marL="301943" lvl="1" indent="0">
              <a:buNone/>
            </a:pPr>
            <a:r>
              <a:rPr lang="en-US" sz="1800" dirty="0"/>
              <a:t>else </a:t>
            </a:r>
          </a:p>
          <a:p>
            <a:pPr marL="301943" lvl="1" indent="0">
              <a:buNone/>
            </a:pPr>
            <a:r>
              <a:rPr lang="en-US" sz="1800" dirty="0"/>
              <a:t>node-&gt;right = insert(node-&gt;right, data); </a:t>
            </a:r>
          </a:p>
          <a:p>
            <a:pPr marL="0" indent="0">
              <a:buNone/>
            </a:pPr>
            <a:r>
              <a:rPr lang="en-US" sz="1800" dirty="0"/>
              <a:t>  return(node); 			// return the (unchanged) node pointer </a:t>
            </a:r>
            <a:br>
              <a:rPr lang="en-US" sz="1800" dirty="0"/>
            </a:br>
            <a:r>
              <a:rPr lang="en-US" sz="1800" dirty="0"/>
              <a:t>  } </a:t>
            </a:r>
            <a:br>
              <a:rPr lang="en-US" sz="1800" dirty="0"/>
            </a:br>
            <a:r>
              <a:rPr lang="en-US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73172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16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Query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23076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The QUERY operation can be further spit into: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Search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Max/Min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Successor/Predecessor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17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16218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Search(</a:t>
            </a:r>
            <a:r>
              <a:rPr lang="en-US" sz="2200" dirty="0" err="1"/>
              <a:t>T,k</a:t>
            </a:r>
            <a:r>
              <a:rPr lang="en-US" sz="2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search the BST T for a value k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18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5867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19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670559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Search Tree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31458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 It’s a binary tree !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 For each node in a BST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left </a:t>
            </a:r>
            <a:r>
              <a:rPr lang="en-US" dirty="0" err="1"/>
              <a:t>subtree</a:t>
            </a:r>
            <a:r>
              <a:rPr lang="en-US" dirty="0"/>
              <a:t> is smaller than it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right </a:t>
            </a:r>
            <a:r>
              <a:rPr lang="en-US" dirty="0" err="1"/>
              <a:t>subtree</a:t>
            </a:r>
            <a:r>
              <a:rPr lang="en-US" dirty="0"/>
              <a:t> is greater than it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6380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20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6781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21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5344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1. Input the DATA to be searched and assign the address of the root node to ROOT.</a:t>
            </a:r>
          </a:p>
          <a:p>
            <a:pPr marL="0" indent="0">
              <a:buNone/>
            </a:pPr>
            <a:r>
              <a:rPr lang="en-US" sz="1800" dirty="0"/>
              <a:t>2. If (DATA == ROOT → Info)</a:t>
            </a:r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Display “The DATA exist in the tree”</a:t>
            </a:r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6</a:t>
            </a:r>
          </a:p>
          <a:p>
            <a:pPr marL="0" indent="0">
              <a:buNone/>
            </a:pPr>
            <a:r>
              <a:rPr lang="en-US" sz="1800" dirty="0"/>
              <a:t>3. If (ROOT == NULL)</a:t>
            </a:r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Display “The DATA does not exist”</a:t>
            </a:r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6</a:t>
            </a:r>
          </a:p>
          <a:p>
            <a:pPr marL="0" indent="0">
              <a:buNone/>
            </a:pPr>
            <a:r>
              <a:rPr lang="en-US" sz="1800" dirty="0"/>
              <a:t>4. If(DATA &gt; </a:t>
            </a:r>
            <a:r>
              <a:rPr lang="en-US" sz="1800" dirty="0" err="1"/>
              <a:t>ROOT→Info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ROOT = </a:t>
            </a:r>
            <a:r>
              <a:rPr lang="en-US" sz="1800" dirty="0" err="1"/>
              <a:t>ROOT→RChild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2</a:t>
            </a:r>
          </a:p>
          <a:p>
            <a:pPr marL="0" indent="0">
              <a:buNone/>
            </a:pPr>
            <a:r>
              <a:rPr lang="en-US" sz="1800" dirty="0"/>
              <a:t>5. If(DATA &lt; </a:t>
            </a:r>
            <a:r>
              <a:rPr lang="en-US" sz="1800" dirty="0" err="1"/>
              <a:t>ROOT→Info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a</a:t>
            </a:r>
            <a:r>
              <a:rPr lang="en-US" sz="1800" dirty="0"/>
              <a:t>) ROOT = </a:t>
            </a:r>
            <a:r>
              <a:rPr lang="en-US" sz="1800" dirty="0" err="1"/>
              <a:t>ROOT→Lchild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2</a:t>
            </a:r>
          </a:p>
          <a:p>
            <a:pPr marL="0" indent="0">
              <a:buNone/>
            </a:pPr>
            <a:r>
              <a:rPr lang="en-US" sz="1800" dirty="0"/>
              <a:t>6. Exit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97582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229683"/>
            <a:ext cx="861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// A function to search a given key in BST </a:t>
            </a:r>
          </a:p>
          <a:p>
            <a:pPr fontAlgn="base"/>
            <a:r>
              <a:rPr lang="en-US" sz="2000" dirty="0"/>
              <a:t>public Node search(Node root, </a:t>
            </a:r>
            <a:r>
              <a:rPr lang="en-US" sz="2000" dirty="0" err="1"/>
              <a:t>int</a:t>
            </a:r>
            <a:r>
              <a:rPr lang="en-US" sz="2000" dirty="0"/>
              <a:t> key) </a:t>
            </a:r>
          </a:p>
          <a:p>
            <a:pPr fontAlgn="base"/>
            <a:r>
              <a:rPr lang="en-US" sz="2000" dirty="0"/>
              <a:t>{ </a:t>
            </a:r>
          </a:p>
          <a:p>
            <a:pPr fontAlgn="base"/>
            <a:r>
              <a:rPr lang="en-US" sz="2000" dirty="0"/>
              <a:t>    // Base Cases: root is null or key is present at root </a:t>
            </a:r>
          </a:p>
          <a:p>
            <a:pPr fontAlgn="base"/>
            <a:r>
              <a:rPr lang="en-US" sz="2000" dirty="0"/>
              <a:t>    if (root==null || </a:t>
            </a:r>
            <a:r>
              <a:rPr lang="en-US" sz="2000" dirty="0" err="1"/>
              <a:t>root.key</a:t>
            </a:r>
            <a:r>
              <a:rPr lang="en-US" sz="2000" dirty="0"/>
              <a:t>==key) </a:t>
            </a:r>
          </a:p>
          <a:p>
            <a:pPr fontAlgn="base"/>
            <a:r>
              <a:rPr lang="en-US" sz="2000" dirty="0"/>
              <a:t>        return root; </a:t>
            </a:r>
          </a:p>
          <a:p>
            <a:pPr fontAlgn="base"/>
            <a:r>
              <a:rPr lang="en-US" sz="2000" dirty="0"/>
              <a:t>  </a:t>
            </a:r>
          </a:p>
          <a:p>
            <a:pPr fontAlgn="base"/>
            <a:r>
              <a:rPr lang="en-US" sz="2000" dirty="0"/>
              <a:t>    // </a:t>
            </a:r>
            <a:r>
              <a:rPr lang="en-US" sz="2000" dirty="0" err="1"/>
              <a:t>val</a:t>
            </a:r>
            <a:r>
              <a:rPr lang="en-US" sz="2000" dirty="0"/>
              <a:t> is greater than root's key </a:t>
            </a:r>
          </a:p>
          <a:p>
            <a:pPr fontAlgn="base"/>
            <a:r>
              <a:rPr lang="en-US" sz="2000" dirty="0"/>
              <a:t>    if (</a:t>
            </a:r>
            <a:r>
              <a:rPr lang="en-US" sz="2000" dirty="0" err="1"/>
              <a:t>root.key</a:t>
            </a:r>
            <a:r>
              <a:rPr lang="en-US" sz="2000" dirty="0"/>
              <a:t> &gt; key) </a:t>
            </a:r>
          </a:p>
          <a:p>
            <a:pPr fontAlgn="base"/>
            <a:r>
              <a:rPr lang="en-US" sz="2000" dirty="0"/>
              <a:t>        return search(</a:t>
            </a:r>
            <a:r>
              <a:rPr lang="en-US" sz="2000" dirty="0" err="1"/>
              <a:t>root.left</a:t>
            </a:r>
            <a:r>
              <a:rPr lang="en-US" sz="2000" dirty="0"/>
              <a:t>, key); </a:t>
            </a:r>
          </a:p>
          <a:p>
            <a:pPr fontAlgn="base"/>
            <a:r>
              <a:rPr lang="en-US" sz="2000" dirty="0"/>
              <a:t>  </a:t>
            </a:r>
          </a:p>
          <a:p>
            <a:pPr fontAlgn="base"/>
            <a:r>
              <a:rPr lang="en-US" sz="2000" dirty="0"/>
              <a:t>    // </a:t>
            </a:r>
            <a:r>
              <a:rPr lang="en-US" sz="2000" dirty="0" err="1"/>
              <a:t>val</a:t>
            </a:r>
            <a:r>
              <a:rPr lang="en-US" sz="2000" dirty="0"/>
              <a:t> is less than root's key </a:t>
            </a:r>
          </a:p>
          <a:p>
            <a:pPr fontAlgn="base"/>
            <a:r>
              <a:rPr lang="en-US" sz="2000" dirty="0"/>
              <a:t>    return search(</a:t>
            </a:r>
            <a:r>
              <a:rPr lang="en-US" sz="2000" dirty="0" err="1"/>
              <a:t>root.right</a:t>
            </a:r>
            <a:r>
              <a:rPr lang="en-US" sz="2000" dirty="0"/>
              <a:t>, key); </a:t>
            </a:r>
          </a:p>
          <a:p>
            <a:pPr fontAlgn="base"/>
            <a:r>
              <a:rPr lang="en-US" sz="2000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23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Search()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lookup(</a:t>
            </a:r>
            <a:r>
              <a:rPr lang="en-US" sz="1800" dirty="0" err="1"/>
              <a:t>struct</a:t>
            </a:r>
            <a:r>
              <a:rPr lang="en-US" sz="1800" dirty="0"/>
              <a:t> node* node, </a:t>
            </a:r>
            <a:r>
              <a:rPr lang="en-US" sz="1800" dirty="0" err="1"/>
              <a:t>int</a:t>
            </a:r>
            <a:r>
              <a:rPr lang="en-US" sz="1800" dirty="0"/>
              <a:t> target) { </a:t>
            </a:r>
            <a:br>
              <a:rPr lang="en-US" sz="1800" dirty="0"/>
            </a:br>
            <a:r>
              <a:rPr lang="en-US" sz="1800" dirty="0"/>
              <a:t> 				// 1. Base case == empty tree </a:t>
            </a:r>
            <a:br>
              <a:rPr lang="en-US" sz="1800" dirty="0"/>
            </a:br>
            <a:r>
              <a:rPr lang="en-US" sz="1800" dirty="0"/>
              <a:t>  				// in that case, target is not found so return false </a:t>
            </a:r>
            <a:br>
              <a:rPr lang="en-US" sz="1800" dirty="0"/>
            </a:br>
            <a:r>
              <a:rPr lang="en-US" sz="1800" dirty="0"/>
              <a:t>  if (node == NULL) { </a:t>
            </a:r>
            <a:br>
              <a:rPr lang="en-US" sz="1800" dirty="0"/>
            </a:br>
            <a:r>
              <a:rPr lang="en-US" sz="1800" dirty="0"/>
              <a:t>    return(false); </a:t>
            </a:r>
            <a:br>
              <a:rPr lang="en-US" sz="1800" dirty="0"/>
            </a:br>
            <a:r>
              <a:rPr lang="en-US" sz="1800" dirty="0"/>
              <a:t>  } </a:t>
            </a:r>
            <a:br>
              <a:rPr lang="en-US" sz="1800" dirty="0"/>
            </a:br>
            <a:r>
              <a:rPr lang="en-US" sz="1800" dirty="0"/>
              <a:t>  else { </a:t>
            </a:r>
            <a:br>
              <a:rPr lang="en-US" sz="1800" dirty="0"/>
            </a:br>
            <a:r>
              <a:rPr lang="en-US" sz="1800" dirty="0"/>
              <a:t>    				// 2. see if found here </a:t>
            </a:r>
            <a:br>
              <a:rPr lang="en-US" sz="1800" dirty="0"/>
            </a:br>
            <a:r>
              <a:rPr lang="en-US" sz="1800" dirty="0"/>
              <a:t>    if (target == node-&gt;data) </a:t>
            </a:r>
          </a:p>
          <a:p>
            <a:pPr marL="0" indent="0">
              <a:buNone/>
            </a:pPr>
            <a:r>
              <a:rPr lang="en-US" sz="1800" dirty="0"/>
              <a:t>	return(true); </a:t>
            </a:r>
            <a:br>
              <a:rPr lang="en-US" sz="1800" dirty="0"/>
            </a:br>
            <a:r>
              <a:rPr lang="en-US" sz="1800" dirty="0"/>
              <a:t>         else { </a:t>
            </a:r>
            <a:br>
              <a:rPr lang="en-US" sz="1800" dirty="0"/>
            </a:br>
            <a:r>
              <a:rPr lang="en-US" sz="1800" dirty="0"/>
              <a:t>      				// 3. otherwise recur down the correct </a:t>
            </a:r>
            <a:r>
              <a:rPr lang="en-US" sz="1800" dirty="0" err="1"/>
              <a:t>subtree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          if (target &lt; node-&gt;data) </a:t>
            </a:r>
          </a:p>
          <a:p>
            <a:pPr marL="0" indent="0">
              <a:buNone/>
            </a:pPr>
            <a:r>
              <a:rPr lang="en-US" sz="1800" dirty="0"/>
              <a:t>              return(lookup(node-&gt;left, target)); </a:t>
            </a:r>
            <a:br>
              <a:rPr lang="en-US" sz="1800" dirty="0"/>
            </a:br>
            <a:r>
              <a:rPr lang="en-US" sz="1800" dirty="0"/>
              <a:t>      else return(lookup(node-&gt;right, target)); </a:t>
            </a:r>
            <a:br>
              <a:rPr lang="en-US" sz="1800" dirty="0"/>
            </a:br>
            <a:r>
              <a:rPr lang="en-US" sz="1800" dirty="0"/>
              <a:t>    } </a:t>
            </a:r>
            <a:br>
              <a:rPr lang="en-US" sz="1800" dirty="0"/>
            </a:br>
            <a:r>
              <a:rPr lang="en-US" sz="1800" dirty="0"/>
              <a:t>  } 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70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24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721504"/>
            <a:ext cx="8534400" cy="10122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Search operation takes time O(h), where h is the height of a BST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002485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25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–Min/Max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2841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For Min, we simply follow the left pointer until we find a null node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Why? Because if it’s not the minimum node, then the real min node must reside at some node’s right subtree. By the property of BST, it’s a contradiction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Similar for Max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Time complexity: O(h)</a:t>
            </a:r>
          </a:p>
        </p:txBody>
      </p:sp>
    </p:spTree>
    <p:extLst>
      <p:ext uri="{BB962C8B-B14F-4D97-AF65-F5344CB8AC3E}">
        <p14:creationId xmlns:p14="http://schemas.microsoft.com/office/powerpoint/2010/main" val="2002485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26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–Min/Max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34400" cy="436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findMin</a:t>
            </a:r>
            <a:r>
              <a:rPr lang="en-US" sz="1800" dirty="0"/>
              <a:t>( Node* t 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    if( t == NULL )</a:t>
            </a:r>
          </a:p>
          <a:p>
            <a:pPr marL="0" indent="0">
              <a:buNone/>
            </a:pPr>
            <a:r>
              <a:rPr lang="en-US" sz="1800" dirty="0"/>
              <a:t>        return NULL;</a:t>
            </a:r>
          </a:p>
          <a:p>
            <a:pPr marL="0" indent="0">
              <a:buNone/>
            </a:pPr>
            <a:r>
              <a:rPr lang="en-US" sz="1800" dirty="0"/>
              <a:t>    if( t-&gt;left == NULL )</a:t>
            </a:r>
          </a:p>
          <a:p>
            <a:pPr marL="0" indent="0">
              <a:buNone/>
            </a:pPr>
            <a:r>
              <a:rPr lang="en-US" sz="1800" dirty="0"/>
              <a:t>        return t;</a:t>
            </a:r>
          </a:p>
          <a:p>
            <a:pPr marL="0" indent="0">
              <a:buNone/>
            </a:pPr>
            <a:r>
              <a:rPr lang="en-US" sz="1800" dirty="0"/>
              <a:t>    return </a:t>
            </a:r>
            <a:r>
              <a:rPr lang="en-US" sz="1800" dirty="0" err="1"/>
              <a:t>findMin</a:t>
            </a:r>
            <a:r>
              <a:rPr lang="en-US" sz="1800" dirty="0"/>
              <a:t>( t-&gt;left);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 err="1"/>
              <a:t>findMax</a:t>
            </a:r>
            <a:r>
              <a:rPr lang="en-US" sz="1800" dirty="0"/>
              <a:t>( Node* t 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    if( t != NULL )</a:t>
            </a:r>
          </a:p>
          <a:p>
            <a:pPr marL="0" indent="0">
              <a:buNone/>
            </a:pPr>
            <a:r>
              <a:rPr lang="en-US" sz="1800" dirty="0"/>
              <a:t>        while( t-&gt;right != NULL )</a:t>
            </a:r>
          </a:p>
          <a:p>
            <a:pPr marL="0" indent="0">
              <a:buNone/>
            </a:pPr>
            <a:r>
              <a:rPr lang="en-US" sz="1800" dirty="0"/>
              <a:t>            t = t-&gt;right;</a:t>
            </a:r>
          </a:p>
          <a:p>
            <a:pPr marL="0" indent="0">
              <a:buNone/>
            </a:pPr>
            <a:r>
              <a:rPr lang="en-US" sz="1800" dirty="0"/>
              <a:t>    return t;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14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27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Predecessor/Successor</a:t>
            </a:r>
            <a:endParaRPr lang="en-US" altLang="ko-KR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"/>
          <a:stretch/>
        </p:blipFill>
        <p:spPr>
          <a:xfrm>
            <a:off x="228600" y="1447800"/>
            <a:ext cx="87503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03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ADBC9-2EC1-4491-9DD7-99FA6004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A56D3E-512C-4481-96B5-0EF187B4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BCE4E6-EA9E-48DB-B954-11D07D8B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721" y="2111389"/>
            <a:ext cx="4940558" cy="41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16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85F98E-7E13-4FF5-8447-99789AD3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4994F4-DBC3-40E4-B0DE-61443B41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0EA6F3-5450-4690-8E2F-E885B1B23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1038"/>
            <a:ext cx="7620000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7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E880C-F62E-4F0E-B641-6DF18DD468D1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24836"/>
            <a:ext cx="6096000" cy="35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34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30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Predecessor/Successor</a:t>
            </a:r>
            <a:endParaRPr lang="en-US" altLang="ko-K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14600"/>
            <a:ext cx="8534400" cy="37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92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1600200"/>
            <a:ext cx="7899400" cy="45259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// A utility function to do </a:t>
            </a:r>
            <a:r>
              <a:rPr lang="en-US" dirty="0" err="1"/>
              <a:t>inorder</a:t>
            </a:r>
            <a:r>
              <a:rPr lang="en-US" dirty="0"/>
              <a:t> traversal of BST </a:t>
            </a:r>
          </a:p>
          <a:p>
            <a:pPr fontAlgn="base"/>
            <a:r>
              <a:rPr lang="en-US" dirty="0"/>
              <a:t>    void </a:t>
            </a:r>
            <a:r>
              <a:rPr lang="en-US" dirty="0" err="1"/>
              <a:t>inorderRec</a:t>
            </a:r>
            <a:r>
              <a:rPr lang="en-US" dirty="0"/>
              <a:t>(Node root) </a:t>
            </a:r>
          </a:p>
          <a:p>
            <a:pPr fontAlgn="base"/>
            <a:r>
              <a:rPr lang="en-US" dirty="0"/>
              <a:t>    { </a:t>
            </a:r>
          </a:p>
          <a:p>
            <a:pPr fontAlgn="base"/>
            <a:r>
              <a:rPr lang="en-US" dirty="0"/>
              <a:t>        if (root != null) </a:t>
            </a:r>
          </a:p>
          <a:p>
            <a:pPr fontAlgn="base"/>
            <a:r>
              <a:rPr lang="en-US" dirty="0"/>
              <a:t>        { 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inorderRec</a:t>
            </a:r>
            <a:r>
              <a:rPr lang="en-US" dirty="0"/>
              <a:t>(</a:t>
            </a:r>
            <a:r>
              <a:rPr lang="en-US" dirty="0" err="1"/>
              <a:t>root.left</a:t>
            </a:r>
            <a:r>
              <a:rPr lang="en-US" dirty="0"/>
              <a:t>); 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root.key</a:t>
            </a:r>
            <a:r>
              <a:rPr lang="en-US" dirty="0"/>
              <a:t> + " "); 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inorderRec</a:t>
            </a:r>
            <a:r>
              <a:rPr lang="en-US" dirty="0"/>
              <a:t>(</a:t>
            </a:r>
            <a:r>
              <a:rPr lang="en-US" dirty="0" err="1"/>
              <a:t>root.right</a:t>
            </a:r>
            <a:r>
              <a:rPr lang="en-US" dirty="0"/>
              <a:t>); </a:t>
            </a:r>
          </a:p>
          <a:p>
            <a:pPr fontAlgn="base"/>
            <a:r>
              <a:rPr lang="en-US" dirty="0"/>
              <a:t>        } </a:t>
            </a:r>
          </a:p>
          <a:p>
            <a:pPr fontAlgn="base"/>
            <a:r>
              <a:rPr lang="en-US" dirty="0"/>
              <a:t>    }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Predecessor/Successor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75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32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Predecessor/Successor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4365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Successor(x)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If we sort all elements in a BST to a sequence,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return the element just after x</a:t>
            </a:r>
          </a:p>
          <a:p>
            <a:pPr lvl="1"/>
            <a:r>
              <a:rPr lang="en-US" sz="2000" dirty="0"/>
              <a:t>Time complexity: O(h)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02485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33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1698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Delete (</a:t>
            </a:r>
            <a:r>
              <a:rPr lang="en-US" sz="2200" dirty="0" err="1"/>
              <a:t>T,z</a:t>
            </a:r>
            <a:r>
              <a:rPr lang="en-US" sz="2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Delete a node with key=z from BST 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Time complexity: O(h)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34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6312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/>
              <a:t>Case 1: z has no child</a:t>
            </a:r>
            <a:endParaRPr lang="en-US" altLang="ko-KR" sz="2200" b="1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64" y="3886200"/>
            <a:ext cx="3534269" cy="22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35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19400"/>
            <a:ext cx="496321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36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6312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/>
              <a:t>Case 2: z has one child</a:t>
            </a:r>
            <a:endParaRPr lang="en-US" altLang="ko-KR" sz="2200" b="1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92" y="3200400"/>
            <a:ext cx="387721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37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71800"/>
            <a:ext cx="5182324" cy="33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38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7074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/>
              <a:t>Case 3: z has two child</a:t>
            </a:r>
            <a:endParaRPr lang="en-US" altLang="ko-KR" sz="2200" b="1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3048000"/>
            <a:ext cx="4382112" cy="33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39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85" y="2590800"/>
            <a:ext cx="576343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55862BBC-4877-47F5-8637-A7BF978D3133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</a:t>
            </a:fld>
            <a:endParaRPr kumimoji="0" lang="en-US" altLang="ko-KR" sz="2600" dirty="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altLang="ko-KR" dirty="0"/>
          </a:p>
        </p:txBody>
      </p:sp>
      <p:sp>
        <p:nvSpPr>
          <p:cNvPr id="332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610600" cy="5641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/>
              <a:t>Is this a BST ?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"/>
          <a:stretch/>
        </p:blipFill>
        <p:spPr>
          <a:xfrm>
            <a:off x="2133600" y="3002507"/>
            <a:ext cx="6248400" cy="31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6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40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0"/>
            <a:ext cx="8305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41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4365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What if the successor has two nodes?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/>
              <a:t>Not possible ! Because if it has two nodes, at least one of them is less than it, then in the process of finding successor, we won't pick it !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42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14600"/>
            <a:ext cx="6525536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43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39" y="2743200"/>
            <a:ext cx="4096322" cy="35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44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07" y="3200400"/>
            <a:ext cx="455358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dirty="0"/>
          </a:p>
        </p:txBody>
      </p:sp>
      <p:pic>
        <p:nvPicPr>
          <p:cNvPr id="1026" name="Picture 2" descr="bst-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260"/>
            <a:ext cx="9144000" cy="444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57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dirty="0"/>
          </a:p>
        </p:txBody>
      </p:sp>
      <p:pic>
        <p:nvPicPr>
          <p:cNvPr id="2050" name="Picture 2" descr="bst-dele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401"/>
            <a:ext cx="9144000" cy="49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430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915399" cy="5562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if ( k not in BST )    {	</a:t>
            </a:r>
          </a:p>
          <a:p>
            <a:pPr marL="0" indent="0">
              <a:buNone/>
            </a:pPr>
            <a:r>
              <a:rPr lang="en-US" dirty="0"/>
              <a:t>  	return;         // Nothing to delete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/****** The "Hibbard deletion algorithm" ******/</a:t>
            </a:r>
          </a:p>
          <a:p>
            <a:pPr marL="0" indent="0">
              <a:buNone/>
            </a:pPr>
            <a:r>
              <a:rPr lang="en-US" dirty="0"/>
              <a:t>    if ( k has no subtrees ) { 		          //     x              </a:t>
            </a:r>
            <a:r>
              <a:rPr lang="en-US" dirty="0" err="1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unlink k from k's parent;       	          //    / \    ==&gt;   /</a:t>
            </a:r>
          </a:p>
          <a:p>
            <a:pPr marL="0" indent="0">
              <a:buNone/>
            </a:pPr>
            <a:r>
              <a:rPr lang="en-US" dirty="0"/>
              <a:t>     return;                        		         //   y   k          y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if ( k has 1 tree ) {     			          //     x               </a:t>
            </a:r>
            <a:r>
              <a:rPr lang="en-US" dirty="0" err="1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make k's parent point to k's subtree;                            //    / \    ==&gt;   / \</a:t>
            </a:r>
          </a:p>
          <a:p>
            <a:pPr marL="0" indent="0">
              <a:buNone/>
            </a:pPr>
            <a:r>
              <a:rPr lang="en-US" dirty="0"/>
              <a:t>        return; 			                   	         //   y   k        y   z</a:t>
            </a:r>
          </a:p>
          <a:p>
            <a:pPr marL="0" indent="0">
              <a:buNone/>
            </a:pPr>
            <a:r>
              <a:rPr lang="en-US" dirty="0"/>
              <a:t>    }				                   	         //          \</a:t>
            </a:r>
          </a:p>
          <a:p>
            <a:pPr marL="0" indent="0">
              <a:buNone/>
            </a:pPr>
            <a:r>
              <a:rPr lang="en-US" dirty="0"/>
              <a:t>					         //	  z</a:t>
            </a:r>
          </a:p>
          <a:p>
            <a:pPr marL="0" indent="0">
              <a:buNone/>
            </a:pPr>
            <a:r>
              <a:rPr lang="en-US" dirty="0"/>
              <a:t>    /* k has 2 subtrees - TOUGH */</a:t>
            </a:r>
          </a:p>
          <a:p>
            <a:pPr marL="0" indent="0">
              <a:buNone/>
            </a:pPr>
            <a:r>
              <a:rPr lang="en-US" dirty="0"/>
              <a:t>   (1)  find the successor of k:</a:t>
            </a:r>
          </a:p>
          <a:p>
            <a:pPr marL="0" indent="0">
              <a:buNone/>
            </a:pPr>
            <a:r>
              <a:rPr lang="en-US" dirty="0"/>
              <a:t>            go right once</a:t>
            </a:r>
          </a:p>
          <a:p>
            <a:pPr marL="0" indent="0">
              <a:buNone/>
            </a:pPr>
            <a:r>
              <a:rPr lang="en-US" dirty="0"/>
              <a:t>	    go left all the way down</a:t>
            </a:r>
          </a:p>
          <a:p>
            <a:pPr marL="0" indent="0">
              <a:buNone/>
            </a:pPr>
            <a:r>
              <a:rPr lang="en-US" dirty="0"/>
              <a:t>   (2) Replace k with k's successor;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(3) Make the successor's parent point to the successor's right subtree;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Hibbard node deletion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684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 by Mr. Mohammad </a:t>
            </a:r>
            <a:r>
              <a:rPr lang="en-US" dirty="0" err="1"/>
              <a:t>Asad</a:t>
            </a:r>
            <a:r>
              <a:rPr lang="en-US" dirty="0"/>
              <a:t> </a:t>
            </a:r>
            <a:r>
              <a:rPr lang="en-US" dirty="0" err="1"/>
              <a:t>Abbasi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used</a:t>
            </a:r>
          </a:p>
        </p:txBody>
      </p:sp>
    </p:spTree>
    <p:extLst>
      <p:ext uri="{BB962C8B-B14F-4D97-AF65-F5344CB8AC3E}">
        <p14:creationId xmlns:p14="http://schemas.microsoft.com/office/powerpoint/2010/main" val="119064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5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structure</a:t>
            </a:r>
            <a:endParaRPr lang="en-US" altLang="ko-KR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92" y="2590800"/>
            <a:ext cx="333421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1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905000"/>
            <a:ext cx="7823200" cy="42211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  class Node {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int</a:t>
            </a:r>
            <a:r>
              <a:rPr lang="en-US" dirty="0"/>
              <a:t> key; </a:t>
            </a:r>
          </a:p>
          <a:p>
            <a:pPr marL="0" indent="0" fontAlgn="base">
              <a:buNone/>
            </a:pPr>
            <a:r>
              <a:rPr lang="en-US" dirty="0"/>
              <a:t>        Node left, right; 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/>
              <a:t>        public Node(</a:t>
            </a:r>
            <a:r>
              <a:rPr lang="en-US" dirty="0" err="1"/>
              <a:t>int</a:t>
            </a:r>
            <a:r>
              <a:rPr lang="en-US" dirty="0"/>
              <a:t> item) { </a:t>
            </a:r>
          </a:p>
          <a:p>
            <a:pPr marL="0" indent="0" fontAlgn="base">
              <a:buNone/>
            </a:pPr>
            <a:r>
              <a:rPr lang="en-US" dirty="0"/>
              <a:t>            key = item; </a:t>
            </a:r>
          </a:p>
          <a:p>
            <a:pPr marL="0" indent="0" fontAlgn="base">
              <a:buNone/>
            </a:pPr>
            <a:r>
              <a:rPr lang="en-US" dirty="0"/>
              <a:t>            left = right = null; </a:t>
            </a:r>
          </a:p>
          <a:p>
            <a:pPr marL="0" indent="0" fontAlgn="base">
              <a:buNone/>
            </a:pPr>
            <a:r>
              <a:rPr lang="en-US" dirty="0"/>
              <a:t>        } </a:t>
            </a:r>
          </a:p>
          <a:p>
            <a:pPr marL="0" indent="0" fontAlgn="base">
              <a:buNone/>
            </a:pPr>
            <a:r>
              <a:rPr lang="en-US" dirty="0"/>
              <a:t>    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3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686799" cy="51054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900" dirty="0"/>
              <a:t>class </a:t>
            </a:r>
            <a:r>
              <a:rPr lang="en-US" sz="2900" dirty="0" err="1"/>
              <a:t>BinarySearchTree</a:t>
            </a:r>
            <a:r>
              <a:rPr lang="en-US" sz="2900" dirty="0"/>
              <a:t> { </a:t>
            </a:r>
          </a:p>
          <a:p>
            <a:pPr marL="0" indent="0" fontAlgn="base">
              <a:buNone/>
            </a:pPr>
            <a:r>
              <a:rPr lang="en-US" sz="2900" dirty="0"/>
              <a:t>     // Root of BST </a:t>
            </a:r>
          </a:p>
          <a:p>
            <a:pPr marL="0" indent="0" fontAlgn="base">
              <a:buNone/>
            </a:pPr>
            <a:r>
              <a:rPr lang="en-US" sz="2900" dirty="0"/>
              <a:t>    Node root; </a:t>
            </a:r>
          </a:p>
          <a:p>
            <a:pPr marL="0" indent="0" fontAlgn="base">
              <a:buNone/>
            </a:pPr>
            <a:endParaRPr lang="en-US" sz="2900" dirty="0"/>
          </a:p>
          <a:p>
            <a:pPr marL="0" indent="0" fontAlgn="base">
              <a:buNone/>
            </a:pPr>
            <a:r>
              <a:rPr lang="en-US" sz="2900" dirty="0"/>
              <a:t>    // Constructor </a:t>
            </a:r>
          </a:p>
          <a:p>
            <a:pPr marL="0" indent="0" fontAlgn="base">
              <a:buNone/>
            </a:pPr>
            <a:r>
              <a:rPr lang="en-US" sz="2900" dirty="0"/>
              <a:t>    </a:t>
            </a:r>
            <a:r>
              <a:rPr lang="en-US" sz="2900" dirty="0" err="1"/>
              <a:t>BinarySearchTree</a:t>
            </a:r>
            <a:r>
              <a:rPr lang="en-US" sz="2900" dirty="0"/>
              <a:t>() {  </a:t>
            </a:r>
          </a:p>
          <a:p>
            <a:pPr marL="0" indent="0" fontAlgn="base">
              <a:buNone/>
            </a:pPr>
            <a:r>
              <a:rPr lang="en-US" sz="2900" dirty="0"/>
              <a:t>        root = null;  </a:t>
            </a:r>
          </a:p>
          <a:p>
            <a:pPr marL="0" indent="0" fontAlgn="base">
              <a:buNone/>
            </a:pPr>
            <a:r>
              <a:rPr lang="en-US" sz="2900" dirty="0"/>
              <a:t>    } </a:t>
            </a:r>
          </a:p>
          <a:p>
            <a:pPr marL="0" indent="0" fontAlgn="base">
              <a:buNone/>
            </a:pPr>
            <a:r>
              <a:rPr lang="en-US" sz="2900" dirty="0"/>
              <a:t>  // other functions </a:t>
            </a:r>
            <a:r>
              <a:rPr lang="mr-IN" sz="2900" dirty="0"/>
              <a:t>…</a:t>
            </a:r>
            <a:endParaRPr lang="en-US" sz="2900" dirty="0"/>
          </a:p>
          <a:p>
            <a:pPr marL="0" indent="0" fontAlgn="base">
              <a:buNone/>
            </a:pPr>
            <a:r>
              <a:rPr lang="en-US" sz="2900" dirty="0"/>
              <a:t>}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b="1" dirty="0"/>
              <a:t>Binary Search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8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18504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There are 3 common operations: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INSERT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QUERY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DELETE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9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Insert</a:t>
            </a:r>
            <a:endParaRPr lang="en-US" altLang="ko-KR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29934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Insert(</a:t>
            </a:r>
            <a:r>
              <a:rPr lang="en-US" sz="2200" dirty="0" err="1"/>
              <a:t>T,z</a:t>
            </a:r>
            <a:r>
              <a:rPr lang="en-US" sz="2200" dirty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Insert a node with KEY=z into BST 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Time complexity: O(h)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107721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5187</TotalTime>
  <Words>1969</Words>
  <Application>Microsoft Office PowerPoint</Application>
  <PresentationFormat>On-screen Show (4:3)</PresentationFormat>
  <Paragraphs>294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Gulim</vt:lpstr>
      <vt:lpstr>Arial</vt:lpstr>
      <vt:lpstr>Calibri</vt:lpstr>
      <vt:lpstr>Candara</vt:lpstr>
      <vt:lpstr>Symbol</vt:lpstr>
      <vt:lpstr>Tahoma</vt:lpstr>
      <vt:lpstr>Wingdings</vt:lpstr>
      <vt:lpstr>Waveform</vt:lpstr>
      <vt:lpstr>Binary Search Tree       Lecture 10 </vt:lpstr>
      <vt:lpstr>Binary Search Tree</vt:lpstr>
      <vt:lpstr>Example</vt:lpstr>
      <vt:lpstr>Example</vt:lpstr>
      <vt:lpstr>Node structure</vt:lpstr>
      <vt:lpstr>Node structure</vt:lpstr>
      <vt:lpstr>Binary Search Tree</vt:lpstr>
      <vt:lpstr>Operations</vt:lpstr>
      <vt:lpstr>Operation - Insert</vt:lpstr>
      <vt:lpstr>Operation - Insert</vt:lpstr>
      <vt:lpstr>ALGORITHM</vt:lpstr>
      <vt:lpstr>ALGORITHM</vt:lpstr>
      <vt:lpstr>Insert()</vt:lpstr>
      <vt:lpstr>Operation - Insert</vt:lpstr>
      <vt:lpstr>Insert()</vt:lpstr>
      <vt:lpstr>Operation - Query</vt:lpstr>
      <vt:lpstr>Operation - Search</vt:lpstr>
      <vt:lpstr>Operation - Search</vt:lpstr>
      <vt:lpstr>Operation - Search</vt:lpstr>
      <vt:lpstr>Operation - Search</vt:lpstr>
      <vt:lpstr>ALGORITHM</vt:lpstr>
      <vt:lpstr>Search()</vt:lpstr>
      <vt:lpstr>Search()</vt:lpstr>
      <vt:lpstr>Operation - Search</vt:lpstr>
      <vt:lpstr>Operation –Min/Max</vt:lpstr>
      <vt:lpstr>Operation –Min/Max</vt:lpstr>
      <vt:lpstr>Operation Predecessor/Successor</vt:lpstr>
      <vt:lpstr>PowerPoint Presentation</vt:lpstr>
      <vt:lpstr>PowerPoint Presentation</vt:lpstr>
      <vt:lpstr>Operation Predecessor/Successor</vt:lpstr>
      <vt:lpstr>Operation Predecessor/Successor</vt:lpstr>
      <vt:lpstr>Operation Predecessor/Successor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The Hibbard node deletion algorithm</vt:lpstr>
      <vt:lpstr>Sources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Asad Abbasi</dc:creator>
  <cp:lastModifiedBy>Asim Riaz</cp:lastModifiedBy>
  <cp:revision>1284</cp:revision>
  <dcterms:created xsi:type="dcterms:W3CDTF">2006-08-16T00:00:00Z</dcterms:created>
  <dcterms:modified xsi:type="dcterms:W3CDTF">2022-08-23T06:39:50Z</dcterms:modified>
</cp:coreProperties>
</file>