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0"/>
  </p:notesMasterIdLst>
  <p:sldIdLst>
    <p:sldId id="303" r:id="rId2"/>
    <p:sldId id="394" r:id="rId3"/>
    <p:sldId id="418" r:id="rId4"/>
    <p:sldId id="412" r:id="rId5"/>
    <p:sldId id="419" r:id="rId6"/>
    <p:sldId id="390" r:id="rId7"/>
    <p:sldId id="425" r:id="rId8"/>
    <p:sldId id="465" r:id="rId9"/>
    <p:sldId id="466" r:id="rId10"/>
    <p:sldId id="467" r:id="rId11"/>
    <p:sldId id="430" r:id="rId12"/>
    <p:sldId id="435" r:id="rId13"/>
    <p:sldId id="436" r:id="rId14"/>
    <p:sldId id="437" r:id="rId15"/>
    <p:sldId id="413" r:id="rId16"/>
    <p:sldId id="414" r:id="rId17"/>
    <p:sldId id="415" r:id="rId18"/>
    <p:sldId id="484" r:id="rId19"/>
    <p:sldId id="486" r:id="rId20"/>
    <p:sldId id="485" r:id="rId21"/>
    <p:sldId id="487" r:id="rId22"/>
    <p:sldId id="395" r:id="rId23"/>
    <p:sldId id="510" r:id="rId24"/>
    <p:sldId id="483" r:id="rId25"/>
    <p:sldId id="440" r:id="rId26"/>
    <p:sldId id="441" r:id="rId27"/>
    <p:sldId id="442" r:id="rId28"/>
    <p:sldId id="509" r:id="rId29"/>
    <p:sldId id="443" r:id="rId30"/>
    <p:sldId id="444" r:id="rId31"/>
    <p:sldId id="511" r:id="rId32"/>
    <p:sldId id="512" r:id="rId33"/>
    <p:sldId id="504" r:id="rId34"/>
    <p:sldId id="505" r:id="rId35"/>
    <p:sldId id="506" r:id="rId36"/>
    <p:sldId id="507" r:id="rId37"/>
    <p:sldId id="508" r:id="rId38"/>
    <p:sldId id="488" r:id="rId39"/>
    <p:sldId id="489" r:id="rId40"/>
    <p:sldId id="490" r:id="rId41"/>
    <p:sldId id="491" r:id="rId42"/>
    <p:sldId id="492" r:id="rId43"/>
    <p:sldId id="493" r:id="rId44"/>
    <p:sldId id="494" r:id="rId45"/>
    <p:sldId id="495" r:id="rId46"/>
    <p:sldId id="515" r:id="rId47"/>
    <p:sldId id="516" r:id="rId48"/>
    <p:sldId id="496" r:id="rId49"/>
    <p:sldId id="497" r:id="rId50"/>
    <p:sldId id="499" r:id="rId51"/>
    <p:sldId id="500" r:id="rId52"/>
    <p:sldId id="498" r:id="rId53"/>
    <p:sldId id="501" r:id="rId54"/>
    <p:sldId id="502" r:id="rId55"/>
    <p:sldId id="513" r:id="rId56"/>
    <p:sldId id="514" r:id="rId57"/>
    <p:sldId id="503" r:id="rId58"/>
    <p:sldId id="517"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55" autoAdjust="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062D1A-DA54-4685-8002-55FBD68B6A27}" type="datetimeFigureOut">
              <a:rPr lang="en-US" smtClean="0"/>
              <a:pPr/>
              <a:t>8/23/2019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C20222-78E6-4356-B2FD-F4E0C79E48B1}" type="slidenum">
              <a:rPr lang="en-US" smtClean="0"/>
              <a:pPr/>
              <a:t>‹#›</a:t>
            </a:fld>
            <a:endParaRPr lang="en-US"/>
          </a:p>
        </p:txBody>
      </p:sp>
    </p:spTree>
    <p:extLst>
      <p:ext uri="{BB962C8B-B14F-4D97-AF65-F5344CB8AC3E}">
        <p14:creationId xmlns:p14="http://schemas.microsoft.com/office/powerpoint/2010/main" val="82404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800">
                <a:solidFill>
                  <a:schemeClr val="tx1"/>
                </a:solidFill>
                <a:latin typeface="Verdana" pitchFamily="-107" charset="0"/>
                <a:ea typeface="ＭＳ Ｐゴシック" pitchFamily="-107" charset="-128"/>
              </a:defRPr>
            </a:lvl1pPr>
            <a:lvl2pPr marL="37931725" indent="-37474525">
              <a:defRPr sz="2800">
                <a:solidFill>
                  <a:schemeClr val="tx1"/>
                </a:solidFill>
                <a:latin typeface="Verdana" pitchFamily="-107" charset="0"/>
                <a:ea typeface="ＭＳ Ｐゴシック" pitchFamily="-107" charset="-128"/>
              </a:defRPr>
            </a:lvl2pPr>
            <a:lvl3pPr>
              <a:defRPr sz="2800">
                <a:solidFill>
                  <a:schemeClr val="tx1"/>
                </a:solidFill>
                <a:latin typeface="Verdana" pitchFamily="-107" charset="0"/>
                <a:ea typeface="ＭＳ Ｐゴシック" pitchFamily="-107" charset="-128"/>
              </a:defRPr>
            </a:lvl3pPr>
            <a:lvl4pPr>
              <a:defRPr sz="2800">
                <a:solidFill>
                  <a:schemeClr val="tx1"/>
                </a:solidFill>
                <a:latin typeface="Verdana" pitchFamily="-107" charset="0"/>
                <a:ea typeface="ＭＳ Ｐゴシック" pitchFamily="-107" charset="-128"/>
              </a:defRPr>
            </a:lvl4pPr>
            <a:lvl5pPr>
              <a:defRPr sz="2800">
                <a:solidFill>
                  <a:schemeClr val="tx1"/>
                </a:solidFill>
                <a:latin typeface="Verdana" pitchFamily="-107" charset="0"/>
                <a:ea typeface="ＭＳ Ｐゴシック" pitchFamily="-107" charset="-128"/>
              </a:defRPr>
            </a:lvl5pPr>
            <a:lvl6pPr marL="457200" eaLnBrk="0" fontAlgn="base" hangingPunct="0">
              <a:spcBef>
                <a:spcPct val="0"/>
              </a:spcBef>
              <a:spcAft>
                <a:spcPct val="0"/>
              </a:spcAft>
              <a:defRPr sz="2800">
                <a:solidFill>
                  <a:schemeClr val="tx1"/>
                </a:solidFill>
                <a:latin typeface="Verdana" pitchFamily="-107" charset="0"/>
                <a:ea typeface="ＭＳ Ｐゴシック" pitchFamily="-107" charset="-128"/>
              </a:defRPr>
            </a:lvl6pPr>
            <a:lvl7pPr marL="914400" eaLnBrk="0" fontAlgn="base" hangingPunct="0">
              <a:spcBef>
                <a:spcPct val="0"/>
              </a:spcBef>
              <a:spcAft>
                <a:spcPct val="0"/>
              </a:spcAft>
              <a:defRPr sz="2800">
                <a:solidFill>
                  <a:schemeClr val="tx1"/>
                </a:solidFill>
                <a:latin typeface="Verdana" pitchFamily="-107" charset="0"/>
                <a:ea typeface="ＭＳ Ｐゴシック" pitchFamily="-107" charset="-128"/>
              </a:defRPr>
            </a:lvl7pPr>
            <a:lvl8pPr marL="1371600" eaLnBrk="0" fontAlgn="base" hangingPunct="0">
              <a:spcBef>
                <a:spcPct val="0"/>
              </a:spcBef>
              <a:spcAft>
                <a:spcPct val="0"/>
              </a:spcAft>
              <a:defRPr sz="2800">
                <a:solidFill>
                  <a:schemeClr val="tx1"/>
                </a:solidFill>
                <a:latin typeface="Verdana" pitchFamily="-107" charset="0"/>
                <a:ea typeface="ＭＳ Ｐゴシック" pitchFamily="-107" charset="-128"/>
              </a:defRPr>
            </a:lvl8pPr>
            <a:lvl9pPr marL="1828800" eaLnBrk="0" fontAlgn="base" hangingPunct="0">
              <a:spcBef>
                <a:spcPct val="0"/>
              </a:spcBef>
              <a:spcAft>
                <a:spcPct val="0"/>
              </a:spcAft>
              <a:defRPr sz="2800">
                <a:solidFill>
                  <a:schemeClr val="tx1"/>
                </a:solidFill>
                <a:latin typeface="Verdana" pitchFamily="-107" charset="0"/>
                <a:ea typeface="ＭＳ Ｐゴシック" pitchFamily="-107" charset="-128"/>
              </a:defRPr>
            </a:lvl9pPr>
          </a:lstStyle>
          <a:p>
            <a:fld id="{4903F10C-0D9B-4CD2-BA19-8C8213F1C848}" type="slidenum">
              <a:rPr lang="en-US" sz="1200">
                <a:latin typeface="Times New Roman" pitchFamily="18" charset="0"/>
              </a:rPr>
              <a:pPr/>
              <a:t>2</a:t>
            </a:fld>
            <a:endParaRPr lang="en-US" sz="1200">
              <a:latin typeface="Times New Roman" pitchFamily="1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800">
                <a:solidFill>
                  <a:schemeClr val="tx1"/>
                </a:solidFill>
                <a:latin typeface="Verdana" pitchFamily="-107" charset="0"/>
                <a:ea typeface="ＭＳ Ｐゴシック" pitchFamily="-107" charset="-128"/>
              </a:defRPr>
            </a:lvl1pPr>
            <a:lvl2pPr marL="37931725" indent="-37474525">
              <a:defRPr sz="2800">
                <a:solidFill>
                  <a:schemeClr val="tx1"/>
                </a:solidFill>
                <a:latin typeface="Verdana" pitchFamily="-107" charset="0"/>
                <a:ea typeface="ＭＳ Ｐゴシック" pitchFamily="-107" charset="-128"/>
              </a:defRPr>
            </a:lvl2pPr>
            <a:lvl3pPr>
              <a:defRPr sz="2800">
                <a:solidFill>
                  <a:schemeClr val="tx1"/>
                </a:solidFill>
                <a:latin typeface="Verdana" pitchFamily="-107" charset="0"/>
                <a:ea typeface="ＭＳ Ｐゴシック" pitchFamily="-107" charset="-128"/>
              </a:defRPr>
            </a:lvl3pPr>
            <a:lvl4pPr>
              <a:defRPr sz="2800">
                <a:solidFill>
                  <a:schemeClr val="tx1"/>
                </a:solidFill>
                <a:latin typeface="Verdana" pitchFamily="-107" charset="0"/>
                <a:ea typeface="ＭＳ Ｐゴシック" pitchFamily="-107" charset="-128"/>
              </a:defRPr>
            </a:lvl4pPr>
            <a:lvl5pPr>
              <a:defRPr sz="2800">
                <a:solidFill>
                  <a:schemeClr val="tx1"/>
                </a:solidFill>
                <a:latin typeface="Verdana" pitchFamily="-107" charset="0"/>
                <a:ea typeface="ＭＳ Ｐゴシック" pitchFamily="-107" charset="-128"/>
              </a:defRPr>
            </a:lvl5pPr>
            <a:lvl6pPr marL="457200" eaLnBrk="0" fontAlgn="base" hangingPunct="0">
              <a:spcBef>
                <a:spcPct val="0"/>
              </a:spcBef>
              <a:spcAft>
                <a:spcPct val="0"/>
              </a:spcAft>
              <a:defRPr sz="2800">
                <a:solidFill>
                  <a:schemeClr val="tx1"/>
                </a:solidFill>
                <a:latin typeface="Verdana" pitchFamily="-107" charset="0"/>
                <a:ea typeface="ＭＳ Ｐゴシック" pitchFamily="-107" charset="-128"/>
              </a:defRPr>
            </a:lvl6pPr>
            <a:lvl7pPr marL="914400" eaLnBrk="0" fontAlgn="base" hangingPunct="0">
              <a:spcBef>
                <a:spcPct val="0"/>
              </a:spcBef>
              <a:spcAft>
                <a:spcPct val="0"/>
              </a:spcAft>
              <a:defRPr sz="2800">
                <a:solidFill>
                  <a:schemeClr val="tx1"/>
                </a:solidFill>
                <a:latin typeface="Verdana" pitchFamily="-107" charset="0"/>
                <a:ea typeface="ＭＳ Ｐゴシック" pitchFamily="-107" charset="-128"/>
              </a:defRPr>
            </a:lvl7pPr>
            <a:lvl8pPr marL="1371600" eaLnBrk="0" fontAlgn="base" hangingPunct="0">
              <a:spcBef>
                <a:spcPct val="0"/>
              </a:spcBef>
              <a:spcAft>
                <a:spcPct val="0"/>
              </a:spcAft>
              <a:defRPr sz="2800">
                <a:solidFill>
                  <a:schemeClr val="tx1"/>
                </a:solidFill>
                <a:latin typeface="Verdana" pitchFamily="-107" charset="0"/>
                <a:ea typeface="ＭＳ Ｐゴシック" pitchFamily="-107" charset="-128"/>
              </a:defRPr>
            </a:lvl8pPr>
            <a:lvl9pPr marL="1828800" eaLnBrk="0" fontAlgn="base" hangingPunct="0">
              <a:spcBef>
                <a:spcPct val="0"/>
              </a:spcBef>
              <a:spcAft>
                <a:spcPct val="0"/>
              </a:spcAft>
              <a:defRPr sz="2800">
                <a:solidFill>
                  <a:schemeClr val="tx1"/>
                </a:solidFill>
                <a:latin typeface="Verdana" pitchFamily="-107" charset="0"/>
                <a:ea typeface="ＭＳ Ｐゴシック" pitchFamily="-107" charset="-128"/>
              </a:defRPr>
            </a:lvl9pPr>
          </a:lstStyle>
          <a:p>
            <a:fld id="{F63259E4-4C7A-4117-A654-D7FE8304557C}" type="slidenum">
              <a:rPr lang="en-US" sz="1200">
                <a:latin typeface="Times New Roman" pitchFamily="18" charset="0"/>
              </a:rPr>
              <a:pPr/>
              <a:t>3</a:t>
            </a:fld>
            <a:endParaRPr lang="en-US" sz="1200">
              <a:latin typeface="Times New Roman"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FA7A0-4066-4182-8252-250E556ADC20}" type="slidenum">
              <a:rPr lang="en-US"/>
              <a:pPr/>
              <a:t>11</a:t>
            </a:fld>
            <a:endParaRPr lang="en-US"/>
          </a:p>
        </p:txBody>
      </p:sp>
      <p:sp>
        <p:nvSpPr>
          <p:cNvPr id="1585154" name="Rectangle 2"/>
          <p:cNvSpPr>
            <a:spLocks noGrp="1" noRot="1" noChangeAspect="1" noChangeArrowheads="1" noTextEdit="1"/>
          </p:cNvSpPr>
          <p:nvPr>
            <p:ph type="sldImg"/>
          </p:nvPr>
        </p:nvSpPr>
        <p:spPr>
          <a:ln/>
        </p:spPr>
      </p:sp>
      <p:sp>
        <p:nvSpPr>
          <p:cNvPr id="158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Static implementation using arrays is a very simple technique but is not a flexible way, as the size of the stack has to be declared during the program design, because after that, the size cannot be varied (</a:t>
            </a:r>
            <a:r>
              <a:rPr lang="en-US" sz="1200" b="0" i="1" u="none" strike="noStrike" kern="1200" baseline="0" dirty="0" smtClean="0">
                <a:solidFill>
                  <a:schemeClr val="tx1"/>
                </a:solidFill>
                <a:latin typeface="+mn-lt"/>
                <a:ea typeface="+mn-ea"/>
                <a:cs typeface="+mn-cs"/>
              </a:rPr>
              <a:t>i.e., </a:t>
            </a:r>
            <a:r>
              <a:rPr lang="en-US" sz="1200" b="0" i="0" u="none" strike="noStrike" kern="1200" baseline="0" dirty="0" smtClean="0">
                <a:solidFill>
                  <a:schemeClr val="tx1"/>
                </a:solidFill>
                <a:latin typeface="+mn-lt"/>
                <a:ea typeface="+mn-ea"/>
                <a:cs typeface="+mn-cs"/>
              </a:rPr>
              <a:t>increased or decreased). Moreover static implementation is not an efficient method when resource optimization is concerned (</a:t>
            </a:r>
            <a:r>
              <a:rPr lang="en-US" sz="1200" b="0" i="1" u="none" strike="noStrike" kern="1200" baseline="0" dirty="0" smtClean="0">
                <a:solidFill>
                  <a:schemeClr val="tx1"/>
                </a:solidFill>
                <a:latin typeface="+mn-lt"/>
                <a:ea typeface="+mn-ea"/>
                <a:cs typeface="+mn-cs"/>
              </a:rPr>
              <a:t>i.e., </a:t>
            </a:r>
            <a:r>
              <a:rPr lang="en-US" sz="1200" b="0" i="0" u="none" strike="noStrike" kern="1200" baseline="0" dirty="0" smtClean="0">
                <a:solidFill>
                  <a:schemeClr val="tx1"/>
                </a:solidFill>
                <a:latin typeface="+mn-lt"/>
                <a:ea typeface="+mn-ea"/>
                <a:cs typeface="+mn-cs"/>
              </a:rPr>
              <a:t>memory utilization). For example a stack is implemented with array size 50. That is before the stack operation begins, memory is allocated for the array of size 50. Now if there are only few elements (say 30) to be stored in the</a:t>
            </a:r>
          </a:p>
          <a:p>
            <a:r>
              <a:rPr lang="en-US" sz="1200" b="0" i="0" u="none" strike="noStrike" kern="1200" baseline="0" dirty="0" smtClean="0">
                <a:solidFill>
                  <a:schemeClr val="tx1"/>
                </a:solidFill>
                <a:latin typeface="+mn-lt"/>
                <a:ea typeface="+mn-ea"/>
                <a:cs typeface="+mn-cs"/>
              </a:rPr>
              <a:t>stack, then rest of the statically allocated memory (in this case 20) will be wasted, on the other hand if there are more number of elements to be stored in the stack (say 60) then we cannot change the size array to increase its capacity.</a:t>
            </a:r>
            <a:endParaRPr lang="en-US" dirty="0"/>
          </a:p>
        </p:txBody>
      </p:sp>
      <p:sp>
        <p:nvSpPr>
          <p:cNvPr id="4" name="Slide Number Placeholder 3"/>
          <p:cNvSpPr>
            <a:spLocks noGrp="1"/>
          </p:cNvSpPr>
          <p:nvPr>
            <p:ph type="sldNum" sz="quarter" idx="10"/>
          </p:nvPr>
        </p:nvSpPr>
        <p:spPr/>
        <p:txBody>
          <a:bodyPr/>
          <a:lstStyle/>
          <a:p>
            <a:fld id="{DDC20222-78E6-4356-B2FD-F4E0C79E48B1}" type="slidenum">
              <a:rPr lang="en-US" smtClean="0"/>
              <a:pPr/>
              <a:t>15</a:t>
            </a:fld>
            <a:endParaRPr lang="en-US"/>
          </a:p>
        </p:txBody>
      </p:sp>
    </p:spTree>
    <p:extLst>
      <p:ext uri="{BB962C8B-B14F-4D97-AF65-F5344CB8AC3E}">
        <p14:creationId xmlns:p14="http://schemas.microsoft.com/office/powerpoint/2010/main" val="628014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void</a:t>
            </a:r>
            <a:r>
              <a:rPr lang="en-US" dirty="0" smtClean="0"/>
              <a:t> push</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int</a:t>
            </a:r>
            <a:r>
              <a:rPr lang="en-US" dirty="0" smtClean="0"/>
              <a:t> value</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r>
              <a:rPr lang="en-US" dirty="0" smtClean="0"/>
              <a:t> </a:t>
            </a:r>
          </a:p>
          <a:p>
            <a:r>
              <a:rPr lang="en-US" dirty="0" smtClean="0"/>
              <a:t>top</a:t>
            </a:r>
            <a:r>
              <a:rPr lang="en-US" sz="1200" kern="1200" dirty="0" smtClean="0">
                <a:solidFill>
                  <a:schemeClr val="tx1"/>
                </a:solidFill>
                <a:effectLst/>
                <a:latin typeface="+mn-lt"/>
                <a:ea typeface="+mn-ea"/>
                <a:cs typeface="+mn-cs"/>
              </a:rPr>
              <a:t>++;</a:t>
            </a:r>
          </a:p>
          <a:p>
            <a:r>
              <a:rPr lang="en-US" dirty="0" smtClean="0"/>
              <a:t> stack</a:t>
            </a:r>
            <a:r>
              <a:rPr lang="en-US" sz="1200" kern="1200" dirty="0" smtClean="0">
                <a:solidFill>
                  <a:schemeClr val="tx1"/>
                </a:solidFill>
                <a:effectLst/>
                <a:latin typeface="+mn-lt"/>
                <a:ea typeface="+mn-ea"/>
                <a:cs typeface="+mn-cs"/>
              </a:rPr>
              <a:t>[</a:t>
            </a:r>
            <a:r>
              <a:rPr lang="en-US" dirty="0" smtClean="0"/>
              <a:t>top</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r>
              <a:rPr lang="en-US" dirty="0" smtClean="0"/>
              <a:t> value</a:t>
            </a:r>
            <a:r>
              <a:rPr lang="en-US" sz="1200" kern="1200" dirty="0" smtClean="0">
                <a:solidFill>
                  <a:schemeClr val="tx1"/>
                </a:solidFill>
                <a:effectLst/>
                <a:latin typeface="+mn-lt"/>
                <a:ea typeface="+mn-ea"/>
                <a:cs typeface="+mn-cs"/>
              </a:rPr>
              <a:t>;</a:t>
            </a:r>
          </a:p>
          <a:p>
            <a:r>
              <a:rPr lang="en-US" dirty="0" smtClean="0"/>
              <a:t> </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DC20222-78E6-4356-B2FD-F4E0C79E48B1}" type="slidenum">
              <a:rPr lang="en-US" smtClean="0"/>
              <a:pPr/>
              <a:t>19</a:t>
            </a:fld>
            <a:endParaRPr lang="en-US"/>
          </a:p>
        </p:txBody>
      </p:sp>
    </p:spTree>
    <p:extLst>
      <p:ext uri="{BB962C8B-B14F-4D97-AF65-F5344CB8AC3E}">
        <p14:creationId xmlns:p14="http://schemas.microsoft.com/office/powerpoint/2010/main" val="259579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initial setup of the problem is shown here. Here three pegs (or towers) X, Y and Z exists. There will be four different sized disks, say A, B, C and D. Each disk has a hole in the center so that it can be stacked on any of the pegs. At the beginning, the disks are stacked on the X peg, that is the largest sized disk on the bottom and the smallest sized disk on top as shown in Fig. 3.4.</a:t>
            </a:r>
          </a:p>
          <a:p>
            <a:pPr fontAlgn="auto">
              <a:spcAft>
                <a:spcPts val="0"/>
              </a:spcAft>
              <a:buFont typeface="Arial" pitchFamily="34" charset="0"/>
              <a:buChar char="•"/>
              <a:defRPr/>
            </a:pPr>
            <a:r>
              <a:rPr lang="en-US" dirty="0" smtClean="0"/>
              <a:t>Tower of Hanoi is a mathematical puzzle invented by a French Mathematician </a:t>
            </a:r>
            <a:r>
              <a:rPr lang="en-US" dirty="0" err="1" smtClean="0"/>
              <a:t>Edouard</a:t>
            </a:r>
            <a:r>
              <a:rPr lang="en-US" dirty="0" smtClean="0"/>
              <a:t> Lucas in 1883. </a:t>
            </a:r>
          </a:p>
          <a:p>
            <a:pPr fontAlgn="auto">
              <a:spcAft>
                <a:spcPts val="0"/>
              </a:spcAft>
              <a:buFont typeface="Arial" pitchFamily="34" charset="0"/>
              <a:buChar char="•"/>
              <a:defRPr/>
            </a:pPr>
            <a:r>
              <a:rPr lang="en-US" dirty="0" smtClean="0"/>
              <a:t>The game starts by having few discs stacked in increasing order of size. The number of discs can vary, but there are </a:t>
            </a:r>
            <a:r>
              <a:rPr lang="en-US" u="sng" dirty="0" smtClean="0"/>
              <a:t>only</a:t>
            </a:r>
            <a:r>
              <a:rPr lang="en-US" dirty="0" smtClean="0"/>
              <a:t> three pegs.</a:t>
            </a:r>
          </a:p>
          <a:p>
            <a:endParaRPr lang="en-US" dirty="0"/>
          </a:p>
        </p:txBody>
      </p:sp>
      <p:sp>
        <p:nvSpPr>
          <p:cNvPr id="4" name="Slide Number Placeholder 3"/>
          <p:cNvSpPr>
            <a:spLocks noGrp="1"/>
          </p:cNvSpPr>
          <p:nvPr>
            <p:ph type="sldNum" sz="quarter" idx="10"/>
          </p:nvPr>
        </p:nvSpPr>
        <p:spPr/>
        <p:txBody>
          <a:bodyPr/>
          <a:lstStyle/>
          <a:p>
            <a:fld id="{DDC20222-78E6-4356-B2FD-F4E0C79E48B1}" type="slidenum">
              <a:rPr lang="en-US" smtClean="0"/>
              <a:pPr/>
              <a:t>41</a:t>
            </a:fld>
            <a:endParaRPr lang="en-US"/>
          </a:p>
        </p:txBody>
      </p:sp>
    </p:spTree>
    <p:extLst>
      <p:ext uri="{BB962C8B-B14F-4D97-AF65-F5344CB8AC3E}">
        <p14:creationId xmlns:p14="http://schemas.microsoft.com/office/powerpoint/2010/main" val="208771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29057" indent="-280406">
              <a:defRPr>
                <a:solidFill>
                  <a:schemeClr val="tx1"/>
                </a:solidFill>
                <a:latin typeface="Calibri" pitchFamily="34" charset="0"/>
              </a:defRPr>
            </a:lvl2pPr>
            <a:lvl3pPr marL="1121626" indent="-224325">
              <a:defRPr>
                <a:solidFill>
                  <a:schemeClr val="tx1"/>
                </a:solidFill>
                <a:latin typeface="Calibri" pitchFamily="34" charset="0"/>
              </a:defRPr>
            </a:lvl3pPr>
            <a:lvl4pPr marL="1570276" indent="-224325">
              <a:defRPr>
                <a:solidFill>
                  <a:schemeClr val="tx1"/>
                </a:solidFill>
                <a:latin typeface="Calibri" pitchFamily="34" charset="0"/>
              </a:defRPr>
            </a:lvl4pPr>
            <a:lvl5pPr marL="2018927" indent="-224325">
              <a:defRPr>
                <a:solidFill>
                  <a:schemeClr val="tx1"/>
                </a:solidFill>
                <a:latin typeface="Calibri" pitchFamily="34" charset="0"/>
              </a:defRPr>
            </a:lvl5pPr>
            <a:lvl6pPr marL="2467577" indent="-224325" fontAlgn="base">
              <a:spcBef>
                <a:spcPct val="0"/>
              </a:spcBef>
              <a:spcAft>
                <a:spcPct val="0"/>
              </a:spcAft>
              <a:defRPr>
                <a:solidFill>
                  <a:schemeClr val="tx1"/>
                </a:solidFill>
                <a:latin typeface="Calibri" pitchFamily="34" charset="0"/>
              </a:defRPr>
            </a:lvl6pPr>
            <a:lvl7pPr marL="2916227" indent="-224325" fontAlgn="base">
              <a:spcBef>
                <a:spcPct val="0"/>
              </a:spcBef>
              <a:spcAft>
                <a:spcPct val="0"/>
              </a:spcAft>
              <a:defRPr>
                <a:solidFill>
                  <a:schemeClr val="tx1"/>
                </a:solidFill>
                <a:latin typeface="Calibri" pitchFamily="34" charset="0"/>
              </a:defRPr>
            </a:lvl7pPr>
            <a:lvl8pPr marL="3364878" indent="-224325" fontAlgn="base">
              <a:spcBef>
                <a:spcPct val="0"/>
              </a:spcBef>
              <a:spcAft>
                <a:spcPct val="0"/>
              </a:spcAft>
              <a:defRPr>
                <a:solidFill>
                  <a:schemeClr val="tx1"/>
                </a:solidFill>
                <a:latin typeface="Calibri" pitchFamily="34" charset="0"/>
              </a:defRPr>
            </a:lvl8pPr>
            <a:lvl9pPr marL="3813528" indent="-224325"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14B9E03F-931D-42CE-A607-7A262B01B77F}" type="slidenum">
              <a:rPr lang="en-US"/>
              <a:pPr fontAlgn="base">
                <a:spcBef>
                  <a:spcPct val="0"/>
                </a:spcBef>
                <a:spcAft>
                  <a:spcPct val="0"/>
                </a:spcAft>
              </a:pPr>
              <a:t>46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29057" indent="-280406">
              <a:defRPr>
                <a:solidFill>
                  <a:schemeClr val="tx1"/>
                </a:solidFill>
                <a:latin typeface="Calibri" pitchFamily="34" charset="0"/>
              </a:defRPr>
            </a:lvl2pPr>
            <a:lvl3pPr marL="1121626" indent="-224325">
              <a:defRPr>
                <a:solidFill>
                  <a:schemeClr val="tx1"/>
                </a:solidFill>
                <a:latin typeface="Calibri" pitchFamily="34" charset="0"/>
              </a:defRPr>
            </a:lvl3pPr>
            <a:lvl4pPr marL="1570276" indent="-224325">
              <a:defRPr>
                <a:solidFill>
                  <a:schemeClr val="tx1"/>
                </a:solidFill>
                <a:latin typeface="Calibri" pitchFamily="34" charset="0"/>
              </a:defRPr>
            </a:lvl4pPr>
            <a:lvl5pPr marL="2018927" indent="-224325">
              <a:defRPr>
                <a:solidFill>
                  <a:schemeClr val="tx1"/>
                </a:solidFill>
                <a:latin typeface="Calibri" pitchFamily="34" charset="0"/>
              </a:defRPr>
            </a:lvl5pPr>
            <a:lvl6pPr marL="2467577" indent="-224325" fontAlgn="base">
              <a:spcBef>
                <a:spcPct val="0"/>
              </a:spcBef>
              <a:spcAft>
                <a:spcPct val="0"/>
              </a:spcAft>
              <a:defRPr>
                <a:solidFill>
                  <a:schemeClr val="tx1"/>
                </a:solidFill>
                <a:latin typeface="Calibri" pitchFamily="34" charset="0"/>
              </a:defRPr>
            </a:lvl6pPr>
            <a:lvl7pPr marL="2916227" indent="-224325" fontAlgn="base">
              <a:spcBef>
                <a:spcPct val="0"/>
              </a:spcBef>
              <a:spcAft>
                <a:spcPct val="0"/>
              </a:spcAft>
              <a:defRPr>
                <a:solidFill>
                  <a:schemeClr val="tx1"/>
                </a:solidFill>
                <a:latin typeface="Calibri" pitchFamily="34" charset="0"/>
              </a:defRPr>
            </a:lvl7pPr>
            <a:lvl8pPr marL="3364878" indent="-224325" fontAlgn="base">
              <a:spcBef>
                <a:spcPct val="0"/>
              </a:spcBef>
              <a:spcAft>
                <a:spcPct val="0"/>
              </a:spcAft>
              <a:defRPr>
                <a:solidFill>
                  <a:schemeClr val="tx1"/>
                </a:solidFill>
                <a:latin typeface="Calibri" pitchFamily="34" charset="0"/>
              </a:defRPr>
            </a:lvl8pPr>
            <a:lvl9pPr marL="3813528" indent="-224325"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80F60DD4-BA54-4F76-AF2D-984CD63C00F4}" type="slidenum">
              <a:rPr lang="en-US"/>
              <a:pPr fontAlgn="base">
                <a:spcBef>
                  <a:spcPct val="0"/>
                </a:spcBef>
                <a:spcAft>
                  <a:spcPct val="0"/>
                </a:spcAft>
              </a:pPr>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2A371E-242E-4289-8238-D340BF7086A6}" type="datetime1">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3C488-3941-4959-A287-C9CA202F1A64}" type="datetime1">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01CC3A1-4EC8-41F1-B535-1D6A0D6DA706}" type="datetime1">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42B9F-37A6-4625-886C-E5A02FC2D607}" type="datetime1">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A438F6-8B04-4EC6-9398-4D2B70C99CF8}" type="datetime1">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31456E1-BBD4-4DD8-B581-668B3191C559}" type="datetime1">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935681-9D81-485A-ADCE-9310AFA78F37}" type="datetime1">
              <a:rPr lang="en-US" smtClean="0"/>
              <a:t>8/23/2019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DF4A9C-A2DD-4EF8-A291-5DA7998BFFFA}" type="datetime1">
              <a:rPr lang="en-US" smtClean="0"/>
              <a:t>8/23/2019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F9884C2-6CFB-4A89-A910-D50CEB2781BC}" type="datetime1">
              <a:rPr lang="en-US" smtClean="0"/>
              <a:t>8/23/2019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68F662F-E021-4442-B485-E317B6953F30}" type="datetime1">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42AA8B-2BBA-4CC7-A589-11F486F11EC8}" type="datetime1">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B0FD7FA-AC66-4FAD-AC57-44315AE687CC}" type="datetime1">
              <a:rPr lang="en-US" smtClean="0"/>
              <a:t>8/23/2019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tmp"/></Relationships>
</file>

<file path=ppt/slides/_rels/slide42.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35.gif"/><Relationship Id="rId1" Type="http://schemas.openxmlformats.org/officeDocument/2006/relationships/slideLayout" Target="../slideLayouts/slideLayout2.xml"/><Relationship Id="rId5" Type="http://schemas.openxmlformats.org/officeDocument/2006/relationships/image" Target="../media/image38.gif"/><Relationship Id="rId4" Type="http://schemas.openxmlformats.org/officeDocument/2006/relationships/image" Target="../media/image37.gif"/></Relationships>
</file>

<file path=ppt/slides/_rels/slide56.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image" Target="../media/image39.gif"/><Relationship Id="rId1" Type="http://schemas.openxmlformats.org/officeDocument/2006/relationships/slideLayout" Target="../slideLayouts/slideLayout2.xml"/><Relationship Id="rId5" Type="http://schemas.openxmlformats.org/officeDocument/2006/relationships/image" Target="../media/image42.gif"/><Relationship Id="rId4" Type="http://schemas.openxmlformats.org/officeDocument/2006/relationships/image" Target="../media/image41.gif"/></Relationships>
</file>

<file path=ppt/slides/_rels/slide57.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772400" cy="3048000"/>
          </a:xfrm>
        </p:spPr>
        <p:txBody>
          <a:bodyPr>
            <a:normAutofit/>
          </a:bodyPr>
          <a:lstStyle/>
          <a:p>
            <a:r>
              <a:rPr lang="en-US" b="1" dirty="0"/>
              <a:t>Stacks </a:t>
            </a:r>
            <a:r>
              <a:rPr lang="en-US" b="1" dirty="0" smtClean="0"/>
              <a:t/>
            </a:r>
            <a:br>
              <a:rPr lang="en-US" b="1" dirty="0" smtClean="0"/>
            </a:br>
            <a:r>
              <a:rPr lang="en-US" b="1" dirty="0"/>
              <a:t/>
            </a:r>
            <a:br>
              <a:rPr lang="en-US" b="1" dirty="0"/>
            </a:br>
            <a:r>
              <a:rPr lang="en-US" b="1" dirty="0" smtClean="0"/>
              <a:t/>
            </a:r>
            <a:br>
              <a:rPr lang="en-US" b="1" dirty="0" smtClean="0"/>
            </a:br>
            <a:r>
              <a:rPr lang="en-US" b="1" dirty="0" smtClean="0"/>
              <a:t>				</a:t>
            </a:r>
            <a:endParaRPr lang="en-US" sz="3100" b="1" dirty="0"/>
          </a:p>
        </p:txBody>
      </p:sp>
      <p:sp>
        <p:nvSpPr>
          <p:cNvPr id="4" name="Subtitle 3"/>
          <p:cNvSpPr>
            <a:spLocks noGrp="1" noChangeArrowheads="1"/>
          </p:cNvSpPr>
          <p:nvPr>
            <p:ph type="subTitle" idx="1"/>
          </p:nvPr>
        </p:nvSpPr>
        <p:spPr bwMode="auto">
          <a:xfrm>
            <a:off x="1332345" y="4953000"/>
            <a:ext cx="6400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normAutofit/>
          </a:bodyPr>
          <a:lstStyle>
            <a:lvl1pPr marL="0" indent="0" algn="ctr" rtl="0" eaLnBrk="0" fontAlgn="base" hangingPunct="0">
              <a:spcBef>
                <a:spcPct val="20000"/>
              </a:spcBef>
              <a:spcAft>
                <a:spcPct val="0"/>
              </a:spcAft>
              <a:buNone/>
              <a:defRPr sz="3200">
                <a:solidFill>
                  <a:schemeClr val="tx1"/>
                </a:solidFill>
                <a:latin typeface="+mn-lt"/>
                <a:ea typeface="MS PGothic"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itchFamily="34" charset="-128"/>
              </a:defRPr>
            </a:lvl5pPr>
            <a:lvl6pPr marL="2286000" indent="0" algn="ctr" rtl="0" eaLnBrk="0" fontAlgn="base" hangingPunct="0">
              <a:spcBef>
                <a:spcPct val="20000"/>
              </a:spcBef>
              <a:spcAft>
                <a:spcPct val="0"/>
              </a:spcAft>
              <a:buNone/>
              <a:defRPr sz="2000">
                <a:solidFill>
                  <a:schemeClr val="tx1"/>
                </a:solidFill>
                <a:latin typeface="+mn-lt"/>
                <a:ea typeface="ＭＳ Ｐゴシック" pitchFamily="-108" charset="-128"/>
              </a:defRPr>
            </a:lvl6pPr>
            <a:lvl7pPr marL="2743200" indent="0" algn="ctr" rtl="0" eaLnBrk="0" fontAlgn="base" hangingPunct="0">
              <a:spcBef>
                <a:spcPct val="20000"/>
              </a:spcBef>
              <a:spcAft>
                <a:spcPct val="0"/>
              </a:spcAft>
              <a:buNone/>
              <a:defRPr sz="2000">
                <a:solidFill>
                  <a:schemeClr val="tx1"/>
                </a:solidFill>
                <a:latin typeface="+mn-lt"/>
                <a:ea typeface="ＭＳ Ｐゴシック" pitchFamily="-108" charset="-128"/>
              </a:defRPr>
            </a:lvl7pPr>
            <a:lvl8pPr marL="3200400" indent="0" algn="ctr" rtl="0" eaLnBrk="0" fontAlgn="base" hangingPunct="0">
              <a:spcBef>
                <a:spcPct val="20000"/>
              </a:spcBef>
              <a:spcAft>
                <a:spcPct val="0"/>
              </a:spcAft>
              <a:buNone/>
              <a:defRPr sz="2000">
                <a:solidFill>
                  <a:schemeClr val="tx1"/>
                </a:solidFill>
                <a:latin typeface="+mn-lt"/>
                <a:ea typeface="ＭＳ Ｐゴシック" pitchFamily="-108" charset="-128"/>
              </a:defRPr>
            </a:lvl8pPr>
            <a:lvl9pPr marL="3657600" indent="0" algn="ctr" rtl="0" eaLnBrk="0" fontAlgn="base" hangingPunct="0">
              <a:spcBef>
                <a:spcPct val="20000"/>
              </a:spcBef>
              <a:spcAft>
                <a:spcPct val="0"/>
              </a:spcAft>
              <a:buNone/>
              <a:defRPr sz="2000">
                <a:solidFill>
                  <a:schemeClr val="tx1"/>
                </a:solidFill>
                <a:latin typeface="+mn-lt"/>
                <a:ea typeface="ＭＳ Ｐゴシック" pitchFamily="-108" charset="-128"/>
              </a:defRPr>
            </a:lvl9pPr>
          </a:lstStyle>
          <a:p>
            <a:r>
              <a:rPr lang="en-US" sz="2800" dirty="0">
                <a:solidFill>
                  <a:srgbClr val="FFFFFF"/>
                </a:solidFill>
                <a:latin typeface="+mj-lt"/>
                <a:ea typeface="+mj-ea"/>
                <a:cs typeface="+mj-cs"/>
              </a:rPr>
              <a:t>Lecture </a:t>
            </a:r>
            <a:r>
              <a:rPr lang="en-US" sz="2800" dirty="0" smtClean="0">
                <a:solidFill>
                  <a:srgbClr val="FFFFFF"/>
                </a:solidFill>
                <a:latin typeface="+mj-lt"/>
                <a:ea typeface="+mj-ea"/>
                <a:cs typeface="+mj-cs"/>
              </a:rPr>
              <a:t>4</a:t>
            </a:r>
            <a:endParaRPr lang="en-US" sz="2800" dirty="0">
              <a:solidFill>
                <a:srgbClr val="FFFFFF"/>
              </a:solidFill>
              <a:latin typeface="+mj-lt"/>
              <a:ea typeface="+mj-ea"/>
              <a:cs typeface="+mj-c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327321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empty </a:t>
            </a:r>
            <a:r>
              <a:rPr lang="en-US" dirty="0" smtClean="0"/>
              <a:t>operation</a:t>
            </a:r>
            <a:endParaRPr lang="en-US" dirty="0"/>
          </a:p>
        </p:txBody>
      </p:sp>
      <p:sp>
        <p:nvSpPr>
          <p:cNvPr id="9" name="Rectangle 7"/>
          <p:cNvSpPr>
            <a:spLocks noChangeArrowheads="1"/>
          </p:cNvSpPr>
          <p:nvPr/>
        </p:nvSpPr>
        <p:spPr bwMode="auto">
          <a:xfrm>
            <a:off x="228600" y="2592050"/>
            <a:ext cx="8686800" cy="144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Ø"/>
            </a:pPr>
            <a:r>
              <a:rPr lang="en-US" sz="2200" dirty="0">
                <a:solidFill>
                  <a:srgbClr val="073E87"/>
                </a:solidFill>
              </a:rPr>
              <a:t>The empty operation checks the status of the stack. </a:t>
            </a:r>
            <a:endParaRPr lang="en-US" sz="2200" dirty="0" smtClean="0">
              <a:solidFill>
                <a:srgbClr val="073E87"/>
              </a:solidFill>
            </a:endParaRPr>
          </a:p>
          <a:p>
            <a:pPr marL="342900" indent="-342900" algn="just">
              <a:buFont typeface="Wingdings" pitchFamily="2" charset="2"/>
              <a:buChar char="Ø"/>
            </a:pPr>
            <a:endParaRPr lang="en-US" sz="2200" dirty="0" smtClean="0">
              <a:solidFill>
                <a:srgbClr val="073E87"/>
              </a:solidFill>
            </a:endParaRPr>
          </a:p>
          <a:p>
            <a:pPr marL="342900" indent="-342900" algn="just">
              <a:buFont typeface="Wingdings" pitchFamily="2" charset="2"/>
              <a:buChar char="Ø"/>
            </a:pPr>
            <a:r>
              <a:rPr lang="en-US" sz="2200" dirty="0">
                <a:solidFill>
                  <a:srgbClr val="073E87"/>
                </a:solidFill>
              </a:rPr>
              <a:t>This operation returns true if the stack is empty and false if the stack is not empty</a:t>
            </a:r>
            <a:r>
              <a:rPr lang="en-US" sz="2200" dirty="0" smtClean="0">
                <a:solidFill>
                  <a:srgbClr val="073E87"/>
                </a:solidFill>
              </a:rPr>
              <a:t>.</a:t>
            </a:r>
            <a:endParaRPr lang="en-US" sz="2200" dirty="0">
              <a:solidFill>
                <a:srgbClr val="073E87"/>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pic>
        <p:nvPicPr>
          <p:cNvPr id="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572000"/>
            <a:ext cx="24130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234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131" name="Rectangle 3"/>
          <p:cNvSpPr>
            <a:spLocks noChangeArrowheads="1"/>
          </p:cNvSpPr>
          <p:nvPr/>
        </p:nvSpPr>
        <p:spPr bwMode="auto">
          <a:xfrm>
            <a:off x="228600" y="1824464"/>
            <a:ext cx="868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gn="just">
              <a:buFont typeface="Wingdings" pitchFamily="2" charset="2"/>
              <a:buChar char="Ø"/>
            </a:pPr>
            <a:r>
              <a:rPr lang="en-US" sz="2400" dirty="0" smtClean="0">
                <a:solidFill>
                  <a:srgbClr val="073E87"/>
                </a:solidFill>
              </a:rPr>
              <a:t>A </a:t>
            </a:r>
            <a:r>
              <a:rPr lang="en-US" sz="2400" dirty="0">
                <a:solidFill>
                  <a:srgbClr val="073E87"/>
                </a:solidFill>
              </a:rPr>
              <a:t>segment of an algorithm that applies the previously defined operations on a stack S. </a:t>
            </a:r>
          </a:p>
        </p:txBody>
      </p:sp>
      <p:pic>
        <p:nvPicPr>
          <p:cNvPr id="15841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3255963"/>
            <a:ext cx="5475287" cy="299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
        <p:nvSpPr>
          <p:cNvPr id="3" name="Rectangle 2"/>
          <p:cNvSpPr/>
          <p:nvPr/>
        </p:nvSpPr>
        <p:spPr>
          <a:xfrm>
            <a:off x="4038600" y="228600"/>
            <a:ext cx="2234907" cy="769441"/>
          </a:xfrm>
          <a:prstGeom prst="rect">
            <a:avLst/>
          </a:prstGeom>
        </p:spPr>
        <p:txBody>
          <a:bodyPr wrap="none">
            <a:spAutoFit/>
          </a:bodyPr>
          <a:lstStyle/>
          <a:p>
            <a:r>
              <a:rPr lang="en-US" sz="4400" dirty="0">
                <a:solidFill>
                  <a:srgbClr val="FFFFFF"/>
                </a:solidFill>
              </a:rPr>
              <a:t>Example</a:t>
            </a:r>
            <a:endParaRPr lang="en-US" sz="4400" dirty="0"/>
          </a:p>
        </p:txBody>
      </p:sp>
    </p:spTree>
    <p:extLst>
      <p:ext uri="{BB962C8B-B14F-4D97-AF65-F5344CB8AC3E}">
        <p14:creationId xmlns:p14="http://schemas.microsoft.com/office/powerpoint/2010/main" val="2913265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Selecting storage structures</a:t>
            </a:r>
          </a:p>
        </p:txBody>
      </p:sp>
      <p:sp>
        <p:nvSpPr>
          <p:cNvPr id="10243" name="Rectangle 3"/>
          <p:cNvSpPr>
            <a:spLocks noGrp="1" noChangeArrowheads="1"/>
          </p:cNvSpPr>
          <p:nvPr>
            <p:ph type="body" idx="1"/>
          </p:nvPr>
        </p:nvSpPr>
        <p:spPr>
          <a:xfrm>
            <a:off x="228600" y="2286000"/>
            <a:ext cx="8686800" cy="1447800"/>
          </a:xfrm>
        </p:spPr>
        <p:txBody>
          <a:bodyPr/>
          <a:lstStyle/>
          <a:p>
            <a:pPr eaLnBrk="1" hangingPunct="1">
              <a:buFont typeface="Wingdings" pitchFamily="2" charset="2"/>
              <a:buChar char="Ø"/>
            </a:pPr>
            <a:r>
              <a:rPr lang="en-US" dirty="0" smtClean="0"/>
              <a:t>Two choices</a:t>
            </a:r>
          </a:p>
          <a:p>
            <a:pPr lvl="1" eaLnBrk="1" hangingPunct="1">
              <a:buFont typeface="Wingdings" pitchFamily="2" charset="2"/>
              <a:buChar char="§"/>
            </a:pPr>
            <a:r>
              <a:rPr lang="en-US" dirty="0" smtClean="0"/>
              <a:t>Select position 0 as top of the stack</a:t>
            </a:r>
          </a:p>
          <a:p>
            <a:pPr lvl="1" eaLnBrk="1" hangingPunct="1">
              <a:buFont typeface="Wingdings" pitchFamily="2" charset="2"/>
              <a:buChar char="§"/>
            </a:pPr>
            <a:r>
              <a:rPr lang="en-US" dirty="0" smtClean="0"/>
              <a:t>Select position 0 as bottom of the stack</a:t>
            </a:r>
          </a:p>
          <a:p>
            <a:pPr lvl="1" eaLnBrk="1" hangingPunct="1">
              <a:buFont typeface="Wingdings" pitchFamily="2" charset="2"/>
              <a:buNone/>
            </a:pP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46318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smtClean="0"/>
              <a:t>Select position 0 as top of the stack</a:t>
            </a:r>
          </a:p>
        </p:txBody>
      </p:sp>
      <p:sp>
        <p:nvSpPr>
          <p:cNvPr id="11267" name="Rectangle 3"/>
          <p:cNvSpPr>
            <a:spLocks noGrp="1" noChangeArrowheads="1"/>
          </p:cNvSpPr>
          <p:nvPr>
            <p:ph type="body" idx="1"/>
          </p:nvPr>
        </p:nvSpPr>
        <p:spPr>
          <a:xfrm>
            <a:off x="304800" y="2675467"/>
            <a:ext cx="8635999" cy="3450696"/>
          </a:xfrm>
        </p:spPr>
        <p:txBody>
          <a:bodyPr/>
          <a:lstStyle/>
          <a:p>
            <a:pPr eaLnBrk="1" hangingPunct="1">
              <a:buFont typeface="Wingdings" pitchFamily="2" charset="2"/>
              <a:buChar char="Ø"/>
            </a:pPr>
            <a:r>
              <a:rPr lang="en-US" sz="2800" dirty="0" smtClean="0"/>
              <a:t>Model with an array</a:t>
            </a:r>
          </a:p>
          <a:p>
            <a:pPr lvl="1" eaLnBrk="1" hangingPunct="1">
              <a:buFont typeface="Wingdings" pitchFamily="2" charset="2"/>
              <a:buChar char="§"/>
            </a:pPr>
            <a:r>
              <a:rPr lang="en-US" sz="2400" dirty="0" smtClean="0"/>
              <a:t>Let position 0 be top of stack</a:t>
            </a:r>
          </a:p>
          <a:p>
            <a:pPr eaLnBrk="1" hangingPunct="1"/>
            <a:endParaRPr lang="en-US" sz="2800" dirty="0" smtClean="0"/>
          </a:p>
          <a:p>
            <a:pPr eaLnBrk="1" hangingPunct="1">
              <a:buFont typeface="Wingdings" pitchFamily="2" charset="2"/>
              <a:buChar char="Ø"/>
            </a:pPr>
            <a:r>
              <a:rPr lang="en-US" sz="2800" dirty="0" smtClean="0"/>
              <a:t>Problem … consider pushing and popping</a:t>
            </a:r>
          </a:p>
          <a:p>
            <a:pPr lvl="1" eaLnBrk="1" hangingPunct="1">
              <a:buFont typeface="Wingdings" pitchFamily="2" charset="2"/>
              <a:buChar char="§"/>
            </a:pPr>
            <a:r>
              <a:rPr lang="en-US" sz="2400" dirty="0" smtClean="0"/>
              <a:t>Requires much shifting</a:t>
            </a:r>
          </a:p>
          <a:p>
            <a:pPr eaLnBrk="1" hangingPunct="1"/>
            <a:endParaRPr lang="en-US" sz="2400" dirty="0" smtClean="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l="7062" t="5531" r="6966" b="6352"/>
          <a:stretch>
            <a:fillRect/>
          </a:stretch>
        </p:blipFill>
        <p:spPr bwMode="auto">
          <a:xfrm>
            <a:off x="7180262" y="2547937"/>
            <a:ext cx="1430338" cy="1871663"/>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5119687"/>
            <a:ext cx="5305425" cy="1738313"/>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96368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304800"/>
            <a:ext cx="8686800" cy="1252728"/>
          </a:xfrm>
        </p:spPr>
        <p:txBody>
          <a:bodyPr>
            <a:normAutofit fontScale="90000"/>
          </a:bodyPr>
          <a:lstStyle/>
          <a:p>
            <a:pPr eaLnBrk="1" hangingPunct="1"/>
            <a:r>
              <a:rPr lang="en-US" dirty="0" smtClean="0"/>
              <a:t>Select position 0 as bottom of the stack</a:t>
            </a:r>
          </a:p>
        </p:txBody>
      </p:sp>
      <p:sp>
        <p:nvSpPr>
          <p:cNvPr id="18435" name="Rectangle 3"/>
          <p:cNvSpPr>
            <a:spLocks noGrp="1" noChangeArrowheads="1"/>
          </p:cNvSpPr>
          <p:nvPr>
            <p:ph type="body" idx="1"/>
          </p:nvPr>
        </p:nvSpPr>
        <p:spPr>
          <a:xfrm>
            <a:off x="228599" y="1981200"/>
            <a:ext cx="8675255" cy="4114800"/>
          </a:xfrm>
        </p:spPr>
        <p:txBody>
          <a:bodyPr>
            <a:normAutofit fontScale="92500"/>
          </a:bodyPr>
          <a:lstStyle/>
          <a:p>
            <a:pPr eaLnBrk="1" hangingPunct="1">
              <a:lnSpc>
                <a:spcPct val="90000"/>
              </a:lnSpc>
              <a:buFont typeface="Wingdings" pitchFamily="2" charset="2"/>
              <a:buChar char="Ø"/>
            </a:pPr>
            <a:r>
              <a:rPr lang="en-US" sz="2400" dirty="0" smtClean="0"/>
              <a:t>A better approach is to let position 0 be the </a:t>
            </a:r>
            <a:r>
              <a:rPr lang="en-US" sz="2400" u="sng" dirty="0" smtClean="0"/>
              <a:t>bottom</a:t>
            </a:r>
            <a:r>
              <a:rPr lang="en-US" sz="2400" dirty="0" smtClean="0"/>
              <a:t> of the stack</a:t>
            </a:r>
          </a:p>
          <a:p>
            <a:pPr eaLnBrk="1" hangingPunct="1">
              <a:lnSpc>
                <a:spcPct val="90000"/>
              </a:lnSpc>
            </a:pPr>
            <a:endParaRPr lang="en-US" sz="2400"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buFont typeface="Wingdings" pitchFamily="2" charset="2"/>
              <a:buChar char="Ø"/>
            </a:pPr>
            <a:endParaRPr lang="en-US" dirty="0" smtClean="0"/>
          </a:p>
          <a:p>
            <a:pPr eaLnBrk="1" hangingPunct="1">
              <a:lnSpc>
                <a:spcPct val="90000"/>
              </a:lnSpc>
              <a:buFont typeface="Wingdings" pitchFamily="2" charset="2"/>
              <a:buChar char="Ø"/>
            </a:pPr>
            <a:endParaRPr lang="en-US" dirty="0"/>
          </a:p>
          <a:p>
            <a:pPr eaLnBrk="1" hangingPunct="1">
              <a:lnSpc>
                <a:spcPct val="90000"/>
              </a:lnSpc>
              <a:buFont typeface="Wingdings" pitchFamily="2" charset="2"/>
              <a:buChar char="Ø"/>
            </a:pPr>
            <a:r>
              <a:rPr lang="en-US" dirty="0" smtClean="0"/>
              <a:t>Thus our design will include</a:t>
            </a:r>
          </a:p>
          <a:p>
            <a:pPr lvl="1" eaLnBrk="1" hangingPunct="1">
              <a:lnSpc>
                <a:spcPct val="90000"/>
              </a:lnSpc>
              <a:buFont typeface="Wingdings" pitchFamily="2" charset="2"/>
              <a:buChar char="§"/>
            </a:pPr>
            <a:r>
              <a:rPr lang="en-US" dirty="0" smtClean="0"/>
              <a:t>An array to hold the stack elements</a:t>
            </a:r>
          </a:p>
          <a:p>
            <a:pPr lvl="1" eaLnBrk="1" hangingPunct="1">
              <a:lnSpc>
                <a:spcPct val="90000"/>
              </a:lnSpc>
              <a:buFont typeface="Wingdings" pitchFamily="2" charset="2"/>
              <a:buChar char="§"/>
            </a:pPr>
            <a:r>
              <a:rPr lang="en-US" dirty="0" smtClean="0"/>
              <a:t>An integer to indicate the top of the stack</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538" y="2647950"/>
            <a:ext cx="6378575" cy="184785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437" name="Group 5"/>
          <p:cNvGrpSpPr>
            <a:grpSpLocks/>
          </p:cNvGrpSpPr>
          <p:nvPr/>
        </p:nvGrpSpPr>
        <p:grpSpPr bwMode="auto">
          <a:xfrm>
            <a:off x="2209800" y="2743200"/>
            <a:ext cx="1108075" cy="2667000"/>
            <a:chOff x="1255" y="1743"/>
            <a:chExt cx="842" cy="1624"/>
          </a:xfrm>
        </p:grpSpPr>
        <p:sp>
          <p:nvSpPr>
            <p:cNvPr id="12298" name="AutoShape 6"/>
            <p:cNvSpPr>
              <a:spLocks noChangeArrowheads="1"/>
            </p:cNvSpPr>
            <p:nvPr/>
          </p:nvSpPr>
          <p:spPr bwMode="auto">
            <a:xfrm>
              <a:off x="1300" y="1743"/>
              <a:ext cx="797" cy="1093"/>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Line 7"/>
            <p:cNvSpPr>
              <a:spLocks noChangeShapeType="1"/>
            </p:cNvSpPr>
            <p:nvPr/>
          </p:nvSpPr>
          <p:spPr bwMode="auto">
            <a:xfrm flipV="1">
              <a:off x="1255" y="2865"/>
              <a:ext cx="207" cy="5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440" name="Group 8"/>
          <p:cNvGrpSpPr>
            <a:grpSpLocks/>
          </p:cNvGrpSpPr>
          <p:nvPr/>
        </p:nvGrpSpPr>
        <p:grpSpPr bwMode="auto">
          <a:xfrm>
            <a:off x="1430338" y="3282950"/>
            <a:ext cx="1031875" cy="2578100"/>
            <a:chOff x="901" y="2068"/>
            <a:chExt cx="650" cy="1624"/>
          </a:xfrm>
        </p:grpSpPr>
        <p:sp>
          <p:nvSpPr>
            <p:cNvPr id="12296" name="Oval 9"/>
            <p:cNvSpPr>
              <a:spLocks noChangeArrowheads="1"/>
            </p:cNvSpPr>
            <p:nvPr/>
          </p:nvSpPr>
          <p:spPr bwMode="auto">
            <a:xfrm>
              <a:off x="901" y="2068"/>
              <a:ext cx="532" cy="25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Line 10"/>
            <p:cNvSpPr>
              <a:spLocks noChangeShapeType="1"/>
            </p:cNvSpPr>
            <p:nvPr/>
          </p:nvSpPr>
          <p:spPr bwMode="auto">
            <a:xfrm flipH="1" flipV="1">
              <a:off x="1255" y="2334"/>
              <a:ext cx="296" cy="1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443" name="Freeform 11"/>
          <p:cNvSpPr>
            <a:spLocks/>
          </p:cNvSpPr>
          <p:nvPr/>
        </p:nvSpPr>
        <p:spPr bwMode="auto">
          <a:xfrm>
            <a:off x="101600" y="2414588"/>
            <a:ext cx="2101850" cy="1758950"/>
          </a:xfrm>
          <a:custGeom>
            <a:avLst/>
            <a:gdLst>
              <a:gd name="T0" fmla="*/ 742950 w 1324"/>
              <a:gd name="T1" fmla="*/ 0 h 1108"/>
              <a:gd name="T2" fmla="*/ 227013 w 1324"/>
              <a:gd name="T3" fmla="*/ 1406525 h 1108"/>
              <a:gd name="T4" fmla="*/ 2101850 w 1324"/>
              <a:gd name="T5" fmla="*/ 1758950 h 1108"/>
              <a:gd name="T6" fmla="*/ 0 60000 65536"/>
              <a:gd name="T7" fmla="*/ 0 60000 65536"/>
              <a:gd name="T8" fmla="*/ 0 60000 65536"/>
            </a:gdLst>
            <a:ahLst/>
            <a:cxnLst>
              <a:cxn ang="T6">
                <a:pos x="T0" y="T1"/>
              </a:cxn>
              <a:cxn ang="T7">
                <a:pos x="T2" y="T3"/>
              </a:cxn>
              <a:cxn ang="T8">
                <a:pos x="T4" y="T5"/>
              </a:cxn>
            </a:cxnLst>
            <a:rect l="0" t="0" r="r" b="b"/>
            <a:pathLst>
              <a:path w="1324" h="1108">
                <a:moveTo>
                  <a:pt x="468" y="0"/>
                </a:moveTo>
                <a:cubicBezTo>
                  <a:pt x="234" y="350"/>
                  <a:pt x="0" y="701"/>
                  <a:pt x="143" y="886"/>
                </a:cubicBezTo>
                <a:cubicBezTo>
                  <a:pt x="286" y="1071"/>
                  <a:pt x="805" y="1089"/>
                  <a:pt x="1324" y="11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614500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10" end="10"/>
                                            </p:txEl>
                                          </p:spTgt>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844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84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1843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8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smtClean="0"/>
              <a:t>Implementing a Stack</a:t>
            </a:r>
          </a:p>
        </p:txBody>
      </p:sp>
      <p:sp>
        <p:nvSpPr>
          <p:cNvPr id="22533" name="Rectangle 3"/>
          <p:cNvSpPr>
            <a:spLocks noGrp="1" noChangeArrowheads="1"/>
          </p:cNvSpPr>
          <p:nvPr>
            <p:ph type="body" idx="1"/>
          </p:nvPr>
        </p:nvSpPr>
        <p:spPr>
          <a:xfrm>
            <a:off x="281709" y="2362200"/>
            <a:ext cx="8633691" cy="1524000"/>
          </a:xfrm>
        </p:spPr>
        <p:txBody>
          <a:bodyPr/>
          <a:lstStyle/>
          <a:p>
            <a:pPr>
              <a:buFont typeface="Wingdings" pitchFamily="2" charset="2"/>
              <a:buChar char="Ø"/>
            </a:pPr>
            <a:r>
              <a:rPr lang="en-US" dirty="0" smtClean="0"/>
              <a:t>There are two ways we can implement a stack:</a:t>
            </a:r>
          </a:p>
          <a:p>
            <a:pPr lvl="1">
              <a:buFont typeface="Wingdings" pitchFamily="2" charset="2"/>
              <a:buChar char="§"/>
            </a:pPr>
            <a:r>
              <a:rPr lang="en-US" dirty="0"/>
              <a:t>Static </a:t>
            </a:r>
            <a:r>
              <a:rPr lang="en-US" dirty="0" smtClean="0"/>
              <a:t>implementation (Using an array)</a:t>
            </a:r>
          </a:p>
          <a:p>
            <a:pPr lvl="1">
              <a:buFont typeface="Wingdings" pitchFamily="2" charset="2"/>
              <a:buChar char="§"/>
            </a:pPr>
            <a:r>
              <a:rPr lang="en-US" dirty="0"/>
              <a:t>Dynamic </a:t>
            </a:r>
            <a:r>
              <a:rPr lang="en-US" dirty="0" smtClean="0"/>
              <a:t>implementation (Using a linked list)</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10025"/>
            <a:ext cx="852805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343930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smtClean="0"/>
              <a:t>Implementing a Stack</a:t>
            </a:r>
          </a:p>
        </p:txBody>
      </p:sp>
      <p:sp>
        <p:nvSpPr>
          <p:cNvPr id="23557" name="Rectangle 3"/>
          <p:cNvSpPr>
            <a:spLocks noGrp="1" noChangeArrowheads="1"/>
          </p:cNvSpPr>
          <p:nvPr>
            <p:ph type="body" idx="1"/>
          </p:nvPr>
        </p:nvSpPr>
        <p:spPr>
          <a:xfrm>
            <a:off x="304800" y="2438400"/>
            <a:ext cx="8610600" cy="2209800"/>
          </a:xfrm>
        </p:spPr>
        <p:txBody>
          <a:bodyPr/>
          <a:lstStyle/>
          <a:p>
            <a:pPr>
              <a:buFont typeface="Wingdings" pitchFamily="2" charset="2"/>
              <a:buChar char="Ø"/>
            </a:pPr>
            <a:r>
              <a:rPr lang="en-US" dirty="0" smtClean="0"/>
              <a:t>Implementing a stack using an array is fairly easy.</a:t>
            </a:r>
          </a:p>
          <a:p>
            <a:pPr lvl="1">
              <a:buFont typeface="Wingdings" pitchFamily="2" charset="2"/>
              <a:buChar char="§"/>
            </a:pPr>
            <a:r>
              <a:rPr lang="en-US" dirty="0" smtClean="0"/>
              <a:t>The bottom of the stack is at data[0]</a:t>
            </a:r>
          </a:p>
          <a:p>
            <a:pPr lvl="1">
              <a:buFont typeface="Wingdings" pitchFamily="2" charset="2"/>
              <a:buChar char="§"/>
            </a:pPr>
            <a:r>
              <a:rPr lang="en-US" dirty="0" smtClean="0"/>
              <a:t>The top of the stack is at data[numItems-1]</a:t>
            </a:r>
          </a:p>
          <a:p>
            <a:pPr lvl="1">
              <a:buFont typeface="Wingdings" pitchFamily="2" charset="2"/>
              <a:buChar char="§"/>
            </a:pPr>
            <a:r>
              <a:rPr lang="en-US" i="1" dirty="0" smtClean="0"/>
              <a:t>push</a:t>
            </a:r>
            <a:r>
              <a:rPr lang="en-US" dirty="0" smtClean="0"/>
              <a:t> onto the stack at data[</a:t>
            </a:r>
            <a:r>
              <a:rPr lang="en-US" dirty="0" err="1" smtClean="0"/>
              <a:t>numItems</a:t>
            </a:r>
            <a:r>
              <a:rPr lang="en-US" dirty="0" smtClean="0"/>
              <a:t>]</a:t>
            </a:r>
          </a:p>
          <a:p>
            <a:pPr lvl="1">
              <a:buFont typeface="Wingdings" pitchFamily="2" charset="2"/>
              <a:buChar char="§"/>
            </a:pPr>
            <a:r>
              <a:rPr lang="en-US" i="1" dirty="0" smtClean="0"/>
              <a:t>pop</a:t>
            </a:r>
            <a:r>
              <a:rPr lang="en-US" dirty="0" smtClean="0"/>
              <a:t> off of the stack at data[numItems-1]</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236575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smtClean="0"/>
              <a:t>Implementing a Stack</a:t>
            </a:r>
          </a:p>
        </p:txBody>
      </p:sp>
      <p:sp>
        <p:nvSpPr>
          <p:cNvPr id="24581" name="Rectangle 3"/>
          <p:cNvSpPr>
            <a:spLocks noGrp="1" noChangeArrowheads="1"/>
          </p:cNvSpPr>
          <p:nvPr>
            <p:ph type="body" idx="1"/>
          </p:nvPr>
        </p:nvSpPr>
        <p:spPr>
          <a:xfrm>
            <a:off x="304800" y="2492904"/>
            <a:ext cx="8610600" cy="2764896"/>
          </a:xfrm>
        </p:spPr>
        <p:txBody>
          <a:bodyPr/>
          <a:lstStyle/>
          <a:p>
            <a:pPr>
              <a:buFont typeface="Wingdings" pitchFamily="2" charset="2"/>
              <a:buChar char="Ø"/>
            </a:pPr>
            <a:r>
              <a:rPr lang="en-US" dirty="0" smtClean="0"/>
              <a:t>Implementing a stack using a linked list isn’t that bad either…</a:t>
            </a:r>
          </a:p>
          <a:p>
            <a:pPr lvl="1">
              <a:buFont typeface="Wingdings" pitchFamily="2" charset="2"/>
              <a:buChar char="§"/>
            </a:pPr>
            <a:r>
              <a:rPr lang="en-US" dirty="0" smtClean="0"/>
              <a:t>Store the items in the stack in a linked list</a:t>
            </a:r>
          </a:p>
          <a:p>
            <a:pPr lvl="1">
              <a:buFont typeface="Wingdings" pitchFamily="2" charset="2"/>
              <a:buChar char="§"/>
            </a:pPr>
            <a:r>
              <a:rPr lang="en-US" dirty="0" smtClean="0"/>
              <a:t>The top of the stack is the head node, the bottom of the stack is the end of the list</a:t>
            </a:r>
          </a:p>
          <a:p>
            <a:pPr lvl="1">
              <a:buFont typeface="Wingdings" pitchFamily="2" charset="2"/>
              <a:buChar char="§"/>
            </a:pPr>
            <a:r>
              <a:rPr lang="en-US" i="1" dirty="0" smtClean="0"/>
              <a:t>push</a:t>
            </a:r>
            <a:r>
              <a:rPr lang="en-US" dirty="0" smtClean="0"/>
              <a:t> by adding to the front of the list</a:t>
            </a:r>
          </a:p>
          <a:p>
            <a:pPr lvl="1">
              <a:buFont typeface="Wingdings" pitchFamily="2" charset="2"/>
              <a:buChar char="§"/>
            </a:pPr>
            <a:r>
              <a:rPr lang="en-US" i="1" dirty="0" smtClean="0"/>
              <a:t>pop</a:t>
            </a:r>
            <a:r>
              <a:rPr lang="en-US" dirty="0" smtClean="0"/>
              <a:t> by removing from the front of the list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716661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Arial" charset="0"/>
              </a:rPr>
              <a:t>Stack </a:t>
            </a:r>
            <a:r>
              <a:rPr lang="en-US" dirty="0" smtClean="0">
                <a:latin typeface="Arial" charset="0"/>
              </a:rPr>
              <a:t>(Array Implementation)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4" name="Rectangle 3"/>
          <p:cNvSpPr/>
          <p:nvPr/>
        </p:nvSpPr>
        <p:spPr>
          <a:xfrm>
            <a:off x="228600" y="1926812"/>
            <a:ext cx="8686800" cy="4832092"/>
          </a:xfrm>
          <a:prstGeom prst="rect">
            <a:avLst/>
          </a:prstGeom>
        </p:spPr>
        <p:txBody>
          <a:bodyPr wrap="square">
            <a:spAutoFit/>
          </a:bodyPr>
          <a:lstStyle/>
          <a:p>
            <a:pPr marL="342900" indent="-342900">
              <a:buFont typeface="Wingdings" pitchFamily="2" charset="2"/>
              <a:buChar char="Ø"/>
            </a:pPr>
            <a:r>
              <a:rPr lang="en-US" sz="2200" b="1" dirty="0">
                <a:solidFill>
                  <a:srgbClr val="073E87"/>
                </a:solidFill>
              </a:rPr>
              <a:t>Algorithm for </a:t>
            </a:r>
            <a:r>
              <a:rPr lang="en-US" sz="2200" b="1" dirty="0" smtClean="0">
                <a:solidFill>
                  <a:srgbClr val="073E87"/>
                </a:solidFill>
              </a:rPr>
              <a:t>push:</a:t>
            </a:r>
          </a:p>
          <a:p>
            <a:pPr marL="342900" indent="-342900">
              <a:buFont typeface="Wingdings" pitchFamily="2" charset="2"/>
              <a:buChar char="Ø"/>
            </a:pPr>
            <a:endParaRPr lang="en-US" sz="2200" dirty="0">
              <a:solidFill>
                <a:srgbClr val="073E87"/>
              </a:solidFill>
            </a:endParaRPr>
          </a:p>
          <a:p>
            <a:r>
              <a:rPr lang="en-US" sz="2200" dirty="0" smtClean="0">
                <a:solidFill>
                  <a:srgbClr val="073E87"/>
                </a:solidFill>
              </a:rPr>
              <a:t>Suppose </a:t>
            </a:r>
            <a:r>
              <a:rPr lang="en-US" sz="2200" dirty="0">
                <a:solidFill>
                  <a:srgbClr val="073E87"/>
                </a:solidFill>
              </a:rPr>
              <a:t>STACK[SIZE] is a one dimensional array for implementing the stack, </a:t>
            </a:r>
            <a:r>
              <a:rPr lang="en-US" sz="2200" dirty="0" smtClean="0">
                <a:solidFill>
                  <a:srgbClr val="073E87"/>
                </a:solidFill>
              </a:rPr>
              <a:t>which will </a:t>
            </a:r>
            <a:r>
              <a:rPr lang="en-US" sz="2200" dirty="0">
                <a:solidFill>
                  <a:srgbClr val="073E87"/>
                </a:solidFill>
              </a:rPr>
              <a:t>hold the data items. TOP is the pointer that points to the top most element of </a:t>
            </a:r>
            <a:r>
              <a:rPr lang="en-US" sz="2200" dirty="0" smtClean="0">
                <a:solidFill>
                  <a:srgbClr val="073E87"/>
                </a:solidFill>
              </a:rPr>
              <a:t>the stack</a:t>
            </a:r>
            <a:r>
              <a:rPr lang="en-US" sz="2200" dirty="0">
                <a:solidFill>
                  <a:srgbClr val="073E87"/>
                </a:solidFill>
              </a:rPr>
              <a:t>. Let DATA is the data item to be pushed.</a:t>
            </a:r>
          </a:p>
          <a:p>
            <a:endParaRPr lang="en-US" sz="2200" dirty="0">
              <a:solidFill>
                <a:srgbClr val="073E87"/>
              </a:solidFill>
            </a:endParaRPr>
          </a:p>
          <a:p>
            <a:endParaRPr lang="en-US" sz="2200" dirty="0">
              <a:solidFill>
                <a:srgbClr val="073E87"/>
              </a:solidFill>
            </a:endParaRPr>
          </a:p>
          <a:p>
            <a:r>
              <a:rPr lang="en-US" sz="2200" dirty="0">
                <a:solidFill>
                  <a:srgbClr val="073E87"/>
                </a:solidFill>
              </a:rPr>
              <a:t>1. If TOP = SIZE – 1, then:</a:t>
            </a:r>
          </a:p>
          <a:p>
            <a:pPr lvl="1"/>
            <a:r>
              <a:rPr lang="en-US" sz="2200" dirty="0">
                <a:solidFill>
                  <a:srgbClr val="073E87"/>
                </a:solidFill>
              </a:rPr>
              <a:t>(a) Display “The stack is in overflow condition”</a:t>
            </a:r>
          </a:p>
          <a:p>
            <a:pPr lvl="1"/>
            <a:r>
              <a:rPr lang="en-US" sz="2200" dirty="0">
                <a:solidFill>
                  <a:srgbClr val="073E87"/>
                </a:solidFill>
              </a:rPr>
              <a:t>(b) Exit</a:t>
            </a:r>
          </a:p>
          <a:p>
            <a:r>
              <a:rPr lang="en-US" sz="2200" dirty="0">
                <a:solidFill>
                  <a:srgbClr val="073E87"/>
                </a:solidFill>
              </a:rPr>
              <a:t>2. TOP = TOP + 1</a:t>
            </a:r>
          </a:p>
          <a:p>
            <a:r>
              <a:rPr lang="en-US" sz="2200" dirty="0">
                <a:solidFill>
                  <a:srgbClr val="073E87"/>
                </a:solidFill>
              </a:rPr>
              <a:t>3. STACK [TOP] = ITEM</a:t>
            </a:r>
          </a:p>
          <a:p>
            <a:r>
              <a:rPr lang="en-US" sz="2200" dirty="0">
                <a:solidFill>
                  <a:srgbClr val="073E87"/>
                </a:solidFill>
              </a:rPr>
              <a:t>4. </a:t>
            </a:r>
            <a:r>
              <a:rPr lang="en-US" sz="2200" dirty="0" smtClean="0">
                <a:solidFill>
                  <a:srgbClr val="073E87"/>
                </a:solidFill>
              </a:rPr>
              <a:t>Exit</a:t>
            </a:r>
            <a:endParaRPr lang="en-US" sz="2200" dirty="0">
              <a:solidFill>
                <a:srgbClr val="073E87"/>
              </a:solidFill>
            </a:endParaRPr>
          </a:p>
        </p:txBody>
      </p:sp>
    </p:spTree>
    <p:extLst>
      <p:ext uri="{BB962C8B-B14F-4D97-AF65-F5344CB8AC3E}">
        <p14:creationId xmlns:p14="http://schemas.microsoft.com/office/powerpoint/2010/main" val="414564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latin typeface="Arial" charset="0"/>
              </a:rPr>
              <a:t>Stack (Array Implementation)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
        <p:nvSpPr>
          <p:cNvPr id="4" name="Rectangle 3"/>
          <p:cNvSpPr/>
          <p:nvPr/>
        </p:nvSpPr>
        <p:spPr>
          <a:xfrm>
            <a:off x="228600" y="1844219"/>
            <a:ext cx="8686800" cy="4970591"/>
          </a:xfrm>
          <a:prstGeom prst="rect">
            <a:avLst/>
          </a:prstGeom>
        </p:spPr>
        <p:txBody>
          <a:bodyPr wrap="square">
            <a:spAutoFit/>
          </a:bodyPr>
          <a:lstStyle/>
          <a:p>
            <a:pPr marL="342900" indent="-342900">
              <a:buFont typeface="Wingdings" pitchFamily="2" charset="2"/>
              <a:buChar char="Ø"/>
            </a:pPr>
            <a:r>
              <a:rPr lang="en-US" sz="1500" b="1" dirty="0" smtClean="0">
                <a:solidFill>
                  <a:srgbClr val="073E87"/>
                </a:solidFill>
              </a:rPr>
              <a:t>Program for push:</a:t>
            </a:r>
          </a:p>
          <a:p>
            <a:pPr marL="342900" indent="-342900">
              <a:buFont typeface="Wingdings" pitchFamily="2" charset="2"/>
              <a:buChar char="Ø"/>
            </a:pPr>
            <a:endParaRPr lang="en-US" sz="1500" dirty="0" smtClean="0">
              <a:solidFill>
                <a:srgbClr val="073E87"/>
              </a:solidFill>
            </a:endParaRPr>
          </a:p>
          <a:p>
            <a:pPr marL="342900" indent="-342900">
              <a:buFont typeface="+mj-lt"/>
              <a:buAutoNum type="arabicPeriod"/>
            </a:pPr>
            <a:r>
              <a:rPr lang="en-US" sz="1500" dirty="0">
                <a:solidFill>
                  <a:srgbClr val="073E87"/>
                </a:solidFill>
              </a:rPr>
              <a:t>//This function will add/insert an element to Top of the stack</a:t>
            </a:r>
          </a:p>
          <a:p>
            <a:pPr marL="342900" indent="-342900">
              <a:buFont typeface="+mj-lt"/>
              <a:buAutoNum type="arabicPeriod"/>
            </a:pPr>
            <a:r>
              <a:rPr lang="en-US" sz="1500" dirty="0">
                <a:solidFill>
                  <a:srgbClr val="073E87"/>
                </a:solidFill>
              </a:rPr>
              <a:t>void </a:t>
            </a:r>
            <a:r>
              <a:rPr lang="en-US" sz="1500" dirty="0" smtClean="0">
                <a:solidFill>
                  <a:srgbClr val="073E87"/>
                </a:solidFill>
              </a:rPr>
              <a:t>push()</a:t>
            </a:r>
            <a:endParaRPr lang="en-US" sz="1500" dirty="0">
              <a:solidFill>
                <a:srgbClr val="073E87"/>
              </a:solidFill>
            </a:endParaRPr>
          </a:p>
          <a:p>
            <a:pPr marL="342900" indent="-342900">
              <a:buFont typeface="+mj-lt"/>
              <a:buAutoNum type="arabicPeriod"/>
            </a:pPr>
            <a:r>
              <a:rPr lang="en-US" sz="1500" dirty="0">
                <a:solidFill>
                  <a:srgbClr val="073E87"/>
                </a:solidFill>
              </a:rPr>
              <a:t>{</a:t>
            </a:r>
          </a:p>
          <a:p>
            <a:pPr marL="342900" indent="-342900">
              <a:buFont typeface="+mj-lt"/>
              <a:buAutoNum type="arabicPeriod"/>
            </a:pPr>
            <a:r>
              <a:rPr lang="en-US" sz="1500" dirty="0" err="1">
                <a:solidFill>
                  <a:srgbClr val="073E87"/>
                </a:solidFill>
              </a:rPr>
              <a:t>int</a:t>
            </a:r>
            <a:r>
              <a:rPr lang="en-US" sz="1500" dirty="0">
                <a:solidFill>
                  <a:srgbClr val="073E87"/>
                </a:solidFill>
              </a:rPr>
              <a:t> item;</a:t>
            </a:r>
          </a:p>
          <a:p>
            <a:pPr marL="342900" indent="-342900">
              <a:buFont typeface="+mj-lt"/>
              <a:buAutoNum type="arabicPeriod"/>
            </a:pPr>
            <a:r>
              <a:rPr lang="en-US" sz="1500" dirty="0" smtClean="0">
                <a:solidFill>
                  <a:srgbClr val="073E87"/>
                </a:solidFill>
              </a:rPr>
              <a:t>if (Top </a:t>
            </a:r>
            <a:r>
              <a:rPr lang="en-US" sz="1500" dirty="0">
                <a:solidFill>
                  <a:srgbClr val="073E87"/>
                </a:solidFill>
              </a:rPr>
              <a:t>== MAXSIZE–1)	//if the top pointer already reached the maximum allowed size </a:t>
            </a:r>
            <a:r>
              <a:rPr lang="en-US" sz="1500" dirty="0" smtClean="0">
                <a:solidFill>
                  <a:srgbClr val="073E87"/>
                </a:solidFill>
              </a:rPr>
              <a:t>then</a:t>
            </a:r>
            <a:endParaRPr lang="en-US" sz="1500" dirty="0">
              <a:solidFill>
                <a:srgbClr val="073E87"/>
              </a:solidFill>
            </a:endParaRPr>
          </a:p>
          <a:p>
            <a:pPr marL="342900" indent="-342900">
              <a:buFont typeface="+mj-lt"/>
              <a:buAutoNum type="arabicPeriod"/>
            </a:pPr>
            <a:r>
              <a:rPr lang="en-US" sz="1500" dirty="0">
                <a:solidFill>
                  <a:srgbClr val="073E87"/>
                </a:solidFill>
              </a:rPr>
              <a:t>{			//we can say that the stack is full or overflow</a:t>
            </a:r>
          </a:p>
          <a:p>
            <a:pPr marL="342900" indent="-342900">
              <a:buFont typeface="+mj-lt"/>
              <a:buAutoNum type="arabicPeriod"/>
            </a:pPr>
            <a:endParaRPr lang="en-US" sz="1500" dirty="0">
              <a:solidFill>
                <a:srgbClr val="073E87"/>
              </a:solidFill>
            </a:endParaRPr>
          </a:p>
          <a:p>
            <a:pPr marL="342900" indent="-342900">
              <a:buFont typeface="+mj-lt"/>
              <a:buAutoNum type="arabicPeriod"/>
            </a:pPr>
            <a:r>
              <a:rPr lang="en-US" sz="1500" dirty="0" err="1">
                <a:solidFill>
                  <a:srgbClr val="073E87"/>
                </a:solidFill>
              </a:rPr>
              <a:t>printf</a:t>
            </a:r>
            <a:r>
              <a:rPr lang="en-US" sz="1500" dirty="0">
                <a:solidFill>
                  <a:srgbClr val="073E87"/>
                </a:solidFill>
              </a:rPr>
              <a:t>(“\</a:t>
            </a:r>
            <a:r>
              <a:rPr lang="en-US" sz="1500" dirty="0" err="1">
                <a:solidFill>
                  <a:srgbClr val="073E87"/>
                </a:solidFill>
              </a:rPr>
              <a:t>nThe</a:t>
            </a:r>
            <a:r>
              <a:rPr lang="en-US" sz="1500" dirty="0">
                <a:solidFill>
                  <a:srgbClr val="073E87"/>
                </a:solidFill>
              </a:rPr>
              <a:t> Stack Is Full”);</a:t>
            </a:r>
          </a:p>
          <a:p>
            <a:pPr marL="342900" indent="-342900">
              <a:buFont typeface="+mj-lt"/>
              <a:buAutoNum type="arabicPeriod"/>
            </a:pPr>
            <a:r>
              <a:rPr lang="en-US" sz="1500" dirty="0" err="1">
                <a:solidFill>
                  <a:srgbClr val="073E87"/>
                </a:solidFill>
              </a:rPr>
              <a:t>getch</a:t>
            </a:r>
            <a:r>
              <a:rPr lang="en-US" sz="1500" dirty="0">
                <a:solidFill>
                  <a:srgbClr val="073E87"/>
                </a:solidFill>
              </a:rPr>
              <a:t>();</a:t>
            </a:r>
          </a:p>
          <a:p>
            <a:pPr marL="342900" indent="-342900">
              <a:buFont typeface="+mj-lt"/>
              <a:buAutoNum type="arabicPeriod"/>
            </a:pPr>
            <a:r>
              <a:rPr lang="en-US" sz="1500" dirty="0">
                <a:solidFill>
                  <a:srgbClr val="073E87"/>
                </a:solidFill>
              </a:rPr>
              <a:t>}			 //Otherwise an element can be added or inserted by incrementing </a:t>
            </a:r>
            <a:r>
              <a:rPr lang="en-US" sz="1500" dirty="0" smtClean="0">
                <a:solidFill>
                  <a:srgbClr val="073E87"/>
                </a:solidFill>
              </a:rPr>
              <a:t>the 			//stack </a:t>
            </a:r>
            <a:r>
              <a:rPr lang="en-US" sz="1500" dirty="0">
                <a:solidFill>
                  <a:srgbClr val="073E87"/>
                </a:solidFill>
              </a:rPr>
              <a:t>pointer Top as follows</a:t>
            </a:r>
          </a:p>
          <a:p>
            <a:pPr marL="342900" indent="-342900">
              <a:buFont typeface="+mj-lt"/>
              <a:buAutoNum type="arabicPeriod"/>
            </a:pPr>
            <a:r>
              <a:rPr lang="en-US" sz="1500" dirty="0">
                <a:solidFill>
                  <a:srgbClr val="073E87"/>
                </a:solidFill>
              </a:rPr>
              <a:t>else</a:t>
            </a:r>
          </a:p>
          <a:p>
            <a:pPr marL="342900" indent="-342900">
              <a:buFont typeface="+mj-lt"/>
              <a:buAutoNum type="arabicPeriod"/>
            </a:pPr>
            <a:r>
              <a:rPr lang="en-US" sz="1500" dirty="0">
                <a:solidFill>
                  <a:srgbClr val="073E87"/>
                </a:solidFill>
              </a:rPr>
              <a:t>{</a:t>
            </a:r>
          </a:p>
          <a:p>
            <a:pPr marL="342900" indent="-342900">
              <a:buFont typeface="+mj-lt"/>
              <a:buAutoNum type="arabicPeriod"/>
            </a:pPr>
            <a:r>
              <a:rPr lang="en-US" sz="1500" dirty="0" err="1">
                <a:solidFill>
                  <a:srgbClr val="073E87"/>
                </a:solidFill>
              </a:rPr>
              <a:t>printf</a:t>
            </a:r>
            <a:r>
              <a:rPr lang="en-US" sz="1500" dirty="0">
                <a:solidFill>
                  <a:srgbClr val="073E87"/>
                </a:solidFill>
              </a:rPr>
              <a:t>(“\</a:t>
            </a:r>
            <a:r>
              <a:rPr lang="en-US" sz="1500" dirty="0" err="1">
                <a:solidFill>
                  <a:srgbClr val="073E87"/>
                </a:solidFill>
              </a:rPr>
              <a:t>nEnter</a:t>
            </a:r>
            <a:r>
              <a:rPr lang="en-US" sz="1500" dirty="0">
                <a:solidFill>
                  <a:srgbClr val="073E87"/>
                </a:solidFill>
              </a:rPr>
              <a:t> The Element To Be Inserted = ”);</a:t>
            </a:r>
          </a:p>
          <a:p>
            <a:pPr marL="342900" indent="-342900">
              <a:buFont typeface="+mj-lt"/>
              <a:buAutoNum type="arabicPeriod"/>
            </a:pPr>
            <a:r>
              <a:rPr lang="en-US" sz="1500" dirty="0" err="1">
                <a:solidFill>
                  <a:srgbClr val="073E87"/>
                </a:solidFill>
              </a:rPr>
              <a:t>scanf</a:t>
            </a:r>
            <a:r>
              <a:rPr lang="en-US" sz="1500" dirty="0">
                <a:solidFill>
                  <a:srgbClr val="073E87"/>
                </a:solidFill>
              </a:rPr>
              <a:t>(“%</a:t>
            </a:r>
            <a:r>
              <a:rPr lang="en-US" sz="1500" dirty="0" err="1">
                <a:solidFill>
                  <a:srgbClr val="073E87"/>
                </a:solidFill>
              </a:rPr>
              <a:t>d”,&amp;item</a:t>
            </a:r>
            <a:r>
              <a:rPr lang="en-US" sz="1500" dirty="0">
                <a:solidFill>
                  <a:srgbClr val="073E87"/>
                </a:solidFill>
              </a:rPr>
              <a:t>);</a:t>
            </a:r>
          </a:p>
          <a:p>
            <a:pPr marL="342900" indent="-342900">
              <a:buFont typeface="+mj-lt"/>
              <a:buAutoNum type="arabicPeriod"/>
            </a:pPr>
            <a:r>
              <a:rPr lang="en-US" sz="1500" dirty="0">
                <a:solidFill>
                  <a:srgbClr val="073E87"/>
                </a:solidFill>
              </a:rPr>
              <a:t>top++;</a:t>
            </a:r>
          </a:p>
          <a:p>
            <a:pPr marL="342900" indent="-342900">
              <a:buFont typeface="+mj-lt"/>
              <a:buAutoNum type="arabicPeriod"/>
            </a:pPr>
            <a:r>
              <a:rPr lang="en-US" sz="1500" dirty="0">
                <a:solidFill>
                  <a:srgbClr val="073E87"/>
                </a:solidFill>
              </a:rPr>
              <a:t> stack[top] = </a:t>
            </a:r>
            <a:r>
              <a:rPr lang="en-US" sz="1500" dirty="0" smtClean="0">
                <a:solidFill>
                  <a:srgbClr val="073E87"/>
                </a:solidFill>
              </a:rPr>
              <a:t>item;</a:t>
            </a:r>
            <a:endParaRPr lang="en-US" sz="1500" dirty="0">
              <a:solidFill>
                <a:srgbClr val="073E87"/>
              </a:solidFill>
            </a:endParaRPr>
          </a:p>
          <a:p>
            <a:r>
              <a:rPr lang="en-US" sz="1500" dirty="0" smtClean="0">
                <a:solidFill>
                  <a:srgbClr val="073E87"/>
                </a:solidFill>
              </a:rPr>
              <a:t>	}</a:t>
            </a:r>
            <a:endParaRPr lang="en-US" sz="1500" dirty="0">
              <a:solidFill>
                <a:srgbClr val="073E87"/>
              </a:solidFill>
            </a:endParaRPr>
          </a:p>
          <a:p>
            <a:r>
              <a:rPr lang="en-US" sz="1500" dirty="0" smtClean="0">
                <a:solidFill>
                  <a:srgbClr val="073E87"/>
                </a:solidFill>
              </a:rPr>
              <a:t>	}</a:t>
            </a:r>
            <a:endParaRPr lang="en-US" sz="1500" dirty="0">
              <a:solidFill>
                <a:srgbClr val="073E87"/>
              </a:solidFill>
            </a:endParaRPr>
          </a:p>
        </p:txBody>
      </p:sp>
    </p:spTree>
    <p:extLst>
      <p:ext uri="{BB962C8B-B14F-4D97-AF65-F5344CB8AC3E}">
        <p14:creationId xmlns:p14="http://schemas.microsoft.com/office/powerpoint/2010/main" val="3413725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smtClean="0"/>
              <a:t>Stacks</a:t>
            </a:r>
          </a:p>
        </p:txBody>
      </p:sp>
      <p:sp>
        <p:nvSpPr>
          <p:cNvPr id="7171" name="Rectangle 3"/>
          <p:cNvSpPr>
            <a:spLocks noGrp="1" noChangeArrowheads="1"/>
          </p:cNvSpPr>
          <p:nvPr>
            <p:ph type="body" idx="1"/>
          </p:nvPr>
        </p:nvSpPr>
        <p:spPr>
          <a:xfrm>
            <a:off x="228600" y="1905000"/>
            <a:ext cx="8686800" cy="4953000"/>
          </a:xfrm>
        </p:spPr>
        <p:txBody>
          <a:bodyPr>
            <a:noAutofit/>
          </a:bodyPr>
          <a:lstStyle/>
          <a:p>
            <a:pPr marL="0" indent="0">
              <a:buNone/>
            </a:pPr>
            <a:r>
              <a:rPr lang="en-US" sz="2200" dirty="0" smtClean="0"/>
              <a:t>What is a Stack?</a:t>
            </a:r>
          </a:p>
          <a:p>
            <a:pPr>
              <a:buFont typeface="Wingdings" pitchFamily="2" charset="2"/>
              <a:buChar char="Ø"/>
            </a:pPr>
            <a:r>
              <a:rPr lang="en-US" sz="2200" dirty="0"/>
              <a:t>A stack is an example of a </a:t>
            </a:r>
            <a:r>
              <a:rPr lang="en-US" sz="2200" b="1" dirty="0"/>
              <a:t>data structure</a:t>
            </a:r>
            <a:endParaRPr lang="en-US" sz="2200" dirty="0"/>
          </a:p>
          <a:p>
            <a:pPr lvl="1">
              <a:buFont typeface="Wingdings" pitchFamily="2" charset="2"/>
              <a:buChar char="§"/>
            </a:pPr>
            <a:r>
              <a:rPr lang="en-US" dirty="0" smtClean="0"/>
              <a:t>A </a:t>
            </a:r>
            <a:r>
              <a:rPr lang="en-US" dirty="0"/>
              <a:t>method of </a:t>
            </a:r>
            <a:r>
              <a:rPr lang="en-US" dirty="0" smtClean="0"/>
              <a:t>organizing </a:t>
            </a:r>
            <a:r>
              <a:rPr lang="en-US" dirty="0"/>
              <a:t>data</a:t>
            </a:r>
          </a:p>
          <a:p>
            <a:pPr lvl="1">
              <a:buFont typeface="Wingdings" pitchFamily="2" charset="2"/>
              <a:buChar char="§"/>
            </a:pPr>
            <a:r>
              <a:rPr lang="en-US" dirty="0" smtClean="0"/>
              <a:t>Defined </a:t>
            </a:r>
            <a:r>
              <a:rPr lang="en-US" dirty="0"/>
              <a:t>structure and </a:t>
            </a:r>
            <a:r>
              <a:rPr lang="en-US" dirty="0" smtClean="0"/>
              <a:t>operations</a:t>
            </a:r>
          </a:p>
          <a:p>
            <a:pPr lvl="1">
              <a:buFont typeface="Wingdings" pitchFamily="2" charset="2"/>
              <a:buChar char="§"/>
            </a:pPr>
            <a:endParaRPr lang="en-US" dirty="0"/>
          </a:p>
          <a:p>
            <a:pPr lvl="1">
              <a:buFont typeface="Wingdings" pitchFamily="2" charset="2"/>
              <a:buChar char="§"/>
            </a:pPr>
            <a:endParaRPr lang="en-US" dirty="0" smtClean="0"/>
          </a:p>
          <a:p>
            <a:pPr>
              <a:buFont typeface="Wingdings" pitchFamily="2" charset="2"/>
              <a:buChar char="Ø"/>
            </a:pPr>
            <a:r>
              <a:rPr lang="en-US" dirty="0" smtClean="0"/>
              <a:t>A stack is a data structure of ordered items such that items can be inserted and removed only at one end.</a:t>
            </a:r>
          </a:p>
          <a:p>
            <a:pPr>
              <a:buFont typeface="Wingdings" pitchFamily="2" charset="2"/>
              <a:buChar char="Ø"/>
            </a:pPr>
            <a:r>
              <a:rPr lang="en-US" dirty="0"/>
              <a:t>Stacks typically used for temporary storage of </a:t>
            </a:r>
            <a:r>
              <a:rPr lang="en-US" dirty="0" smtClean="0"/>
              <a:t>data.</a:t>
            </a:r>
            <a:endParaRPr lang="en-US" dirty="0"/>
          </a:p>
          <a:p>
            <a:pPr lvl="1">
              <a:buFont typeface="Wingdings" pitchFamily="2" charset="2"/>
              <a:buChar char="Ø"/>
            </a:pPr>
            <a:endParaRPr lang="en-US" dirty="0" smtClean="0"/>
          </a:p>
          <a:p>
            <a:pPr>
              <a:buFont typeface="Wingdings" pitchFamily="2" charset="2"/>
              <a:buChar char="Ø"/>
            </a:pPr>
            <a:r>
              <a:rPr lang="en-US" sz="2200" dirty="0"/>
              <a:t>A stack is a LIFO (Last-In/First-Out) data </a:t>
            </a:r>
            <a:r>
              <a:rPr lang="en-US" sz="2200" dirty="0" smtClean="0"/>
              <a:t>structure.</a:t>
            </a:r>
            <a:endParaRPr lang="en-US" sz="2200" dirty="0"/>
          </a:p>
          <a:p>
            <a:pPr>
              <a:buFont typeface="Wingdings" pitchFamily="2" charset="2"/>
              <a:buChar char="Ø"/>
            </a:pPr>
            <a:r>
              <a:rPr lang="en-US" sz="2200" dirty="0"/>
              <a:t>A stack is sometimes also called a pushdown store.</a:t>
            </a:r>
          </a:p>
          <a:p>
            <a:pPr lvl="1"/>
            <a:endParaRPr lang="en-US" dirty="0" smtClean="0"/>
          </a:p>
        </p:txBody>
      </p:sp>
      <p:pic>
        <p:nvPicPr>
          <p:cNvPr id="6"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r="81924"/>
          <a:stretch/>
        </p:blipFill>
        <p:spPr bwMode="auto">
          <a:xfrm>
            <a:off x="5724670" y="2514600"/>
            <a:ext cx="1209530"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28982" r="47552"/>
          <a:stretch/>
        </p:blipFill>
        <p:spPr bwMode="auto">
          <a:xfrm>
            <a:off x="7543800" y="4864100"/>
            <a:ext cx="157018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305726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wipe(left)">
                                      <p:cBhvr>
                                        <p:cTn id="15" dur="500"/>
                                        <p:tgtEl>
                                          <p:spTgt spid="717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171">
                                            <p:txEl>
                                              <p:pRg st="3" end="3"/>
                                            </p:txEl>
                                          </p:spTgt>
                                        </p:tgtEl>
                                        <p:attrNameLst>
                                          <p:attrName>style.visibility</p:attrName>
                                        </p:attrNameLst>
                                      </p:cBhvr>
                                      <p:to>
                                        <p:strVal val="visible"/>
                                      </p:to>
                                    </p:set>
                                    <p:animEffect transition="in" filter="wipe(left)">
                                      <p:cBhvr>
                                        <p:cTn id="18" dur="500"/>
                                        <p:tgtEl>
                                          <p:spTgt spid="717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171">
                                            <p:txEl>
                                              <p:pRg st="6" end="6"/>
                                            </p:txEl>
                                          </p:spTgt>
                                        </p:tgtEl>
                                        <p:attrNameLst>
                                          <p:attrName>style.visibility</p:attrName>
                                        </p:attrNameLst>
                                      </p:cBhvr>
                                      <p:to>
                                        <p:strVal val="visible"/>
                                      </p:to>
                                    </p:set>
                                    <p:animEffect transition="in" filter="wipe(left)">
                                      <p:cBhvr>
                                        <p:cTn id="23" dur="500"/>
                                        <p:tgtEl>
                                          <p:spTgt spid="7171">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171">
                                            <p:txEl>
                                              <p:pRg st="7" end="7"/>
                                            </p:txEl>
                                          </p:spTgt>
                                        </p:tgtEl>
                                        <p:attrNameLst>
                                          <p:attrName>style.visibility</p:attrName>
                                        </p:attrNameLst>
                                      </p:cBhvr>
                                      <p:to>
                                        <p:strVal val="visible"/>
                                      </p:to>
                                    </p:set>
                                    <p:animEffect transition="in" filter="wipe(left)">
                                      <p:cBhvr>
                                        <p:cTn id="28"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Arial" charset="0"/>
              </a:rPr>
              <a:t>Stack </a:t>
            </a:r>
            <a:r>
              <a:rPr lang="en-US" dirty="0" smtClean="0">
                <a:latin typeface="Arial" charset="0"/>
              </a:rPr>
              <a:t>(Array Implementation)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4" name="Rectangle 3"/>
          <p:cNvSpPr/>
          <p:nvPr/>
        </p:nvSpPr>
        <p:spPr>
          <a:xfrm>
            <a:off x="228600" y="1926812"/>
            <a:ext cx="8686800" cy="4832092"/>
          </a:xfrm>
          <a:prstGeom prst="rect">
            <a:avLst/>
          </a:prstGeom>
        </p:spPr>
        <p:txBody>
          <a:bodyPr wrap="square">
            <a:spAutoFit/>
          </a:bodyPr>
          <a:lstStyle/>
          <a:p>
            <a:pPr marL="342900" indent="-342900">
              <a:buFont typeface="Wingdings" pitchFamily="2" charset="2"/>
              <a:buChar char="Ø"/>
            </a:pPr>
            <a:r>
              <a:rPr lang="en-US" sz="2200" b="1" dirty="0">
                <a:solidFill>
                  <a:srgbClr val="073E87"/>
                </a:solidFill>
              </a:rPr>
              <a:t>Algorithm for </a:t>
            </a:r>
            <a:r>
              <a:rPr lang="en-US" sz="2200" b="1" dirty="0" smtClean="0">
                <a:solidFill>
                  <a:srgbClr val="073E87"/>
                </a:solidFill>
              </a:rPr>
              <a:t>pop:</a:t>
            </a:r>
          </a:p>
          <a:p>
            <a:pPr marL="342900" indent="-342900">
              <a:buFont typeface="Wingdings" pitchFamily="2" charset="2"/>
              <a:buChar char="Ø"/>
            </a:pPr>
            <a:endParaRPr lang="en-US" sz="2200" dirty="0">
              <a:solidFill>
                <a:srgbClr val="073E87"/>
              </a:solidFill>
            </a:endParaRPr>
          </a:p>
          <a:p>
            <a:r>
              <a:rPr lang="en-US" sz="2200" dirty="0">
                <a:solidFill>
                  <a:srgbClr val="073E87"/>
                </a:solidFill>
              </a:rPr>
              <a:t>Suppose STACK[SIZE] is a one dimensional array for implementing the stack, </a:t>
            </a:r>
            <a:r>
              <a:rPr lang="en-US" sz="2200" dirty="0" smtClean="0">
                <a:solidFill>
                  <a:srgbClr val="073E87"/>
                </a:solidFill>
              </a:rPr>
              <a:t>which will </a:t>
            </a:r>
            <a:r>
              <a:rPr lang="en-US" sz="2200" dirty="0">
                <a:solidFill>
                  <a:srgbClr val="073E87"/>
                </a:solidFill>
              </a:rPr>
              <a:t>hold the data items. TOP is the pointer that points to the top most element of </a:t>
            </a:r>
            <a:r>
              <a:rPr lang="en-US" sz="2200" dirty="0" smtClean="0">
                <a:solidFill>
                  <a:srgbClr val="073E87"/>
                </a:solidFill>
              </a:rPr>
              <a:t>the stack</a:t>
            </a:r>
            <a:r>
              <a:rPr lang="en-US" sz="2200" dirty="0">
                <a:solidFill>
                  <a:srgbClr val="073E87"/>
                </a:solidFill>
              </a:rPr>
              <a:t>. DATA is the popped (or deleted) data item from the top of the stack.</a:t>
            </a:r>
          </a:p>
          <a:p>
            <a:endParaRPr lang="en-US" sz="2200" dirty="0">
              <a:solidFill>
                <a:srgbClr val="073E87"/>
              </a:solidFill>
            </a:endParaRPr>
          </a:p>
          <a:p>
            <a:r>
              <a:rPr lang="en-US" sz="2200" dirty="0">
                <a:solidFill>
                  <a:srgbClr val="073E87"/>
                </a:solidFill>
              </a:rPr>
              <a:t>1. If TOP &lt; 0, then</a:t>
            </a:r>
          </a:p>
          <a:p>
            <a:r>
              <a:rPr lang="en-US" sz="2200" dirty="0" smtClean="0">
                <a:solidFill>
                  <a:srgbClr val="073E87"/>
                </a:solidFill>
              </a:rPr>
              <a:t>	(</a:t>
            </a:r>
            <a:r>
              <a:rPr lang="en-US" sz="2200" dirty="0">
                <a:solidFill>
                  <a:srgbClr val="073E87"/>
                </a:solidFill>
              </a:rPr>
              <a:t>a) Display “The Stack is empty”</a:t>
            </a:r>
          </a:p>
          <a:p>
            <a:r>
              <a:rPr lang="en-US" sz="2200" dirty="0" smtClean="0">
                <a:solidFill>
                  <a:srgbClr val="073E87"/>
                </a:solidFill>
              </a:rPr>
              <a:t>	(</a:t>
            </a:r>
            <a:r>
              <a:rPr lang="en-US" sz="2200" dirty="0">
                <a:solidFill>
                  <a:srgbClr val="073E87"/>
                </a:solidFill>
              </a:rPr>
              <a:t>b) Exit</a:t>
            </a:r>
          </a:p>
          <a:p>
            <a:r>
              <a:rPr lang="en-US" sz="2200" dirty="0">
                <a:solidFill>
                  <a:srgbClr val="073E87"/>
                </a:solidFill>
              </a:rPr>
              <a:t>2. Else remove the Top most element</a:t>
            </a:r>
          </a:p>
          <a:p>
            <a:r>
              <a:rPr lang="en-US" sz="2200" dirty="0">
                <a:solidFill>
                  <a:srgbClr val="073E87"/>
                </a:solidFill>
              </a:rPr>
              <a:t>3. DATA = STACK[TOP]</a:t>
            </a:r>
          </a:p>
          <a:p>
            <a:r>
              <a:rPr lang="en-US" sz="2200" dirty="0">
                <a:solidFill>
                  <a:srgbClr val="073E87"/>
                </a:solidFill>
              </a:rPr>
              <a:t>4. TOP = TOP – 1</a:t>
            </a:r>
          </a:p>
          <a:p>
            <a:r>
              <a:rPr lang="en-US" sz="2200" dirty="0">
                <a:solidFill>
                  <a:srgbClr val="073E87"/>
                </a:solidFill>
              </a:rPr>
              <a:t>5. Exit</a:t>
            </a:r>
          </a:p>
        </p:txBody>
      </p:sp>
    </p:spTree>
    <p:extLst>
      <p:ext uri="{BB962C8B-B14F-4D97-AF65-F5344CB8AC3E}">
        <p14:creationId xmlns:p14="http://schemas.microsoft.com/office/powerpoint/2010/main" val="1480161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latin typeface="Arial" charset="0"/>
              </a:rPr>
              <a:t>Stack </a:t>
            </a:r>
            <a:r>
              <a:rPr lang="en-US" dirty="0">
                <a:latin typeface="Arial" charset="0"/>
              </a:rPr>
              <a:t>(Array Implementation)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4" name="Rectangle 3"/>
          <p:cNvSpPr/>
          <p:nvPr/>
        </p:nvSpPr>
        <p:spPr>
          <a:xfrm>
            <a:off x="228600" y="1850916"/>
            <a:ext cx="8686800" cy="4278094"/>
          </a:xfrm>
          <a:prstGeom prst="rect">
            <a:avLst/>
          </a:prstGeom>
        </p:spPr>
        <p:txBody>
          <a:bodyPr wrap="square">
            <a:spAutoFit/>
          </a:bodyPr>
          <a:lstStyle/>
          <a:p>
            <a:pPr marL="342900" indent="-342900">
              <a:buFont typeface="Wingdings" pitchFamily="2" charset="2"/>
              <a:buChar char="Ø"/>
            </a:pPr>
            <a:r>
              <a:rPr lang="en-US" sz="1600" b="1" dirty="0" smtClean="0">
                <a:solidFill>
                  <a:srgbClr val="073E87"/>
                </a:solidFill>
              </a:rPr>
              <a:t>Program for pop:</a:t>
            </a:r>
          </a:p>
          <a:p>
            <a:pPr marL="342900" indent="-342900">
              <a:buFont typeface="Wingdings" pitchFamily="2" charset="2"/>
              <a:buChar char="Ø"/>
            </a:pPr>
            <a:endParaRPr lang="en-US" sz="1600" dirty="0" smtClean="0">
              <a:solidFill>
                <a:srgbClr val="073E87"/>
              </a:solidFill>
            </a:endParaRPr>
          </a:p>
          <a:p>
            <a:pPr marL="342900" indent="-342900">
              <a:buFont typeface="+mj-lt"/>
              <a:buAutoNum type="arabicPeriod"/>
            </a:pPr>
            <a:r>
              <a:rPr lang="en-US" sz="1600" dirty="0">
                <a:solidFill>
                  <a:srgbClr val="073E87"/>
                </a:solidFill>
              </a:rPr>
              <a:t>//This function will delete an element from the Top of the stack</a:t>
            </a:r>
          </a:p>
          <a:p>
            <a:pPr marL="342900" indent="-342900">
              <a:buFont typeface="+mj-lt"/>
              <a:buAutoNum type="arabicPeriod"/>
            </a:pPr>
            <a:r>
              <a:rPr lang="en-US" sz="1600" dirty="0">
                <a:solidFill>
                  <a:srgbClr val="073E87"/>
                </a:solidFill>
              </a:rPr>
              <a:t>void </a:t>
            </a:r>
            <a:r>
              <a:rPr lang="en-US" sz="1600" dirty="0" smtClean="0">
                <a:solidFill>
                  <a:srgbClr val="073E87"/>
                </a:solidFill>
              </a:rPr>
              <a:t>pop()</a:t>
            </a:r>
            <a:endParaRPr lang="en-US" sz="1600" dirty="0">
              <a:solidFill>
                <a:srgbClr val="073E87"/>
              </a:solidFill>
            </a:endParaRPr>
          </a:p>
          <a:p>
            <a:pPr marL="342900" indent="-342900">
              <a:buFont typeface="+mj-lt"/>
              <a:buAutoNum type="arabicPeriod"/>
            </a:pPr>
            <a:r>
              <a:rPr lang="en-US" sz="1600" dirty="0">
                <a:solidFill>
                  <a:srgbClr val="073E87"/>
                </a:solidFill>
              </a:rPr>
              <a:t>{</a:t>
            </a:r>
          </a:p>
          <a:p>
            <a:pPr marL="342900" indent="-342900">
              <a:buFont typeface="+mj-lt"/>
              <a:buAutoNum type="arabicPeriod"/>
            </a:pPr>
            <a:r>
              <a:rPr lang="en-US" sz="1600" dirty="0" err="1">
                <a:solidFill>
                  <a:srgbClr val="073E87"/>
                </a:solidFill>
              </a:rPr>
              <a:t>int</a:t>
            </a:r>
            <a:r>
              <a:rPr lang="en-US" sz="1600" dirty="0">
                <a:solidFill>
                  <a:srgbClr val="073E87"/>
                </a:solidFill>
              </a:rPr>
              <a:t> item;		</a:t>
            </a:r>
            <a:r>
              <a:rPr lang="en-US" sz="1600" dirty="0" smtClean="0">
                <a:solidFill>
                  <a:srgbClr val="073E87"/>
                </a:solidFill>
              </a:rPr>
              <a:t>                //</a:t>
            </a:r>
            <a:r>
              <a:rPr lang="en-US" sz="1600" dirty="0">
                <a:solidFill>
                  <a:srgbClr val="073E87"/>
                </a:solidFill>
              </a:rPr>
              <a:t>If the Top pointer points to NULL, then the stack is </a:t>
            </a:r>
            <a:r>
              <a:rPr lang="en-US" sz="1600" dirty="0" smtClean="0">
                <a:solidFill>
                  <a:srgbClr val="073E87"/>
                </a:solidFill>
              </a:rPr>
              <a:t>empty</a:t>
            </a:r>
            <a:endParaRPr lang="en-US" sz="1600" dirty="0">
              <a:solidFill>
                <a:srgbClr val="073E87"/>
              </a:solidFill>
            </a:endParaRPr>
          </a:p>
          <a:p>
            <a:pPr marL="342900" indent="-342900">
              <a:buFont typeface="+mj-lt"/>
              <a:buAutoNum type="arabicPeriod"/>
            </a:pPr>
            <a:r>
              <a:rPr lang="en-US" sz="1600" dirty="0">
                <a:solidFill>
                  <a:srgbClr val="073E87"/>
                </a:solidFill>
              </a:rPr>
              <a:t>if </a:t>
            </a:r>
            <a:r>
              <a:rPr lang="en-US" sz="1600" dirty="0" smtClean="0">
                <a:solidFill>
                  <a:srgbClr val="073E87"/>
                </a:solidFill>
              </a:rPr>
              <a:t>(Top </a:t>
            </a:r>
            <a:r>
              <a:rPr lang="en-US" sz="1600" dirty="0">
                <a:solidFill>
                  <a:srgbClr val="073E87"/>
                </a:solidFill>
              </a:rPr>
              <a:t>== -1)		</a:t>
            </a:r>
            <a:r>
              <a:rPr lang="en-US" sz="1600" dirty="0" smtClean="0">
                <a:solidFill>
                  <a:srgbClr val="073E87"/>
                </a:solidFill>
              </a:rPr>
              <a:t>               // </a:t>
            </a:r>
            <a:r>
              <a:rPr lang="en-US" sz="1600" dirty="0">
                <a:solidFill>
                  <a:srgbClr val="073E87"/>
                </a:solidFill>
              </a:rPr>
              <a:t>that is NO element is there to delete or pop</a:t>
            </a:r>
          </a:p>
          <a:p>
            <a:pPr marL="342900" indent="-342900">
              <a:buFont typeface="+mj-lt"/>
              <a:buAutoNum type="arabicPeriod"/>
            </a:pPr>
            <a:r>
              <a:rPr lang="en-US" sz="1600" dirty="0" err="1">
                <a:solidFill>
                  <a:srgbClr val="073E87"/>
                </a:solidFill>
              </a:rPr>
              <a:t>printf</a:t>
            </a:r>
            <a:r>
              <a:rPr lang="en-US" sz="1600" dirty="0">
                <a:solidFill>
                  <a:srgbClr val="073E87"/>
                </a:solidFill>
              </a:rPr>
              <a:t>(“\</a:t>
            </a:r>
            <a:r>
              <a:rPr lang="en-US" sz="1600" dirty="0" err="1">
                <a:solidFill>
                  <a:srgbClr val="073E87"/>
                </a:solidFill>
              </a:rPr>
              <a:t>nThe</a:t>
            </a:r>
            <a:r>
              <a:rPr lang="en-US" sz="1600" dirty="0">
                <a:solidFill>
                  <a:srgbClr val="073E87"/>
                </a:solidFill>
              </a:rPr>
              <a:t> Stack Is Empty”);</a:t>
            </a:r>
          </a:p>
          <a:p>
            <a:pPr marL="342900" indent="-342900">
              <a:buFont typeface="+mj-lt"/>
              <a:buAutoNum type="arabicPeriod"/>
            </a:pPr>
            <a:r>
              <a:rPr lang="en-US" sz="1600" dirty="0">
                <a:solidFill>
                  <a:srgbClr val="073E87"/>
                </a:solidFill>
              </a:rPr>
              <a:t>//Otherwise the top most element in the stack is popped </a:t>
            </a:r>
            <a:r>
              <a:rPr lang="en-US" sz="1600" dirty="0" smtClean="0">
                <a:solidFill>
                  <a:srgbClr val="073E87"/>
                </a:solidFill>
              </a:rPr>
              <a:t>or deleted </a:t>
            </a:r>
            <a:r>
              <a:rPr lang="en-US" sz="1600" dirty="0">
                <a:solidFill>
                  <a:srgbClr val="073E87"/>
                </a:solidFill>
              </a:rPr>
              <a:t>by decrementing the Top pointer</a:t>
            </a:r>
          </a:p>
          <a:p>
            <a:pPr marL="342900" indent="-342900">
              <a:buFont typeface="+mj-lt"/>
              <a:buAutoNum type="arabicPeriod"/>
            </a:pPr>
            <a:r>
              <a:rPr lang="en-US" sz="1600" dirty="0">
                <a:solidFill>
                  <a:srgbClr val="073E87"/>
                </a:solidFill>
              </a:rPr>
              <a:t>else</a:t>
            </a:r>
          </a:p>
          <a:p>
            <a:pPr marL="342900" indent="-342900">
              <a:buFont typeface="+mj-lt"/>
              <a:buAutoNum type="arabicPeriod"/>
            </a:pPr>
            <a:r>
              <a:rPr lang="en-US" sz="1600" dirty="0">
                <a:solidFill>
                  <a:srgbClr val="073E87"/>
                </a:solidFill>
              </a:rPr>
              <a:t>{</a:t>
            </a:r>
          </a:p>
          <a:p>
            <a:pPr marL="342900" indent="-342900">
              <a:buFont typeface="+mj-lt"/>
              <a:buAutoNum type="arabicPeriod"/>
            </a:pPr>
            <a:r>
              <a:rPr lang="en-US" sz="1600" dirty="0" smtClean="0">
                <a:solidFill>
                  <a:srgbClr val="073E87"/>
                </a:solidFill>
              </a:rPr>
              <a:t>item= stack[top];</a:t>
            </a:r>
          </a:p>
          <a:p>
            <a:pPr marL="342900" indent="-342900">
              <a:buFont typeface="+mj-lt"/>
              <a:buAutoNum type="arabicPeriod"/>
            </a:pPr>
            <a:r>
              <a:rPr lang="en-US" sz="1600" dirty="0" smtClean="0">
                <a:solidFill>
                  <a:srgbClr val="073E87"/>
                </a:solidFill>
              </a:rPr>
              <a:t>Top=top-1;</a:t>
            </a:r>
            <a:endParaRPr lang="en-US" sz="1600" dirty="0">
              <a:solidFill>
                <a:srgbClr val="073E87"/>
              </a:solidFill>
            </a:endParaRPr>
          </a:p>
          <a:p>
            <a:pPr marL="342900" indent="-342900">
              <a:buFont typeface="+mj-lt"/>
              <a:buAutoNum type="arabicPeriod"/>
            </a:pPr>
            <a:r>
              <a:rPr lang="en-US" sz="1600" dirty="0" err="1">
                <a:solidFill>
                  <a:srgbClr val="073E87"/>
                </a:solidFill>
              </a:rPr>
              <a:t>printf</a:t>
            </a:r>
            <a:r>
              <a:rPr lang="en-US" sz="1600" dirty="0">
                <a:solidFill>
                  <a:srgbClr val="073E87"/>
                </a:solidFill>
              </a:rPr>
              <a:t>(“\</a:t>
            </a:r>
            <a:r>
              <a:rPr lang="en-US" sz="1600" dirty="0" err="1">
                <a:solidFill>
                  <a:srgbClr val="073E87"/>
                </a:solidFill>
              </a:rPr>
              <a:t>nThe</a:t>
            </a:r>
            <a:r>
              <a:rPr lang="en-US" sz="1600" dirty="0">
                <a:solidFill>
                  <a:srgbClr val="073E87"/>
                </a:solidFill>
              </a:rPr>
              <a:t> Deleted Element Is = %</a:t>
            </a:r>
            <a:r>
              <a:rPr lang="en-US" sz="1600" dirty="0" err="1">
                <a:solidFill>
                  <a:srgbClr val="073E87"/>
                </a:solidFill>
              </a:rPr>
              <a:t>d”,item</a:t>
            </a:r>
            <a:r>
              <a:rPr lang="en-US" sz="1600" dirty="0">
                <a:solidFill>
                  <a:srgbClr val="073E87"/>
                </a:solidFill>
              </a:rPr>
              <a:t>);</a:t>
            </a:r>
          </a:p>
          <a:p>
            <a:pPr marL="342900" indent="-342900">
              <a:buFont typeface="+mj-lt"/>
              <a:buAutoNum type="arabicPeriod"/>
            </a:pPr>
            <a:r>
              <a:rPr lang="en-US" sz="1600" dirty="0">
                <a:solidFill>
                  <a:srgbClr val="073E87"/>
                </a:solidFill>
              </a:rPr>
              <a:t>}</a:t>
            </a:r>
          </a:p>
          <a:p>
            <a:pPr marL="342900" indent="-342900">
              <a:buFont typeface="+mj-lt"/>
              <a:buAutoNum type="arabicPeriod"/>
            </a:pPr>
            <a:r>
              <a:rPr lang="en-US" sz="1600" dirty="0">
                <a:solidFill>
                  <a:srgbClr val="073E87"/>
                </a:solidFill>
              </a:rPr>
              <a:t>}</a:t>
            </a:r>
          </a:p>
        </p:txBody>
      </p:sp>
    </p:spTree>
    <p:extLst>
      <p:ext uri="{BB962C8B-B14F-4D97-AF65-F5344CB8AC3E}">
        <p14:creationId xmlns:p14="http://schemas.microsoft.com/office/powerpoint/2010/main" val="980872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Arial" charset="0"/>
              </a:rPr>
              <a:t>Stack </a:t>
            </a:r>
            <a:r>
              <a:rPr lang="en-US" dirty="0" smtClean="0">
                <a:latin typeface="Arial" charset="0"/>
              </a:rPr>
              <a:t>(Linked </a:t>
            </a:r>
            <a:r>
              <a:rPr lang="en-US" dirty="0">
                <a:latin typeface="Arial" charset="0"/>
              </a:rPr>
              <a:t>List </a:t>
            </a:r>
            <a:r>
              <a:rPr lang="en-US" dirty="0" smtClean="0">
                <a:latin typeface="Arial" charset="0"/>
              </a:rPr>
              <a:t>Implementation)</a:t>
            </a:r>
            <a:endParaRPr lang="en-US" dirty="0"/>
          </a:p>
        </p:txBody>
      </p:sp>
      <p:pic>
        <p:nvPicPr>
          <p:cNvPr id="5" name="Picture 12" descr="Fig03-06"/>
          <p:cNvPicPr>
            <a:picLocks noChangeAspect="1" noChangeArrowheads="1"/>
          </p:cNvPicPr>
          <p:nvPr/>
        </p:nvPicPr>
        <p:blipFill rotWithShape="1">
          <a:blip r:embed="rId2">
            <a:extLst>
              <a:ext uri="{28A0092B-C50C-407E-A947-70E740481C1C}">
                <a14:useLocalDpi xmlns:a14="http://schemas.microsoft.com/office/drawing/2010/main" val="0"/>
              </a:ext>
            </a:extLst>
          </a:blip>
          <a:srcRect l="14495"/>
          <a:stretch/>
        </p:blipFill>
        <p:spPr bwMode="auto">
          <a:xfrm>
            <a:off x="914400" y="2724150"/>
            <a:ext cx="7848600" cy="32956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562992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Arial" charset="0"/>
              </a:rPr>
              <a:t>Stack </a:t>
            </a:r>
            <a:r>
              <a:rPr lang="en-US" dirty="0" smtClean="0">
                <a:latin typeface="Arial" charset="0"/>
              </a:rPr>
              <a:t>(Linked </a:t>
            </a:r>
            <a:r>
              <a:rPr lang="en-US" dirty="0">
                <a:latin typeface="Arial" charset="0"/>
              </a:rPr>
              <a:t>List </a:t>
            </a:r>
            <a:r>
              <a:rPr lang="en-US" dirty="0" smtClean="0">
                <a:latin typeface="Arial" charset="0"/>
              </a:rPr>
              <a:t>Implementation)</a:t>
            </a:r>
            <a:endParaRPr lang="en-US" dirty="0"/>
          </a:p>
        </p:txBody>
      </p:sp>
      <p:pic>
        <p:nvPicPr>
          <p:cNvPr id="4" name="Picture 12" descr="Fig03-07"/>
          <p:cNvPicPr>
            <a:picLocks noChangeAspect="1" noChangeArrowheads="1"/>
          </p:cNvPicPr>
          <p:nvPr/>
        </p:nvPicPr>
        <p:blipFill rotWithShape="1">
          <a:blip r:embed="rId2">
            <a:extLst>
              <a:ext uri="{28A0092B-C50C-407E-A947-70E740481C1C}">
                <a14:useLocalDpi xmlns:a14="http://schemas.microsoft.com/office/drawing/2010/main" val="0"/>
              </a:ext>
            </a:extLst>
          </a:blip>
          <a:srcRect l="14232"/>
          <a:stretch/>
        </p:blipFill>
        <p:spPr bwMode="auto">
          <a:xfrm>
            <a:off x="533400" y="2620962"/>
            <a:ext cx="8153400" cy="385603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416716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fld id="{B6F35399-9CEE-48DA-8961-BB445B687D1B}" type="slidenum">
              <a:rPr lang="en-US"/>
              <a:pPr/>
              <a:t>24</a:t>
            </a:fld>
            <a:endParaRPr lang="en-US"/>
          </a:p>
        </p:txBody>
      </p:sp>
      <p:pic>
        <p:nvPicPr>
          <p:cNvPr id="437260" name="Picture 12" descr="Fig03-08"/>
          <p:cNvPicPr>
            <a:picLocks noChangeAspect="1" noChangeArrowheads="1"/>
          </p:cNvPicPr>
          <p:nvPr/>
        </p:nvPicPr>
        <p:blipFill rotWithShape="1">
          <a:blip r:embed="rId2">
            <a:extLst>
              <a:ext uri="{28A0092B-C50C-407E-A947-70E740481C1C}">
                <a14:useLocalDpi xmlns:a14="http://schemas.microsoft.com/office/drawing/2010/main" val="0"/>
              </a:ext>
            </a:extLst>
          </a:blip>
          <a:srcRect l="14802"/>
          <a:stretch/>
        </p:blipFill>
        <p:spPr bwMode="auto">
          <a:xfrm>
            <a:off x="533400" y="1600200"/>
            <a:ext cx="8001000" cy="51371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895600" y="152400"/>
            <a:ext cx="6019800" cy="769441"/>
          </a:xfrm>
          <a:prstGeom prst="rect">
            <a:avLst/>
          </a:prstGeom>
        </p:spPr>
        <p:txBody>
          <a:bodyPr wrap="square">
            <a:spAutoFit/>
          </a:bodyPr>
          <a:lstStyle/>
          <a:p>
            <a:r>
              <a:rPr lang="en-US" sz="4400" dirty="0" smtClean="0">
                <a:solidFill>
                  <a:schemeClr val="bg1"/>
                </a:solidFill>
                <a:latin typeface="+mj-lt"/>
              </a:rPr>
              <a:t>Example</a:t>
            </a:r>
            <a:endParaRPr lang="en-US" sz="4400" dirty="0">
              <a:solidFill>
                <a:schemeClr val="bg1"/>
              </a:solidFill>
              <a:latin typeface="+mj-lt"/>
            </a:endParaRPr>
          </a:p>
        </p:txBody>
      </p:sp>
    </p:spTree>
    <p:extLst>
      <p:ext uri="{BB962C8B-B14F-4D97-AF65-F5344CB8AC3E}">
        <p14:creationId xmlns:p14="http://schemas.microsoft.com/office/powerpoint/2010/main" val="1746243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7675" name="Picture 11" descr="Alg0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676400"/>
            <a:ext cx="8726487" cy="449580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611494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8699" name="Picture 11" descr="Fig03-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66875"/>
            <a:ext cx="8534400" cy="48101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5258774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9723" name="Picture 11" descr="Alg0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593138" cy="50292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625711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normAutofit/>
          </a:bodyPr>
          <a:lstStyle/>
          <a:p>
            <a:pPr eaLnBrk="1" hangingPunct="1"/>
            <a:r>
              <a:rPr lang="en-US" dirty="0" smtClean="0"/>
              <a:t>Program to push</a:t>
            </a:r>
          </a:p>
        </p:txBody>
      </p:sp>
      <p:sp>
        <p:nvSpPr>
          <p:cNvPr id="23554" name="Rectangle 3"/>
          <p:cNvSpPr>
            <a:spLocks noGrp="1" noChangeArrowheads="1"/>
          </p:cNvSpPr>
          <p:nvPr>
            <p:ph type="body" idx="1"/>
          </p:nvPr>
        </p:nvSpPr>
        <p:spPr>
          <a:xfrm>
            <a:off x="381000" y="1752599"/>
            <a:ext cx="8686800" cy="5080819"/>
          </a:xfrm>
        </p:spPr>
        <p:txBody>
          <a:bodyPr>
            <a:noAutofit/>
          </a:bodyPr>
          <a:lstStyle/>
          <a:p>
            <a:pPr marL="342900" indent="-342900">
              <a:buFont typeface="+mj-lt"/>
              <a:buAutoNum type="arabicPeriod"/>
            </a:pPr>
            <a:r>
              <a:rPr lang="en-US" sz="1400" dirty="0"/>
              <a:t>void push()</a:t>
            </a:r>
            <a:endParaRPr lang="en-US" sz="1400" dirty="0" smtClean="0">
              <a:latin typeface="Courier New"/>
            </a:endParaRPr>
          </a:p>
          <a:p>
            <a:pPr marL="342900" indent="-342900">
              <a:buFont typeface="+mj-lt"/>
              <a:buAutoNum type="arabicPeriod"/>
            </a:pPr>
            <a:r>
              <a:rPr lang="en-US" sz="1400" dirty="0"/>
              <a:t>{</a:t>
            </a:r>
          </a:p>
          <a:p>
            <a:pPr marL="342900" indent="-342900">
              <a:buFont typeface="+mj-lt"/>
              <a:buAutoNum type="arabicPeriod"/>
            </a:pPr>
            <a:r>
              <a:rPr lang="en-US" sz="1400" dirty="0" err="1"/>
              <a:t>struct</a:t>
            </a:r>
            <a:r>
              <a:rPr lang="en-US" sz="1400" dirty="0"/>
              <a:t> node *</a:t>
            </a:r>
            <a:r>
              <a:rPr lang="en-US" sz="1400" dirty="0" err="1"/>
              <a:t>ptr</a:t>
            </a:r>
            <a:r>
              <a:rPr lang="en-US" sz="1400" dirty="0"/>
              <a:t>;</a:t>
            </a:r>
          </a:p>
          <a:p>
            <a:pPr marL="342900" indent="-342900">
              <a:buFont typeface="+mj-lt"/>
              <a:buAutoNum type="arabicPeriod"/>
            </a:pPr>
            <a:r>
              <a:rPr lang="en-US" sz="1400" dirty="0" err="1"/>
              <a:t>printf</a:t>
            </a:r>
            <a:r>
              <a:rPr lang="en-US" sz="1400" dirty="0"/>
              <a:t>("\n\</a:t>
            </a:r>
            <a:r>
              <a:rPr lang="en-US" sz="1400" dirty="0" err="1"/>
              <a:t>nEnter</a:t>
            </a:r>
            <a:r>
              <a:rPr lang="en-US" sz="1400" dirty="0"/>
              <a:t> ITEM: ");</a:t>
            </a:r>
          </a:p>
          <a:p>
            <a:pPr marL="342900" indent="-342900">
              <a:buFont typeface="+mj-lt"/>
              <a:buAutoNum type="arabicPeriod"/>
            </a:pPr>
            <a:r>
              <a:rPr lang="en-US" sz="1400" dirty="0" err="1"/>
              <a:t>scanf</a:t>
            </a:r>
            <a:r>
              <a:rPr lang="en-US" sz="1400" dirty="0"/>
              <a:t>("%d", &amp;item);</a:t>
            </a:r>
          </a:p>
          <a:p>
            <a:pPr marL="342900" indent="-342900">
              <a:buFont typeface="+mj-lt"/>
              <a:buAutoNum type="arabicPeriod"/>
            </a:pPr>
            <a:r>
              <a:rPr lang="en-US" sz="1400" dirty="0"/>
              <a:t>if (top == NULL)</a:t>
            </a:r>
          </a:p>
          <a:p>
            <a:pPr marL="342900" indent="-342900">
              <a:buFont typeface="+mj-lt"/>
              <a:buAutoNum type="arabicPeriod"/>
            </a:pPr>
            <a:r>
              <a:rPr lang="en-US" sz="1400" dirty="0"/>
              <a:t>{</a:t>
            </a:r>
          </a:p>
          <a:p>
            <a:pPr marL="342900" indent="-342900">
              <a:buFont typeface="+mj-lt"/>
              <a:buAutoNum type="arabicPeriod"/>
            </a:pPr>
            <a:r>
              <a:rPr lang="en-US" sz="1400" dirty="0"/>
              <a:t>top = (</a:t>
            </a:r>
            <a:r>
              <a:rPr lang="en-US" sz="1400" dirty="0" err="1"/>
              <a:t>struct</a:t>
            </a:r>
            <a:r>
              <a:rPr lang="en-US" sz="1400" dirty="0"/>
              <a:t> node *)</a:t>
            </a:r>
            <a:r>
              <a:rPr lang="en-US" sz="1400" dirty="0" err="1"/>
              <a:t>malloc</a:t>
            </a:r>
            <a:r>
              <a:rPr lang="en-US" sz="1400" dirty="0"/>
              <a:t>(</a:t>
            </a:r>
            <a:r>
              <a:rPr lang="en-US" sz="1400" dirty="0" err="1"/>
              <a:t>sizeof</a:t>
            </a:r>
            <a:r>
              <a:rPr lang="en-US" sz="1400" dirty="0"/>
              <a:t>(</a:t>
            </a:r>
            <a:r>
              <a:rPr lang="en-US" sz="1400" dirty="0" err="1"/>
              <a:t>struct</a:t>
            </a:r>
            <a:r>
              <a:rPr lang="en-US" sz="1400" dirty="0"/>
              <a:t> node));</a:t>
            </a:r>
          </a:p>
          <a:p>
            <a:pPr marL="342900" indent="-342900">
              <a:buFont typeface="+mj-lt"/>
              <a:buAutoNum type="arabicPeriod"/>
            </a:pPr>
            <a:r>
              <a:rPr lang="en-US" sz="1400" dirty="0"/>
              <a:t>top-&gt;info = item;</a:t>
            </a:r>
          </a:p>
          <a:p>
            <a:pPr marL="342900" indent="-342900">
              <a:buFont typeface="+mj-lt"/>
              <a:buAutoNum type="arabicPeriod"/>
            </a:pPr>
            <a:r>
              <a:rPr lang="en-US" sz="1400" dirty="0"/>
              <a:t>top-&gt;link = NULL;</a:t>
            </a:r>
          </a:p>
          <a:p>
            <a:pPr marL="342900" indent="-342900">
              <a:buFont typeface="+mj-lt"/>
              <a:buAutoNum type="arabicPeriod"/>
            </a:pPr>
            <a:r>
              <a:rPr lang="en-US" sz="1400" dirty="0"/>
              <a:t>}</a:t>
            </a:r>
          </a:p>
          <a:p>
            <a:pPr marL="342900" indent="-342900">
              <a:buFont typeface="+mj-lt"/>
              <a:buAutoNum type="arabicPeriod"/>
            </a:pPr>
            <a:r>
              <a:rPr lang="en-US" sz="1400" dirty="0"/>
              <a:t>else</a:t>
            </a:r>
          </a:p>
          <a:p>
            <a:pPr marL="342900" indent="-342900">
              <a:buFont typeface="+mj-lt"/>
              <a:buAutoNum type="arabicPeriod"/>
            </a:pPr>
            <a:r>
              <a:rPr lang="en-US" sz="1400" dirty="0"/>
              <a:t>{</a:t>
            </a:r>
          </a:p>
          <a:p>
            <a:pPr marL="342900" indent="-342900">
              <a:buFont typeface="+mj-lt"/>
              <a:buAutoNum type="arabicPeriod"/>
            </a:pPr>
            <a:r>
              <a:rPr lang="en-US" sz="1400" dirty="0" err="1"/>
              <a:t>ptr</a:t>
            </a:r>
            <a:r>
              <a:rPr lang="en-US" sz="1400" dirty="0"/>
              <a:t> = top;</a:t>
            </a:r>
          </a:p>
          <a:p>
            <a:pPr marL="342900" indent="-342900">
              <a:buFont typeface="+mj-lt"/>
              <a:buAutoNum type="arabicPeriod"/>
            </a:pPr>
            <a:r>
              <a:rPr lang="en-US" sz="1400" dirty="0"/>
              <a:t>top = (</a:t>
            </a:r>
            <a:r>
              <a:rPr lang="en-US" sz="1400" dirty="0" err="1"/>
              <a:t>struct</a:t>
            </a:r>
            <a:r>
              <a:rPr lang="en-US" sz="1400" dirty="0"/>
              <a:t> node *)</a:t>
            </a:r>
            <a:r>
              <a:rPr lang="en-US" sz="1400" dirty="0" err="1"/>
              <a:t>malloc</a:t>
            </a:r>
            <a:r>
              <a:rPr lang="en-US" sz="1400" dirty="0"/>
              <a:t>(</a:t>
            </a:r>
            <a:r>
              <a:rPr lang="en-US" sz="1400" dirty="0" err="1"/>
              <a:t>sizeof</a:t>
            </a:r>
            <a:r>
              <a:rPr lang="en-US" sz="1400" dirty="0"/>
              <a:t>(</a:t>
            </a:r>
            <a:r>
              <a:rPr lang="en-US" sz="1400" dirty="0" err="1"/>
              <a:t>struct</a:t>
            </a:r>
            <a:r>
              <a:rPr lang="en-US" sz="1400" dirty="0"/>
              <a:t> node));</a:t>
            </a:r>
          </a:p>
          <a:p>
            <a:pPr marL="342900" indent="-342900">
              <a:buFont typeface="+mj-lt"/>
              <a:buAutoNum type="arabicPeriod"/>
            </a:pPr>
            <a:r>
              <a:rPr lang="en-US" sz="1400" dirty="0"/>
              <a:t>top-&gt;info = item;</a:t>
            </a:r>
          </a:p>
          <a:p>
            <a:pPr marL="342900" indent="-342900">
              <a:buFont typeface="+mj-lt"/>
              <a:buAutoNum type="arabicPeriod"/>
            </a:pPr>
            <a:r>
              <a:rPr lang="en-US" sz="1400" dirty="0"/>
              <a:t>top-&gt;link = </a:t>
            </a:r>
            <a:r>
              <a:rPr lang="en-US" sz="1400" dirty="0" err="1"/>
              <a:t>ptr</a:t>
            </a:r>
            <a:r>
              <a:rPr lang="en-US" sz="1400" dirty="0"/>
              <a:t>;</a:t>
            </a:r>
          </a:p>
          <a:p>
            <a:pPr marL="342900" indent="-342900">
              <a:buFont typeface="+mj-lt"/>
              <a:buAutoNum type="arabicPeriod"/>
            </a:pPr>
            <a:r>
              <a:rPr lang="en-US" sz="1400" dirty="0"/>
              <a:t>}</a:t>
            </a:r>
          </a:p>
          <a:p>
            <a:pPr marL="342900" indent="-342900">
              <a:buFont typeface="+mj-lt"/>
              <a:buAutoNum type="arabicPeriod"/>
            </a:pPr>
            <a:r>
              <a:rPr lang="en-US" sz="1400" dirty="0" err="1"/>
              <a:t>printf</a:t>
            </a:r>
            <a:r>
              <a:rPr lang="en-US" sz="1400" dirty="0"/>
              <a:t>("\</a:t>
            </a:r>
            <a:r>
              <a:rPr lang="en-US" sz="1400" dirty="0" err="1"/>
              <a:t>nItem</a:t>
            </a:r>
            <a:r>
              <a:rPr lang="en-US" sz="1400" dirty="0"/>
              <a:t> inserted: %d\n", item);</a:t>
            </a:r>
          </a:p>
          <a:p>
            <a:pPr marL="342900" indent="-342900">
              <a:buFont typeface="+mj-lt"/>
              <a:buAutoNum type="arabicPeriod"/>
            </a:pPr>
            <a:r>
              <a:rPr lang="en-US" sz="1400" dirty="0"/>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12751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0747" name="Picture 11" descr="Fig03-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28775"/>
            <a:ext cx="8534400" cy="48482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81283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smtClean="0"/>
              <a:t>Stacks Example</a:t>
            </a:r>
          </a:p>
        </p:txBody>
      </p:sp>
      <p:pic>
        <p:nvPicPr>
          <p:cNvPr id="3" name="Content Placeholder 2"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2590800"/>
            <a:ext cx="8686800" cy="3886200"/>
          </a:xfrm>
        </p:spPr>
      </p:pic>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886108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1" name="Picture 11" descr="Alg0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598612"/>
            <a:ext cx="8593137" cy="503078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2751199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dirty="0"/>
              <a:t>Program to </a:t>
            </a:r>
            <a:r>
              <a:rPr lang="en-US" dirty="0" smtClean="0"/>
              <a:t>pop</a:t>
            </a:r>
          </a:p>
        </p:txBody>
      </p:sp>
      <p:sp>
        <p:nvSpPr>
          <p:cNvPr id="23554" name="Rectangle 3"/>
          <p:cNvSpPr>
            <a:spLocks noGrp="1" noChangeArrowheads="1"/>
          </p:cNvSpPr>
          <p:nvPr>
            <p:ph type="body" idx="1"/>
          </p:nvPr>
        </p:nvSpPr>
        <p:spPr>
          <a:xfrm>
            <a:off x="228600" y="1676400"/>
            <a:ext cx="8686800" cy="4572000"/>
          </a:xfrm>
        </p:spPr>
        <p:txBody>
          <a:bodyPr>
            <a:noAutofit/>
          </a:bodyPr>
          <a:lstStyle/>
          <a:p>
            <a:pPr marL="457200" indent="-457200">
              <a:lnSpc>
                <a:spcPct val="90000"/>
              </a:lnSpc>
              <a:buFont typeface="+mj-lt"/>
              <a:buAutoNum type="arabicPeriod"/>
            </a:pPr>
            <a:r>
              <a:rPr lang="en-US" sz="2200" dirty="0" smtClean="0"/>
              <a:t>void </a:t>
            </a:r>
            <a:r>
              <a:rPr lang="en-US" sz="2200" dirty="0"/>
              <a:t>pop()</a:t>
            </a:r>
          </a:p>
          <a:p>
            <a:pPr marL="457200" indent="-457200">
              <a:lnSpc>
                <a:spcPct val="90000"/>
              </a:lnSpc>
              <a:buFont typeface="+mj-lt"/>
              <a:buAutoNum type="arabicPeriod"/>
            </a:pPr>
            <a:r>
              <a:rPr lang="en-US" sz="2200" dirty="0"/>
              <a:t>{</a:t>
            </a:r>
          </a:p>
          <a:p>
            <a:pPr marL="457200" indent="-457200">
              <a:lnSpc>
                <a:spcPct val="90000"/>
              </a:lnSpc>
              <a:buFont typeface="+mj-lt"/>
              <a:buAutoNum type="arabicPeriod"/>
            </a:pPr>
            <a:r>
              <a:rPr lang="en-US" sz="2200" dirty="0" err="1"/>
              <a:t>struct</a:t>
            </a:r>
            <a:r>
              <a:rPr lang="en-US" sz="2200" dirty="0"/>
              <a:t> node *</a:t>
            </a:r>
            <a:r>
              <a:rPr lang="en-US" sz="2200" dirty="0" err="1"/>
              <a:t>ptr</a:t>
            </a:r>
            <a:r>
              <a:rPr lang="en-US" sz="2200" dirty="0"/>
              <a:t>;</a:t>
            </a:r>
          </a:p>
          <a:p>
            <a:pPr marL="457200" indent="-457200">
              <a:lnSpc>
                <a:spcPct val="90000"/>
              </a:lnSpc>
              <a:buFont typeface="+mj-lt"/>
              <a:buAutoNum type="arabicPeriod"/>
            </a:pPr>
            <a:r>
              <a:rPr lang="en-US" sz="2200" dirty="0"/>
              <a:t>if (top == NULL)</a:t>
            </a:r>
          </a:p>
          <a:p>
            <a:pPr marL="457200" indent="-457200">
              <a:lnSpc>
                <a:spcPct val="90000"/>
              </a:lnSpc>
              <a:buFont typeface="+mj-lt"/>
              <a:buAutoNum type="arabicPeriod"/>
            </a:pPr>
            <a:r>
              <a:rPr lang="en-US" sz="2200" dirty="0" err="1"/>
              <a:t>printf</a:t>
            </a:r>
            <a:r>
              <a:rPr lang="en-US" sz="2200" dirty="0" smtClean="0"/>
              <a:t>("\n\</a:t>
            </a:r>
            <a:r>
              <a:rPr lang="en-US" sz="2200" dirty="0" err="1" smtClean="0"/>
              <a:t>nStack</a:t>
            </a:r>
            <a:r>
              <a:rPr lang="en-US" sz="2200" dirty="0" smtClean="0"/>
              <a:t> </a:t>
            </a:r>
            <a:r>
              <a:rPr lang="en-US" sz="2200" dirty="0"/>
              <a:t>is </a:t>
            </a:r>
            <a:r>
              <a:rPr lang="en-US" sz="2200" dirty="0" smtClean="0"/>
              <a:t>empty\n</a:t>
            </a:r>
            <a:r>
              <a:rPr lang="en-US" sz="2200" dirty="0"/>
              <a:t>");</a:t>
            </a:r>
          </a:p>
          <a:p>
            <a:pPr marL="457200" indent="-457200">
              <a:lnSpc>
                <a:spcPct val="90000"/>
              </a:lnSpc>
              <a:buFont typeface="+mj-lt"/>
              <a:buAutoNum type="arabicPeriod"/>
            </a:pPr>
            <a:r>
              <a:rPr lang="en-US" sz="2200" dirty="0"/>
              <a:t>else</a:t>
            </a:r>
          </a:p>
          <a:p>
            <a:pPr marL="457200" indent="-457200">
              <a:lnSpc>
                <a:spcPct val="90000"/>
              </a:lnSpc>
              <a:buFont typeface="+mj-lt"/>
              <a:buAutoNum type="arabicPeriod"/>
            </a:pPr>
            <a:r>
              <a:rPr lang="en-US" sz="2200" dirty="0"/>
              <a:t>{</a:t>
            </a:r>
          </a:p>
          <a:p>
            <a:pPr marL="457200" indent="-457200">
              <a:lnSpc>
                <a:spcPct val="90000"/>
              </a:lnSpc>
              <a:buFont typeface="+mj-lt"/>
              <a:buAutoNum type="arabicPeriod"/>
            </a:pPr>
            <a:r>
              <a:rPr lang="en-US" sz="2200" dirty="0" err="1"/>
              <a:t>ptr</a:t>
            </a:r>
            <a:r>
              <a:rPr lang="en-US" sz="2200" dirty="0"/>
              <a:t> = top;</a:t>
            </a:r>
          </a:p>
          <a:p>
            <a:pPr marL="457200" indent="-457200">
              <a:lnSpc>
                <a:spcPct val="90000"/>
              </a:lnSpc>
              <a:buFont typeface="+mj-lt"/>
              <a:buAutoNum type="arabicPeriod"/>
            </a:pPr>
            <a:r>
              <a:rPr lang="en-US" sz="2200" dirty="0"/>
              <a:t>item = </a:t>
            </a:r>
            <a:r>
              <a:rPr lang="en-US" sz="2200" dirty="0" smtClean="0"/>
              <a:t>top-&gt;info</a:t>
            </a:r>
            <a:r>
              <a:rPr lang="en-US" sz="2200" dirty="0"/>
              <a:t>;</a:t>
            </a:r>
          </a:p>
          <a:p>
            <a:pPr marL="457200" indent="-457200">
              <a:lnSpc>
                <a:spcPct val="90000"/>
              </a:lnSpc>
              <a:buFont typeface="+mj-lt"/>
              <a:buAutoNum type="arabicPeriod"/>
            </a:pPr>
            <a:r>
              <a:rPr lang="en-US" sz="2200" dirty="0"/>
              <a:t>top = </a:t>
            </a:r>
            <a:r>
              <a:rPr lang="en-US" sz="2200" dirty="0" smtClean="0"/>
              <a:t>top-&gt;</a:t>
            </a:r>
            <a:r>
              <a:rPr lang="en-US" sz="2200" dirty="0"/>
              <a:t>link;</a:t>
            </a:r>
          </a:p>
          <a:p>
            <a:pPr marL="457200" indent="-457200">
              <a:lnSpc>
                <a:spcPct val="90000"/>
              </a:lnSpc>
              <a:buFont typeface="+mj-lt"/>
              <a:buAutoNum type="arabicPeriod"/>
            </a:pPr>
            <a:r>
              <a:rPr lang="en-US" sz="2200" dirty="0"/>
              <a:t>free(</a:t>
            </a:r>
            <a:r>
              <a:rPr lang="en-US" sz="2200" dirty="0" err="1"/>
              <a:t>ptr</a:t>
            </a:r>
            <a:r>
              <a:rPr lang="en-US" sz="2200" dirty="0"/>
              <a:t>);</a:t>
            </a:r>
          </a:p>
          <a:p>
            <a:pPr marL="457200" indent="-457200">
              <a:lnSpc>
                <a:spcPct val="90000"/>
              </a:lnSpc>
              <a:buFont typeface="+mj-lt"/>
              <a:buAutoNum type="arabicPeriod"/>
            </a:pPr>
            <a:r>
              <a:rPr lang="en-US" sz="2200" dirty="0" err="1"/>
              <a:t>printf</a:t>
            </a:r>
            <a:r>
              <a:rPr lang="en-US" sz="2200" dirty="0" smtClean="0"/>
              <a:t>("\n\</a:t>
            </a:r>
            <a:r>
              <a:rPr lang="en-US" sz="2200" dirty="0" err="1" smtClean="0"/>
              <a:t>nItem</a:t>
            </a:r>
            <a:r>
              <a:rPr lang="en-US" sz="2200" dirty="0" smtClean="0"/>
              <a:t> </a:t>
            </a:r>
            <a:r>
              <a:rPr lang="en-US" sz="2200" dirty="0"/>
              <a:t>deleted: %d", item</a:t>
            </a:r>
            <a:r>
              <a:rPr lang="en-US" sz="2200" dirty="0" smtClean="0"/>
              <a:t>);</a:t>
            </a:r>
          </a:p>
          <a:p>
            <a:pPr marL="457200" indent="-457200">
              <a:lnSpc>
                <a:spcPct val="90000"/>
              </a:lnSpc>
              <a:buFont typeface="+mj-lt"/>
              <a:buAutoNum type="arabicPeriod"/>
            </a:pPr>
            <a:r>
              <a:rPr lang="en-US" sz="2200" dirty="0" smtClean="0"/>
              <a:t>}</a:t>
            </a:r>
          </a:p>
          <a:p>
            <a:pPr marL="457200" indent="-457200">
              <a:lnSpc>
                <a:spcPct val="90000"/>
              </a:lnSpc>
              <a:buFont typeface="+mj-lt"/>
              <a:buAutoNum type="arabicPeriod"/>
            </a:pPr>
            <a:r>
              <a:rPr lang="en-US" sz="2200" dirty="0"/>
              <a:t>}</a:t>
            </a: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796958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dirty="0" smtClean="0"/>
              <a:t>Traversing</a:t>
            </a:r>
          </a:p>
        </p:txBody>
      </p:sp>
      <p:sp>
        <p:nvSpPr>
          <p:cNvPr id="23554" name="Rectangle 3"/>
          <p:cNvSpPr>
            <a:spLocks noGrp="1" noChangeArrowheads="1"/>
          </p:cNvSpPr>
          <p:nvPr>
            <p:ph type="body" idx="1"/>
          </p:nvPr>
        </p:nvSpPr>
        <p:spPr>
          <a:xfrm>
            <a:off x="228600" y="1752600"/>
            <a:ext cx="8686800" cy="4800600"/>
          </a:xfrm>
        </p:spPr>
        <p:txBody>
          <a:bodyPr>
            <a:noAutofit/>
          </a:bodyPr>
          <a:lstStyle/>
          <a:p>
            <a:pPr marL="457200" indent="-457200">
              <a:buFont typeface="+mj-lt"/>
              <a:buAutoNum type="arabicPeriod"/>
            </a:pPr>
            <a:r>
              <a:rPr lang="en-US" sz="2000" dirty="0"/>
              <a:t>void display()</a:t>
            </a:r>
          </a:p>
          <a:p>
            <a:pPr marL="457200" indent="-457200">
              <a:buFont typeface="+mj-lt"/>
              <a:buAutoNum type="arabicPeriod"/>
            </a:pPr>
            <a:r>
              <a:rPr lang="en-US" sz="2000" dirty="0"/>
              <a:t>{</a:t>
            </a:r>
          </a:p>
          <a:p>
            <a:pPr marL="457200" indent="-457200">
              <a:buFont typeface="+mj-lt"/>
              <a:buAutoNum type="arabicPeriod"/>
            </a:pPr>
            <a:r>
              <a:rPr lang="en-US" sz="2000" dirty="0" err="1"/>
              <a:t>struct</a:t>
            </a:r>
            <a:r>
              <a:rPr lang="en-US" sz="2000" dirty="0"/>
              <a:t> node *</a:t>
            </a:r>
            <a:r>
              <a:rPr lang="en-US" sz="2000" dirty="0" err="1"/>
              <a:t>ptr</a:t>
            </a:r>
            <a:r>
              <a:rPr lang="en-US" sz="2000" dirty="0"/>
              <a:t>;</a:t>
            </a:r>
          </a:p>
          <a:p>
            <a:pPr marL="457200" indent="-457200">
              <a:buFont typeface="+mj-lt"/>
              <a:buAutoNum type="arabicPeriod"/>
            </a:pPr>
            <a:r>
              <a:rPr lang="en-US" sz="2000" dirty="0"/>
              <a:t>if (top == NULL)</a:t>
            </a:r>
          </a:p>
          <a:p>
            <a:pPr marL="457200" indent="-457200">
              <a:buFont typeface="+mj-lt"/>
              <a:buAutoNum type="arabicPeriod"/>
            </a:pPr>
            <a:r>
              <a:rPr lang="en-US" sz="2000" dirty="0" err="1"/>
              <a:t>printf</a:t>
            </a:r>
            <a:r>
              <a:rPr lang="en-US" sz="2000" dirty="0" smtClean="0"/>
              <a:t>("\n\</a:t>
            </a:r>
            <a:r>
              <a:rPr lang="en-US" sz="2000" dirty="0" err="1" smtClean="0"/>
              <a:t>nStack</a:t>
            </a:r>
            <a:r>
              <a:rPr lang="en-US" sz="2000" dirty="0" smtClean="0"/>
              <a:t> </a:t>
            </a:r>
            <a:r>
              <a:rPr lang="en-US" sz="2000" dirty="0"/>
              <a:t>is </a:t>
            </a:r>
            <a:r>
              <a:rPr lang="en-US" sz="2000" dirty="0" smtClean="0"/>
              <a:t>empty\n</a:t>
            </a:r>
            <a:r>
              <a:rPr lang="en-US" sz="2000" dirty="0"/>
              <a:t>");</a:t>
            </a:r>
          </a:p>
          <a:p>
            <a:pPr marL="457200" indent="-457200">
              <a:buFont typeface="+mj-lt"/>
              <a:buAutoNum type="arabicPeriod"/>
            </a:pPr>
            <a:r>
              <a:rPr lang="en-US" sz="2000" dirty="0"/>
              <a:t>else</a:t>
            </a:r>
          </a:p>
          <a:p>
            <a:pPr marL="457200" indent="-457200">
              <a:buFont typeface="+mj-lt"/>
              <a:buAutoNum type="arabicPeriod"/>
            </a:pPr>
            <a:r>
              <a:rPr lang="en-US" sz="2000" dirty="0"/>
              <a:t>{</a:t>
            </a:r>
          </a:p>
          <a:p>
            <a:pPr marL="457200" indent="-457200">
              <a:buFont typeface="+mj-lt"/>
              <a:buAutoNum type="arabicPeriod"/>
            </a:pPr>
            <a:r>
              <a:rPr lang="en-US" sz="2000" dirty="0" err="1"/>
              <a:t>ptr</a:t>
            </a:r>
            <a:r>
              <a:rPr lang="en-US" sz="2000" dirty="0"/>
              <a:t> = top;</a:t>
            </a:r>
          </a:p>
          <a:p>
            <a:pPr marL="457200" indent="-457200">
              <a:buFont typeface="+mj-lt"/>
              <a:buAutoNum type="arabicPeriod"/>
            </a:pPr>
            <a:r>
              <a:rPr lang="en-US" sz="2000" dirty="0"/>
              <a:t>while(</a:t>
            </a:r>
            <a:r>
              <a:rPr lang="en-US" sz="2000" dirty="0" err="1"/>
              <a:t>ptr</a:t>
            </a:r>
            <a:r>
              <a:rPr lang="en-US" sz="2000" dirty="0"/>
              <a:t> != NULL)</a:t>
            </a:r>
          </a:p>
          <a:p>
            <a:pPr marL="457200" indent="-457200">
              <a:buFont typeface="+mj-lt"/>
              <a:buAutoNum type="arabicPeriod"/>
            </a:pPr>
            <a:r>
              <a:rPr lang="en-US" sz="2000" dirty="0"/>
              <a:t>{</a:t>
            </a:r>
          </a:p>
          <a:p>
            <a:pPr marL="457200" indent="-457200">
              <a:buFont typeface="+mj-lt"/>
              <a:buAutoNum type="arabicPeriod"/>
            </a:pPr>
            <a:r>
              <a:rPr lang="en-US" sz="2000" dirty="0" err="1"/>
              <a:t>printf</a:t>
            </a:r>
            <a:r>
              <a:rPr lang="en-US" sz="2000" dirty="0" smtClean="0"/>
              <a:t>("\n\</a:t>
            </a:r>
            <a:r>
              <a:rPr lang="en-US" sz="2000" dirty="0" err="1" smtClean="0"/>
              <a:t>n%d</a:t>
            </a:r>
            <a:r>
              <a:rPr lang="en-US" sz="2000" dirty="0"/>
              <a:t>", </a:t>
            </a:r>
            <a:r>
              <a:rPr lang="en-US" sz="2000" dirty="0" smtClean="0"/>
              <a:t> </a:t>
            </a:r>
            <a:r>
              <a:rPr lang="en-US" sz="2000" dirty="0" err="1" smtClean="0"/>
              <a:t>ptr</a:t>
            </a:r>
            <a:r>
              <a:rPr lang="en-US" sz="2000" dirty="0" smtClean="0"/>
              <a:t>-&gt;</a:t>
            </a:r>
            <a:r>
              <a:rPr lang="en-US" sz="2000" dirty="0"/>
              <a:t>info);</a:t>
            </a:r>
          </a:p>
          <a:p>
            <a:pPr marL="457200" indent="-457200">
              <a:buFont typeface="+mj-lt"/>
              <a:buAutoNum type="arabicPeriod"/>
            </a:pPr>
            <a:r>
              <a:rPr lang="en-US" sz="2000" dirty="0" err="1"/>
              <a:t>ptr</a:t>
            </a:r>
            <a:r>
              <a:rPr lang="en-US" sz="2000" dirty="0"/>
              <a:t> = </a:t>
            </a:r>
            <a:r>
              <a:rPr lang="en-US" sz="2000" dirty="0" err="1" smtClean="0"/>
              <a:t>ptr</a:t>
            </a:r>
            <a:r>
              <a:rPr lang="en-US" sz="2000" dirty="0" smtClean="0"/>
              <a:t>-&gt;</a:t>
            </a:r>
            <a:r>
              <a:rPr lang="en-US" sz="2000" dirty="0"/>
              <a:t>link;</a:t>
            </a:r>
          </a:p>
          <a:p>
            <a:pPr marL="457200" indent="-457200">
              <a:buFont typeface="+mj-lt"/>
              <a:buAutoNum type="arabicPeriod"/>
            </a:pPr>
            <a:r>
              <a:rPr lang="en-US" sz="2000" dirty="0"/>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003540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pPr eaLnBrk="1" hangingPunct="1"/>
            <a:r>
              <a:rPr lang="en-US" dirty="0" smtClean="0"/>
              <a:t>Applications of Stacks</a:t>
            </a:r>
          </a:p>
        </p:txBody>
      </p:sp>
      <p:sp>
        <p:nvSpPr>
          <p:cNvPr id="23554" name="Rectangle 3"/>
          <p:cNvSpPr>
            <a:spLocks noGrp="1" noChangeArrowheads="1"/>
          </p:cNvSpPr>
          <p:nvPr>
            <p:ph type="body" idx="1"/>
          </p:nvPr>
        </p:nvSpPr>
        <p:spPr>
          <a:xfrm>
            <a:off x="228600" y="1828800"/>
            <a:ext cx="8686800" cy="4572000"/>
          </a:xfrm>
        </p:spPr>
        <p:txBody>
          <a:bodyPr>
            <a:noAutofit/>
          </a:bodyPr>
          <a:lstStyle/>
          <a:p>
            <a:pPr>
              <a:lnSpc>
                <a:spcPct val="90000"/>
              </a:lnSpc>
              <a:buFont typeface="Wingdings" pitchFamily="2" charset="2"/>
              <a:buChar char="Ø"/>
            </a:pPr>
            <a:r>
              <a:rPr lang="en-US" sz="2200" dirty="0"/>
              <a:t>Stack applications can be classified into four broad categories: </a:t>
            </a:r>
            <a:r>
              <a:rPr lang="en-US" sz="2200" i="1" dirty="0">
                <a:solidFill>
                  <a:schemeClr val="folHlink"/>
                </a:solidFill>
              </a:rPr>
              <a:t>reversing data</a:t>
            </a:r>
            <a:r>
              <a:rPr lang="en-US" sz="2200" dirty="0"/>
              <a:t>, </a:t>
            </a:r>
            <a:r>
              <a:rPr lang="en-US" sz="2200" i="1" dirty="0">
                <a:solidFill>
                  <a:schemeClr val="folHlink"/>
                </a:solidFill>
              </a:rPr>
              <a:t>pairing data</a:t>
            </a:r>
            <a:r>
              <a:rPr lang="en-US" sz="2200" dirty="0"/>
              <a:t>, </a:t>
            </a:r>
            <a:r>
              <a:rPr lang="en-US" sz="2200" i="1" dirty="0">
                <a:solidFill>
                  <a:schemeClr val="folHlink"/>
                </a:solidFill>
              </a:rPr>
              <a:t>postponing data</a:t>
            </a:r>
            <a:r>
              <a:rPr lang="en-US" sz="2200" dirty="0"/>
              <a:t> </a:t>
            </a:r>
            <a:r>
              <a:rPr lang="en-US" sz="2200" i="1" dirty="0">
                <a:solidFill>
                  <a:schemeClr val="folHlink"/>
                </a:solidFill>
              </a:rPr>
              <a:t>usage</a:t>
            </a:r>
            <a:r>
              <a:rPr lang="en-US" sz="2200" dirty="0"/>
              <a:t> and </a:t>
            </a:r>
            <a:r>
              <a:rPr lang="en-US" sz="2200" i="1" dirty="0">
                <a:solidFill>
                  <a:schemeClr val="folHlink"/>
                </a:solidFill>
              </a:rPr>
              <a:t>backtracking steps</a:t>
            </a:r>
            <a:r>
              <a:rPr lang="en-US" sz="2200" dirty="0" smtClean="0"/>
              <a:t>.</a:t>
            </a:r>
            <a:endParaRPr lang="en-US" sz="2200" dirty="0"/>
          </a:p>
          <a:p>
            <a:pPr eaLnBrk="1" hangingPunct="1">
              <a:lnSpc>
                <a:spcPct val="90000"/>
              </a:lnSpc>
              <a:buFont typeface="Wingdings" pitchFamily="2" charset="2"/>
              <a:buChar char="Ø"/>
            </a:pPr>
            <a:r>
              <a:rPr lang="en-US" sz="2200" dirty="0" smtClean="0"/>
              <a:t>Direct applications</a:t>
            </a:r>
          </a:p>
          <a:p>
            <a:pPr lvl="1" eaLnBrk="1" hangingPunct="1">
              <a:lnSpc>
                <a:spcPct val="90000"/>
              </a:lnSpc>
              <a:buFont typeface="Wingdings" pitchFamily="2" charset="2"/>
              <a:buChar char="§"/>
            </a:pPr>
            <a:r>
              <a:rPr lang="en-US" dirty="0" smtClean="0"/>
              <a:t>Page-visited history in a Web browser</a:t>
            </a:r>
          </a:p>
          <a:p>
            <a:pPr lvl="1" eaLnBrk="1" hangingPunct="1">
              <a:lnSpc>
                <a:spcPct val="90000"/>
              </a:lnSpc>
              <a:buFont typeface="Wingdings" pitchFamily="2" charset="2"/>
              <a:buChar char="§"/>
            </a:pPr>
            <a:r>
              <a:rPr lang="en-US" dirty="0" smtClean="0"/>
              <a:t>Undo sequence in a text editor</a:t>
            </a:r>
          </a:p>
          <a:p>
            <a:pPr lvl="1" eaLnBrk="1" hangingPunct="1">
              <a:lnSpc>
                <a:spcPct val="90000"/>
              </a:lnSpc>
              <a:buFont typeface="Wingdings" pitchFamily="2" charset="2"/>
              <a:buChar char="§"/>
            </a:pPr>
            <a:r>
              <a:rPr lang="en-US" dirty="0" smtClean="0"/>
              <a:t>Chain of method calls in the Java Virtual Machine or C++ runtime environment</a:t>
            </a:r>
          </a:p>
          <a:p>
            <a:pPr lvl="1">
              <a:buFont typeface="Wingdings" pitchFamily="2" charset="2"/>
              <a:buChar char="§"/>
            </a:pPr>
            <a:r>
              <a:rPr lang="en-US" dirty="0"/>
              <a:t>Program execution</a:t>
            </a:r>
          </a:p>
          <a:p>
            <a:pPr lvl="1">
              <a:buFont typeface="Wingdings" pitchFamily="2" charset="2"/>
              <a:buChar char="§"/>
            </a:pPr>
            <a:r>
              <a:rPr lang="en-US" dirty="0"/>
              <a:t>Parsing</a:t>
            </a:r>
          </a:p>
          <a:p>
            <a:pPr lvl="1">
              <a:buFont typeface="Wingdings" pitchFamily="2" charset="2"/>
              <a:buChar char="§"/>
            </a:pPr>
            <a:r>
              <a:rPr lang="en-US" dirty="0"/>
              <a:t>Evaluating postfix expressions</a:t>
            </a:r>
          </a:p>
          <a:p>
            <a:pPr eaLnBrk="1" hangingPunct="1">
              <a:lnSpc>
                <a:spcPct val="90000"/>
              </a:lnSpc>
              <a:buFont typeface="Wingdings" pitchFamily="2" charset="2"/>
              <a:buChar char="Ø"/>
            </a:pPr>
            <a:r>
              <a:rPr lang="en-US" sz="2200" dirty="0" smtClean="0"/>
              <a:t>Indirect applications</a:t>
            </a:r>
          </a:p>
          <a:p>
            <a:pPr lvl="1" eaLnBrk="1" hangingPunct="1">
              <a:lnSpc>
                <a:spcPct val="90000"/>
              </a:lnSpc>
              <a:buFont typeface="Wingdings" pitchFamily="2" charset="2"/>
              <a:buChar char="§"/>
            </a:pPr>
            <a:r>
              <a:rPr lang="en-US" dirty="0" smtClean="0"/>
              <a:t>Auxiliary data structure for algorithms</a:t>
            </a:r>
          </a:p>
          <a:p>
            <a:pPr lvl="1" eaLnBrk="1" hangingPunct="1">
              <a:lnSpc>
                <a:spcPct val="90000"/>
              </a:lnSpc>
              <a:buFont typeface="Wingdings" pitchFamily="2" charset="2"/>
              <a:buChar char="§"/>
            </a:pPr>
            <a:r>
              <a:rPr lang="en-US" dirty="0" smtClean="0"/>
              <a:t>Component of other data structures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833163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a:bodyPr>
          <a:lstStyle/>
          <a:p>
            <a:r>
              <a:rPr lang="en-US" dirty="0"/>
              <a:t>Reversing data </a:t>
            </a:r>
            <a:r>
              <a:rPr lang="en-US" dirty="0" smtClean="0"/>
              <a:t>items</a:t>
            </a:r>
          </a:p>
        </p:txBody>
      </p:sp>
      <p:sp>
        <p:nvSpPr>
          <p:cNvPr id="21509" name="Rectangle 3"/>
          <p:cNvSpPr>
            <a:spLocks noGrp="1" noChangeArrowheads="1"/>
          </p:cNvSpPr>
          <p:nvPr>
            <p:ph type="body" idx="1"/>
          </p:nvPr>
        </p:nvSpPr>
        <p:spPr>
          <a:xfrm>
            <a:off x="228600" y="2514600"/>
            <a:ext cx="8610599" cy="1981200"/>
          </a:xfrm>
        </p:spPr>
        <p:txBody>
          <a:bodyPr/>
          <a:lstStyle/>
          <a:p>
            <a:pPr algn="just">
              <a:buFont typeface="Wingdings" pitchFamily="2" charset="2"/>
              <a:buChar char="Ø"/>
            </a:pPr>
            <a:r>
              <a:rPr lang="en-US" dirty="0">
                <a:latin typeface="Times New Roman" pitchFamily="18" charset="0"/>
              </a:rPr>
              <a:t>Reversing data items requires that a given set of data items be reordered so that the first and last items are exchanged, with all of the positions between the first and last also being relatively exchanged. For example, the list (2, 4, 7, 1, 6, 8) becomes (8, 6, 1, 7, 4, 2).</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077535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a:bodyPr>
          <a:lstStyle/>
          <a:p>
            <a:r>
              <a:rPr lang="en-US" dirty="0"/>
              <a:t>Pairing data </a:t>
            </a:r>
            <a:r>
              <a:rPr lang="en-US" dirty="0" smtClean="0"/>
              <a:t>items</a:t>
            </a:r>
          </a:p>
        </p:txBody>
      </p:sp>
      <p:sp>
        <p:nvSpPr>
          <p:cNvPr id="21509" name="Rectangle 3"/>
          <p:cNvSpPr>
            <a:spLocks noGrp="1" noChangeArrowheads="1"/>
          </p:cNvSpPr>
          <p:nvPr>
            <p:ph type="body" idx="1"/>
          </p:nvPr>
        </p:nvSpPr>
        <p:spPr>
          <a:xfrm>
            <a:off x="228600" y="2362200"/>
            <a:ext cx="8763000" cy="4343400"/>
          </a:xfrm>
        </p:spPr>
        <p:txBody>
          <a:bodyPr>
            <a:noAutofit/>
          </a:bodyPr>
          <a:lstStyle/>
          <a:p>
            <a:pPr algn="just">
              <a:buFont typeface="Wingdings" pitchFamily="2" charset="2"/>
              <a:buChar char="Ø"/>
            </a:pPr>
            <a:r>
              <a:rPr lang="en-US" sz="2200" dirty="0"/>
              <a:t>We often need to pair some characters in an expression. For example, when we write a mathematical expression in a computer language, we often need to use parentheses to change the precedence of operators. The following two expressions are evaluated differently because of the parentheses in the second expression:</a:t>
            </a:r>
          </a:p>
          <a:p>
            <a:pPr algn="just">
              <a:buFont typeface="Wingdings" pitchFamily="2" charset="2"/>
              <a:buChar char="Ø"/>
            </a:pPr>
            <a:endParaRPr lang="en-US" sz="2200" dirty="0" smtClean="0"/>
          </a:p>
          <a:p>
            <a:pPr algn="just">
              <a:buFont typeface="Wingdings" pitchFamily="2" charset="2"/>
              <a:buChar char="Ø"/>
            </a:pPr>
            <a:endParaRPr lang="en-US" sz="2200" dirty="0"/>
          </a:p>
          <a:p>
            <a:pPr algn="just">
              <a:buFont typeface="Wingdings" pitchFamily="2" charset="2"/>
              <a:buChar char="Ø"/>
            </a:pPr>
            <a:endParaRPr lang="en-US" sz="2200" dirty="0" smtClean="0"/>
          </a:p>
          <a:p>
            <a:pPr algn="just">
              <a:buFont typeface="Wingdings" pitchFamily="2" charset="2"/>
              <a:buChar char="Ø"/>
            </a:pPr>
            <a:r>
              <a:rPr lang="en-US" sz="2200" dirty="0" smtClean="0"/>
              <a:t>When </a:t>
            </a:r>
            <a:r>
              <a:rPr lang="en-US" sz="2200" dirty="0"/>
              <a:t>we type an expression with a lot of parentheses, we often forget to pair the parentheses. One of the duties of a compiler is to do the checking for us. The compiler uses a stack to check that all opening parentheses are paired with a closing parentheses</a:t>
            </a:r>
            <a:r>
              <a:rPr lang="en-US" sz="2200" dirty="0" smtClean="0"/>
              <a:t>.</a:t>
            </a:r>
            <a:endParaRPr lang="en-US" sz="2200"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8" y="4343400"/>
            <a:ext cx="798353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810001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a:bodyPr>
          <a:lstStyle/>
          <a:p>
            <a:r>
              <a:rPr lang="en-US" dirty="0" smtClean="0">
                <a:solidFill>
                  <a:schemeClr val="bg1"/>
                </a:solidFill>
                <a:latin typeface="Times New Roman" pitchFamily="18" charset="0"/>
              </a:rPr>
              <a:t>Example</a:t>
            </a:r>
            <a:endParaRPr lang="en-US" dirty="0" smtClean="0"/>
          </a:p>
        </p:txBody>
      </p:sp>
      <p:sp>
        <p:nvSpPr>
          <p:cNvPr id="21509" name="Rectangle 3"/>
          <p:cNvSpPr>
            <a:spLocks noGrp="1" noChangeArrowheads="1"/>
          </p:cNvSpPr>
          <p:nvPr>
            <p:ph type="body" idx="1"/>
          </p:nvPr>
        </p:nvSpPr>
        <p:spPr>
          <a:xfrm>
            <a:off x="228600" y="2362200"/>
            <a:ext cx="8763000" cy="685799"/>
          </a:xfrm>
        </p:spPr>
        <p:txBody>
          <a:bodyPr>
            <a:noAutofit/>
          </a:bodyPr>
          <a:lstStyle/>
          <a:p>
            <a:pPr algn="just">
              <a:buFont typeface="Wingdings" pitchFamily="2" charset="2"/>
              <a:buChar char="Ø"/>
            </a:pPr>
            <a:r>
              <a:rPr lang="en-US" sz="2200" dirty="0" smtClean="0">
                <a:effectLst>
                  <a:outerShdw blurRad="38100" dist="38100" dir="2700000" algn="tl">
                    <a:srgbClr val="C0C0C0"/>
                  </a:outerShdw>
                </a:effectLst>
              </a:rPr>
              <a:t>Algorithm to check </a:t>
            </a:r>
            <a:r>
              <a:rPr lang="en-US" sz="2200" dirty="0">
                <a:effectLst>
                  <a:outerShdw blurRad="38100" dist="38100" dir="2700000" algn="tl">
                    <a:srgbClr val="C0C0C0"/>
                  </a:outerShdw>
                </a:effectLst>
              </a:rPr>
              <a:t>if all opening parentheses are paired with a closing parenthesis</a:t>
            </a:r>
            <a:r>
              <a:rPr lang="en-US" sz="2200" dirty="0" smtClean="0">
                <a:effectLst>
                  <a:outerShdw blurRad="38100" dist="38100" dir="2700000" algn="tl">
                    <a:srgbClr val="C0C0C0"/>
                  </a:outerShdw>
                </a:effectLst>
              </a:rPr>
              <a:t>.</a:t>
            </a:r>
            <a:endParaRPr lang="en-US" sz="2200" dirty="0">
              <a:effectLst>
                <a:outerShdw blurRad="38100" dist="38100" dir="2700000" algn="tl">
                  <a:srgbClr val="C0C0C0"/>
                </a:outerShdw>
              </a:effectLst>
            </a:endParaRPr>
          </a:p>
        </p:txBody>
      </p:sp>
      <p:pic>
        <p:nvPicPr>
          <p:cNvPr id="5"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6857" r="1137"/>
          <a:stretch/>
        </p:blipFill>
        <p:spPr bwMode="auto">
          <a:xfrm>
            <a:off x="304800" y="3048000"/>
            <a:ext cx="851262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792913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a:bodyPr>
          <a:lstStyle/>
          <a:p>
            <a:r>
              <a:rPr lang="en-US" dirty="0" smtClean="0">
                <a:solidFill>
                  <a:schemeClr val="bg1"/>
                </a:solidFill>
                <a:latin typeface="Times New Roman" pitchFamily="18" charset="0"/>
              </a:rPr>
              <a:t>Example </a:t>
            </a:r>
            <a:r>
              <a:rPr lang="en-US" dirty="0">
                <a:effectLst>
                  <a:outerShdw blurRad="38100" dist="38100" dir="2700000" algn="tl">
                    <a:srgbClr val="C0C0C0"/>
                  </a:outerShdw>
                </a:effectLst>
                <a:latin typeface="Times New Roman" pitchFamily="18" charset="0"/>
              </a:rPr>
              <a:t>(Continued</a:t>
            </a:r>
            <a:r>
              <a:rPr lang="en-US" dirty="0" smtClean="0">
                <a:effectLst>
                  <a:outerShdw blurRad="38100" dist="38100" dir="2700000" algn="tl">
                    <a:srgbClr val="C0C0C0"/>
                  </a:outerShdw>
                </a:effectLst>
                <a:latin typeface="Times New Roman" pitchFamily="18" charset="0"/>
              </a:rPr>
              <a:t>)</a:t>
            </a:r>
            <a:endParaRPr lang="en-US" dirty="0" smtClean="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67000"/>
            <a:ext cx="8610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328438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pPr eaLnBrk="1" hangingPunct="1"/>
            <a:r>
              <a:rPr lang="en-US" dirty="0" smtClean="0"/>
              <a:t>Applications of Stacks</a:t>
            </a:r>
          </a:p>
        </p:txBody>
      </p:sp>
      <p:sp>
        <p:nvSpPr>
          <p:cNvPr id="23554" name="Rectangle 3"/>
          <p:cNvSpPr>
            <a:spLocks noGrp="1" noChangeArrowheads="1"/>
          </p:cNvSpPr>
          <p:nvPr>
            <p:ph type="body" idx="1"/>
          </p:nvPr>
        </p:nvSpPr>
        <p:spPr>
          <a:xfrm>
            <a:off x="228600" y="1828800"/>
            <a:ext cx="8686800" cy="4800600"/>
          </a:xfrm>
        </p:spPr>
        <p:txBody>
          <a:bodyPr>
            <a:noAutofit/>
          </a:bodyPr>
          <a:lstStyle/>
          <a:p>
            <a:pPr>
              <a:lnSpc>
                <a:spcPct val="90000"/>
              </a:lnSpc>
              <a:buFont typeface="Wingdings" pitchFamily="2" charset="2"/>
              <a:buChar char="Ø"/>
            </a:pPr>
            <a:r>
              <a:rPr lang="en-US" sz="2200" b="1" dirty="0" smtClean="0"/>
              <a:t>RECURSION</a:t>
            </a:r>
          </a:p>
          <a:p>
            <a:pPr>
              <a:buFont typeface="Wingdings" pitchFamily="2" charset="2"/>
              <a:buChar char="§"/>
            </a:pPr>
            <a:r>
              <a:rPr lang="en-US" sz="2200" dirty="0"/>
              <a:t>Recursion occurs when a function is called by itself repeatedly; the function is </a:t>
            </a:r>
            <a:r>
              <a:rPr lang="en-US" sz="2200" dirty="0" smtClean="0"/>
              <a:t>called recursive </a:t>
            </a:r>
            <a:r>
              <a:rPr lang="en-US" sz="2200" dirty="0"/>
              <a:t>function. The general algorithm model for any recursive function contains </a:t>
            </a:r>
            <a:r>
              <a:rPr lang="en-US" sz="2200" dirty="0" smtClean="0"/>
              <a:t>the following </a:t>
            </a:r>
            <a:r>
              <a:rPr lang="en-US" sz="2200" dirty="0"/>
              <a:t>steps:</a:t>
            </a:r>
          </a:p>
          <a:p>
            <a:pPr marL="457200" indent="-457200">
              <a:buAutoNum type="arabicPeriod"/>
            </a:pPr>
            <a:endParaRPr lang="en-US" sz="2200" b="1" i="1" dirty="0" smtClean="0"/>
          </a:p>
          <a:p>
            <a:pPr marL="457200" indent="-457200">
              <a:buAutoNum type="arabicPeriod"/>
            </a:pPr>
            <a:r>
              <a:rPr lang="en-US" sz="2200" b="1" i="1" dirty="0" smtClean="0"/>
              <a:t>Prologue</a:t>
            </a:r>
            <a:r>
              <a:rPr lang="en-US" sz="2200" b="1" i="1" dirty="0"/>
              <a:t>:</a:t>
            </a:r>
            <a:r>
              <a:rPr lang="en-US" sz="2200" i="1" dirty="0"/>
              <a:t> </a:t>
            </a:r>
            <a:r>
              <a:rPr lang="en-US" sz="2200" dirty="0"/>
              <a:t>Save the parameters, local variables, and return </a:t>
            </a:r>
            <a:r>
              <a:rPr lang="en-US" sz="2200" dirty="0" smtClean="0"/>
              <a:t>address.</a:t>
            </a:r>
          </a:p>
          <a:p>
            <a:pPr marL="457200" indent="-457200">
              <a:buAutoNum type="arabicPeriod"/>
            </a:pPr>
            <a:endParaRPr lang="en-US" sz="2200" dirty="0"/>
          </a:p>
          <a:p>
            <a:pPr marL="457200" indent="-457200">
              <a:buAutoNum type="arabicPeriod"/>
            </a:pPr>
            <a:r>
              <a:rPr lang="en-US" sz="2200" dirty="0" smtClean="0"/>
              <a:t> </a:t>
            </a:r>
            <a:r>
              <a:rPr lang="en-US" sz="2200" b="1" i="1" dirty="0"/>
              <a:t>Body: </a:t>
            </a:r>
            <a:r>
              <a:rPr lang="en-US" sz="2200" dirty="0"/>
              <a:t>If the base criterion has been reached, then perform the final </a:t>
            </a:r>
            <a:r>
              <a:rPr lang="en-US" sz="2200" dirty="0" smtClean="0"/>
              <a:t>computation and </a:t>
            </a:r>
            <a:r>
              <a:rPr lang="en-US" sz="2200" dirty="0"/>
              <a:t>go to step 3; otherwise, perform the </a:t>
            </a:r>
            <a:r>
              <a:rPr lang="en-US" sz="2200" dirty="0" smtClean="0"/>
              <a:t>partial computation </a:t>
            </a:r>
            <a:r>
              <a:rPr lang="en-US" sz="2200" dirty="0"/>
              <a:t>and go to step </a:t>
            </a:r>
            <a:r>
              <a:rPr lang="en-US" sz="2200" dirty="0" smtClean="0"/>
              <a:t>1 (initiate </a:t>
            </a:r>
            <a:r>
              <a:rPr lang="en-US" sz="2200" dirty="0"/>
              <a:t>a recursive call</a:t>
            </a:r>
            <a:r>
              <a:rPr lang="en-US" sz="2200" dirty="0" smtClean="0"/>
              <a:t>).</a:t>
            </a:r>
          </a:p>
          <a:p>
            <a:pPr marL="457200" indent="-457200">
              <a:buAutoNum type="arabicPeriod"/>
            </a:pPr>
            <a:endParaRPr lang="en-US" sz="2200" b="1" i="1" dirty="0"/>
          </a:p>
          <a:p>
            <a:pPr marL="457200" indent="-457200">
              <a:buAutoNum type="arabicPeriod"/>
            </a:pPr>
            <a:r>
              <a:rPr lang="en-US" sz="2200" b="1" i="1" dirty="0" smtClean="0"/>
              <a:t>Epilogue</a:t>
            </a:r>
            <a:r>
              <a:rPr lang="en-US" sz="2200" b="1" i="1" dirty="0"/>
              <a:t>:</a:t>
            </a:r>
            <a:r>
              <a:rPr lang="en-US" sz="2200" i="1" dirty="0"/>
              <a:t> </a:t>
            </a:r>
            <a:r>
              <a:rPr lang="en-US" sz="2200" dirty="0"/>
              <a:t>Restore the most recently saved parameters, local variables, and </a:t>
            </a:r>
            <a:r>
              <a:rPr lang="en-US" sz="2200" dirty="0" smtClean="0"/>
              <a:t>return address</a:t>
            </a:r>
            <a:r>
              <a:rPr lang="en-US" sz="2200" dirty="0"/>
              <a:t>.</a:t>
            </a: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477928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normAutofit/>
          </a:bodyPr>
          <a:lstStyle/>
          <a:p>
            <a:r>
              <a:rPr lang="en-US" b="1" dirty="0" smtClean="0"/>
              <a:t>RECURSION</a:t>
            </a: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19200"/>
            <a:ext cx="8763000" cy="5638800"/>
          </a:xfrm>
          <a:prstGeom prst="rect">
            <a:avLst/>
          </a:prstGeom>
        </p:spPr>
      </p:pic>
    </p:spTree>
    <p:extLst>
      <p:ext uri="{BB962C8B-B14F-4D97-AF65-F5344CB8AC3E}">
        <p14:creationId xmlns:p14="http://schemas.microsoft.com/office/powerpoint/2010/main" val="477928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dirty="0" smtClean="0"/>
              <a:t>Stacks</a:t>
            </a:r>
          </a:p>
        </p:txBody>
      </p:sp>
      <p:sp>
        <p:nvSpPr>
          <p:cNvPr id="21509" name="Rectangle 3"/>
          <p:cNvSpPr>
            <a:spLocks noGrp="1" noChangeArrowheads="1"/>
          </p:cNvSpPr>
          <p:nvPr>
            <p:ph type="body" idx="1"/>
          </p:nvPr>
        </p:nvSpPr>
        <p:spPr>
          <a:xfrm>
            <a:off x="304800" y="2514600"/>
            <a:ext cx="8610600" cy="2286000"/>
          </a:xfrm>
        </p:spPr>
        <p:txBody>
          <a:bodyPr>
            <a:normAutofit/>
          </a:bodyPr>
          <a:lstStyle/>
          <a:p>
            <a:pPr>
              <a:buFont typeface="Wingdings" pitchFamily="2" charset="2"/>
              <a:buChar char="Ø"/>
            </a:pPr>
            <a:r>
              <a:rPr lang="en-US" sz="2200" b="1" dirty="0" smtClean="0"/>
              <a:t>Problem:</a:t>
            </a:r>
          </a:p>
          <a:p>
            <a:pPr lvl="1">
              <a:buFont typeface="Wingdings" pitchFamily="2" charset="2"/>
              <a:buChar char="§"/>
            </a:pPr>
            <a:r>
              <a:rPr lang="en-US" dirty="0" smtClean="0"/>
              <a:t>What happens if we try to pop an item off the stack when the stack is empty?</a:t>
            </a:r>
          </a:p>
          <a:p>
            <a:pPr lvl="2">
              <a:buFont typeface="Wingdings" pitchFamily="2" charset="2"/>
              <a:buChar char="§"/>
            </a:pPr>
            <a:r>
              <a:rPr lang="en-US" sz="2200" dirty="0" smtClean="0"/>
              <a:t>This is called a stack underflow.  The pop method needs some way of telling us that this has happened.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248538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smtClean="0"/>
              <a:t>RECURSION Example</a:t>
            </a: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10994"/>
          <a:stretch/>
        </p:blipFill>
        <p:spPr>
          <a:xfrm>
            <a:off x="228600" y="1371600"/>
            <a:ext cx="8763000" cy="4953000"/>
          </a:xfrm>
          <a:prstGeom prst="rect">
            <a:avLst/>
          </a:prstGeom>
        </p:spPr>
      </p:pic>
    </p:spTree>
    <p:extLst>
      <p:ext uri="{BB962C8B-B14F-4D97-AF65-F5344CB8AC3E}">
        <p14:creationId xmlns:p14="http://schemas.microsoft.com/office/powerpoint/2010/main" val="477928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normAutofit/>
          </a:bodyPr>
          <a:lstStyle/>
          <a:p>
            <a:r>
              <a:rPr lang="en-US" b="1" dirty="0"/>
              <a:t>TOWER OF </a:t>
            </a:r>
            <a:r>
              <a:rPr lang="en-US" b="1" dirty="0" smtClean="0"/>
              <a:t>HANOI</a:t>
            </a: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219201"/>
            <a:ext cx="8763000" cy="1676400"/>
          </a:xfrm>
          <a:prstGeom prst="rect">
            <a:avLst/>
          </a:prstGeom>
        </p:spPr>
      </p:pic>
      <p:pic>
        <p:nvPicPr>
          <p:cNvPr id="5" name="Picture 4" descr="Screen Clipping"/>
          <p:cNvPicPr>
            <a:picLocks noChangeAspect="1"/>
          </p:cNvPicPr>
          <p:nvPr/>
        </p:nvPicPr>
        <p:blipFill rotWithShape="1">
          <a:blip r:embed="rId4">
            <a:extLst>
              <a:ext uri="{28A0092B-C50C-407E-A947-70E740481C1C}">
                <a14:useLocalDpi xmlns:a14="http://schemas.microsoft.com/office/drawing/2010/main" val="0"/>
              </a:ext>
            </a:extLst>
          </a:blip>
          <a:srcRect l="4979"/>
          <a:stretch/>
        </p:blipFill>
        <p:spPr>
          <a:xfrm>
            <a:off x="228600" y="3200051"/>
            <a:ext cx="8763000" cy="3505549"/>
          </a:xfrm>
          <a:prstGeom prst="rect">
            <a:avLst/>
          </a:prstGeom>
        </p:spPr>
      </p:pic>
    </p:spTree>
    <p:extLst>
      <p:ext uri="{BB962C8B-B14F-4D97-AF65-F5344CB8AC3E}">
        <p14:creationId xmlns:p14="http://schemas.microsoft.com/office/powerpoint/2010/main" val="477928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04800"/>
            <a:ext cx="8229600" cy="865239"/>
          </a:xfrm>
        </p:spPr>
        <p:txBody>
          <a:bodyPr/>
          <a:lstStyle/>
          <a:p>
            <a:r>
              <a:rPr lang="en-US" b="1" dirty="0"/>
              <a:t>TOWER OF HANOI</a:t>
            </a: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2688"/>
          <a:stretch/>
        </p:blipFill>
        <p:spPr>
          <a:xfrm>
            <a:off x="228600" y="1143000"/>
            <a:ext cx="8763000" cy="5638800"/>
          </a:xfrm>
          <a:prstGeom prst="rect">
            <a:avLst/>
          </a:prstGeom>
        </p:spPr>
      </p:pic>
    </p:spTree>
    <p:extLst>
      <p:ext uri="{BB962C8B-B14F-4D97-AF65-F5344CB8AC3E}">
        <p14:creationId xmlns:p14="http://schemas.microsoft.com/office/powerpoint/2010/main" val="477928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a:t>TOWER OF HANOI</a:t>
            </a: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19200"/>
            <a:ext cx="8839199" cy="5638800"/>
          </a:xfrm>
          <a:prstGeom prst="rect">
            <a:avLst/>
          </a:prstGeom>
        </p:spPr>
      </p:pic>
    </p:spTree>
    <p:extLst>
      <p:ext uri="{BB962C8B-B14F-4D97-AF65-F5344CB8AC3E}">
        <p14:creationId xmlns:p14="http://schemas.microsoft.com/office/powerpoint/2010/main" val="477928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a:t>TOWER OF HANOI</a:t>
            </a: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150374"/>
            <a:ext cx="8839200" cy="5707626"/>
          </a:xfrm>
          <a:prstGeom prst="rect">
            <a:avLst/>
          </a:prstGeom>
        </p:spPr>
      </p:pic>
    </p:spTree>
    <p:extLst>
      <p:ext uri="{BB962C8B-B14F-4D97-AF65-F5344CB8AC3E}">
        <p14:creationId xmlns:p14="http://schemas.microsoft.com/office/powerpoint/2010/main" val="2654586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a:t>TOWER OF HANOI</a:t>
            </a: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638166"/>
            <a:ext cx="8763000" cy="1857634"/>
          </a:xfrm>
          <a:prstGeom prst="rect">
            <a:avLst/>
          </a:prstGeom>
        </p:spPr>
      </p:pic>
    </p:spTree>
    <p:extLst>
      <p:ext uri="{BB962C8B-B14F-4D97-AF65-F5344CB8AC3E}">
        <p14:creationId xmlns:p14="http://schemas.microsoft.com/office/powerpoint/2010/main" val="2654586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152400"/>
            <a:ext cx="8229600" cy="1252728"/>
          </a:xfrm>
        </p:spPr>
        <p:txBody>
          <a:bodyPr/>
          <a:lstStyle/>
          <a:p>
            <a:r>
              <a:rPr lang="en-US" b="1" dirty="0"/>
              <a:t>TOWER OF HANOI</a:t>
            </a:r>
            <a:endParaRPr lang="en-US" dirty="0" smtClean="0"/>
          </a:p>
        </p:txBody>
      </p:sp>
      <p:sp>
        <p:nvSpPr>
          <p:cNvPr id="3" name="Content Placeholder 2"/>
          <p:cNvSpPr>
            <a:spLocks noGrp="1"/>
          </p:cNvSpPr>
          <p:nvPr>
            <p:ph idx="1"/>
          </p:nvPr>
        </p:nvSpPr>
        <p:spPr>
          <a:xfrm>
            <a:off x="304800" y="2492904"/>
            <a:ext cx="8593394" cy="3907896"/>
          </a:xfrm>
        </p:spPr>
        <p:txBody>
          <a:bodyPr rtlCol="0">
            <a:normAutofit fontScale="85000" lnSpcReduction="10000"/>
          </a:bodyPr>
          <a:lstStyle/>
          <a:p>
            <a:pPr>
              <a:buFont typeface="Wingdings" pitchFamily="2" charset="2"/>
              <a:buChar char="Ø"/>
              <a:defRPr/>
            </a:pPr>
            <a:r>
              <a:rPr lang="en-US" dirty="0"/>
              <a:t>Recursive Solution for the Tower of Hanoi with algorithm</a:t>
            </a:r>
          </a:p>
          <a:p>
            <a:pPr fontAlgn="auto">
              <a:spcAft>
                <a:spcPts val="0"/>
              </a:spcAft>
              <a:buFont typeface="Arial" pitchFamily="34" charset="0"/>
              <a:buNone/>
              <a:defRPr/>
            </a:pPr>
            <a:endParaRPr lang="en-US" dirty="0" smtClean="0"/>
          </a:p>
          <a:p>
            <a:pPr fontAlgn="auto">
              <a:spcAft>
                <a:spcPts val="0"/>
              </a:spcAft>
              <a:buFont typeface="Wingdings" pitchFamily="2" charset="2"/>
              <a:buChar char="§"/>
              <a:defRPr/>
            </a:pPr>
            <a:r>
              <a:rPr lang="en-US" dirty="0" smtClean="0"/>
              <a:t>Let’s call the three peg </a:t>
            </a:r>
            <a:r>
              <a:rPr lang="en-US" dirty="0" err="1" smtClean="0"/>
              <a:t>Src</a:t>
            </a:r>
            <a:r>
              <a:rPr lang="en-US" dirty="0" smtClean="0"/>
              <a:t>(Source), Aux(Auxiliary) and  </a:t>
            </a:r>
            <a:r>
              <a:rPr lang="en-US" dirty="0" err="1" smtClean="0"/>
              <a:t>st</a:t>
            </a:r>
            <a:r>
              <a:rPr lang="en-US" dirty="0" smtClean="0"/>
              <a:t>(Destination). </a:t>
            </a:r>
          </a:p>
          <a:p>
            <a:pPr fontAlgn="auto">
              <a:spcAft>
                <a:spcPts val="0"/>
              </a:spcAft>
              <a:buFont typeface="Arial" pitchFamily="34" charset="0"/>
              <a:buNone/>
              <a:defRPr/>
            </a:pPr>
            <a:endParaRPr lang="en-US" dirty="0"/>
          </a:p>
          <a:p>
            <a:pPr marL="514350" indent="-514350" fontAlgn="auto">
              <a:spcAft>
                <a:spcPts val="0"/>
              </a:spcAft>
              <a:buFont typeface="Arial" pitchFamily="34" charset="0"/>
              <a:buAutoNum type="arabicParenR"/>
              <a:defRPr/>
            </a:pPr>
            <a:r>
              <a:rPr lang="en-US" dirty="0" smtClean="0"/>
              <a:t>Move the top N – 1 disks from the Source to Auxiliary tower</a:t>
            </a:r>
          </a:p>
          <a:p>
            <a:pPr marL="514350" indent="-514350" fontAlgn="auto">
              <a:spcAft>
                <a:spcPts val="0"/>
              </a:spcAft>
              <a:buFont typeface="Arial" pitchFamily="34" charset="0"/>
              <a:buAutoNum type="arabicParenR"/>
              <a:defRPr/>
            </a:pPr>
            <a:r>
              <a:rPr lang="en-US" dirty="0" smtClean="0"/>
              <a:t>Move the Nth disk from Source to Destination tower</a:t>
            </a:r>
          </a:p>
          <a:p>
            <a:pPr marL="514350" indent="-514350" fontAlgn="auto">
              <a:spcAft>
                <a:spcPts val="0"/>
              </a:spcAft>
              <a:buFont typeface="Arial" pitchFamily="34" charset="0"/>
              <a:buAutoNum type="arabicParenR"/>
              <a:defRPr/>
            </a:pPr>
            <a:r>
              <a:rPr lang="en-US" dirty="0" smtClean="0"/>
              <a:t>Move the N – 1 disks from Auxiliary tower to Destination tower. Transferring the top N – 1 disks from Source to Auxiliary tower can again be thought of as a fresh problem and can be solved in the same manner. So once you master solving Tower of Hanoi with three disks, you can solve it with any number of disks with the above algorithm.</a:t>
            </a:r>
          </a:p>
        </p:txBody>
      </p:sp>
    </p:spTree>
    <p:extLst>
      <p:ext uri="{BB962C8B-B14F-4D97-AF65-F5344CB8AC3E}">
        <p14:creationId xmlns:p14="http://schemas.microsoft.com/office/powerpoint/2010/main" val="745385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304800"/>
            <a:ext cx="8229600" cy="914400"/>
          </a:xfrm>
        </p:spPr>
        <p:txBody>
          <a:bodyPr/>
          <a:lstStyle/>
          <a:p>
            <a:r>
              <a:rPr lang="en-US" b="1" dirty="0"/>
              <a:t>TOWER OF HANOI</a:t>
            </a:r>
            <a:endParaRPr lang="en-US" dirty="0" smtClean="0"/>
          </a:p>
        </p:txBody>
      </p:sp>
      <p:sp>
        <p:nvSpPr>
          <p:cNvPr id="3" name="Content Placeholder 2"/>
          <p:cNvSpPr>
            <a:spLocks noGrp="1"/>
          </p:cNvSpPr>
          <p:nvPr>
            <p:ph idx="1"/>
          </p:nvPr>
        </p:nvSpPr>
        <p:spPr>
          <a:xfrm>
            <a:off x="228600" y="1874837"/>
            <a:ext cx="8686800" cy="4830763"/>
          </a:xfrm>
        </p:spPr>
        <p:txBody>
          <a:bodyPr rtlCol="0">
            <a:normAutofit fontScale="92500" lnSpcReduction="10000"/>
          </a:bodyPr>
          <a:lstStyle/>
          <a:p>
            <a:pPr fontAlgn="auto">
              <a:spcAft>
                <a:spcPts val="0"/>
              </a:spcAft>
              <a:buFont typeface="Wingdings" pitchFamily="2" charset="2"/>
              <a:buChar char="Ø"/>
              <a:defRPr/>
            </a:pPr>
            <a:r>
              <a:rPr lang="en-US" b="1" dirty="0" smtClean="0"/>
              <a:t>Explicit Pattern</a:t>
            </a:r>
          </a:p>
          <a:p>
            <a:pPr fontAlgn="auto">
              <a:spcAft>
                <a:spcPts val="0"/>
              </a:spcAft>
              <a:buFont typeface="Wingdings" pitchFamily="2" charset="2"/>
              <a:buChar char="§"/>
              <a:defRPr/>
            </a:pPr>
            <a:r>
              <a:rPr lang="en-US" dirty="0" smtClean="0"/>
              <a:t>Number of Disks         Number of Moves</a:t>
            </a:r>
            <a:br>
              <a:rPr lang="en-US" dirty="0" smtClean="0"/>
            </a:br>
            <a:r>
              <a:rPr lang="en-US" dirty="0" smtClean="0"/>
              <a:t>        1                        		1 </a:t>
            </a:r>
            <a:br>
              <a:rPr lang="en-US" dirty="0" smtClean="0"/>
            </a:br>
            <a:r>
              <a:rPr lang="en-US" dirty="0" smtClean="0"/>
              <a:t>        2                          		3 </a:t>
            </a:r>
            <a:br>
              <a:rPr lang="en-US" dirty="0" smtClean="0"/>
            </a:br>
            <a:r>
              <a:rPr lang="en-US" dirty="0" smtClean="0"/>
              <a:t>        3                         		7 </a:t>
            </a:r>
            <a:br>
              <a:rPr lang="en-US" dirty="0" smtClean="0"/>
            </a:br>
            <a:r>
              <a:rPr lang="en-US" dirty="0" smtClean="0"/>
              <a:t>        4                     		15 </a:t>
            </a:r>
            <a:br>
              <a:rPr lang="en-US" dirty="0" smtClean="0"/>
            </a:br>
            <a:r>
              <a:rPr lang="en-US" dirty="0" smtClean="0"/>
              <a:t>        5                         		31 </a:t>
            </a:r>
            <a:br>
              <a:rPr lang="en-US" dirty="0" smtClean="0"/>
            </a:br>
            <a:endParaRPr lang="en-US" dirty="0" smtClean="0"/>
          </a:p>
          <a:p>
            <a:pPr fontAlgn="auto">
              <a:spcAft>
                <a:spcPts val="0"/>
              </a:spcAft>
              <a:buFont typeface="Wingdings" pitchFamily="2" charset="2"/>
              <a:buChar char="§"/>
              <a:defRPr/>
            </a:pPr>
            <a:r>
              <a:rPr lang="en-US" dirty="0" smtClean="0"/>
              <a:t> </a:t>
            </a:r>
            <a:r>
              <a:rPr lang="en-US" i="1" dirty="0" smtClean="0"/>
              <a:t>Powers of two help reveal the pattern: </a:t>
            </a:r>
            <a:endParaRPr lang="en-US" dirty="0" smtClean="0"/>
          </a:p>
          <a:p>
            <a:pPr marL="0" indent="0" fontAlgn="auto">
              <a:spcAft>
                <a:spcPts val="0"/>
              </a:spcAft>
              <a:buNone/>
              <a:defRPr/>
            </a:pPr>
            <a:r>
              <a:rPr lang="en-US" dirty="0" smtClean="0"/>
              <a:t>Number of Disks (n)     			Number of Moves</a:t>
            </a:r>
            <a:br>
              <a:rPr lang="en-US" dirty="0" smtClean="0"/>
            </a:br>
            <a:r>
              <a:rPr lang="en-US" dirty="0" smtClean="0"/>
              <a:t>	        	1                 			2^1 - 1 = 2 - 1 = 1 </a:t>
            </a:r>
            <a:br>
              <a:rPr lang="en-US" dirty="0" smtClean="0"/>
            </a:br>
            <a:r>
              <a:rPr lang="en-US" dirty="0" smtClean="0"/>
              <a:t>       		2                 			2^2 - 1 = 4 - 1 = 3 </a:t>
            </a:r>
            <a:br>
              <a:rPr lang="en-US" dirty="0" smtClean="0"/>
            </a:br>
            <a:r>
              <a:rPr lang="en-US" dirty="0" smtClean="0"/>
              <a:t>        		3                 			2^3 - 1 = 8 - 1 = 7 </a:t>
            </a:r>
            <a:br>
              <a:rPr lang="en-US" dirty="0" smtClean="0"/>
            </a:br>
            <a:r>
              <a:rPr lang="en-US" dirty="0" smtClean="0"/>
              <a:t>        		4                 			2^4 - 1 = 16 - 1 = 15 </a:t>
            </a:r>
            <a:br>
              <a:rPr lang="en-US" dirty="0" smtClean="0"/>
            </a:br>
            <a:r>
              <a:rPr lang="en-US" dirty="0" smtClean="0"/>
              <a:t>        		5                 			2^5 - 1 = 32 - 1 = 31 </a:t>
            </a:r>
          </a:p>
          <a:p>
            <a:pPr fontAlgn="auto">
              <a:spcAft>
                <a:spcPts val="0"/>
              </a:spcAft>
              <a:buFont typeface="Arial" pitchFamily="34" charset="0"/>
              <a:buNone/>
              <a:defRPr/>
            </a:pPr>
            <a:endParaRPr lang="en-US" dirty="0"/>
          </a:p>
        </p:txBody>
      </p:sp>
    </p:spTree>
    <p:extLst>
      <p:ext uri="{BB962C8B-B14F-4D97-AF65-F5344CB8AC3E}">
        <p14:creationId xmlns:p14="http://schemas.microsoft.com/office/powerpoint/2010/main" val="2749418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a:t>EXPRESSION</a:t>
            </a:r>
            <a:endParaRPr lang="en-US" dirty="0" smtClean="0"/>
          </a:p>
        </p:txBody>
      </p:sp>
      <p:sp>
        <p:nvSpPr>
          <p:cNvPr id="23554" name="Rectangle 3"/>
          <p:cNvSpPr>
            <a:spLocks noGrp="1" noChangeArrowheads="1"/>
          </p:cNvSpPr>
          <p:nvPr>
            <p:ph type="body" idx="1"/>
          </p:nvPr>
        </p:nvSpPr>
        <p:spPr>
          <a:xfrm>
            <a:off x="228600" y="2514600"/>
            <a:ext cx="8686800" cy="2895600"/>
          </a:xfrm>
        </p:spPr>
        <p:txBody>
          <a:bodyPr>
            <a:noAutofit/>
          </a:bodyPr>
          <a:lstStyle/>
          <a:p>
            <a:pPr>
              <a:buFont typeface="Wingdings" pitchFamily="2" charset="2"/>
              <a:buChar char="Ø"/>
            </a:pPr>
            <a:r>
              <a:rPr lang="en-US" sz="2200" dirty="0"/>
              <a:t>Another application of stack is calculation of postfix expression. There are </a:t>
            </a:r>
            <a:r>
              <a:rPr lang="en-US" sz="2200" dirty="0" smtClean="0"/>
              <a:t>basically three </a:t>
            </a:r>
            <a:r>
              <a:rPr lang="en-US" sz="2200" dirty="0"/>
              <a:t>types of notation for an expression (mathematical expression; An expression is </a:t>
            </a:r>
            <a:r>
              <a:rPr lang="en-US" sz="2200" dirty="0" smtClean="0"/>
              <a:t>defined as </a:t>
            </a:r>
            <a:r>
              <a:rPr lang="en-US" sz="2200" dirty="0"/>
              <a:t>the number of operands or data items combined with several operators.)</a:t>
            </a:r>
          </a:p>
          <a:p>
            <a:pPr marL="457200" indent="-457200">
              <a:buFont typeface="+mj-lt"/>
              <a:buAutoNum type="arabicPeriod"/>
            </a:pPr>
            <a:r>
              <a:rPr lang="en-US" sz="2200" dirty="0" smtClean="0"/>
              <a:t>Infix </a:t>
            </a:r>
            <a:r>
              <a:rPr lang="en-US" sz="2200" dirty="0"/>
              <a:t>notation</a:t>
            </a:r>
          </a:p>
          <a:p>
            <a:pPr marL="457200" indent="-457200">
              <a:buFont typeface="+mj-lt"/>
              <a:buAutoNum type="arabicPeriod"/>
            </a:pPr>
            <a:r>
              <a:rPr lang="en-US" sz="2200" dirty="0" smtClean="0"/>
              <a:t>Prefix </a:t>
            </a:r>
            <a:r>
              <a:rPr lang="en-US" sz="2200" dirty="0"/>
              <a:t>notation</a:t>
            </a:r>
          </a:p>
          <a:p>
            <a:pPr marL="457200" indent="-457200">
              <a:buFont typeface="+mj-lt"/>
              <a:buAutoNum type="arabicPeriod"/>
            </a:pPr>
            <a:r>
              <a:rPr lang="en-US" sz="2200" dirty="0" smtClean="0"/>
              <a:t>Postfix notation</a:t>
            </a:r>
            <a:endParaRPr lang="en-US" sz="2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654586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a:t>EXPRESSION</a:t>
            </a:r>
            <a:endParaRPr lang="en-US" dirty="0" smtClean="0"/>
          </a:p>
        </p:txBody>
      </p:sp>
      <p:sp>
        <p:nvSpPr>
          <p:cNvPr id="23554" name="Rectangle 3"/>
          <p:cNvSpPr>
            <a:spLocks noGrp="1" noChangeArrowheads="1"/>
          </p:cNvSpPr>
          <p:nvPr>
            <p:ph type="body" idx="1"/>
          </p:nvPr>
        </p:nvSpPr>
        <p:spPr>
          <a:xfrm>
            <a:off x="228600" y="1828800"/>
            <a:ext cx="8686800" cy="4572000"/>
          </a:xfrm>
        </p:spPr>
        <p:txBody>
          <a:bodyPr>
            <a:noAutofit/>
          </a:bodyPr>
          <a:lstStyle/>
          <a:p>
            <a:pPr algn="just">
              <a:lnSpc>
                <a:spcPct val="90000"/>
              </a:lnSpc>
              <a:buFont typeface="Wingdings" pitchFamily="2" charset="2"/>
              <a:buChar char="Ø"/>
            </a:pPr>
            <a:r>
              <a:rPr lang="en-US" sz="2200" dirty="0">
                <a:solidFill>
                  <a:schemeClr val="accent1"/>
                </a:solidFill>
              </a:rPr>
              <a:t>1.</a:t>
            </a:r>
            <a:r>
              <a:rPr lang="en-US" sz="2200" dirty="0"/>
              <a:t> </a:t>
            </a:r>
            <a:r>
              <a:rPr lang="en-US" sz="2200" b="1" dirty="0"/>
              <a:t>Infix </a:t>
            </a:r>
            <a:r>
              <a:rPr lang="en-US" sz="2200" b="1" dirty="0" smtClean="0"/>
              <a:t>notation</a:t>
            </a:r>
          </a:p>
          <a:p>
            <a:pPr algn="just">
              <a:buFont typeface="Wingdings" pitchFamily="2" charset="2"/>
              <a:buChar char="§"/>
            </a:pPr>
            <a:r>
              <a:rPr lang="en-US" sz="2200" dirty="0"/>
              <a:t>The </a:t>
            </a:r>
            <a:r>
              <a:rPr lang="en-US" sz="2200" i="1" dirty="0"/>
              <a:t>infix notation </a:t>
            </a:r>
            <a:r>
              <a:rPr lang="en-US" sz="2200" dirty="0"/>
              <a:t>is what we come across in our general </a:t>
            </a:r>
            <a:r>
              <a:rPr lang="en-US" sz="2200" dirty="0" smtClean="0"/>
              <a:t>mathematics</a:t>
            </a:r>
            <a:r>
              <a:rPr lang="en-US" sz="2200" dirty="0"/>
              <a:t>, where </a:t>
            </a:r>
            <a:r>
              <a:rPr lang="en-US" sz="2200" dirty="0" smtClean="0"/>
              <a:t>the operator </a:t>
            </a:r>
            <a:r>
              <a:rPr lang="en-US" sz="2200" dirty="0"/>
              <a:t>is written in-between the operands. For example : The expression to add </a:t>
            </a:r>
            <a:r>
              <a:rPr lang="en-US" sz="2200" dirty="0" smtClean="0"/>
              <a:t>two numbers </a:t>
            </a:r>
            <a:r>
              <a:rPr lang="en-US" sz="2200" dirty="0"/>
              <a:t>A and B is written in infix notation as:</a:t>
            </a:r>
          </a:p>
          <a:p>
            <a:pPr marL="0" indent="0" algn="just">
              <a:buNone/>
            </a:pPr>
            <a:r>
              <a:rPr lang="en-US" sz="2200" dirty="0" smtClean="0"/>
              <a:t>			A </a:t>
            </a:r>
            <a:r>
              <a:rPr lang="en-US" sz="2200" dirty="0"/>
              <a:t>+ </a:t>
            </a:r>
            <a:r>
              <a:rPr lang="en-US" sz="2200" dirty="0" smtClean="0"/>
              <a:t>B</a:t>
            </a:r>
          </a:p>
          <a:p>
            <a:pPr marL="0" indent="0" algn="just">
              <a:buNone/>
            </a:pPr>
            <a:r>
              <a:rPr lang="en-US" sz="2200" dirty="0">
                <a:solidFill>
                  <a:schemeClr val="accent1"/>
                </a:solidFill>
              </a:rPr>
              <a:t>2.</a:t>
            </a:r>
            <a:r>
              <a:rPr lang="en-US" sz="2200" dirty="0"/>
              <a:t> </a:t>
            </a:r>
            <a:r>
              <a:rPr lang="en-US" sz="2200" b="1" dirty="0"/>
              <a:t>Prefix </a:t>
            </a:r>
            <a:r>
              <a:rPr lang="en-US" sz="2200" b="1" dirty="0" smtClean="0"/>
              <a:t>notation</a:t>
            </a:r>
          </a:p>
          <a:p>
            <a:pPr algn="just">
              <a:buFont typeface="Wingdings" pitchFamily="2" charset="2"/>
              <a:buChar char="§"/>
            </a:pPr>
            <a:r>
              <a:rPr lang="en-US" sz="2200" dirty="0"/>
              <a:t>The </a:t>
            </a:r>
            <a:r>
              <a:rPr lang="en-US" sz="2200" i="1" dirty="0"/>
              <a:t>prefix notation </a:t>
            </a:r>
            <a:r>
              <a:rPr lang="en-US" sz="2200" dirty="0"/>
              <a:t>is a notation in which the operator(s) is written before the </a:t>
            </a:r>
            <a:r>
              <a:rPr lang="en-US" sz="2200" dirty="0" smtClean="0"/>
              <a:t>operands, it </a:t>
            </a:r>
            <a:r>
              <a:rPr lang="en-US" sz="2200" dirty="0"/>
              <a:t>is also called polish notation in the honor of the polish mathematician </a:t>
            </a:r>
            <a:r>
              <a:rPr lang="en-US" sz="2200" dirty="0" smtClean="0"/>
              <a:t>Jan </a:t>
            </a:r>
            <a:r>
              <a:rPr lang="en-US" sz="2200" dirty="0" err="1"/>
              <a:t>Lukasiewicz</a:t>
            </a:r>
            <a:r>
              <a:rPr lang="en-US" sz="2200" dirty="0"/>
              <a:t> who developed this notation. The same expression when written in </a:t>
            </a:r>
            <a:r>
              <a:rPr lang="en-US" sz="2200" dirty="0" smtClean="0"/>
              <a:t>prefix notation </a:t>
            </a:r>
            <a:r>
              <a:rPr lang="en-US" sz="2200" dirty="0"/>
              <a:t>looks </a:t>
            </a:r>
            <a:r>
              <a:rPr lang="en-US" sz="2200" dirty="0" smtClean="0"/>
              <a:t>like:</a:t>
            </a:r>
          </a:p>
          <a:p>
            <a:pPr marL="0" indent="0" algn="just">
              <a:buNone/>
            </a:pPr>
            <a:r>
              <a:rPr lang="en-US" sz="2200" dirty="0" smtClean="0"/>
              <a:t>			+ </a:t>
            </a:r>
            <a:r>
              <a:rPr lang="en-US" sz="2200" dirty="0"/>
              <a:t>A B</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654586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smtClean="0"/>
              <a:t>Exceptions</a:t>
            </a:r>
          </a:p>
        </p:txBody>
      </p:sp>
      <p:sp>
        <p:nvSpPr>
          <p:cNvPr id="22530" name="Rectangle 3"/>
          <p:cNvSpPr>
            <a:spLocks noGrp="1" noChangeArrowheads="1"/>
          </p:cNvSpPr>
          <p:nvPr>
            <p:ph type="body" sz="half" idx="4294967295"/>
          </p:nvPr>
        </p:nvSpPr>
        <p:spPr>
          <a:xfrm>
            <a:off x="304800" y="2133600"/>
            <a:ext cx="8610600" cy="4191000"/>
          </a:xfrm>
          <a:prstGeom prst="rect">
            <a:avLst/>
          </a:prstGeom>
        </p:spPr>
        <p:txBody>
          <a:bodyPr>
            <a:normAutofit/>
          </a:bodyPr>
          <a:lstStyle/>
          <a:p>
            <a:pPr eaLnBrk="1" hangingPunct="1">
              <a:buFont typeface="Wingdings" pitchFamily="2" charset="2"/>
              <a:buChar char="Ø"/>
            </a:pPr>
            <a:r>
              <a:rPr lang="en-US" sz="2200" dirty="0" smtClean="0"/>
              <a:t>Attempting the execution of an operation of ADT may sometimes cause an error condition, called an exception.</a:t>
            </a:r>
          </a:p>
          <a:p>
            <a:pPr eaLnBrk="1" hangingPunct="1">
              <a:buFont typeface="Wingdings" pitchFamily="2" charset="2"/>
              <a:buChar char="Ø"/>
            </a:pPr>
            <a:endParaRPr lang="en-US" sz="2200" dirty="0" smtClean="0"/>
          </a:p>
          <a:p>
            <a:pPr eaLnBrk="1" hangingPunct="1">
              <a:buFont typeface="Wingdings" pitchFamily="2" charset="2"/>
              <a:buChar char="Ø"/>
            </a:pPr>
            <a:r>
              <a:rPr lang="en-US" sz="2200" dirty="0" smtClean="0"/>
              <a:t>Exceptions are said to be </a:t>
            </a:r>
            <a:r>
              <a:rPr lang="ja-JP" altLang="en-US" sz="2200" dirty="0" smtClean="0"/>
              <a:t>“</a:t>
            </a:r>
            <a:r>
              <a:rPr lang="en-US" altLang="ja-JP" sz="2200" dirty="0" smtClean="0"/>
              <a:t>thrown</a:t>
            </a:r>
            <a:r>
              <a:rPr lang="ja-JP" altLang="en-US" sz="2200" dirty="0" smtClean="0"/>
              <a:t>”</a:t>
            </a:r>
            <a:r>
              <a:rPr lang="en-US" altLang="ja-JP" sz="2200" dirty="0" smtClean="0"/>
              <a:t> by an operation that cannot be executed.</a:t>
            </a:r>
          </a:p>
          <a:p>
            <a:pPr>
              <a:buFont typeface="Wingdings" pitchFamily="2" charset="2"/>
              <a:buChar char="Ø"/>
            </a:pPr>
            <a:endParaRPr lang="en-US" sz="2200" dirty="0" smtClean="0"/>
          </a:p>
          <a:p>
            <a:pPr>
              <a:buFont typeface="Wingdings" pitchFamily="2" charset="2"/>
              <a:buChar char="Ø"/>
            </a:pPr>
            <a:r>
              <a:rPr lang="en-US" sz="2200" dirty="0" smtClean="0"/>
              <a:t>In </a:t>
            </a:r>
            <a:r>
              <a:rPr lang="en-US" sz="2200" dirty="0"/>
              <a:t>the Stack ADT, operations pop and top cannot be performed if the stack is </a:t>
            </a:r>
            <a:r>
              <a:rPr lang="en-US" sz="2200" dirty="0" smtClean="0"/>
              <a:t>empty.</a:t>
            </a:r>
            <a:endParaRPr lang="en-US" sz="2200" dirty="0"/>
          </a:p>
          <a:p>
            <a:pPr>
              <a:buFont typeface="Wingdings" pitchFamily="2" charset="2"/>
              <a:buChar char="Ø"/>
            </a:pPr>
            <a:endParaRPr lang="en-US" sz="2200" dirty="0" smtClean="0"/>
          </a:p>
          <a:p>
            <a:pPr>
              <a:buFont typeface="Wingdings" pitchFamily="2" charset="2"/>
              <a:buChar char="Ø"/>
            </a:pPr>
            <a:r>
              <a:rPr lang="en-US" sz="2200" dirty="0" smtClean="0"/>
              <a:t>Attempting </a:t>
            </a:r>
            <a:r>
              <a:rPr lang="en-US" sz="2200" dirty="0"/>
              <a:t>the execution of pop or top on an empty stack throws an </a:t>
            </a:r>
            <a:r>
              <a:rPr lang="en-US" sz="2200" dirty="0" err="1" smtClean="0">
                <a:solidFill>
                  <a:schemeClr val="hlink"/>
                </a:solidFill>
              </a:rPr>
              <a:t>EmptyStackException</a:t>
            </a:r>
            <a:r>
              <a:rPr lang="en-US" sz="2200" dirty="0"/>
              <a:t>.</a:t>
            </a:r>
            <a:endParaRPr lang="en-US" sz="2200" dirty="0">
              <a:solidFill>
                <a:schemeClr val="hlink"/>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127025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a:t>EXPRESSION</a:t>
            </a:r>
            <a:endParaRPr lang="en-US" dirty="0" smtClean="0"/>
          </a:p>
        </p:txBody>
      </p:sp>
      <p:sp>
        <p:nvSpPr>
          <p:cNvPr id="23554" name="Rectangle 3"/>
          <p:cNvSpPr>
            <a:spLocks noGrp="1" noChangeArrowheads="1"/>
          </p:cNvSpPr>
          <p:nvPr>
            <p:ph type="body" idx="1"/>
          </p:nvPr>
        </p:nvSpPr>
        <p:spPr>
          <a:xfrm>
            <a:off x="228600" y="2057400"/>
            <a:ext cx="8686800" cy="2209800"/>
          </a:xfrm>
        </p:spPr>
        <p:txBody>
          <a:bodyPr>
            <a:noAutofit/>
          </a:bodyPr>
          <a:lstStyle/>
          <a:p>
            <a:pPr algn="just">
              <a:lnSpc>
                <a:spcPct val="90000"/>
              </a:lnSpc>
              <a:buFont typeface="Wingdings" pitchFamily="2" charset="2"/>
              <a:buChar char="Ø"/>
            </a:pPr>
            <a:r>
              <a:rPr lang="en-US" sz="2200" dirty="0" smtClean="0">
                <a:solidFill>
                  <a:schemeClr val="accent1"/>
                </a:solidFill>
              </a:rPr>
              <a:t>3. </a:t>
            </a:r>
            <a:r>
              <a:rPr lang="en-US" sz="2200" b="1" dirty="0" smtClean="0"/>
              <a:t>Postfix notation</a:t>
            </a:r>
          </a:p>
          <a:p>
            <a:pPr algn="just">
              <a:buFont typeface="Wingdings" pitchFamily="2" charset="2"/>
              <a:buChar char="§"/>
            </a:pPr>
            <a:r>
              <a:rPr lang="en-US" sz="2200" dirty="0"/>
              <a:t>In the </a:t>
            </a:r>
            <a:r>
              <a:rPr lang="en-US" sz="2200" i="1" dirty="0"/>
              <a:t>postfix notation </a:t>
            </a:r>
            <a:r>
              <a:rPr lang="en-US" sz="2200" dirty="0"/>
              <a:t>the operator(s) are written after the operands, so it is </a:t>
            </a:r>
            <a:r>
              <a:rPr lang="en-US" sz="2200" dirty="0" smtClean="0"/>
              <a:t>called the </a:t>
            </a:r>
            <a:r>
              <a:rPr lang="en-US" sz="2200" dirty="0"/>
              <a:t>postfix notation (post means after), it is also known as </a:t>
            </a:r>
            <a:r>
              <a:rPr lang="en-US" sz="2200" i="1" dirty="0"/>
              <a:t>suffix notation </a:t>
            </a:r>
            <a:r>
              <a:rPr lang="en-US" sz="2200" dirty="0"/>
              <a:t>or </a:t>
            </a:r>
            <a:r>
              <a:rPr lang="en-US" sz="2200" i="1" dirty="0"/>
              <a:t>reverse </a:t>
            </a:r>
            <a:r>
              <a:rPr lang="en-US" sz="2200" i="1" dirty="0" smtClean="0"/>
              <a:t>polish notation</a:t>
            </a:r>
            <a:r>
              <a:rPr lang="en-US" sz="2200" dirty="0"/>
              <a:t>. The above expression if written in postfix expression looks like:</a:t>
            </a:r>
          </a:p>
          <a:p>
            <a:pPr marL="0" indent="0" algn="just">
              <a:buNone/>
            </a:pPr>
            <a:r>
              <a:rPr lang="en-US" sz="2200" dirty="0" smtClean="0"/>
              <a:t>			A </a:t>
            </a:r>
            <a:r>
              <a:rPr lang="en-US" sz="2200" dirty="0"/>
              <a:t>B +</a:t>
            </a:r>
            <a:r>
              <a:rPr lang="en-US" sz="2200" dirty="0" smtClean="0"/>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885875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a:t>EXPRESSION</a:t>
            </a:r>
            <a:endParaRPr lang="en-US" dirty="0" smtClean="0"/>
          </a:p>
        </p:txBody>
      </p:sp>
      <p:sp>
        <p:nvSpPr>
          <p:cNvPr id="23554" name="Rectangle 3"/>
          <p:cNvSpPr>
            <a:spLocks noGrp="1" noChangeArrowheads="1"/>
          </p:cNvSpPr>
          <p:nvPr>
            <p:ph type="body" idx="1"/>
          </p:nvPr>
        </p:nvSpPr>
        <p:spPr>
          <a:xfrm>
            <a:off x="228600" y="1828800"/>
            <a:ext cx="8686800" cy="4876800"/>
          </a:xfrm>
        </p:spPr>
        <p:txBody>
          <a:bodyPr>
            <a:noAutofit/>
          </a:bodyPr>
          <a:lstStyle/>
          <a:p>
            <a:pPr>
              <a:buFont typeface="Wingdings" pitchFamily="2" charset="2"/>
              <a:buChar char="Ø"/>
            </a:pPr>
            <a:r>
              <a:rPr lang="en-US" sz="2000" dirty="0"/>
              <a:t>The method of converting infix expression A + B * C to postfix form is:</a:t>
            </a:r>
          </a:p>
          <a:p>
            <a:pPr marL="301943" lvl="1" indent="0">
              <a:buNone/>
            </a:pPr>
            <a:r>
              <a:rPr lang="en-US" sz="1800" dirty="0"/>
              <a:t>A + B * C </a:t>
            </a:r>
            <a:r>
              <a:rPr lang="en-US" sz="1800" dirty="0" smtClean="0"/>
              <a:t>	Infix </a:t>
            </a:r>
            <a:r>
              <a:rPr lang="en-US" sz="1800" dirty="0"/>
              <a:t>Form</a:t>
            </a:r>
          </a:p>
          <a:p>
            <a:pPr marL="301943" lvl="1" indent="0">
              <a:buNone/>
            </a:pPr>
            <a:r>
              <a:rPr lang="en-US" sz="1800" dirty="0"/>
              <a:t>A + (B * C) </a:t>
            </a:r>
            <a:r>
              <a:rPr lang="en-US" sz="1800" dirty="0" smtClean="0"/>
              <a:t>	Parenthesized </a:t>
            </a:r>
            <a:r>
              <a:rPr lang="en-US" sz="1800" dirty="0"/>
              <a:t>expression</a:t>
            </a:r>
          </a:p>
          <a:p>
            <a:pPr marL="301943" lvl="1" indent="0">
              <a:buNone/>
            </a:pPr>
            <a:r>
              <a:rPr lang="en-US" sz="1800" dirty="0"/>
              <a:t>A + (B C *) </a:t>
            </a:r>
            <a:r>
              <a:rPr lang="en-US" sz="1800" dirty="0" smtClean="0"/>
              <a:t>	Convert </a:t>
            </a:r>
            <a:r>
              <a:rPr lang="en-US" sz="1800" dirty="0"/>
              <a:t>the multiplication</a:t>
            </a:r>
          </a:p>
          <a:p>
            <a:pPr marL="301943" lvl="1" indent="0">
              <a:buNone/>
            </a:pPr>
            <a:r>
              <a:rPr lang="en-US" sz="1800" dirty="0"/>
              <a:t>A (B C *) + </a:t>
            </a:r>
            <a:r>
              <a:rPr lang="en-US" sz="1800" dirty="0" smtClean="0"/>
              <a:t>	Convert </a:t>
            </a:r>
            <a:r>
              <a:rPr lang="en-US" sz="1800" dirty="0"/>
              <a:t>the addition</a:t>
            </a:r>
          </a:p>
          <a:p>
            <a:pPr marL="301943" lvl="1" indent="0">
              <a:buNone/>
            </a:pPr>
            <a:r>
              <a:rPr lang="en-US" sz="1800" dirty="0"/>
              <a:t>A B C * + </a:t>
            </a:r>
            <a:r>
              <a:rPr lang="en-US" sz="1800" dirty="0" smtClean="0"/>
              <a:t>	Postfix </a:t>
            </a:r>
            <a:r>
              <a:rPr lang="en-US" sz="1800" dirty="0"/>
              <a:t>form</a:t>
            </a:r>
          </a:p>
          <a:p>
            <a:pPr marL="0" indent="0">
              <a:buNone/>
            </a:pPr>
            <a:r>
              <a:rPr lang="en-US" sz="2000" dirty="0"/>
              <a:t>The rules to be remembered during infix to postfix conversion are:</a:t>
            </a:r>
          </a:p>
          <a:p>
            <a:pPr marL="457200" indent="-457200">
              <a:buFont typeface="+mj-lt"/>
              <a:buAutoNum type="arabicPeriod"/>
            </a:pPr>
            <a:r>
              <a:rPr lang="en-US" sz="2000" dirty="0" smtClean="0"/>
              <a:t>Parenthesize </a:t>
            </a:r>
            <a:r>
              <a:rPr lang="en-US" sz="2000" dirty="0"/>
              <a:t>the expression starting from left to light.</a:t>
            </a:r>
          </a:p>
          <a:p>
            <a:pPr marL="457200" indent="-457200">
              <a:buFont typeface="+mj-lt"/>
              <a:buAutoNum type="arabicPeriod"/>
            </a:pPr>
            <a:r>
              <a:rPr lang="en-US" sz="2000" dirty="0" smtClean="0"/>
              <a:t>During </a:t>
            </a:r>
            <a:r>
              <a:rPr lang="en-US" sz="2000" dirty="0"/>
              <a:t>parenthesizing the expression, the operands associated with </a:t>
            </a:r>
            <a:r>
              <a:rPr lang="en-US" sz="2000" dirty="0" smtClean="0"/>
              <a:t>operator having </a:t>
            </a:r>
            <a:r>
              <a:rPr lang="en-US" sz="2000" dirty="0"/>
              <a:t>higher precedence are first parenthesized. For example in the above </a:t>
            </a:r>
            <a:r>
              <a:rPr lang="en-US" sz="2000" dirty="0" smtClean="0"/>
              <a:t>expression   B </a:t>
            </a:r>
            <a:r>
              <a:rPr lang="en-US" sz="2000" dirty="0"/>
              <a:t>* C is parenthesized first before A + B.</a:t>
            </a:r>
          </a:p>
          <a:p>
            <a:pPr marL="457200" indent="-457200">
              <a:buFont typeface="+mj-lt"/>
              <a:buAutoNum type="arabicPeriod"/>
            </a:pPr>
            <a:r>
              <a:rPr lang="en-US" sz="2000" dirty="0" smtClean="0"/>
              <a:t>The </a:t>
            </a:r>
            <a:r>
              <a:rPr lang="en-US" sz="2000" dirty="0"/>
              <a:t>sub-expression (part of expression), which has been converted into </a:t>
            </a:r>
            <a:r>
              <a:rPr lang="en-US" sz="2000" dirty="0" smtClean="0"/>
              <a:t>postfix, is </a:t>
            </a:r>
            <a:r>
              <a:rPr lang="en-US" sz="2000" dirty="0"/>
              <a:t>to be treated as single operand.</a:t>
            </a:r>
          </a:p>
          <a:p>
            <a:pPr marL="457200" indent="-457200">
              <a:buFont typeface="+mj-lt"/>
              <a:buAutoNum type="arabicPeriod"/>
            </a:pPr>
            <a:r>
              <a:rPr lang="en-US" sz="2000" dirty="0" smtClean="0"/>
              <a:t>Once </a:t>
            </a:r>
            <a:r>
              <a:rPr lang="en-US" sz="2000" dirty="0"/>
              <a:t>the expression is converted to postfix form, remove the parenthesis.</a:t>
            </a:r>
            <a:endParaRPr lang="en-US" sz="2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885875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pPr eaLnBrk="1" hangingPunct="1"/>
            <a:r>
              <a:rPr lang="en-US" dirty="0" smtClean="0"/>
              <a:t>Example 1</a:t>
            </a:r>
          </a:p>
        </p:txBody>
      </p:sp>
      <p:sp>
        <p:nvSpPr>
          <p:cNvPr id="23554" name="Rectangle 3"/>
          <p:cNvSpPr>
            <a:spLocks noGrp="1" noChangeArrowheads="1"/>
          </p:cNvSpPr>
          <p:nvPr>
            <p:ph type="body" idx="1"/>
          </p:nvPr>
        </p:nvSpPr>
        <p:spPr>
          <a:xfrm>
            <a:off x="228600" y="1828800"/>
            <a:ext cx="8686800" cy="4572000"/>
          </a:xfrm>
        </p:spPr>
        <p:txBody>
          <a:bodyPr>
            <a:noAutofit/>
          </a:bodyPr>
          <a:lstStyle/>
          <a:p>
            <a:pPr marL="0" indent="0">
              <a:buNone/>
            </a:pPr>
            <a:r>
              <a:rPr lang="en-US" sz="2000" b="1" dirty="0"/>
              <a:t>Give postfix form for A + [ (B + C) + (D + E) * F ] / G</a:t>
            </a:r>
          </a:p>
          <a:p>
            <a:pPr marL="0" indent="0">
              <a:buNone/>
            </a:pPr>
            <a:r>
              <a:rPr lang="en-US" sz="2000" b="1" dirty="0"/>
              <a:t>Solution. </a:t>
            </a:r>
            <a:r>
              <a:rPr lang="en-US" sz="2000" dirty="0"/>
              <a:t>Evaluation order is</a:t>
            </a:r>
          </a:p>
          <a:p>
            <a:pPr marL="0" indent="0">
              <a:buNone/>
            </a:pPr>
            <a:endParaRPr lang="en-US" sz="2000" dirty="0" smtClean="0"/>
          </a:p>
          <a:p>
            <a:pPr marL="0" indent="0">
              <a:buNone/>
            </a:pPr>
            <a:r>
              <a:rPr lang="en-US" sz="2000" dirty="0" smtClean="0"/>
              <a:t>A </a:t>
            </a:r>
            <a:r>
              <a:rPr lang="en-US" sz="2000" dirty="0"/>
              <a:t>+ { [ (BC +) + (DE +) * F ] / G}</a:t>
            </a:r>
          </a:p>
          <a:p>
            <a:pPr marL="0" indent="0">
              <a:buNone/>
            </a:pPr>
            <a:endParaRPr lang="en-US" sz="2000" dirty="0" smtClean="0"/>
          </a:p>
          <a:p>
            <a:pPr marL="0" indent="0">
              <a:buNone/>
            </a:pPr>
            <a:r>
              <a:rPr lang="en-US" sz="2000" dirty="0" smtClean="0"/>
              <a:t>A </a:t>
            </a:r>
            <a:r>
              <a:rPr lang="en-US" sz="2000" dirty="0"/>
              <a:t>+ { [ (BC +) + (DE + F *] / G}</a:t>
            </a:r>
          </a:p>
          <a:p>
            <a:pPr marL="0" indent="0">
              <a:buNone/>
            </a:pPr>
            <a:endParaRPr lang="en-US" sz="2000" dirty="0" smtClean="0"/>
          </a:p>
          <a:p>
            <a:pPr marL="0" indent="0">
              <a:buNone/>
            </a:pPr>
            <a:r>
              <a:rPr lang="en-US" sz="2000" dirty="0" smtClean="0"/>
              <a:t>A </a:t>
            </a:r>
            <a:r>
              <a:rPr lang="en-US" sz="2000" dirty="0"/>
              <a:t>+ { [ (BC + (DE + F * +] / G} .</a:t>
            </a:r>
          </a:p>
          <a:p>
            <a:pPr marL="0" indent="0">
              <a:buNone/>
            </a:pPr>
            <a:endParaRPr lang="en-US" sz="2000" dirty="0" smtClean="0"/>
          </a:p>
          <a:p>
            <a:pPr marL="0" indent="0">
              <a:buNone/>
            </a:pPr>
            <a:r>
              <a:rPr lang="en-US" sz="2000" dirty="0" smtClean="0"/>
              <a:t>A </a:t>
            </a:r>
            <a:r>
              <a:rPr lang="en-US" sz="2000" dirty="0"/>
              <a:t>+ [ BC + DE + F *+ G / ]</a:t>
            </a:r>
          </a:p>
          <a:p>
            <a:pPr marL="0" indent="0">
              <a:buNone/>
            </a:pPr>
            <a:endParaRPr lang="da-DK" sz="2000" dirty="0" smtClean="0"/>
          </a:p>
          <a:p>
            <a:pPr marL="0" indent="0">
              <a:buNone/>
            </a:pPr>
            <a:r>
              <a:rPr lang="da-DK" sz="2000" dirty="0" smtClean="0"/>
              <a:t>ABC </a:t>
            </a:r>
            <a:r>
              <a:rPr lang="da-DK" sz="2000" dirty="0"/>
              <a:t>+ DE + F * + G / + </a:t>
            </a:r>
            <a:r>
              <a:rPr lang="da-DK" sz="2000" dirty="0" smtClean="0"/>
              <a:t>	Postfix </a:t>
            </a:r>
            <a:r>
              <a:rPr lang="da-DK" sz="2000" dirty="0"/>
              <a:t>Form</a:t>
            </a: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654586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dirty="0"/>
              <a:t>Example </a:t>
            </a:r>
            <a:r>
              <a:rPr lang="en-US" dirty="0" smtClean="0"/>
              <a:t>2</a:t>
            </a:r>
          </a:p>
        </p:txBody>
      </p:sp>
      <p:sp>
        <p:nvSpPr>
          <p:cNvPr id="23554" name="Rectangle 3"/>
          <p:cNvSpPr>
            <a:spLocks noGrp="1" noChangeArrowheads="1"/>
          </p:cNvSpPr>
          <p:nvPr>
            <p:ph type="body" idx="1"/>
          </p:nvPr>
        </p:nvSpPr>
        <p:spPr>
          <a:xfrm>
            <a:off x="228600" y="2209800"/>
            <a:ext cx="8686800" cy="4572000"/>
          </a:xfrm>
        </p:spPr>
        <p:txBody>
          <a:bodyPr>
            <a:noAutofit/>
          </a:bodyPr>
          <a:lstStyle/>
          <a:p>
            <a:pPr marL="0" indent="0">
              <a:buNone/>
            </a:pPr>
            <a:r>
              <a:rPr lang="en-US" sz="2000" b="1" dirty="0"/>
              <a:t>Give postfix form for (A + B) * C / D + E ^ A / B</a:t>
            </a:r>
          </a:p>
          <a:p>
            <a:pPr marL="0" indent="0">
              <a:buNone/>
            </a:pPr>
            <a:r>
              <a:rPr lang="en-US" sz="2000" b="1" dirty="0"/>
              <a:t>Solution. </a:t>
            </a:r>
            <a:r>
              <a:rPr lang="en-US" sz="2000" dirty="0"/>
              <a:t>Evaluation order </a:t>
            </a:r>
            <a:r>
              <a:rPr lang="en-US" sz="2000" dirty="0" smtClean="0"/>
              <a:t>is</a:t>
            </a:r>
          </a:p>
          <a:p>
            <a:pPr marL="0" indent="0">
              <a:buNone/>
            </a:pPr>
            <a:endParaRPr lang="en-US" sz="2000" dirty="0"/>
          </a:p>
          <a:p>
            <a:pPr marL="0" indent="0">
              <a:buNone/>
            </a:pPr>
            <a:r>
              <a:rPr lang="de-DE" sz="2000" dirty="0"/>
              <a:t>[(AB + ) * C / D ] + [ (EA ^) / B </a:t>
            </a:r>
            <a:r>
              <a:rPr lang="de-DE" sz="2000" dirty="0" smtClean="0"/>
              <a:t>]</a:t>
            </a:r>
          </a:p>
          <a:p>
            <a:pPr marL="0" indent="0">
              <a:buNone/>
            </a:pPr>
            <a:endParaRPr lang="de-DE" sz="2000" dirty="0"/>
          </a:p>
          <a:p>
            <a:pPr marL="0" indent="0">
              <a:buNone/>
            </a:pPr>
            <a:r>
              <a:rPr lang="de-DE" sz="2000" dirty="0"/>
              <a:t>[(AB + ) * C / D ] + [ (EA ^) B / </a:t>
            </a:r>
            <a:r>
              <a:rPr lang="de-DE" sz="2000" dirty="0" smtClean="0"/>
              <a:t>]</a:t>
            </a:r>
          </a:p>
          <a:p>
            <a:pPr marL="0" indent="0">
              <a:buNone/>
            </a:pPr>
            <a:endParaRPr lang="de-DE" sz="2000" dirty="0"/>
          </a:p>
          <a:p>
            <a:pPr marL="0" indent="0">
              <a:buNone/>
            </a:pPr>
            <a:r>
              <a:rPr lang="de-DE" sz="2000" dirty="0"/>
              <a:t>[(AB + ) C * D / ] + [ (EA ^) B / </a:t>
            </a:r>
            <a:r>
              <a:rPr lang="de-DE" sz="2000" dirty="0" smtClean="0"/>
              <a:t>]</a:t>
            </a:r>
          </a:p>
          <a:p>
            <a:pPr marL="0" indent="0">
              <a:buNone/>
            </a:pPr>
            <a:endParaRPr lang="de-DE" sz="2000" dirty="0" smtClean="0"/>
          </a:p>
          <a:p>
            <a:pPr marL="0" indent="0">
              <a:buNone/>
            </a:pPr>
            <a:r>
              <a:rPr lang="de-DE" dirty="0"/>
              <a:t>(AB + ) C * D / (EA ^) B / </a:t>
            </a:r>
            <a:r>
              <a:rPr lang="de-DE" dirty="0" smtClean="0"/>
              <a:t>+</a:t>
            </a:r>
          </a:p>
          <a:p>
            <a:pPr marL="0" indent="0">
              <a:buNone/>
            </a:pPr>
            <a:endParaRPr lang="de-DE" dirty="0"/>
          </a:p>
          <a:p>
            <a:pPr marL="0" indent="0">
              <a:buNone/>
            </a:pPr>
            <a:r>
              <a:rPr lang="de-DE" dirty="0"/>
              <a:t>AB + C * D / EA ^ B / + </a:t>
            </a:r>
            <a:r>
              <a:rPr lang="de-DE" dirty="0" smtClean="0"/>
              <a:t>	Postfix </a:t>
            </a:r>
            <a:r>
              <a:rPr lang="de-DE" dirty="0"/>
              <a:t>Form</a:t>
            </a: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677473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b="1" dirty="0"/>
              <a:t>Algorithm</a:t>
            </a:r>
            <a:endParaRPr lang="en-US" dirty="0" smtClean="0"/>
          </a:p>
        </p:txBody>
      </p:sp>
      <p:sp>
        <p:nvSpPr>
          <p:cNvPr id="23554" name="Rectangle 3"/>
          <p:cNvSpPr>
            <a:spLocks noGrp="1" noChangeArrowheads="1"/>
          </p:cNvSpPr>
          <p:nvPr>
            <p:ph type="body" idx="1"/>
          </p:nvPr>
        </p:nvSpPr>
        <p:spPr>
          <a:xfrm>
            <a:off x="228600" y="1981200"/>
            <a:ext cx="8686800" cy="4800600"/>
          </a:xfrm>
        </p:spPr>
        <p:txBody>
          <a:bodyPr>
            <a:noAutofit/>
          </a:bodyPr>
          <a:lstStyle/>
          <a:p>
            <a:pPr marL="0" indent="0">
              <a:buNone/>
            </a:pPr>
            <a:r>
              <a:rPr lang="en-US" sz="2000" dirty="0"/>
              <a:t>1. Push “(” onto stack, and add“)” to the end of P.</a:t>
            </a:r>
          </a:p>
          <a:p>
            <a:pPr marL="0" indent="0">
              <a:buNone/>
            </a:pPr>
            <a:r>
              <a:rPr lang="en-US" sz="2000" dirty="0"/>
              <a:t>2. Scan P from left to right and repeat Steps 3 to 6 for each element of P until </a:t>
            </a:r>
            <a:r>
              <a:rPr lang="en-US" sz="2000" dirty="0" smtClean="0"/>
              <a:t>the stack </a:t>
            </a:r>
            <a:r>
              <a:rPr lang="en-US" sz="2000" dirty="0"/>
              <a:t>is empty.</a:t>
            </a:r>
          </a:p>
          <a:p>
            <a:pPr marL="0" indent="0">
              <a:buNone/>
            </a:pPr>
            <a:r>
              <a:rPr lang="en-US" sz="2000" dirty="0"/>
              <a:t>3. If an operand is encountered, add it to Q.</a:t>
            </a:r>
          </a:p>
          <a:p>
            <a:pPr marL="0" indent="0">
              <a:buNone/>
            </a:pPr>
            <a:r>
              <a:rPr lang="en-US" sz="2000" dirty="0"/>
              <a:t>4. If a left parenthesis is encountered, push it onto stack.</a:t>
            </a:r>
          </a:p>
          <a:p>
            <a:pPr marL="0" indent="0">
              <a:buNone/>
            </a:pPr>
            <a:r>
              <a:rPr lang="en-US" sz="2000" dirty="0"/>
              <a:t>5. If an operator ⊗ is encountered, then:</a:t>
            </a:r>
          </a:p>
          <a:p>
            <a:pPr marL="301943" lvl="1" indent="0">
              <a:buNone/>
            </a:pPr>
            <a:r>
              <a:rPr lang="en-US" sz="1800" dirty="0"/>
              <a:t>(</a:t>
            </a:r>
            <a:r>
              <a:rPr lang="en-US" sz="1800" i="1" dirty="0"/>
              <a:t>a</a:t>
            </a:r>
            <a:r>
              <a:rPr lang="en-US" sz="1800" dirty="0"/>
              <a:t>) Repeatedly pop from stack and add P each operator (on the top of stack),</a:t>
            </a:r>
          </a:p>
          <a:p>
            <a:pPr marL="301943" lvl="1" indent="0">
              <a:buNone/>
            </a:pPr>
            <a:r>
              <a:rPr lang="en-US" sz="1800" dirty="0" smtClean="0"/>
              <a:t>	which </a:t>
            </a:r>
            <a:r>
              <a:rPr lang="en-US" sz="1800" dirty="0"/>
              <a:t>has the same precedence as, or higher precedence than ⊗.</a:t>
            </a:r>
          </a:p>
          <a:p>
            <a:pPr marL="301943" lvl="1" indent="0">
              <a:buNone/>
            </a:pPr>
            <a:r>
              <a:rPr lang="en-US" sz="1800" dirty="0"/>
              <a:t>(</a:t>
            </a:r>
            <a:r>
              <a:rPr lang="en-US" sz="1800" i="1" dirty="0"/>
              <a:t>b</a:t>
            </a:r>
            <a:r>
              <a:rPr lang="en-US" sz="1800" dirty="0"/>
              <a:t>) Add ⊗ to stack.</a:t>
            </a:r>
          </a:p>
          <a:p>
            <a:pPr marL="0" indent="0">
              <a:buNone/>
            </a:pPr>
            <a:r>
              <a:rPr lang="en-US" sz="2000" dirty="0"/>
              <a:t>6. If a right parenthesis is encountered, then:</a:t>
            </a:r>
          </a:p>
          <a:p>
            <a:pPr marL="301943" lvl="1" indent="0">
              <a:buNone/>
            </a:pPr>
            <a:r>
              <a:rPr lang="en-US" sz="1800" dirty="0"/>
              <a:t>(</a:t>
            </a:r>
            <a:r>
              <a:rPr lang="en-US" sz="1800" i="1" dirty="0"/>
              <a:t>a</a:t>
            </a:r>
            <a:r>
              <a:rPr lang="en-US" sz="1800" dirty="0"/>
              <a:t>) Repeatedly pop from stack and add to P (on the top of stack until a left</a:t>
            </a:r>
          </a:p>
          <a:p>
            <a:pPr marL="301943" lvl="1" indent="0">
              <a:buNone/>
            </a:pPr>
            <a:r>
              <a:rPr lang="en-US" sz="1800" dirty="0" smtClean="0"/>
              <a:t>	parenthesis </a:t>
            </a:r>
            <a:r>
              <a:rPr lang="en-US" sz="1800" dirty="0"/>
              <a:t>is encountered.</a:t>
            </a:r>
          </a:p>
          <a:p>
            <a:pPr marL="301943" lvl="1" indent="0">
              <a:buNone/>
            </a:pPr>
            <a:r>
              <a:rPr lang="en-US" sz="1800" dirty="0"/>
              <a:t>(</a:t>
            </a:r>
            <a:r>
              <a:rPr lang="en-US" sz="1800" i="1" dirty="0"/>
              <a:t>b</a:t>
            </a:r>
            <a:r>
              <a:rPr lang="en-US" sz="1800" dirty="0"/>
              <a:t>) Remove the left parenthesis. [Do not add the left parenthesis to P.]</a:t>
            </a:r>
          </a:p>
          <a:p>
            <a:pPr marL="0" indent="0">
              <a:buNone/>
            </a:pPr>
            <a:r>
              <a:rPr lang="en-US" sz="2000" dirty="0"/>
              <a:t>7. Exit.</a:t>
            </a: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1677473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dirty="0"/>
              <a:t>Example </a:t>
            </a:r>
            <a:r>
              <a:rPr lang="en-US" dirty="0" smtClean="0"/>
              <a:t>3</a:t>
            </a:r>
          </a:p>
        </p:txBody>
      </p:sp>
      <p:sp>
        <p:nvSpPr>
          <p:cNvPr id="23554" name="Rectangle 3"/>
          <p:cNvSpPr>
            <a:spLocks noGrp="1" noChangeArrowheads="1"/>
          </p:cNvSpPr>
          <p:nvPr>
            <p:ph type="body" idx="1"/>
          </p:nvPr>
        </p:nvSpPr>
        <p:spPr>
          <a:xfrm>
            <a:off x="228600" y="1828800"/>
            <a:ext cx="8686800" cy="4774184"/>
          </a:xfrm>
        </p:spPr>
        <p:txBody>
          <a:bodyPr>
            <a:noAutofit/>
          </a:bodyPr>
          <a:lstStyle/>
          <a:p>
            <a:pPr>
              <a:buFont typeface="Wingdings" pitchFamily="2" charset="2"/>
              <a:buChar char="Ø"/>
            </a:pPr>
            <a:r>
              <a:rPr lang="en-US" sz="2000" b="1" dirty="0"/>
              <a:t>Infix String </a:t>
            </a:r>
            <a:r>
              <a:rPr lang="en-US" sz="2000" b="1" dirty="0" smtClean="0"/>
              <a:t> : </a:t>
            </a:r>
            <a:r>
              <a:rPr lang="en-US" sz="2000" dirty="0" smtClean="0"/>
              <a:t>	</a:t>
            </a:r>
            <a:r>
              <a:rPr lang="en-US" sz="2000" b="1" dirty="0" err="1" smtClean="0"/>
              <a:t>a+b</a:t>
            </a:r>
            <a:r>
              <a:rPr lang="en-US" sz="2000" b="1" dirty="0" smtClean="0"/>
              <a:t>*c-d</a:t>
            </a:r>
          </a:p>
          <a:p>
            <a:pPr>
              <a:buFont typeface="Wingdings" pitchFamily="2" charset="2"/>
              <a:buChar char="§"/>
            </a:pPr>
            <a:r>
              <a:rPr lang="en-US" sz="2000" dirty="0"/>
              <a:t>Initially the Stack is empty and our Postfix string has no characters. Now, the first character scanned is 'a'. 'a' is added to the Postfix string. The next character scanned is '+'. </a:t>
            </a:r>
            <a:r>
              <a:rPr lang="en-US" sz="2000" dirty="0" smtClean="0"/>
              <a:t>Being </a:t>
            </a:r>
            <a:r>
              <a:rPr lang="en-US" sz="2000" dirty="0"/>
              <a:t>an operator, it is pushed to the stack</a:t>
            </a:r>
            <a:r>
              <a:rPr lang="en-US" sz="2000" dirty="0" smtClean="0"/>
              <a:t>.</a:t>
            </a:r>
          </a:p>
          <a:p>
            <a:pPr marL="0" indent="0">
              <a:buNone/>
            </a:pPr>
            <a:endParaRPr lang="en-US" sz="2000" dirty="0"/>
          </a:p>
          <a:p>
            <a:pPr marL="0" indent="0">
              <a:buNone/>
            </a:pPr>
            <a:endParaRPr lang="en-US" sz="2000" dirty="0" smtClean="0"/>
          </a:p>
          <a:p>
            <a:pPr marL="0" indent="0">
              <a:buNone/>
            </a:pPr>
            <a:endParaRPr lang="en-US" sz="2000" dirty="0"/>
          </a:p>
          <a:p>
            <a:pPr>
              <a:buFont typeface="Wingdings" pitchFamily="2" charset="2"/>
              <a:buChar char="§"/>
            </a:pPr>
            <a:r>
              <a:rPr lang="en-US" sz="2000" dirty="0"/>
              <a:t>Next character scanned is 'b' which will be placed in the Postfix string. Next character is '*' which is an operator. Now, the top element of the stack is '+' which has lower precedence than '*', so '*' will be pushed to the stack. </a:t>
            </a:r>
            <a:endParaRPr lang="en-US" sz="2000" dirty="0" smtClean="0"/>
          </a:p>
          <a:p>
            <a:pPr marL="0" indent="0">
              <a:buNone/>
            </a:pP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55</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24200"/>
            <a:ext cx="476250" cy="952500"/>
          </a:xfrm>
          <a:prstGeom prst="rect">
            <a:avLst/>
          </a:prstGeom>
        </p:spPr>
      </p:pic>
      <p:sp>
        <p:nvSpPr>
          <p:cNvPr id="4" name="Rectangle 3"/>
          <p:cNvSpPr/>
          <p:nvPr/>
        </p:nvSpPr>
        <p:spPr>
          <a:xfrm>
            <a:off x="762000" y="4038600"/>
            <a:ext cx="721672" cy="369332"/>
          </a:xfrm>
          <a:prstGeom prst="rect">
            <a:avLst/>
          </a:prstGeom>
        </p:spPr>
        <p:txBody>
          <a:bodyPr wrap="none">
            <a:spAutoFit/>
          </a:bodyPr>
          <a:lstStyle/>
          <a:p>
            <a:r>
              <a:rPr lang="en-US" b="1" dirty="0"/>
              <a:t>Stack</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3495675"/>
            <a:ext cx="952500" cy="238125"/>
          </a:xfrm>
          <a:prstGeom prst="rect">
            <a:avLst/>
          </a:prstGeom>
        </p:spPr>
      </p:pic>
      <p:sp>
        <p:nvSpPr>
          <p:cNvPr id="6" name="Rectangle 5"/>
          <p:cNvSpPr/>
          <p:nvPr/>
        </p:nvSpPr>
        <p:spPr>
          <a:xfrm>
            <a:off x="2514600" y="3669268"/>
            <a:ext cx="1532792" cy="369332"/>
          </a:xfrm>
          <a:prstGeom prst="rect">
            <a:avLst/>
          </a:prstGeom>
        </p:spPr>
        <p:txBody>
          <a:bodyPr wrap="none">
            <a:spAutoFit/>
          </a:bodyPr>
          <a:lstStyle/>
          <a:p>
            <a:r>
              <a:rPr lang="en-US" b="1" dirty="0"/>
              <a:t>Postfix String</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334000"/>
            <a:ext cx="476250" cy="952500"/>
          </a:xfrm>
          <a:prstGeom prst="rect">
            <a:avLst/>
          </a:prstGeom>
        </p:spPr>
      </p:pic>
      <p:sp>
        <p:nvSpPr>
          <p:cNvPr id="11" name="Rectangle 10"/>
          <p:cNvSpPr/>
          <p:nvPr/>
        </p:nvSpPr>
        <p:spPr>
          <a:xfrm>
            <a:off x="762000" y="6233652"/>
            <a:ext cx="721672" cy="369332"/>
          </a:xfrm>
          <a:prstGeom prst="rect">
            <a:avLst/>
          </a:prstGeom>
        </p:spPr>
        <p:txBody>
          <a:bodyPr wrap="none">
            <a:spAutoFit/>
          </a:bodyPr>
          <a:lstStyle/>
          <a:p>
            <a:r>
              <a:rPr lang="en-US" b="1" dirty="0"/>
              <a:t>Stack</a:t>
            </a:r>
            <a:endParaRPr lang="en-US"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7000" y="5691187"/>
            <a:ext cx="952500" cy="238125"/>
          </a:xfrm>
          <a:prstGeom prst="rect">
            <a:avLst/>
          </a:prstGeom>
        </p:spPr>
      </p:pic>
      <p:sp>
        <p:nvSpPr>
          <p:cNvPr id="13" name="Rectangle 12"/>
          <p:cNvSpPr/>
          <p:nvPr/>
        </p:nvSpPr>
        <p:spPr>
          <a:xfrm>
            <a:off x="2507226" y="5909171"/>
            <a:ext cx="1532792" cy="369332"/>
          </a:xfrm>
          <a:prstGeom prst="rect">
            <a:avLst/>
          </a:prstGeom>
        </p:spPr>
        <p:txBody>
          <a:bodyPr wrap="none">
            <a:spAutoFit/>
          </a:bodyPr>
          <a:lstStyle/>
          <a:p>
            <a:r>
              <a:rPr lang="en-US" b="1" dirty="0"/>
              <a:t>Postfix String</a:t>
            </a:r>
            <a:endParaRPr lang="en-US" dirty="0"/>
          </a:p>
        </p:txBody>
      </p:sp>
    </p:spTree>
    <p:extLst>
      <p:ext uri="{BB962C8B-B14F-4D97-AF65-F5344CB8AC3E}">
        <p14:creationId xmlns:p14="http://schemas.microsoft.com/office/powerpoint/2010/main" val="895960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r>
              <a:rPr lang="en-US" dirty="0"/>
              <a:t>Example </a:t>
            </a:r>
            <a:r>
              <a:rPr lang="en-US" dirty="0" smtClean="0"/>
              <a:t>3</a:t>
            </a:r>
          </a:p>
        </p:txBody>
      </p:sp>
      <p:sp>
        <p:nvSpPr>
          <p:cNvPr id="23554" name="Rectangle 3"/>
          <p:cNvSpPr>
            <a:spLocks noGrp="1" noChangeArrowheads="1"/>
          </p:cNvSpPr>
          <p:nvPr>
            <p:ph type="body" idx="1"/>
          </p:nvPr>
        </p:nvSpPr>
        <p:spPr>
          <a:xfrm>
            <a:off x="228600" y="1828800"/>
            <a:ext cx="8686800" cy="4572000"/>
          </a:xfrm>
        </p:spPr>
        <p:txBody>
          <a:bodyPr>
            <a:noAutofit/>
          </a:bodyPr>
          <a:lstStyle/>
          <a:p>
            <a:pPr>
              <a:buFont typeface="Wingdings" pitchFamily="2" charset="2"/>
              <a:buChar char="§"/>
            </a:pPr>
            <a:r>
              <a:rPr lang="en-US" sz="1600" dirty="0"/>
              <a:t>The next character is 'c' which is placed in the Postfix string. Next character scanned is '-'. The topmost character in the stack is '*' which has a higher precedence than '-'. Thus '*' will be popped out from the stack and added to the Postfix string. Even now the stack is not empty. Now the topmost element of the stack is '+' which has equal priority to '-'. So pop the '+' from the stack and add it to the Postfix string. The '-' will be pushed to the stack. </a:t>
            </a:r>
            <a:endParaRPr lang="en-US" sz="1600" dirty="0" smtClean="0"/>
          </a:p>
          <a:p>
            <a:pPr marL="0" indent="0">
              <a:buNone/>
            </a:pPr>
            <a:endParaRPr lang="en-US" sz="1600" dirty="0" smtClean="0"/>
          </a:p>
          <a:p>
            <a:pPr marL="0" indent="0">
              <a:buNone/>
            </a:pPr>
            <a:endParaRPr lang="en-US" sz="1600" dirty="0"/>
          </a:p>
          <a:p>
            <a:pPr marL="0" indent="0">
              <a:buNone/>
            </a:pPr>
            <a:endParaRPr lang="en-US" sz="1600" dirty="0"/>
          </a:p>
          <a:p>
            <a:pPr marL="0" indent="0">
              <a:buNone/>
            </a:pPr>
            <a:endParaRPr lang="en-US" sz="1600" dirty="0" smtClean="0"/>
          </a:p>
          <a:p>
            <a:pPr marL="0" indent="0">
              <a:buNone/>
            </a:pPr>
            <a:endParaRPr lang="en-US" sz="1600" dirty="0"/>
          </a:p>
          <a:p>
            <a:pPr>
              <a:buFont typeface="Wingdings" pitchFamily="2" charset="2"/>
              <a:buChar char="§"/>
            </a:pPr>
            <a:r>
              <a:rPr lang="en-US" sz="1600" dirty="0" smtClean="0"/>
              <a:t>Next </a:t>
            </a:r>
            <a:r>
              <a:rPr lang="en-US" sz="1600" dirty="0"/>
              <a:t>character is 'd' which is added to Postfix string. Now all characters have been scanned so we must pop the remaining elements from the stack and add it to the Postfix string. At this stage we have only a '-' in the stack. It is popped out and added to the Postfix string. So, after all characters are scanned, this is how the stack and Postfix string will be : </a:t>
            </a:r>
          </a:p>
          <a:p>
            <a:pPr marL="0" indent="0">
              <a:buNone/>
            </a:pPr>
            <a:endParaRPr lang="en-US" sz="1600" dirty="0" smtClean="0"/>
          </a:p>
          <a:p>
            <a:pPr marL="0" indent="0">
              <a:buNone/>
            </a:pPr>
            <a:endParaRPr lang="en-US" sz="16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56</a:t>
            </a:fld>
            <a:endParaRPr lang="en-US"/>
          </a:p>
        </p:txBody>
      </p:sp>
      <p:sp>
        <p:nvSpPr>
          <p:cNvPr id="4" name="Rectangle 3"/>
          <p:cNvSpPr/>
          <p:nvPr/>
        </p:nvSpPr>
        <p:spPr>
          <a:xfrm>
            <a:off x="776748" y="3962400"/>
            <a:ext cx="721672" cy="369332"/>
          </a:xfrm>
          <a:prstGeom prst="rect">
            <a:avLst/>
          </a:prstGeom>
        </p:spPr>
        <p:txBody>
          <a:bodyPr wrap="none">
            <a:spAutoFit/>
          </a:bodyPr>
          <a:lstStyle/>
          <a:p>
            <a:r>
              <a:rPr lang="en-US" b="1" dirty="0"/>
              <a:t>Stack</a:t>
            </a:r>
            <a:endParaRPr lang="en-US" dirty="0"/>
          </a:p>
        </p:txBody>
      </p:sp>
      <p:sp>
        <p:nvSpPr>
          <p:cNvPr id="6" name="Rectangle 5"/>
          <p:cNvSpPr/>
          <p:nvPr/>
        </p:nvSpPr>
        <p:spPr>
          <a:xfrm>
            <a:off x="2667000" y="3593068"/>
            <a:ext cx="1532792" cy="369332"/>
          </a:xfrm>
          <a:prstGeom prst="rect">
            <a:avLst/>
          </a:prstGeom>
        </p:spPr>
        <p:txBody>
          <a:bodyPr wrap="none">
            <a:spAutoFit/>
          </a:bodyPr>
          <a:lstStyle/>
          <a:p>
            <a:r>
              <a:rPr lang="en-US" b="1" dirty="0"/>
              <a:t>Postfix String</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711" y="3086100"/>
            <a:ext cx="476250" cy="9525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7372" y="3367086"/>
            <a:ext cx="952500" cy="23812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459" y="5638800"/>
            <a:ext cx="476250" cy="952500"/>
          </a:xfrm>
          <a:prstGeom prst="rect">
            <a:avLst/>
          </a:prstGeom>
        </p:spPr>
      </p:pic>
      <p:sp>
        <p:nvSpPr>
          <p:cNvPr id="16" name="Rectangle 15"/>
          <p:cNvSpPr/>
          <p:nvPr/>
        </p:nvSpPr>
        <p:spPr>
          <a:xfrm>
            <a:off x="800329" y="6591300"/>
            <a:ext cx="721672" cy="369332"/>
          </a:xfrm>
          <a:prstGeom prst="rect">
            <a:avLst/>
          </a:prstGeom>
        </p:spPr>
        <p:txBody>
          <a:bodyPr wrap="none">
            <a:spAutoFit/>
          </a:bodyPr>
          <a:lstStyle/>
          <a:p>
            <a:r>
              <a:rPr lang="en-US" b="1" dirty="0"/>
              <a:t>Stack</a:t>
            </a:r>
            <a:endParaRPr lang="en-US" dirty="0"/>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0" y="5874466"/>
            <a:ext cx="952500" cy="238125"/>
          </a:xfrm>
          <a:prstGeom prst="rect">
            <a:avLst/>
          </a:prstGeom>
        </p:spPr>
      </p:pic>
      <p:sp>
        <p:nvSpPr>
          <p:cNvPr id="18" name="Rectangle 17"/>
          <p:cNvSpPr/>
          <p:nvPr/>
        </p:nvSpPr>
        <p:spPr>
          <a:xfrm>
            <a:off x="2797372" y="6112591"/>
            <a:ext cx="1532792" cy="369332"/>
          </a:xfrm>
          <a:prstGeom prst="rect">
            <a:avLst/>
          </a:prstGeom>
        </p:spPr>
        <p:txBody>
          <a:bodyPr wrap="none">
            <a:spAutoFit/>
          </a:bodyPr>
          <a:lstStyle/>
          <a:p>
            <a:r>
              <a:rPr lang="en-US" b="1" dirty="0"/>
              <a:t>Postfix String</a:t>
            </a:r>
            <a:endParaRPr lang="en-US" dirty="0"/>
          </a:p>
        </p:txBody>
      </p:sp>
    </p:spTree>
    <p:extLst>
      <p:ext uri="{BB962C8B-B14F-4D97-AF65-F5344CB8AC3E}">
        <p14:creationId xmlns:p14="http://schemas.microsoft.com/office/powerpoint/2010/main" val="1801865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38328"/>
            <a:ext cx="8229600" cy="1033272"/>
          </a:xfrm>
        </p:spPr>
        <p:txBody>
          <a:bodyPr/>
          <a:lstStyle/>
          <a:p>
            <a:pPr eaLnBrk="1" hangingPunct="1"/>
            <a:r>
              <a:rPr lang="en-US" dirty="0" smtClean="0"/>
              <a:t>Applications of Stacks</a:t>
            </a:r>
          </a:p>
        </p:txBody>
      </p:sp>
      <p:sp>
        <p:nvSpPr>
          <p:cNvPr id="23554" name="Rectangle 3"/>
          <p:cNvSpPr>
            <a:spLocks noGrp="1" noChangeArrowheads="1"/>
          </p:cNvSpPr>
          <p:nvPr>
            <p:ph type="body" idx="1"/>
          </p:nvPr>
        </p:nvSpPr>
        <p:spPr>
          <a:xfrm>
            <a:off x="228600" y="1828800"/>
            <a:ext cx="8686800" cy="4572000"/>
          </a:xfrm>
        </p:spPr>
        <p:txBody>
          <a:bodyPr>
            <a:noAutofit/>
          </a:bodyPr>
          <a:lstStyle/>
          <a:p>
            <a:pPr>
              <a:buFont typeface="Wingdings" pitchFamily="2" charset="2"/>
              <a:buChar char="Ø"/>
            </a:pPr>
            <a:r>
              <a:rPr lang="en-US" sz="2000" dirty="0"/>
              <a:t>Consider the following arithmetic infix expression P</a:t>
            </a:r>
          </a:p>
          <a:p>
            <a:pPr marL="0" indent="0">
              <a:buNone/>
            </a:pPr>
            <a:r>
              <a:rPr lang="pt-BR" sz="2000" dirty="0" smtClean="0"/>
              <a:t>		P </a:t>
            </a:r>
            <a:r>
              <a:rPr lang="pt-BR" sz="2000" dirty="0"/>
              <a:t>= A + ( B / C - ( D * E ^ F ) + G ) * H</a:t>
            </a: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57</a:t>
            </a:fld>
            <a:endParaRPr lang="en-US"/>
          </a:p>
        </p:txBody>
      </p:sp>
      <p:grpSp>
        <p:nvGrpSpPr>
          <p:cNvPr id="5" name="Group 4"/>
          <p:cNvGrpSpPr/>
          <p:nvPr/>
        </p:nvGrpSpPr>
        <p:grpSpPr>
          <a:xfrm>
            <a:off x="76200" y="2509684"/>
            <a:ext cx="8927690" cy="4293499"/>
            <a:chOff x="152400" y="2514600"/>
            <a:chExt cx="8927690" cy="4293499"/>
          </a:xfrm>
        </p:grpSpPr>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2350" r="1665" b="6082"/>
            <a:stretch/>
          </p:blipFill>
          <p:spPr>
            <a:xfrm>
              <a:off x="152400" y="2514600"/>
              <a:ext cx="8927690" cy="1333793"/>
            </a:xfrm>
            <a:prstGeom prst="rect">
              <a:avLst/>
            </a:prstGeom>
          </p:spPr>
        </p:pic>
        <p:pic>
          <p:nvPicPr>
            <p:cNvPr id="4" name="Picture 3" descr="Screen Clipping"/>
            <p:cNvPicPr>
              <a:picLocks noChangeAspect="1"/>
            </p:cNvPicPr>
            <p:nvPr/>
          </p:nvPicPr>
          <p:blipFill rotWithShape="1">
            <a:blip r:embed="rId3">
              <a:extLst>
                <a:ext uri="{28A0092B-C50C-407E-A947-70E740481C1C}">
                  <a14:useLocalDpi xmlns:a14="http://schemas.microsoft.com/office/drawing/2010/main" val="0"/>
                </a:ext>
              </a:extLst>
            </a:blip>
            <a:srcRect l="3139" t="4651" r="1651"/>
            <a:stretch/>
          </p:blipFill>
          <p:spPr>
            <a:xfrm>
              <a:off x="152400" y="3810000"/>
              <a:ext cx="8927690" cy="2998099"/>
            </a:xfrm>
            <a:prstGeom prst="rect">
              <a:avLst/>
            </a:prstGeom>
          </p:spPr>
        </p:pic>
      </p:grpSp>
    </p:spTree>
    <p:extLst>
      <p:ext uri="{BB962C8B-B14F-4D97-AF65-F5344CB8AC3E}">
        <p14:creationId xmlns:p14="http://schemas.microsoft.com/office/powerpoint/2010/main" val="1677473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Lectures by Mr. Mohammad </a:t>
            </a:r>
            <a:r>
              <a:rPr lang="en-US" dirty="0" err="1"/>
              <a:t>Asad</a:t>
            </a:r>
            <a:r>
              <a:rPr lang="en-US" dirty="0"/>
              <a:t> </a:t>
            </a:r>
            <a:r>
              <a:rPr lang="en-US" dirty="0" err="1"/>
              <a:t>Abbasi</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58</a:t>
            </a:fld>
            <a:endParaRPr lang="en-US"/>
          </a:p>
        </p:txBody>
      </p:sp>
      <p:sp>
        <p:nvSpPr>
          <p:cNvPr id="4" name="Title 3"/>
          <p:cNvSpPr>
            <a:spLocks noGrp="1"/>
          </p:cNvSpPr>
          <p:nvPr>
            <p:ph type="title"/>
          </p:nvPr>
        </p:nvSpPr>
        <p:spPr/>
        <p:txBody>
          <a:bodyPr/>
          <a:lstStyle/>
          <a:p>
            <a:r>
              <a:rPr lang="en-US" dirty="0" smtClean="0"/>
              <a:t>Sources used</a:t>
            </a:r>
            <a:endParaRPr lang="en-US" dirty="0"/>
          </a:p>
        </p:txBody>
      </p:sp>
    </p:spTree>
    <p:extLst>
      <p:ext uri="{BB962C8B-B14F-4D97-AF65-F5344CB8AC3E}">
        <p14:creationId xmlns:p14="http://schemas.microsoft.com/office/powerpoint/2010/main" val="119064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133600"/>
            <a:ext cx="8686800" cy="3276600"/>
          </a:xfrm>
        </p:spPr>
        <p:txBody>
          <a:bodyPr>
            <a:normAutofit/>
          </a:bodyPr>
          <a:lstStyle/>
          <a:p>
            <a:pPr>
              <a:lnSpc>
                <a:spcPct val="90000"/>
              </a:lnSpc>
              <a:buFont typeface="Wingdings" pitchFamily="2" charset="2"/>
              <a:buChar char="Ø"/>
            </a:pPr>
            <a:r>
              <a:rPr lang="en-US" sz="2200" dirty="0"/>
              <a:t>Main stack operations:</a:t>
            </a:r>
          </a:p>
          <a:p>
            <a:pPr lvl="1">
              <a:lnSpc>
                <a:spcPct val="90000"/>
              </a:lnSpc>
              <a:buFont typeface="Wingdings" pitchFamily="2" charset="2"/>
              <a:buChar char="§"/>
            </a:pPr>
            <a:r>
              <a:rPr lang="en-US" b="1" dirty="0"/>
              <a:t>push(object): </a:t>
            </a:r>
            <a:r>
              <a:rPr lang="en-US" dirty="0"/>
              <a:t>inserts an </a:t>
            </a:r>
            <a:r>
              <a:rPr lang="en-US" dirty="0" smtClean="0"/>
              <a:t>element.</a:t>
            </a:r>
            <a:endParaRPr lang="en-US" dirty="0"/>
          </a:p>
          <a:p>
            <a:pPr lvl="1">
              <a:lnSpc>
                <a:spcPct val="90000"/>
              </a:lnSpc>
              <a:buFont typeface="Wingdings" pitchFamily="2" charset="2"/>
              <a:buChar char="§"/>
            </a:pPr>
            <a:r>
              <a:rPr lang="en-US" b="1" dirty="0"/>
              <a:t>object pop(): </a:t>
            </a:r>
            <a:r>
              <a:rPr lang="en-US" dirty="0"/>
              <a:t>removes and returns the last inserted </a:t>
            </a:r>
            <a:r>
              <a:rPr lang="en-US" dirty="0" smtClean="0"/>
              <a:t>element.</a:t>
            </a:r>
          </a:p>
          <a:p>
            <a:endParaRPr lang="en-US" sz="2200" dirty="0" smtClean="0"/>
          </a:p>
          <a:p>
            <a:pPr>
              <a:buFont typeface="Wingdings" pitchFamily="2" charset="2"/>
              <a:buChar char="Ø"/>
            </a:pPr>
            <a:r>
              <a:rPr lang="en-US" sz="2200" dirty="0" smtClean="0"/>
              <a:t>Auxiliary </a:t>
            </a:r>
            <a:r>
              <a:rPr lang="en-US" sz="2200" dirty="0"/>
              <a:t>stack operations:</a:t>
            </a:r>
          </a:p>
          <a:p>
            <a:pPr lvl="1">
              <a:buFont typeface="Wingdings" pitchFamily="2" charset="2"/>
              <a:buChar char="§"/>
            </a:pPr>
            <a:r>
              <a:rPr lang="en-US" b="1" dirty="0"/>
              <a:t>object top(): </a:t>
            </a:r>
            <a:r>
              <a:rPr lang="en-US" dirty="0"/>
              <a:t>returns the last inserted element without removing </a:t>
            </a:r>
            <a:r>
              <a:rPr lang="en-US" dirty="0" smtClean="0"/>
              <a:t>it.</a:t>
            </a:r>
            <a:endParaRPr lang="en-US" dirty="0"/>
          </a:p>
          <a:p>
            <a:pPr lvl="1">
              <a:buFont typeface="Wingdings" pitchFamily="2" charset="2"/>
              <a:buChar char="§"/>
            </a:pPr>
            <a:r>
              <a:rPr lang="en-US" b="1" dirty="0"/>
              <a:t>integer size(): </a:t>
            </a:r>
            <a:r>
              <a:rPr lang="en-US" dirty="0"/>
              <a:t>returns the number of elements </a:t>
            </a:r>
            <a:r>
              <a:rPr lang="en-US" dirty="0" smtClean="0"/>
              <a:t>stored.</a:t>
            </a:r>
            <a:endParaRPr lang="en-US" dirty="0"/>
          </a:p>
          <a:p>
            <a:pPr lvl="1">
              <a:buFont typeface="Wingdings" pitchFamily="2" charset="2"/>
              <a:buChar char="§"/>
            </a:pPr>
            <a:r>
              <a:rPr lang="en-US" b="1" dirty="0" err="1"/>
              <a:t>boolean</a:t>
            </a:r>
            <a:r>
              <a:rPr lang="en-US" b="1" dirty="0"/>
              <a:t> </a:t>
            </a:r>
            <a:r>
              <a:rPr lang="en-US" b="1" dirty="0" err="1"/>
              <a:t>isEmpty</a:t>
            </a:r>
            <a:r>
              <a:rPr lang="en-US" b="1" dirty="0"/>
              <a:t>(): </a:t>
            </a:r>
            <a:r>
              <a:rPr lang="en-US" dirty="0"/>
              <a:t>indicates whether no elements are </a:t>
            </a:r>
            <a:r>
              <a:rPr lang="en-US" dirty="0" smtClean="0"/>
              <a:t>stored.</a:t>
            </a:r>
            <a:endParaRPr lang="en-US" dirty="0"/>
          </a:p>
          <a:p>
            <a:pPr lvl="1">
              <a:lnSpc>
                <a:spcPct val="90000"/>
              </a:lnSpc>
            </a:pPr>
            <a:endParaRPr lang="en-US" dirty="0" smtClean="0"/>
          </a:p>
        </p:txBody>
      </p:sp>
      <p:sp>
        <p:nvSpPr>
          <p:cNvPr id="3" name="Title 2"/>
          <p:cNvSpPr>
            <a:spLocks noGrp="1"/>
          </p:cNvSpPr>
          <p:nvPr>
            <p:ph type="title"/>
          </p:nvPr>
        </p:nvSpPr>
        <p:spPr/>
        <p:txBody>
          <a:bodyPr/>
          <a:lstStyle/>
          <a:p>
            <a:r>
              <a:rPr lang="en-US" dirty="0" smtClean="0"/>
              <a:t>Stack Operations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04244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stack </a:t>
            </a:r>
            <a:r>
              <a:rPr lang="en-US" dirty="0" smtClean="0"/>
              <a:t>operation</a:t>
            </a:r>
            <a:endParaRPr lang="en-US" dirty="0"/>
          </a:p>
        </p:txBody>
      </p:sp>
      <p:sp>
        <p:nvSpPr>
          <p:cNvPr id="9" name="Rectangle 7"/>
          <p:cNvSpPr>
            <a:spLocks noChangeArrowheads="1"/>
          </p:cNvSpPr>
          <p:nvPr/>
        </p:nvSpPr>
        <p:spPr bwMode="auto">
          <a:xfrm>
            <a:off x="228600" y="2567226"/>
            <a:ext cx="8686800" cy="8617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Ø"/>
            </a:pPr>
            <a:r>
              <a:rPr lang="en-US" sz="2200" dirty="0">
                <a:solidFill>
                  <a:srgbClr val="073E87"/>
                </a:solidFill>
              </a:rPr>
              <a:t>The stack operation creates an empty stack. The following shows the format</a:t>
            </a:r>
            <a:r>
              <a:rPr lang="en-US" sz="2800" b="0" dirty="0" smtClean="0">
                <a:latin typeface="Times New Roman" pitchFamily="18" charset="0"/>
              </a:rPr>
              <a:t>.</a:t>
            </a:r>
            <a:r>
              <a:rPr lang="en-US" sz="2200" dirty="0">
                <a:solidFill>
                  <a:srgbClr val="073E87"/>
                </a:solidFill>
              </a:rPr>
              <a:t> </a:t>
            </a:r>
            <a:endParaRPr lang="en-US" sz="2800" b="0" dirty="0">
              <a:latin typeface="Times New Roman" pitchFamily="18" charset="0"/>
            </a:endParaRPr>
          </a:p>
        </p:txBody>
      </p:sp>
      <p:pic>
        <p:nvPicPr>
          <p:cNvPr id="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3840163"/>
            <a:ext cx="21844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4838700"/>
            <a:ext cx="4470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58343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push </a:t>
            </a:r>
            <a:r>
              <a:rPr lang="en-US" dirty="0" smtClean="0"/>
              <a:t>operation</a:t>
            </a:r>
            <a:endParaRPr lang="en-US" dirty="0"/>
          </a:p>
        </p:txBody>
      </p:sp>
      <p:sp>
        <p:nvSpPr>
          <p:cNvPr id="9" name="Rectangle 7"/>
          <p:cNvSpPr>
            <a:spLocks noChangeArrowheads="1"/>
          </p:cNvSpPr>
          <p:nvPr/>
        </p:nvSpPr>
        <p:spPr bwMode="auto">
          <a:xfrm>
            <a:off x="228600" y="2659559"/>
            <a:ext cx="8686800"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Ø"/>
            </a:pPr>
            <a:r>
              <a:rPr lang="en-US" sz="2200" dirty="0">
                <a:solidFill>
                  <a:srgbClr val="073E87"/>
                </a:solidFill>
              </a:rPr>
              <a:t>The push operation inserts an item at the top of the stack. The following shows the format</a:t>
            </a:r>
            <a:r>
              <a:rPr lang="en-US" sz="2200" dirty="0" smtClean="0">
                <a:solidFill>
                  <a:srgbClr val="073E87"/>
                </a:solidFill>
              </a:rPr>
              <a:t>.</a:t>
            </a:r>
            <a:endParaRPr lang="en-US" sz="2200" dirty="0">
              <a:solidFill>
                <a:srgbClr val="073E87"/>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63" y="3657600"/>
            <a:ext cx="3271837"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4702175"/>
            <a:ext cx="8328025"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1"/>
          <p:cNvSpPr txBox="1">
            <a:spLocks/>
          </p:cNvSpPr>
          <p:nvPr/>
        </p:nvSpPr>
        <p:spPr>
          <a:xfrm>
            <a:off x="4143488" y="6270800"/>
            <a:ext cx="1161826"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a:t>
            </a:fld>
            <a:endParaRPr lang="en-US"/>
          </a:p>
        </p:txBody>
      </p:sp>
    </p:spTree>
    <p:extLst>
      <p:ext uri="{BB962C8B-B14F-4D97-AF65-F5344CB8AC3E}">
        <p14:creationId xmlns:p14="http://schemas.microsoft.com/office/powerpoint/2010/main" val="198016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The pop operation</a:t>
            </a:r>
            <a:endParaRPr lang="en-US" dirty="0"/>
          </a:p>
        </p:txBody>
      </p:sp>
      <p:sp>
        <p:nvSpPr>
          <p:cNvPr id="9" name="Rectangle 7"/>
          <p:cNvSpPr>
            <a:spLocks noChangeArrowheads="1"/>
          </p:cNvSpPr>
          <p:nvPr/>
        </p:nvSpPr>
        <p:spPr bwMode="auto">
          <a:xfrm>
            <a:off x="228600" y="2583359"/>
            <a:ext cx="8686800"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Ø"/>
            </a:pPr>
            <a:r>
              <a:rPr lang="en-US" sz="2200" dirty="0">
                <a:solidFill>
                  <a:srgbClr val="073E87"/>
                </a:solidFill>
              </a:rPr>
              <a:t>The pop operation deletes the item at the top of the stack. The following shows the format</a:t>
            </a:r>
            <a:r>
              <a:rPr lang="en-US" sz="2200" dirty="0" smtClean="0">
                <a:solidFill>
                  <a:srgbClr val="073E87"/>
                </a:solidFill>
              </a:rPr>
              <a:t>.</a:t>
            </a:r>
            <a:endParaRPr lang="en-US" sz="2200" dirty="0">
              <a:solidFill>
                <a:srgbClr val="073E87"/>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11" name="Slide Number Placeholder 1"/>
          <p:cNvSpPr txBox="1">
            <a:spLocks/>
          </p:cNvSpPr>
          <p:nvPr/>
        </p:nvSpPr>
        <p:spPr>
          <a:xfrm>
            <a:off x="4143488" y="6270800"/>
            <a:ext cx="1161826"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a:t>
            </a:fld>
            <a:endParaRPr lang="en-US"/>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945" y="3657600"/>
            <a:ext cx="3144837"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2" y="4724400"/>
            <a:ext cx="824547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lide Number Placeholder 1"/>
          <p:cNvSpPr txBox="1">
            <a:spLocks/>
          </p:cNvSpPr>
          <p:nvPr/>
        </p:nvSpPr>
        <p:spPr>
          <a:xfrm>
            <a:off x="4143488" y="6250163"/>
            <a:ext cx="1161826"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a:t>
            </a:fld>
            <a:endParaRPr lang="en-US"/>
          </a:p>
        </p:txBody>
      </p:sp>
    </p:spTree>
    <p:extLst>
      <p:ext uri="{BB962C8B-B14F-4D97-AF65-F5344CB8AC3E}">
        <p14:creationId xmlns:p14="http://schemas.microsoft.com/office/powerpoint/2010/main" val="1750885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1877</TotalTime>
  <Words>2620</Words>
  <Application>Microsoft Office PowerPoint</Application>
  <PresentationFormat>On-screen Show (4:3)</PresentationFormat>
  <Paragraphs>425</Paragraphs>
  <Slides>58</Slides>
  <Notes>8</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Waveform</vt:lpstr>
      <vt:lpstr>Stacks        </vt:lpstr>
      <vt:lpstr>Stacks</vt:lpstr>
      <vt:lpstr>Stacks Example</vt:lpstr>
      <vt:lpstr>Stacks</vt:lpstr>
      <vt:lpstr>Exceptions</vt:lpstr>
      <vt:lpstr>Stack Operations</vt:lpstr>
      <vt:lpstr>The stack operation</vt:lpstr>
      <vt:lpstr>The push operation</vt:lpstr>
      <vt:lpstr>The pop operation</vt:lpstr>
      <vt:lpstr>The empty operation</vt:lpstr>
      <vt:lpstr>PowerPoint Presentation</vt:lpstr>
      <vt:lpstr>Selecting storage structures</vt:lpstr>
      <vt:lpstr>Select position 0 as top of the stack</vt:lpstr>
      <vt:lpstr>Select position 0 as bottom of the stack</vt:lpstr>
      <vt:lpstr>Implementing a Stack</vt:lpstr>
      <vt:lpstr>Implementing a Stack</vt:lpstr>
      <vt:lpstr>Implementing a Stack</vt:lpstr>
      <vt:lpstr>Stack (Array Implementation)</vt:lpstr>
      <vt:lpstr>Stack (Array Implementation)</vt:lpstr>
      <vt:lpstr>Stack (Array Implementation)</vt:lpstr>
      <vt:lpstr>Stack (Array Implementation)</vt:lpstr>
      <vt:lpstr>Stack (Linked List Implementation)</vt:lpstr>
      <vt:lpstr>Stack (Linked List Implementation)</vt:lpstr>
      <vt:lpstr>PowerPoint Presentation</vt:lpstr>
      <vt:lpstr>PowerPoint Presentation</vt:lpstr>
      <vt:lpstr>PowerPoint Presentation</vt:lpstr>
      <vt:lpstr>PowerPoint Presentation</vt:lpstr>
      <vt:lpstr>Program to push</vt:lpstr>
      <vt:lpstr>PowerPoint Presentation</vt:lpstr>
      <vt:lpstr>PowerPoint Presentation</vt:lpstr>
      <vt:lpstr>Program to pop</vt:lpstr>
      <vt:lpstr>Traversing</vt:lpstr>
      <vt:lpstr>Applications of Stacks</vt:lpstr>
      <vt:lpstr>Reversing data items</vt:lpstr>
      <vt:lpstr>Pairing data items</vt:lpstr>
      <vt:lpstr>Example</vt:lpstr>
      <vt:lpstr>Example (Continued)</vt:lpstr>
      <vt:lpstr>Applications of Stacks</vt:lpstr>
      <vt:lpstr>RECURSION</vt:lpstr>
      <vt:lpstr>RECURSION Example</vt:lpstr>
      <vt:lpstr>TOWER OF HANOI</vt:lpstr>
      <vt:lpstr>TOWER OF HANOI</vt:lpstr>
      <vt:lpstr>TOWER OF HANOI</vt:lpstr>
      <vt:lpstr>TOWER OF HANOI</vt:lpstr>
      <vt:lpstr>TOWER OF HANOI</vt:lpstr>
      <vt:lpstr>TOWER OF HANOI</vt:lpstr>
      <vt:lpstr>TOWER OF HANOI</vt:lpstr>
      <vt:lpstr>EXPRESSION</vt:lpstr>
      <vt:lpstr>EXPRESSION</vt:lpstr>
      <vt:lpstr>EXPRESSION</vt:lpstr>
      <vt:lpstr>EXPRESSION</vt:lpstr>
      <vt:lpstr>Example 1</vt:lpstr>
      <vt:lpstr>Example 2</vt:lpstr>
      <vt:lpstr>Algorithm</vt:lpstr>
      <vt:lpstr>Example 3</vt:lpstr>
      <vt:lpstr>Example 3</vt:lpstr>
      <vt:lpstr>Applications of Stacks</vt:lpstr>
      <vt:lpstr>Sources used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Asad Abbasi</dc:creator>
  <cp:lastModifiedBy>Husnain</cp:lastModifiedBy>
  <cp:revision>536</cp:revision>
  <dcterms:created xsi:type="dcterms:W3CDTF">2006-08-16T00:00:00Z</dcterms:created>
  <dcterms:modified xsi:type="dcterms:W3CDTF">2019-08-23T11:26:11Z</dcterms:modified>
</cp:coreProperties>
</file>