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6"/>
  </p:notesMasterIdLst>
  <p:handoutMasterIdLst>
    <p:handoutMasterId r:id="rId57"/>
  </p:handoutMasterIdLst>
  <p:sldIdLst>
    <p:sldId id="303" r:id="rId2"/>
    <p:sldId id="390" r:id="rId3"/>
    <p:sldId id="391" r:id="rId4"/>
    <p:sldId id="336" r:id="rId5"/>
    <p:sldId id="335" r:id="rId6"/>
    <p:sldId id="393" r:id="rId7"/>
    <p:sldId id="338" r:id="rId8"/>
    <p:sldId id="339" r:id="rId9"/>
    <p:sldId id="373" r:id="rId10"/>
    <p:sldId id="374" r:id="rId11"/>
    <p:sldId id="377" r:id="rId12"/>
    <p:sldId id="378" r:id="rId13"/>
    <p:sldId id="379" r:id="rId14"/>
    <p:sldId id="337" r:id="rId15"/>
    <p:sldId id="394" r:id="rId16"/>
    <p:sldId id="395" r:id="rId17"/>
    <p:sldId id="396" r:id="rId18"/>
    <p:sldId id="369" r:id="rId19"/>
    <p:sldId id="380" r:id="rId20"/>
    <p:sldId id="341" r:id="rId21"/>
    <p:sldId id="353" r:id="rId22"/>
    <p:sldId id="344" r:id="rId23"/>
    <p:sldId id="343" r:id="rId24"/>
    <p:sldId id="351" r:id="rId25"/>
    <p:sldId id="345" r:id="rId26"/>
    <p:sldId id="346" r:id="rId27"/>
    <p:sldId id="350" r:id="rId28"/>
    <p:sldId id="347" r:id="rId29"/>
    <p:sldId id="348" r:id="rId30"/>
    <p:sldId id="371" r:id="rId31"/>
    <p:sldId id="381" r:id="rId32"/>
    <p:sldId id="356" r:id="rId33"/>
    <p:sldId id="355" r:id="rId34"/>
    <p:sldId id="357" r:id="rId35"/>
    <p:sldId id="358" r:id="rId36"/>
    <p:sldId id="359" r:id="rId37"/>
    <p:sldId id="361" r:id="rId38"/>
    <p:sldId id="362" r:id="rId39"/>
    <p:sldId id="363" r:id="rId40"/>
    <p:sldId id="365" r:id="rId41"/>
    <p:sldId id="366" r:id="rId42"/>
    <p:sldId id="375" r:id="rId43"/>
    <p:sldId id="384" r:id="rId44"/>
    <p:sldId id="386" r:id="rId45"/>
    <p:sldId id="382" r:id="rId46"/>
    <p:sldId id="397" r:id="rId47"/>
    <p:sldId id="383" r:id="rId48"/>
    <p:sldId id="385" r:id="rId49"/>
    <p:sldId id="398" r:id="rId50"/>
    <p:sldId id="376" r:id="rId51"/>
    <p:sldId id="387" r:id="rId52"/>
    <p:sldId id="388" r:id="rId53"/>
    <p:sldId id="389" r:id="rId54"/>
    <p:sldId id="399" r:id="rId5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B7D4AC0-BBDD-4A8B-BC0D-76E19F75012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39C64C2-C25F-449D-AA40-EF6DF4D8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Linked list is one of the fundamental data structures, and can be used to implement other data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5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59666" indent="-292179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68718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36205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103692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76505E00-90F7-4043-8661-28C18E2A1137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create node *temp1. Transfer the address of *head to *temp1. So *temp1 is also pointed at the front of the linked list. Linked list has 3 nodes. </a:t>
            </a:r>
          </a:p>
          <a:p>
            <a:r>
              <a:rPr lang="en-US" dirty="0"/>
              <a:t>We can get the data from first node using temp1-&gt;data. To get data from second node, we shift *temp1 to the second node. Now we can get the data from second node.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take the data input from the user and store in the node info variable. Create a temporary node </a:t>
            </a:r>
            <a:r>
              <a:rPr lang="en-US" dirty="0" err="1"/>
              <a:t>node</a:t>
            </a:r>
            <a:r>
              <a:rPr lang="en-US" dirty="0"/>
              <a:t> *temp and allocate space for it.</a:t>
            </a:r>
          </a:p>
          <a:p>
            <a:endParaRPr lang="en-US" dirty="0"/>
          </a:p>
          <a:p>
            <a:pPr defTabSz="934974">
              <a:defRPr/>
            </a:pPr>
            <a:r>
              <a:rPr lang="en-US" dirty="0"/>
              <a:t>-Then place info to temp-&gt;data. So the first field of the node *temp is filled. Now temp-&gt;next must become a part of the remaining linked list (although now linked list is empty but imagine that we have a 2 node linked list and head is pointed at the front) So temp-&gt;next must copy the address of the *head (Because we want Delete at first) and we also want that *head will always point at front. So *head must copy the address of the node *temp.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9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dirty="0"/>
              <a:t>Then we take the data input from the user and store in the node info variable. Create a temporary node </a:t>
            </a:r>
            <a:r>
              <a:rPr lang="en-US" dirty="0" err="1"/>
              <a:t>node</a:t>
            </a:r>
            <a:r>
              <a:rPr lang="en-US" dirty="0"/>
              <a:t> *temp and allocate space for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dirty="0"/>
              <a:t>Create a temporary node </a:t>
            </a:r>
            <a:r>
              <a:rPr lang="en-US" dirty="0" err="1"/>
              <a:t>node</a:t>
            </a:r>
            <a:r>
              <a:rPr lang="en-US" dirty="0"/>
              <a:t> *temp and allocate space for it. Then place info to temp-&gt;data, so the first field of the node </a:t>
            </a:r>
            <a:r>
              <a:rPr lang="en-US" dirty="0" err="1"/>
              <a:t>node</a:t>
            </a:r>
            <a:r>
              <a:rPr lang="en-US" dirty="0"/>
              <a:t> *temp is filled. node *temp will be the last node of the linked list. For this reason, temp-&gt;next will be NULL. To create a connection between linked list and the new node, the last node of the existing linked list node *temp1`s second field temp1-&gt;next is pointed to node *temp.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4974">
              <a:defRPr/>
            </a:pPr>
            <a:r>
              <a:rPr lang="en-US" dirty="0"/>
              <a:t>To establish the connection between new node and the existing linked list, new node’s next must pointed to the 2nd node’s (temp1) next . The 2nd node’s (temp1) next must pointed to the new node(temp).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6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59666" indent="-292179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68718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36205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103692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E66BAC13-304E-4D13-AE84-EA82D139ACB7}" type="slidenum">
              <a:rPr lang="en-US" sz="1200">
                <a:latin typeface="Times New Roman" pitchFamily="18" charset="0"/>
              </a:rPr>
              <a:pPr/>
              <a:t>42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59666" indent="-292179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68718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36205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103692" indent="-233744"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71179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3038666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506153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973640" indent="-2337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0E016058-74AF-455B-80F1-25104B6C86E2}" type="slidenum">
              <a:rPr lang="en-US" sz="1200">
                <a:latin typeface="Times New Roman" pitchFamily="18" charset="0"/>
              </a:rPr>
              <a:pPr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CENG 213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DACE47-AC0C-4168-BE71-1B458FE18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dirty="0" smtClean="0"/>
              <a:t>&amp;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Link Lists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sz="3100" dirty="0"/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2345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9pPr>
          </a:lstStyle>
          <a:p>
            <a:r>
              <a:rPr lang="en-US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3273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Singly-linked lists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81000" y="2562225"/>
            <a:ext cx="8574088" cy="714375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200" dirty="0" smtClean="0"/>
              <a:t>Here is a </a:t>
            </a:r>
            <a:r>
              <a:rPr lang="en-US" sz="2200" dirty="0" smtClean="0">
                <a:solidFill>
                  <a:schemeClr val="tx2"/>
                </a:solidFill>
              </a:rPr>
              <a:t>singly-linked list</a:t>
            </a:r>
            <a:r>
              <a:rPr lang="en-US" sz="2200" dirty="0" smtClean="0"/>
              <a:t> (</a:t>
            </a:r>
            <a:r>
              <a:rPr lang="en-US" sz="2200" dirty="0" smtClean="0">
                <a:solidFill>
                  <a:schemeClr val="tx2"/>
                </a:solidFill>
              </a:rPr>
              <a:t>SLL</a:t>
            </a:r>
            <a:r>
              <a:rPr lang="en-US" sz="2200" dirty="0" smtClean="0"/>
              <a:t>):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228600" y="5129357"/>
            <a:ext cx="8574088" cy="172864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200" dirty="0" smtClean="0"/>
              <a:t>Each node contains a value and a link to its successor (the last node has no successor)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200" dirty="0" smtClean="0"/>
              <a:t>The header points to the first node in the list (or contains the null link if the list is empty)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5800" y="3581400"/>
            <a:ext cx="7772400" cy="1143000"/>
            <a:chOff x="432" y="1488"/>
            <a:chExt cx="4896" cy="720"/>
          </a:xfrm>
        </p:grpSpPr>
        <p:grpSp>
          <p:nvGrpSpPr>
            <p:cNvPr id="9223" name="Group 5"/>
            <p:cNvGrpSpPr>
              <a:grpSpLocks/>
            </p:cNvGrpSpPr>
            <p:nvPr/>
          </p:nvGrpSpPr>
          <p:grpSpPr bwMode="auto">
            <a:xfrm>
              <a:off x="1728" y="1961"/>
              <a:ext cx="3600" cy="246"/>
              <a:chOff x="1056" y="2011"/>
              <a:chExt cx="3600" cy="246"/>
            </a:xfrm>
          </p:grpSpPr>
          <p:grpSp>
            <p:nvGrpSpPr>
              <p:cNvPr id="9247" name="Group 6"/>
              <p:cNvGrpSpPr>
                <a:grpSpLocks/>
              </p:cNvGrpSpPr>
              <p:nvPr/>
            </p:nvGrpSpPr>
            <p:grpSpPr bwMode="auto">
              <a:xfrm>
                <a:off x="1056" y="2011"/>
                <a:ext cx="577" cy="243"/>
                <a:chOff x="863" y="1536"/>
                <a:chExt cx="577" cy="243"/>
              </a:xfrm>
            </p:grpSpPr>
            <p:sp>
              <p:nvSpPr>
                <p:cNvPr id="9257" name="Rectangle 7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258" name="Rectangle 8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9"/>
              <p:cNvGrpSpPr>
                <a:grpSpLocks/>
              </p:cNvGrpSpPr>
              <p:nvPr/>
            </p:nvGrpSpPr>
            <p:grpSpPr bwMode="auto">
              <a:xfrm>
                <a:off x="2063" y="2014"/>
                <a:ext cx="577" cy="243"/>
                <a:chOff x="863" y="1536"/>
                <a:chExt cx="577" cy="243"/>
              </a:xfrm>
            </p:grpSpPr>
            <p:sp>
              <p:nvSpPr>
                <p:cNvPr id="9255" name="Rectangle 10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256" name="Rectangle 11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9" name="Group 12"/>
              <p:cNvGrpSpPr>
                <a:grpSpLocks/>
              </p:cNvGrpSpPr>
              <p:nvPr/>
            </p:nvGrpSpPr>
            <p:grpSpPr bwMode="auto">
              <a:xfrm>
                <a:off x="3071" y="2014"/>
                <a:ext cx="577" cy="243"/>
                <a:chOff x="863" y="1536"/>
                <a:chExt cx="577" cy="243"/>
              </a:xfrm>
            </p:grpSpPr>
            <p:sp>
              <p:nvSpPr>
                <p:cNvPr id="9253" name="Rectangle 13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254" name="Rectangle 14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0" name="Group 15"/>
              <p:cNvGrpSpPr>
                <a:grpSpLocks/>
              </p:cNvGrpSpPr>
              <p:nvPr/>
            </p:nvGrpSpPr>
            <p:grpSpPr bwMode="auto">
              <a:xfrm>
                <a:off x="4079" y="2014"/>
                <a:ext cx="577" cy="243"/>
                <a:chOff x="863" y="1536"/>
                <a:chExt cx="577" cy="243"/>
              </a:xfrm>
            </p:grpSpPr>
            <p:sp>
              <p:nvSpPr>
                <p:cNvPr id="925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3" y="1537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9252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1536"/>
                  <a:ext cx="288" cy="24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24" name="Group 18"/>
            <p:cNvGrpSpPr>
              <a:grpSpLocks/>
            </p:cNvGrpSpPr>
            <p:nvPr/>
          </p:nvGrpSpPr>
          <p:grpSpPr bwMode="auto">
            <a:xfrm>
              <a:off x="1728" y="1966"/>
              <a:ext cx="3312" cy="242"/>
              <a:chOff x="1056" y="2302"/>
              <a:chExt cx="3312" cy="242"/>
            </a:xfrm>
          </p:grpSpPr>
          <p:sp>
            <p:nvSpPr>
              <p:cNvPr id="9243" name="Rectangle 19"/>
              <p:cNvSpPr>
                <a:spLocks noChangeArrowheads="1"/>
              </p:cNvSpPr>
              <p:nvPr/>
            </p:nvSpPr>
            <p:spPr bwMode="auto">
              <a:xfrm>
                <a:off x="1056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a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44" name="Rectangle 20"/>
              <p:cNvSpPr>
                <a:spLocks noChangeArrowheads="1"/>
              </p:cNvSpPr>
              <p:nvPr/>
            </p:nvSpPr>
            <p:spPr bwMode="auto">
              <a:xfrm>
                <a:off x="2064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b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45" name="Rectangle 21"/>
              <p:cNvSpPr>
                <a:spLocks noChangeArrowheads="1"/>
              </p:cNvSpPr>
              <p:nvPr/>
            </p:nvSpPr>
            <p:spPr bwMode="auto">
              <a:xfrm>
                <a:off x="3072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c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9246" name="Rectangle 22"/>
              <p:cNvSpPr>
                <a:spLocks noChangeArrowheads="1"/>
              </p:cNvSpPr>
              <p:nvPr/>
            </p:nvSpPr>
            <p:spPr bwMode="auto">
              <a:xfrm>
                <a:off x="4080" y="2302"/>
                <a:ext cx="288" cy="2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d</a:t>
                </a:r>
                <a:endParaRPr 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9225" name="Group 23"/>
            <p:cNvGrpSpPr>
              <a:grpSpLocks/>
            </p:cNvGrpSpPr>
            <p:nvPr/>
          </p:nvGrpSpPr>
          <p:grpSpPr bwMode="auto">
            <a:xfrm>
              <a:off x="2112" y="2014"/>
              <a:ext cx="2640" cy="96"/>
              <a:chOff x="1440" y="2064"/>
              <a:chExt cx="2640" cy="96"/>
            </a:xfrm>
          </p:grpSpPr>
          <p:grpSp>
            <p:nvGrpSpPr>
              <p:cNvPr id="9234" name="Group 24"/>
              <p:cNvGrpSpPr>
                <a:grpSpLocks/>
              </p:cNvGrpSpPr>
              <p:nvPr/>
            </p:nvGrpSpPr>
            <p:grpSpPr bwMode="auto">
              <a:xfrm>
                <a:off x="1440" y="2064"/>
                <a:ext cx="624" cy="96"/>
                <a:chOff x="1008" y="2304"/>
                <a:chExt cx="624" cy="96"/>
              </a:xfrm>
            </p:grpSpPr>
            <p:sp>
              <p:nvSpPr>
                <p:cNvPr id="9241" name="Oval 25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Line 26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5" name="Group 27"/>
              <p:cNvGrpSpPr>
                <a:grpSpLocks/>
              </p:cNvGrpSpPr>
              <p:nvPr/>
            </p:nvGrpSpPr>
            <p:grpSpPr bwMode="auto">
              <a:xfrm>
                <a:off x="2448" y="2064"/>
                <a:ext cx="624" cy="96"/>
                <a:chOff x="1008" y="2304"/>
                <a:chExt cx="624" cy="96"/>
              </a:xfrm>
            </p:grpSpPr>
            <p:sp>
              <p:nvSpPr>
                <p:cNvPr id="9239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0" name="Line 29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6" name="Group 30"/>
              <p:cNvGrpSpPr>
                <a:grpSpLocks/>
              </p:cNvGrpSpPr>
              <p:nvPr/>
            </p:nvGrpSpPr>
            <p:grpSpPr bwMode="auto">
              <a:xfrm>
                <a:off x="3456" y="2064"/>
                <a:ext cx="624" cy="96"/>
                <a:chOff x="1008" y="2304"/>
                <a:chExt cx="624" cy="96"/>
              </a:xfrm>
            </p:grpSpPr>
            <p:sp>
              <p:nvSpPr>
                <p:cNvPr id="9237" name="Oval 31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Line 32"/>
                <p:cNvSpPr>
                  <a:spLocks noChangeShapeType="1"/>
                </p:cNvSpPr>
                <p:nvPr/>
              </p:nvSpPr>
              <p:spPr bwMode="auto">
                <a:xfrm>
                  <a:off x="1056" y="2352"/>
                  <a:ext cx="57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26" name="Oval 33"/>
            <p:cNvSpPr>
              <a:spLocks noChangeArrowheads="1"/>
            </p:cNvSpPr>
            <p:nvPr/>
          </p:nvSpPr>
          <p:spPr bwMode="auto">
            <a:xfrm>
              <a:off x="5136" y="2016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27" name="Group 34"/>
            <p:cNvGrpSpPr>
              <a:grpSpLocks/>
            </p:cNvGrpSpPr>
            <p:nvPr/>
          </p:nvGrpSpPr>
          <p:grpSpPr bwMode="auto">
            <a:xfrm>
              <a:off x="432" y="1488"/>
              <a:ext cx="1248" cy="480"/>
              <a:chOff x="192" y="1872"/>
              <a:chExt cx="1248" cy="480"/>
            </a:xfrm>
          </p:grpSpPr>
          <p:grpSp>
            <p:nvGrpSpPr>
              <p:cNvPr id="9228" name="Group 35"/>
              <p:cNvGrpSpPr>
                <a:grpSpLocks/>
              </p:cNvGrpSpPr>
              <p:nvPr/>
            </p:nvGrpSpPr>
            <p:grpSpPr bwMode="auto">
              <a:xfrm>
                <a:off x="960" y="1920"/>
                <a:ext cx="480" cy="432"/>
                <a:chOff x="432" y="2352"/>
                <a:chExt cx="480" cy="432"/>
              </a:xfrm>
            </p:grpSpPr>
            <p:grpSp>
              <p:nvGrpSpPr>
                <p:cNvPr id="9230" name="Group 36"/>
                <p:cNvGrpSpPr>
                  <a:grpSpLocks/>
                </p:cNvGrpSpPr>
                <p:nvPr/>
              </p:nvGrpSpPr>
              <p:grpSpPr bwMode="auto">
                <a:xfrm>
                  <a:off x="432" y="2352"/>
                  <a:ext cx="288" cy="240"/>
                  <a:chOff x="960" y="1584"/>
                  <a:chExt cx="288" cy="240"/>
                </a:xfrm>
              </p:grpSpPr>
              <p:sp>
                <p:nvSpPr>
                  <p:cNvPr id="923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632"/>
                    <a:ext cx="96" cy="96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584"/>
                    <a:ext cx="288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39"/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29" name="Text Box 40"/>
              <p:cNvSpPr txBox="1">
                <a:spLocks noChangeArrowheads="1"/>
              </p:cNvSpPr>
              <p:nvPr/>
            </p:nvSpPr>
            <p:spPr bwMode="auto">
              <a:xfrm>
                <a:off x="192" y="1872"/>
                <a:ext cx="81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dirty="0" err="1">
                    <a:solidFill>
                      <a:schemeClr val="accent2"/>
                    </a:solidFill>
                    <a:latin typeface="Consolas" pitchFamily="49" charset="0"/>
                  </a:rPr>
                  <a:t>myList</a:t>
                </a:r>
                <a:endParaRPr lang="en-US" dirty="0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65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5" autoUpdateAnimBg="0"/>
      <p:bldP spid="13316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62201"/>
            <a:ext cx="8626764" cy="2895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Insert </a:t>
            </a:r>
            <a:r>
              <a:rPr lang="en-US" sz="2200" dirty="0"/>
              <a:t>and delete nodes in any order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The nodes are connected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Each node has two components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Information (data)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/>
              <a:t>Link to the next node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The nodes are accessed through the links between them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2B2BE75D-93B9-4ECD-B96A-18647FBBF812}" type="slidenum">
              <a:rPr kumimoji="0" lang="ar-SA" sz="2600" smtClean="0">
                <a:solidFill>
                  <a:schemeClr val="bg1"/>
                </a:solidFill>
                <a:latin typeface="Gulim" pitchFamily="34" charset="-127"/>
              </a:rPr>
              <a:pPr eaLnBrk="1" hangingPunct="1"/>
              <a:t>11</a:t>
            </a:fld>
            <a:endParaRPr kumimoji="0" lang="en-US" sz="2600" smtClean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2128"/>
            <a:ext cx="8229600" cy="118567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089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24AC6C78-A8D8-4FDB-AAB3-25FA9555AB4D}" type="slidenum">
              <a:rPr kumimoji="0" lang="ar-SA" sz="2600" smtClean="0">
                <a:solidFill>
                  <a:schemeClr val="bg1"/>
                </a:solidFill>
                <a:latin typeface="Gulim" pitchFamily="34" charset="-127"/>
              </a:rPr>
              <a:pPr eaLnBrk="1" hangingPunct="1"/>
              <a:t>12</a:t>
            </a:fld>
            <a:endParaRPr kumimoji="0" lang="en-US" sz="2600" smtClean="0">
              <a:solidFill>
                <a:schemeClr val="bg1"/>
              </a:solidFill>
              <a:latin typeface="Gulim" pitchFamily="34" charset="-127"/>
            </a:endParaRP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457200" y="1371600"/>
            <a:ext cx="8382000" cy="2016125"/>
            <a:chOff x="2160" y="2066"/>
            <a:chExt cx="7992" cy="912"/>
          </a:xfrm>
        </p:grpSpPr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2160" y="2402"/>
              <a:ext cx="1008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solidFill>
                    <a:srgbClr val="330033"/>
                  </a:solidFill>
                  <a:latin typeface="Tahoma" pitchFamily="34" charset="0"/>
                </a:rPr>
                <a:t>Head</a:t>
              </a:r>
            </a:p>
          </p:txBody>
        </p:sp>
        <p:sp>
          <p:nvSpPr>
            <p:cNvPr id="9222" name="Line 4"/>
            <p:cNvSpPr>
              <a:spLocks noChangeShapeType="1"/>
            </p:cNvSpPr>
            <p:nvPr/>
          </p:nvSpPr>
          <p:spPr bwMode="auto">
            <a:xfrm>
              <a:off x="3168" y="269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3600" y="2402"/>
              <a:ext cx="1440" cy="5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 dirty="0">
                  <a:solidFill>
                    <a:srgbClr val="330033"/>
                  </a:solidFill>
                  <a:latin typeface="Tahoma" pitchFamily="34" charset="0"/>
                </a:rPr>
                <a:t>Predecessor of X</a:t>
              </a:r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5040" y="269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5616" y="2402"/>
              <a:ext cx="1152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solidFill>
                    <a:srgbClr val="330033"/>
                  </a:solidFill>
                  <a:latin typeface="Tahoma" pitchFamily="34" charset="0"/>
                </a:rPr>
                <a:t>Node X</a:t>
              </a:r>
              <a:endParaRPr lang="en-US" sz="1600" b="1">
                <a:solidFill>
                  <a:srgbClr val="330033"/>
                </a:solidFill>
                <a:latin typeface="Tahoma" pitchFamily="34" charset="0"/>
              </a:endParaRPr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6768" y="269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7344" y="2402"/>
              <a:ext cx="1152" cy="5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b="1">
                  <a:solidFill>
                    <a:srgbClr val="330033"/>
                  </a:solidFill>
                  <a:latin typeface="Tahoma" pitchFamily="34" charset="0"/>
                </a:rPr>
                <a:t>Success-or of X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8496" y="269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8928" y="2402"/>
              <a:ext cx="1008" cy="43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b="1">
                  <a:solidFill>
                    <a:srgbClr val="330033"/>
                  </a:solidFill>
                  <a:latin typeface="Tahoma" pitchFamily="34" charset="0"/>
                </a:rPr>
                <a:t>tail</a:t>
              </a:r>
              <a:endParaRPr lang="en-US" sz="1600" b="1">
                <a:solidFill>
                  <a:srgbClr val="330033"/>
                </a:solidFill>
                <a:latin typeface="Tahoma" pitchFamily="34" charset="0"/>
              </a:endParaRPr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3024" y="240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4896" y="240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6624" y="240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8352" y="240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9792" y="240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Freeform 17"/>
            <p:cNvSpPr>
              <a:spLocks/>
            </p:cNvSpPr>
            <p:nvPr/>
          </p:nvSpPr>
          <p:spPr bwMode="auto">
            <a:xfrm>
              <a:off x="9576" y="2066"/>
              <a:ext cx="576" cy="624"/>
            </a:xfrm>
            <a:custGeom>
              <a:avLst/>
              <a:gdLst>
                <a:gd name="T0" fmla="*/ 360 w 576"/>
                <a:gd name="T1" fmla="*/ 624 h 624"/>
                <a:gd name="T2" fmla="*/ 504 w 576"/>
                <a:gd name="T3" fmla="*/ 480 h 624"/>
                <a:gd name="T4" fmla="*/ 504 w 576"/>
                <a:gd name="T5" fmla="*/ 48 h 624"/>
                <a:gd name="T6" fmla="*/ 72 w 576"/>
                <a:gd name="T7" fmla="*/ 192 h 624"/>
                <a:gd name="T8" fmla="*/ 72 w 576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24"/>
                <a:gd name="T17" fmla="*/ 576 w 576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24">
                  <a:moveTo>
                    <a:pt x="360" y="624"/>
                  </a:moveTo>
                  <a:cubicBezTo>
                    <a:pt x="420" y="600"/>
                    <a:pt x="480" y="576"/>
                    <a:pt x="504" y="480"/>
                  </a:cubicBezTo>
                  <a:cubicBezTo>
                    <a:pt x="528" y="384"/>
                    <a:pt x="576" y="96"/>
                    <a:pt x="504" y="48"/>
                  </a:cubicBezTo>
                  <a:cubicBezTo>
                    <a:pt x="432" y="0"/>
                    <a:pt x="144" y="144"/>
                    <a:pt x="72" y="192"/>
                  </a:cubicBezTo>
                  <a:cubicBezTo>
                    <a:pt x="0" y="240"/>
                    <a:pt x="72" y="312"/>
                    <a:pt x="72" y="33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36" name="Freeform 18"/>
            <p:cNvSpPr>
              <a:spLocks/>
            </p:cNvSpPr>
            <p:nvPr/>
          </p:nvSpPr>
          <p:spPr bwMode="auto">
            <a:xfrm>
              <a:off x="9510" y="2259"/>
              <a:ext cx="210" cy="132"/>
            </a:xfrm>
            <a:custGeom>
              <a:avLst/>
              <a:gdLst>
                <a:gd name="T0" fmla="*/ 75 w 210"/>
                <a:gd name="T1" fmla="*/ 53 h 132"/>
                <a:gd name="T2" fmla="*/ 120 w 210"/>
                <a:gd name="T3" fmla="*/ 68 h 132"/>
                <a:gd name="T4" fmla="*/ 135 w 210"/>
                <a:gd name="T5" fmla="*/ 113 h 132"/>
                <a:gd name="T6" fmla="*/ 150 w 210"/>
                <a:gd name="T7" fmla="*/ 113 h 132"/>
                <a:gd name="T8" fmla="*/ 75 w 210"/>
                <a:gd name="T9" fmla="*/ 53 h 132"/>
                <a:gd name="T10" fmla="*/ 30 w 210"/>
                <a:gd name="T11" fmla="*/ 38 h 132"/>
                <a:gd name="T12" fmla="*/ 120 w 210"/>
                <a:gd name="T13" fmla="*/ 53 h 132"/>
                <a:gd name="T14" fmla="*/ 135 w 210"/>
                <a:gd name="T15" fmla="*/ 98 h 132"/>
                <a:gd name="T16" fmla="*/ 210 w 210"/>
                <a:gd name="T17" fmla="*/ 53 h 1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132"/>
                <a:gd name="T29" fmla="*/ 210 w 210"/>
                <a:gd name="T30" fmla="*/ 132 h 1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132">
                  <a:moveTo>
                    <a:pt x="75" y="53"/>
                  </a:moveTo>
                  <a:cubicBezTo>
                    <a:pt x="90" y="58"/>
                    <a:pt x="109" y="57"/>
                    <a:pt x="120" y="68"/>
                  </a:cubicBezTo>
                  <a:cubicBezTo>
                    <a:pt x="131" y="79"/>
                    <a:pt x="119" y="113"/>
                    <a:pt x="135" y="113"/>
                  </a:cubicBezTo>
                  <a:cubicBezTo>
                    <a:pt x="154" y="113"/>
                    <a:pt x="188" y="0"/>
                    <a:pt x="150" y="113"/>
                  </a:cubicBezTo>
                  <a:cubicBezTo>
                    <a:pt x="0" y="75"/>
                    <a:pt x="154" y="132"/>
                    <a:pt x="75" y="53"/>
                  </a:cubicBezTo>
                  <a:cubicBezTo>
                    <a:pt x="64" y="42"/>
                    <a:pt x="14" y="38"/>
                    <a:pt x="30" y="38"/>
                  </a:cubicBezTo>
                  <a:cubicBezTo>
                    <a:pt x="60" y="38"/>
                    <a:pt x="90" y="48"/>
                    <a:pt x="120" y="53"/>
                  </a:cubicBezTo>
                  <a:cubicBezTo>
                    <a:pt x="125" y="68"/>
                    <a:pt x="121" y="91"/>
                    <a:pt x="135" y="98"/>
                  </a:cubicBezTo>
                  <a:cubicBezTo>
                    <a:pt x="161" y="111"/>
                    <a:pt x="198" y="65"/>
                    <a:pt x="210" y="5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04800" y="4572000"/>
            <a:ext cx="8382000" cy="12434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200" dirty="0" smtClean="0">
                <a:solidFill>
                  <a:srgbClr val="073E87"/>
                </a:solidFill>
              </a:rPr>
              <a:t>For </a:t>
            </a:r>
            <a:r>
              <a:rPr lang="en-US" sz="2200" dirty="0">
                <a:solidFill>
                  <a:srgbClr val="073E87"/>
                </a:solidFill>
              </a:rPr>
              <a:t>each node the node that is in front of it is called predecessor.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Wingdings" pitchFamily="2" charset="2"/>
              <a:buChar char="§"/>
              <a:defRPr/>
            </a:pPr>
            <a:endParaRPr lang="en-US" sz="2200" dirty="0">
              <a:solidFill>
                <a:srgbClr val="073E87"/>
              </a:solidFill>
            </a:endParaRP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200" dirty="0">
                <a:solidFill>
                  <a:srgbClr val="073E87"/>
                </a:solidFill>
              </a:rPr>
              <a:t>The node that is after it is </a:t>
            </a:r>
            <a:r>
              <a:rPr lang="en-US" sz="2200" dirty="0" smtClean="0">
                <a:solidFill>
                  <a:srgbClr val="073E87"/>
                </a:solidFill>
              </a:rPr>
              <a:t>called successor</a:t>
            </a:r>
            <a:r>
              <a:rPr lang="en-US" sz="2200" dirty="0">
                <a:solidFill>
                  <a:srgbClr val="073E8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9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43137"/>
            <a:ext cx="8686800" cy="41576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73E87"/>
                </a:solidFill>
              </a:rPr>
              <a:t>Head </a:t>
            </a:r>
            <a:r>
              <a:rPr lang="en-US" sz="2200" dirty="0">
                <a:solidFill>
                  <a:srgbClr val="073E87"/>
                </a:solidFill>
              </a:rPr>
              <a:t>(front, first node): </a:t>
            </a:r>
          </a:p>
          <a:p>
            <a:pPr marL="553720" lvl="2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solidFill>
                  <a:srgbClr val="073E87"/>
                </a:solidFill>
              </a:rPr>
              <a:t>The node without predecessor, the node   that starts the lists.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endParaRPr lang="en-US" sz="2200" dirty="0" smtClean="0">
              <a:solidFill>
                <a:srgbClr val="073E87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73E87"/>
                </a:solidFill>
              </a:rPr>
              <a:t>Tail </a:t>
            </a:r>
            <a:r>
              <a:rPr lang="en-US" sz="2200" dirty="0">
                <a:solidFill>
                  <a:srgbClr val="073E87"/>
                </a:solidFill>
              </a:rPr>
              <a:t>(end, last node):       </a:t>
            </a:r>
          </a:p>
          <a:p>
            <a:pPr marL="553720" lvl="2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solidFill>
                  <a:srgbClr val="073E87"/>
                </a:solidFill>
              </a:rPr>
              <a:t>The node that has no successor, the last  node in the list.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endParaRPr lang="en-US" sz="2200" dirty="0" smtClean="0">
              <a:solidFill>
                <a:srgbClr val="073E87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73E87"/>
                </a:solidFill>
              </a:rPr>
              <a:t>Current </a:t>
            </a:r>
            <a:r>
              <a:rPr lang="en-US" sz="2200" dirty="0">
                <a:solidFill>
                  <a:srgbClr val="073E87"/>
                </a:solidFill>
              </a:rPr>
              <a:t>node:  The node being processed. </a:t>
            </a:r>
          </a:p>
          <a:p>
            <a:pPr marL="553720" lvl="2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solidFill>
                  <a:srgbClr val="073E87"/>
                </a:solidFill>
              </a:rPr>
              <a:t>From the current node we can access the next node.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endParaRPr lang="en-US" sz="2200" dirty="0" smtClean="0">
              <a:solidFill>
                <a:srgbClr val="073E87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73E87"/>
                </a:solidFill>
              </a:rPr>
              <a:t>Empty </a:t>
            </a:r>
            <a:r>
              <a:rPr lang="en-US" sz="2200" dirty="0">
                <a:solidFill>
                  <a:srgbClr val="073E87"/>
                </a:solidFill>
              </a:rPr>
              <a:t>list:  No nodes exist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70CCA2A2-FADC-4DC0-930F-1091346E1F45}" type="slidenum">
              <a:rPr kumimoji="0" lang="ar-SA" sz="2600" smtClean="0">
                <a:solidFill>
                  <a:schemeClr val="bg1"/>
                </a:solidFill>
                <a:latin typeface="Gulim" pitchFamily="34" charset="-127"/>
              </a:rPr>
              <a:pPr eaLnBrk="1" hangingPunct="1"/>
              <a:t>13</a:t>
            </a:fld>
            <a:endParaRPr kumimoji="0" lang="en-US" sz="2600" dirty="0" smtClean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1971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9" y="2041236"/>
            <a:ext cx="8631381" cy="33689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Traverse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Insert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Delete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0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257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while( temp1!=NULL 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{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&lt;&lt; temp1-&gt;data&lt;&lt;" </a:t>
            </a:r>
            <a:r>
              <a:rPr lang="en-US" sz="2000" dirty="0" smtClean="0"/>
              <a:t>";	// </a:t>
            </a:r>
            <a:r>
              <a:rPr lang="en-US" sz="2000" dirty="0"/>
              <a:t>show the data in the linked </a:t>
            </a:r>
            <a:r>
              <a:rPr lang="en-US" sz="2000" dirty="0" smtClean="0"/>
              <a:t>list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temp1 = temp1-&gt;next</a:t>
            </a:r>
            <a:r>
              <a:rPr lang="en-US" sz="2000" dirty="0" smtClean="0"/>
              <a:t>;		// transfer </a:t>
            </a:r>
            <a:r>
              <a:rPr lang="en-US" sz="2000" dirty="0"/>
              <a:t>the address of 'temp-&gt;next' to 'temp'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4962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/>
              <a:t>Traversing in link list</a:t>
            </a:r>
            <a:endParaRPr lang="en-US" dirty="0"/>
          </a:p>
        </p:txBody>
      </p:sp>
      <p:pic>
        <p:nvPicPr>
          <p:cNvPr id="5" name="Picture 4" descr="image007.gi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b="11688"/>
          <a:stretch/>
        </p:blipFill>
        <p:spPr bwMode="auto">
          <a:xfrm>
            <a:off x="381000" y="4953000"/>
            <a:ext cx="7620000" cy="1883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4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86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Suppose START is the address of the first node in the linked list. Following </a:t>
            </a:r>
            <a:r>
              <a:rPr lang="en-US" dirty="0" smtClean="0"/>
              <a:t>algorithm will </a:t>
            </a:r>
            <a:r>
              <a:rPr lang="en-US" dirty="0"/>
              <a:t>visit all nodes from the START node to the end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(START is equal to NULL)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Display “The list is Empty”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b</a:t>
            </a:r>
            <a:r>
              <a:rPr lang="en-US" dirty="0"/>
              <a:t>) Exit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TEMP = </a:t>
            </a:r>
            <a:r>
              <a:rPr lang="en-US" dirty="0" smtClean="0"/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the step 4 and 5 until (TEMP </a:t>
            </a:r>
            <a:r>
              <a:rPr lang="en-US" dirty="0" smtClean="0"/>
              <a:t>== </a:t>
            </a:r>
            <a:r>
              <a:rPr lang="en-US" dirty="0"/>
              <a:t>NULL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“TEMP → DATA”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 </a:t>
            </a:r>
            <a:r>
              <a:rPr lang="en-US" dirty="0"/>
              <a:t>= TEMP → 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73162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Suppose START is the address of the first node in the linked list and DATA is </a:t>
            </a:r>
            <a:r>
              <a:rPr lang="en-US" dirty="0" smtClean="0"/>
              <a:t>the information </a:t>
            </a:r>
            <a:r>
              <a:rPr lang="en-US" dirty="0"/>
              <a:t>to be searched. After searching, if the DATA is found, POS will contain </a:t>
            </a:r>
            <a:r>
              <a:rPr lang="en-US" dirty="0" smtClean="0"/>
              <a:t>the corresponding </a:t>
            </a:r>
            <a:r>
              <a:rPr lang="en-US" dirty="0"/>
              <a:t>position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</a:t>
            </a:r>
            <a:r>
              <a:rPr lang="en-US" dirty="0"/>
              <a:t>the DATA to be searched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/>
              <a:t>TEMP = START; POS =1;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the step 4, 5 and 6 until (TEMP is equal to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(TEMP → DATA is equal to DATA)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Display “The data is found at POS”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b</a:t>
            </a:r>
            <a:r>
              <a:rPr lang="en-US" dirty="0"/>
              <a:t>) Exit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 </a:t>
            </a:r>
            <a:r>
              <a:rPr lang="en-US" dirty="0"/>
              <a:t>= TEMP → 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 </a:t>
            </a:r>
            <a:r>
              <a:rPr lang="en-US" dirty="0"/>
              <a:t>= POS+1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(TEMP is equal to NULL)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Display “The data is not found in the list”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73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 FOR SEARCHING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79637"/>
            <a:ext cx="8229600" cy="2163763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dirty="0" smtClean="0">
                <a:latin typeface="+mj-lt"/>
              </a:rPr>
              <a:t>01- Insert </a:t>
            </a: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s </a:t>
            </a:r>
            <a:r>
              <a:rPr lang="en-US" dirty="0">
                <a:latin typeface="+mj-lt"/>
              </a:rPr>
              <a:t>the new first </a:t>
            </a:r>
            <a:r>
              <a:rPr lang="en-US" dirty="0" smtClean="0">
                <a:latin typeface="+mj-lt"/>
              </a:rPr>
              <a:t>node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sz="2200" dirty="0" smtClean="0">
              <a:latin typeface="+mj-lt"/>
            </a:endParaRPr>
          </a:p>
          <a:p>
            <a:pPr marL="342900" lvl="1" indent="-342900">
              <a:buNone/>
            </a:pPr>
            <a:r>
              <a:rPr lang="en-US" dirty="0">
                <a:latin typeface="+mj-lt"/>
              </a:rPr>
              <a:t>02- Insert as the new last </a:t>
            </a:r>
            <a:r>
              <a:rPr lang="en-US" dirty="0" smtClean="0">
                <a:latin typeface="+mj-lt"/>
              </a:rPr>
              <a:t>node</a:t>
            </a:r>
            <a:endParaRPr lang="en-US" dirty="0">
              <a:latin typeface="+mj-lt"/>
            </a:endParaRPr>
          </a:p>
          <a:p>
            <a:pPr>
              <a:buNone/>
            </a:pPr>
            <a:endParaRPr lang="en-US" sz="2200" dirty="0" smtClean="0">
              <a:latin typeface="+mj-lt"/>
            </a:endParaRPr>
          </a:p>
          <a:p>
            <a:pPr>
              <a:buNone/>
            </a:pPr>
            <a:r>
              <a:rPr lang="en-US" sz="2200" dirty="0" smtClean="0">
                <a:latin typeface="+mj-lt"/>
              </a:rPr>
              <a:t>03- Insert after specified number of nodes</a:t>
            </a:r>
            <a:endParaRPr lang="en-US" sz="22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Insertion in link list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608291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Steps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Create a Node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Set the node data Values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Connect the pointers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2509"/>
            <a:ext cx="8229600" cy="810491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01- Insert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as the new first node</a:t>
            </a:r>
          </a:p>
        </p:txBody>
      </p:sp>
    </p:spTree>
    <p:extLst>
      <p:ext uri="{BB962C8B-B14F-4D97-AF65-F5344CB8AC3E}">
        <p14:creationId xmlns:p14="http://schemas.microsoft.com/office/powerpoint/2010/main" val="37304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743200"/>
            <a:ext cx="8610600" cy="345069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pointer is a variable that contains the address of a another variable.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06.gif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2980"/>
            <a:ext cx="7696199" cy="35282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7038"/>
            <a:ext cx="8229600" cy="639762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4400" b="1" dirty="0">
                <a:solidFill>
                  <a:schemeClr val="bg1"/>
                </a:solidFill>
                <a:latin typeface="+mj-lt"/>
              </a:rPr>
              <a:t>01- Insert as the new first node</a:t>
            </a:r>
            <a:endParaRPr 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4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Insert a Node at the </a:t>
            </a:r>
            <a:r>
              <a:rPr lang="en-US" b="1" dirty="0" smtClean="0"/>
              <a:t>beginning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Input </a:t>
            </a:r>
            <a:r>
              <a:rPr lang="en-US" dirty="0"/>
              <a:t>DATA to be inserted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NewNode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/>
              <a:t>→ DATA = DATA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START </a:t>
            </a:r>
            <a:r>
              <a:rPr lang="en-US" dirty="0"/>
              <a:t>equal to NULL)</a:t>
            </a:r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 err="1"/>
              <a:t>NewNode</a:t>
            </a:r>
            <a:r>
              <a:rPr lang="en-US" dirty="0"/>
              <a:t> → Link = NULL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5.</a:t>
            </a:r>
            <a:r>
              <a:rPr lang="en-US" dirty="0" smtClean="0"/>
              <a:t>    Else</a:t>
            </a:r>
            <a:endParaRPr lang="en-US" dirty="0"/>
          </a:p>
          <a:p>
            <a:pPr marL="301943" lvl="1" indent="0">
              <a:buNone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</a:t>
            </a:r>
            <a:r>
              <a:rPr lang="en-US" dirty="0" err="1"/>
              <a:t>NewNode</a:t>
            </a:r>
            <a:r>
              <a:rPr lang="en-US" dirty="0"/>
              <a:t> → Link = START</a:t>
            </a:r>
          </a:p>
          <a:p>
            <a:pPr marL="301943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6.</a:t>
            </a:r>
            <a:r>
              <a:rPr lang="en-US" dirty="0"/>
              <a:t> </a:t>
            </a:r>
            <a:r>
              <a:rPr lang="en-US" dirty="0" smtClean="0"/>
              <a:t>   START </a:t>
            </a:r>
            <a:r>
              <a:rPr lang="en-US" dirty="0"/>
              <a:t>= </a:t>
            </a:r>
            <a:r>
              <a:rPr lang="en-US" dirty="0" err="1"/>
              <a:t>NewNode</a:t>
            </a:r>
            <a:endParaRPr lang="en-US" dirty="0"/>
          </a:p>
          <a:p>
            <a:pPr marL="301943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    Exit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8610600" cy="1020762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6" y="2112818"/>
            <a:ext cx="8719128" cy="474518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01-	node </a:t>
            </a:r>
            <a:r>
              <a:rPr lang="en-US" sz="2200" dirty="0"/>
              <a:t>*head = NULL;           </a:t>
            </a:r>
            <a:r>
              <a:rPr lang="en-US" sz="2200" dirty="0" smtClean="0"/>
              <a:t>	  	//</a:t>
            </a:r>
            <a:r>
              <a:rPr lang="en-US" sz="2200" dirty="0"/>
              <a:t>empty linked </a:t>
            </a:r>
            <a:r>
              <a:rPr lang="en-US" sz="2200" dirty="0" smtClean="0"/>
              <a:t>list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02-	node </a:t>
            </a:r>
            <a:r>
              <a:rPr lang="en-US" sz="2200" dirty="0"/>
              <a:t>*temp;            </a:t>
            </a:r>
            <a:r>
              <a:rPr lang="en-US" sz="2200" dirty="0" smtClean="0"/>
              <a:t>		 </a:t>
            </a:r>
            <a:r>
              <a:rPr lang="en-US" sz="2200" dirty="0"/>
              <a:t>//create a temporary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/>
              <a:t>	</a:t>
            </a:r>
            <a:r>
              <a:rPr lang="en-US" dirty="0" smtClean="0"/>
              <a:t>temp </a:t>
            </a:r>
            <a:r>
              <a:rPr lang="en-US" dirty="0"/>
              <a:t>= (node*)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</a:t>
            </a:r>
            <a:r>
              <a:rPr lang="en-US" dirty="0" smtClean="0"/>
              <a:t>));	 </a:t>
            </a:r>
            <a:r>
              <a:rPr lang="en-US" dirty="0"/>
              <a:t>//allocate space for </a:t>
            </a:r>
            <a:r>
              <a:rPr lang="en-US" dirty="0" smtClean="0"/>
              <a:t>node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03-	temp-</a:t>
            </a:r>
            <a:r>
              <a:rPr lang="en-US" sz="2200" dirty="0"/>
              <a:t>&gt;data = info</a:t>
            </a:r>
            <a:r>
              <a:rPr lang="en-US" sz="2200" dirty="0" smtClean="0"/>
              <a:t>;		// </a:t>
            </a:r>
            <a:r>
              <a:rPr lang="en-US" sz="2200" dirty="0"/>
              <a:t>store </a:t>
            </a:r>
            <a:r>
              <a:rPr lang="en-US" sz="2200" dirty="0" smtClean="0"/>
              <a:t>data (</a:t>
            </a:r>
            <a:r>
              <a:rPr lang="en-US" sz="2200" dirty="0"/>
              <a:t>first field</a:t>
            </a:r>
            <a:r>
              <a:rPr lang="en-US" sz="22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	temp-</a:t>
            </a:r>
            <a:r>
              <a:rPr lang="en-US" dirty="0"/>
              <a:t>&gt;next=head;	</a:t>
            </a:r>
            <a:r>
              <a:rPr lang="en-US" dirty="0" smtClean="0"/>
              <a:t>	// </a:t>
            </a:r>
            <a:r>
              <a:rPr lang="en-US" dirty="0"/>
              <a:t>store the address of the pointer </a:t>
            </a:r>
            <a:r>
              <a:rPr lang="en-US" dirty="0" smtClean="0"/>
              <a:t>						head (second </a:t>
            </a:r>
            <a:r>
              <a:rPr lang="en-US" dirty="0"/>
              <a:t>field</a:t>
            </a:r>
            <a:r>
              <a:rPr lang="en-US" dirty="0" smtClean="0"/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dirty="0" smtClean="0"/>
              <a:t>	head </a:t>
            </a:r>
            <a:r>
              <a:rPr lang="en-US" dirty="0"/>
              <a:t>= temp;		 </a:t>
            </a:r>
            <a:r>
              <a:rPr lang="en-US" dirty="0" smtClean="0"/>
              <a:t>	// </a:t>
            </a:r>
            <a:r>
              <a:rPr lang="en-US" dirty="0"/>
              <a:t>transfer the address of 'temp' </a:t>
            </a:r>
            <a:r>
              <a:rPr lang="en-US" dirty="0" smtClean="0"/>
              <a:t>					to 'head'</a:t>
            </a: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01- Insert </a:t>
            </a:r>
            <a:r>
              <a:rPr lang="en-US" b="1" dirty="0"/>
              <a:t>as the new first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828800"/>
            <a:ext cx="8724900" cy="3505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node *temp1;                        </a:t>
            </a:r>
            <a:r>
              <a:rPr lang="en-US" sz="2000" dirty="0" smtClean="0"/>
              <a:t>		 </a:t>
            </a:r>
            <a:r>
              <a:rPr lang="en-US" sz="2000" dirty="0"/>
              <a:t>// create a temporary </a:t>
            </a:r>
            <a:r>
              <a:rPr lang="en-US" sz="20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temp1=(node*)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(node</a:t>
            </a:r>
            <a:r>
              <a:rPr lang="en-US" sz="2000" dirty="0" smtClean="0"/>
              <a:t>));	// </a:t>
            </a:r>
            <a:r>
              <a:rPr lang="en-US" sz="2000" dirty="0"/>
              <a:t>allocate space for node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temp1 </a:t>
            </a:r>
            <a:r>
              <a:rPr lang="en-US" sz="2000" dirty="0"/>
              <a:t>= head</a:t>
            </a:r>
            <a:r>
              <a:rPr lang="en-US" sz="2000" dirty="0" smtClean="0"/>
              <a:t>;				// </a:t>
            </a:r>
            <a:r>
              <a:rPr lang="en-US" sz="2000" dirty="0"/>
              <a:t>transfer the address of 'head' to </a:t>
            </a:r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				'temp1‘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while(temp1-&gt;next!=NULL</a:t>
            </a:r>
            <a:r>
              <a:rPr lang="en-US" sz="2000" dirty="0" smtClean="0"/>
              <a:t>)		// </a:t>
            </a:r>
            <a:r>
              <a:rPr lang="en-US" sz="2000" dirty="0"/>
              <a:t>go to the last node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temp1 </a:t>
            </a:r>
            <a:r>
              <a:rPr lang="en-US" sz="2000" dirty="0"/>
              <a:t>= temp1-&gt;next</a:t>
            </a:r>
            <a:r>
              <a:rPr lang="en-US" sz="2000" dirty="0" smtClean="0"/>
              <a:t>;			//transfer </a:t>
            </a:r>
            <a:r>
              <a:rPr lang="en-US" sz="2000" dirty="0"/>
              <a:t>the address of 'temp1-&gt;next' </a:t>
            </a:r>
            <a:r>
              <a:rPr lang="en-US" sz="2000" dirty="0" smtClean="0"/>
              <a:t>					to 'temp1</a:t>
            </a:r>
            <a:r>
              <a:rPr lang="en-US" sz="2000" dirty="0"/>
              <a:t>'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229600" cy="94456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4400" b="1" kern="1200" dirty="0">
                <a:solidFill>
                  <a:srgbClr val="FFFFFF"/>
                </a:solidFill>
                <a:latin typeface="Candara"/>
                <a:ea typeface="+mj-ea"/>
                <a:cs typeface="+mj-cs"/>
              </a:rPr>
              <a:t>02- Insert as the new last </a:t>
            </a:r>
            <a:r>
              <a:rPr lang="en-US" sz="4400" b="1" kern="1200" dirty="0" smtClean="0">
                <a:solidFill>
                  <a:srgbClr val="FFFFFF"/>
                </a:solidFill>
                <a:latin typeface="Candara"/>
                <a:ea typeface="+mj-ea"/>
                <a:cs typeface="+mj-cs"/>
              </a:rPr>
              <a:t>node</a:t>
            </a:r>
            <a:endParaRPr lang="en-US" b="1" dirty="0"/>
          </a:p>
        </p:txBody>
      </p:sp>
      <p:pic>
        <p:nvPicPr>
          <p:cNvPr id="5" name="Picture 4" descr="image008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0"/>
            <a:ext cx="75438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2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599" cy="47243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Insert a Node at the end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</a:t>
            </a:r>
            <a:r>
              <a:rPr lang="en-US" dirty="0"/>
              <a:t>DATA to be inserted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err="1"/>
              <a:t>NewNode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/>
              <a:t>→ DATA =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/>
              <a:t>→ Next =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START </a:t>
            </a:r>
            <a:r>
              <a:rPr lang="en-US" dirty="0"/>
              <a:t>equal to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START 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(</a:t>
            </a:r>
            <a:r>
              <a:rPr lang="en-US" i="1" dirty="0"/>
              <a:t>a</a:t>
            </a:r>
            <a:r>
              <a:rPr lang="en-US" dirty="0"/>
              <a:t>) TEMP =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(</a:t>
            </a:r>
            <a:r>
              <a:rPr lang="en-US" i="1" dirty="0"/>
              <a:t>b</a:t>
            </a:r>
            <a:r>
              <a:rPr lang="en-US" dirty="0"/>
              <a:t>) While (TEMP → Next not equal to NULL)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		(</a:t>
            </a:r>
            <a:r>
              <a:rPr lang="en-US" i="1" dirty="0"/>
              <a:t>i</a:t>
            </a:r>
            <a:r>
              <a:rPr lang="en-US" dirty="0"/>
              <a:t>) TEMP = TEMP → Next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 </a:t>
            </a:r>
            <a:r>
              <a:rPr lang="en-US" dirty="0"/>
              <a:t>→ Next = </a:t>
            </a:r>
            <a:r>
              <a:rPr lang="en-US" dirty="0" err="1"/>
              <a:t>NewNode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11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node *temp</a:t>
            </a:r>
            <a:r>
              <a:rPr lang="en-US" sz="2000" dirty="0" smtClean="0"/>
              <a:t>;				// </a:t>
            </a:r>
            <a:r>
              <a:rPr lang="en-US" sz="2000" dirty="0"/>
              <a:t>create a temporary </a:t>
            </a:r>
            <a:r>
              <a:rPr lang="en-US" sz="20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 = (node*)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(node</a:t>
            </a:r>
            <a:r>
              <a:rPr lang="en-US" sz="2000" dirty="0" smtClean="0"/>
              <a:t>));	// </a:t>
            </a:r>
            <a:r>
              <a:rPr lang="en-US" sz="2000" dirty="0"/>
              <a:t>allocate space for </a:t>
            </a:r>
            <a:r>
              <a:rPr lang="en-US" sz="20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temp-&gt;data = info;                   </a:t>
            </a:r>
            <a:r>
              <a:rPr lang="en-US" sz="2000" dirty="0" smtClean="0"/>
              <a:t>		// </a:t>
            </a:r>
            <a:r>
              <a:rPr lang="en-US" sz="2000" dirty="0"/>
              <a:t>store data(first field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temp-&gt;next = NULL;                   </a:t>
            </a:r>
            <a:r>
              <a:rPr lang="en-US" sz="2000" dirty="0" smtClean="0"/>
              <a:t>		// </a:t>
            </a:r>
            <a:r>
              <a:rPr lang="en-US" sz="2000" dirty="0"/>
              <a:t>second field will be null(last node</a:t>
            </a:r>
            <a:r>
              <a:rPr lang="en-US" sz="20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temp1-&gt;next = temp;                  </a:t>
            </a:r>
            <a:r>
              <a:rPr lang="en-US" sz="2000" dirty="0" smtClean="0"/>
              <a:t>		// </a:t>
            </a:r>
            <a:r>
              <a:rPr lang="en-US" sz="2000" dirty="0"/>
              <a:t>'temp' node will be the last 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02- Insert </a:t>
            </a:r>
            <a:r>
              <a:rPr lang="en-US" b="1" dirty="0"/>
              <a:t>as the new last node</a:t>
            </a:r>
            <a:endParaRPr lang="en-US" dirty="0"/>
          </a:p>
        </p:txBody>
      </p:sp>
      <p:pic>
        <p:nvPicPr>
          <p:cNvPr id="5" name="Picture 4" descr="image009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82" y="4667250"/>
            <a:ext cx="8229600" cy="211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4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637"/>
            <a:ext cx="8686800" cy="34591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/>
              <a:t>cout</a:t>
            </a:r>
            <a:r>
              <a:rPr lang="en-US" sz="1800" dirty="0"/>
              <a:t>&lt;&lt;"ENTER THE NODE NUMBER:";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node_number</a:t>
            </a:r>
            <a:r>
              <a:rPr lang="en-US" sz="1800" dirty="0"/>
              <a:t>;                  </a:t>
            </a:r>
            <a:r>
              <a:rPr lang="en-US" sz="1800" dirty="0" smtClean="0"/>
              <a:t>		 </a:t>
            </a:r>
            <a:r>
              <a:rPr lang="en-US" sz="1800" dirty="0"/>
              <a:t>// take the node number from user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node *temp1;                       </a:t>
            </a:r>
            <a:r>
              <a:rPr lang="en-US" sz="1800" dirty="0" smtClean="0"/>
              <a:t>		 </a:t>
            </a:r>
            <a:r>
              <a:rPr lang="en-US" sz="1800" dirty="0"/>
              <a:t>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temp1 = (node*)</a:t>
            </a:r>
            <a:r>
              <a:rPr lang="en-US" sz="1800" dirty="0" err="1"/>
              <a:t>malloc</a:t>
            </a:r>
            <a:r>
              <a:rPr lang="en-US" sz="1800" dirty="0"/>
              <a:t>(</a:t>
            </a:r>
            <a:r>
              <a:rPr lang="en-US" sz="1800" dirty="0" err="1"/>
              <a:t>sizeof</a:t>
            </a:r>
            <a:r>
              <a:rPr lang="en-US" sz="1800" dirty="0"/>
              <a:t>(node)); </a:t>
            </a:r>
            <a:r>
              <a:rPr lang="en-US" sz="1800" dirty="0" smtClean="0"/>
              <a:t>	// </a:t>
            </a:r>
            <a:r>
              <a:rPr lang="en-US" sz="1800" dirty="0"/>
              <a:t>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temp1 = head;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for( </a:t>
            </a:r>
            <a:r>
              <a:rPr lang="en-US" sz="1800" dirty="0" err="1"/>
              <a:t>int</a:t>
            </a:r>
            <a:r>
              <a:rPr lang="en-US" sz="1800" dirty="0"/>
              <a:t> i = 1 ; i &lt; </a:t>
            </a:r>
            <a:r>
              <a:rPr lang="en-US" sz="1800" dirty="0" err="1"/>
              <a:t>node_number</a:t>
            </a:r>
            <a:r>
              <a:rPr lang="en-US" sz="1800" dirty="0"/>
              <a:t> ; i++ )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{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temp1 = temp1-&gt;next;         </a:t>
            </a:r>
            <a:r>
              <a:rPr lang="en-US" sz="1800" dirty="0" smtClean="0"/>
              <a:t>		 </a:t>
            </a:r>
            <a:r>
              <a:rPr lang="en-US" sz="1800" dirty="0"/>
              <a:t>// go to the next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if( temp1 == NULL )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{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&lt;&lt;</a:t>
            </a:r>
            <a:r>
              <a:rPr lang="en-US" sz="1800" dirty="0" err="1"/>
              <a:t>node_number</a:t>
            </a:r>
            <a:r>
              <a:rPr lang="en-US" sz="1800" dirty="0"/>
              <a:t>&lt;&lt;" node is not exist"&lt;&lt;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      break;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}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8762"/>
            <a:ext cx="8610600" cy="6556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03- Insert after </a:t>
            </a:r>
            <a:r>
              <a:rPr lang="en-US" sz="3600" b="1" dirty="0"/>
              <a:t>specified number of 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19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762999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Insert a Node at any specified position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1.</a:t>
            </a:r>
            <a:r>
              <a:rPr lang="en-US" dirty="0"/>
              <a:t> </a:t>
            </a:r>
            <a:r>
              <a:rPr lang="en-US" dirty="0" smtClean="0"/>
              <a:t>   Input </a:t>
            </a:r>
            <a:r>
              <a:rPr lang="en-US" dirty="0"/>
              <a:t>DATA and POS to be inserted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</a:t>
            </a:r>
            <a:r>
              <a:rPr lang="en-US" dirty="0"/>
              <a:t> </a:t>
            </a:r>
            <a:r>
              <a:rPr lang="en-US" dirty="0" smtClean="0"/>
              <a:t>   initialize </a:t>
            </a:r>
            <a:r>
              <a:rPr lang="en-US" dirty="0"/>
              <a:t>TEMP = START; and j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.   </a:t>
            </a:r>
            <a:r>
              <a:rPr lang="en-US" dirty="0" smtClean="0"/>
              <a:t> </a:t>
            </a:r>
            <a:r>
              <a:rPr lang="en-US" dirty="0"/>
              <a:t>Repeat the step 3 while( k is less than POS)</a:t>
            </a:r>
          </a:p>
          <a:p>
            <a:pPr marL="0" indent="0">
              <a:buNone/>
            </a:pPr>
            <a:r>
              <a:rPr lang="it-IT" dirty="0" smtClean="0"/>
              <a:t>	(</a:t>
            </a:r>
            <a:r>
              <a:rPr lang="it-IT" i="1" dirty="0"/>
              <a:t>a</a:t>
            </a:r>
            <a:r>
              <a:rPr lang="it-IT" dirty="0"/>
              <a:t>) TEMP = TEMP è Next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i="1" dirty="0"/>
              <a:t>b</a:t>
            </a:r>
            <a:r>
              <a:rPr lang="en-US" dirty="0"/>
              <a:t>) If (TEMP is equal to NULL)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/>
              <a:t>i</a:t>
            </a:r>
            <a:r>
              <a:rPr lang="en-US" dirty="0"/>
              <a:t>) </a:t>
            </a:r>
            <a:r>
              <a:rPr lang="en-US" dirty="0" smtClean="0"/>
              <a:t>Display </a:t>
            </a:r>
            <a:r>
              <a:rPr lang="en-US" dirty="0"/>
              <a:t>“Node in the list less than the position”</a:t>
            </a:r>
          </a:p>
          <a:p>
            <a:pPr marL="0" indent="0">
              <a:buNone/>
            </a:pPr>
            <a:r>
              <a:rPr lang="en-US" dirty="0" smtClean="0"/>
              <a:t>		(</a:t>
            </a:r>
            <a:r>
              <a:rPr lang="en-US" i="1" dirty="0"/>
              <a:t>ii</a:t>
            </a:r>
            <a:r>
              <a:rPr lang="en-US" dirty="0"/>
              <a:t>) Exit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i="1" dirty="0"/>
              <a:t>c</a:t>
            </a:r>
            <a:r>
              <a:rPr lang="en-US" dirty="0"/>
              <a:t>) </a:t>
            </a:r>
            <a:r>
              <a:rPr lang="en-US" i="1" dirty="0"/>
              <a:t>k </a:t>
            </a:r>
            <a:r>
              <a:rPr lang="en-US" dirty="0"/>
              <a:t>= </a:t>
            </a:r>
            <a:r>
              <a:rPr lang="en-US" i="1" dirty="0"/>
              <a:t>k </a:t>
            </a:r>
            <a:r>
              <a:rPr lang="en-US" dirty="0"/>
              <a:t>+ 1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</a:t>
            </a:r>
            <a:r>
              <a:rPr lang="en-US" dirty="0"/>
              <a:t> </a:t>
            </a:r>
            <a:r>
              <a:rPr lang="en-US" dirty="0" smtClean="0"/>
              <a:t>   Create </a:t>
            </a:r>
            <a:r>
              <a:rPr lang="en-US" dirty="0"/>
              <a:t>a New Node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/>
              <a:t>→ DATA =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6.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  <a:r>
              <a:rPr lang="en-US" dirty="0"/>
              <a:t>→ Next = TEMP → Next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TEMP </a:t>
            </a:r>
            <a:r>
              <a:rPr lang="en-US" dirty="0"/>
              <a:t>→ Next = </a:t>
            </a:r>
            <a:r>
              <a:rPr lang="en-US" dirty="0" err="1"/>
              <a:t>NewNode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8. </a:t>
            </a: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84437"/>
            <a:ext cx="8763000" cy="3230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Create a temporary node </a:t>
            </a:r>
            <a:r>
              <a:rPr lang="en-US" sz="2200" dirty="0" err="1"/>
              <a:t>node</a:t>
            </a:r>
            <a:r>
              <a:rPr lang="en-US" sz="2200" dirty="0"/>
              <a:t> *temp and allocate space for it. Then place info to temp-&gt;next , so the first field of the node </a:t>
            </a:r>
            <a:r>
              <a:rPr lang="en-US" sz="2200" dirty="0" err="1"/>
              <a:t>node</a:t>
            </a:r>
            <a:r>
              <a:rPr lang="en-US" sz="2200" dirty="0"/>
              <a:t> *temp is filled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node *temp;                         </a:t>
            </a:r>
            <a:r>
              <a:rPr lang="en-US" sz="2200" dirty="0" smtClean="0"/>
              <a:t>		 </a:t>
            </a:r>
            <a:r>
              <a:rPr lang="en-US" sz="2200" dirty="0"/>
              <a:t>// create a temporary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temp = (node*)</a:t>
            </a:r>
            <a:r>
              <a:rPr lang="en-US" sz="2200" dirty="0" err="1"/>
              <a:t>malloc</a:t>
            </a:r>
            <a:r>
              <a:rPr lang="en-US" sz="2200" dirty="0"/>
              <a:t>(</a:t>
            </a:r>
            <a:r>
              <a:rPr lang="en-US" sz="2200" dirty="0" err="1"/>
              <a:t>sizeof</a:t>
            </a:r>
            <a:r>
              <a:rPr lang="en-US" sz="2200" dirty="0"/>
              <a:t>(node));  </a:t>
            </a:r>
            <a:r>
              <a:rPr lang="en-US" sz="2200" dirty="0" smtClean="0"/>
              <a:t>	// </a:t>
            </a:r>
            <a:r>
              <a:rPr lang="en-US" sz="2200" dirty="0"/>
              <a:t>allocate space for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temp-&gt;data = info;                   </a:t>
            </a:r>
            <a:r>
              <a:rPr lang="en-US" sz="2200" dirty="0" smtClean="0"/>
              <a:t>		// </a:t>
            </a:r>
            <a:r>
              <a:rPr lang="en-US" sz="2200" dirty="0"/>
              <a:t>store data(first field)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90678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03-Insert </a:t>
            </a:r>
            <a:r>
              <a:rPr lang="en-US" sz="3600" b="1" dirty="0"/>
              <a:t>after specified number of 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8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514600"/>
            <a:ext cx="8686800" cy="1905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temp-&gt;next = temp1-&gt;next</a:t>
            </a:r>
            <a:r>
              <a:rPr lang="en-US" sz="2200" dirty="0" smtClean="0"/>
              <a:t>;		//</a:t>
            </a:r>
            <a:r>
              <a:rPr lang="en-US" sz="2200" dirty="0"/>
              <a:t>transfer the address of temp1-&gt;next </a:t>
            </a:r>
            <a:r>
              <a:rPr lang="en-US" sz="2200" dirty="0" smtClean="0"/>
              <a:t>						to temp-</a:t>
            </a:r>
            <a:r>
              <a:rPr lang="en-US" sz="2200" dirty="0"/>
              <a:t>&gt;</a:t>
            </a:r>
            <a:r>
              <a:rPr lang="en-US" sz="2200" dirty="0" smtClean="0"/>
              <a:t>next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temp1-&gt;next = temp</a:t>
            </a:r>
            <a:r>
              <a:rPr lang="en-US" sz="2200" dirty="0" smtClean="0"/>
              <a:t>;			//</a:t>
            </a:r>
            <a:r>
              <a:rPr lang="en-US" sz="2200" dirty="0"/>
              <a:t>transfer the address of temp to </a:t>
            </a:r>
            <a:r>
              <a:rPr lang="en-US" sz="2200" dirty="0" smtClean="0"/>
              <a:t>					temp1-</a:t>
            </a:r>
            <a:r>
              <a:rPr lang="en-US" sz="2200" dirty="0"/>
              <a:t>&gt;</a:t>
            </a:r>
            <a:r>
              <a:rPr lang="en-US" sz="2200" dirty="0" smtClean="0"/>
              <a:t>next</a:t>
            </a:r>
            <a:endParaRPr lang="en-US" sz="2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7630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03-Insert </a:t>
            </a:r>
            <a:r>
              <a:rPr lang="en-US" sz="3600" b="1" dirty="0"/>
              <a:t>after specified number of 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71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416704"/>
            <a:ext cx="8708352" cy="34506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Let us imagine </a:t>
            </a:r>
            <a:r>
              <a:rPr lang="en-US" sz="2200" dirty="0" smtClean="0">
                <a:solidFill>
                  <a:schemeClr val="tx1"/>
                </a:solidFill>
              </a:rPr>
              <a:t>that </a:t>
            </a:r>
            <a:r>
              <a:rPr lang="en-US" sz="2200" dirty="0">
                <a:solidFill>
                  <a:schemeClr val="tx1"/>
                </a:solidFill>
              </a:rPr>
              <a:t>computer memory is a long array and every array location has a distinct memory location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a = 50 // initialize variable a 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It </a:t>
            </a:r>
            <a:r>
              <a:rPr lang="en-US" sz="2200" dirty="0">
                <a:solidFill>
                  <a:schemeClr val="tx1"/>
                </a:solidFill>
              </a:rPr>
              <a:t>is like a house which has an address and this house has only one room. So the full address is-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Name of the house: a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Name of the person/value who live here is: 50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House Number: 4010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</a:t>
            </a:r>
            <a:endParaRPr lang="en-US" dirty="0"/>
          </a:p>
        </p:txBody>
      </p:sp>
      <p:pic>
        <p:nvPicPr>
          <p:cNvPr id="4" name="Picture 3" descr="image002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7696199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387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03437"/>
            <a:ext cx="8229600" cy="2239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01- Delete from front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02- Delete from back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03-Delete after specified number of nodes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Deletion</a:t>
            </a:r>
            <a:r>
              <a:rPr lang="en-US" dirty="0" smtClean="0"/>
              <a:t> </a:t>
            </a:r>
            <a:r>
              <a:rPr lang="en-US" b="1" dirty="0" smtClean="0"/>
              <a:t>in link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75467"/>
            <a:ext cx="7408333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Steps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Break the pointer connection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Re-connect the nodes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Delete the node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01- Delete from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11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9730"/>
            <a:ext cx="7772399" cy="27852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01- Delete from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84437"/>
            <a:ext cx="8686800" cy="4068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node *temp;                                      </a:t>
            </a:r>
            <a:r>
              <a:rPr lang="en-US" sz="2200" dirty="0" smtClean="0"/>
              <a:t>	// </a:t>
            </a:r>
            <a:r>
              <a:rPr lang="en-US" sz="2200" dirty="0"/>
              <a:t>create a temporary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temp = (node*)</a:t>
            </a:r>
            <a:r>
              <a:rPr lang="en-US" sz="2200" dirty="0" err="1"/>
              <a:t>malloc</a:t>
            </a:r>
            <a:r>
              <a:rPr lang="en-US" sz="2200" dirty="0"/>
              <a:t>(</a:t>
            </a:r>
            <a:r>
              <a:rPr lang="en-US" sz="2200" dirty="0" err="1"/>
              <a:t>sizeof</a:t>
            </a:r>
            <a:r>
              <a:rPr lang="en-US" sz="2200" dirty="0"/>
              <a:t>(node</a:t>
            </a:r>
            <a:r>
              <a:rPr lang="en-US" sz="2200" dirty="0" smtClean="0"/>
              <a:t>));	// </a:t>
            </a:r>
            <a:r>
              <a:rPr lang="en-US" sz="2200" dirty="0"/>
              <a:t>allocate space for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temp = head</a:t>
            </a:r>
            <a:r>
              <a:rPr lang="en-US" sz="2200" dirty="0" smtClean="0"/>
              <a:t>;				// </a:t>
            </a:r>
            <a:r>
              <a:rPr lang="en-US" sz="2200" dirty="0"/>
              <a:t>transfer the address of 'head' </a:t>
            </a:r>
            <a:r>
              <a:rPr lang="en-US" sz="2200" dirty="0" smtClean="0"/>
              <a:t>					to 'temp‘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head = temp-&gt;next;      </a:t>
            </a:r>
            <a:r>
              <a:rPr lang="en-US" sz="2200" dirty="0" smtClean="0"/>
              <a:t>			// </a:t>
            </a:r>
            <a:r>
              <a:rPr lang="en-US" sz="2200" dirty="0"/>
              <a:t>transfer the address of </a:t>
            </a:r>
            <a:r>
              <a:rPr lang="en-US" sz="2200" dirty="0" smtClean="0"/>
              <a:t>						'temp-</a:t>
            </a:r>
            <a:r>
              <a:rPr lang="en-US" sz="2200" dirty="0"/>
              <a:t>&gt;</a:t>
            </a:r>
            <a:r>
              <a:rPr lang="en-US" sz="2200" dirty="0" smtClean="0"/>
              <a:t>next‘ to 'head‘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free(temp</a:t>
            </a:r>
            <a:r>
              <a:rPr lang="en-US" sz="2200" dirty="0" smtClean="0"/>
              <a:t>);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01- Delete </a:t>
            </a:r>
            <a:r>
              <a:rPr lang="en-US" b="1" dirty="0"/>
              <a:t>from front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12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9144"/>
            <a:ext cx="7772399" cy="25328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02- Delete </a:t>
            </a:r>
            <a:r>
              <a:rPr lang="en-US" b="1" dirty="0"/>
              <a:t>from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2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4" y="1295400"/>
            <a:ext cx="8499566" cy="5562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node *temp1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temp1 = (node*)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(node)); // allocate space for </a:t>
            </a:r>
            <a:r>
              <a:rPr lang="en-US" sz="20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temp1 = head;                        //transfer the address of head to </a:t>
            </a:r>
            <a:r>
              <a:rPr lang="en-US" sz="2000" dirty="0" smtClean="0"/>
              <a:t>temp1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node *</a:t>
            </a:r>
            <a:r>
              <a:rPr lang="en-US" sz="2000" dirty="0" err="1"/>
              <a:t>old_temp</a:t>
            </a:r>
            <a:r>
              <a:rPr lang="en-US" sz="2000" dirty="0"/>
              <a:t>;                     // create a temporary </a:t>
            </a:r>
            <a:r>
              <a:rPr lang="en-US" sz="20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err="1"/>
              <a:t>old_temp</a:t>
            </a:r>
            <a:r>
              <a:rPr lang="en-US" sz="2000" dirty="0"/>
              <a:t> = (node*)</a:t>
            </a:r>
            <a:r>
              <a:rPr lang="en-US" sz="2000" dirty="0" err="1"/>
              <a:t>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(node));    // 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while(temp1-&gt;next!=NULL)             // go to the last </a:t>
            </a:r>
            <a:r>
              <a:rPr lang="en-US" sz="2000" dirty="0" smtClean="0"/>
              <a:t>node</a:t>
            </a: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{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     </a:t>
            </a:r>
            <a:r>
              <a:rPr lang="en-US" sz="2000" dirty="0" err="1"/>
              <a:t>old_temp</a:t>
            </a:r>
            <a:r>
              <a:rPr lang="en-US" sz="2000" dirty="0"/>
              <a:t> = temp1; // transfer the address of 'temp1' to '</a:t>
            </a:r>
            <a:r>
              <a:rPr lang="en-US" sz="2000" dirty="0" err="1"/>
              <a:t>old_temp</a:t>
            </a:r>
            <a:r>
              <a:rPr lang="en-US" sz="2000" dirty="0"/>
              <a:t>'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      temp1 = temp1-&gt;next;       // transfer the address of 'temp1-&gt;next' to 'temp1'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02- Delete </a:t>
            </a:r>
            <a:r>
              <a:rPr lang="en-US" b="1" dirty="0"/>
              <a:t>from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5467"/>
            <a:ext cx="8610600" cy="1439333"/>
          </a:xfrm>
        </p:spPr>
        <p:txBody>
          <a:bodyPr>
            <a:normAutofit/>
          </a:bodyPr>
          <a:lstStyle/>
          <a:p>
            <a:r>
              <a:rPr lang="en-US" sz="2000" dirty="0" err="1"/>
              <a:t>old_temp</a:t>
            </a:r>
            <a:r>
              <a:rPr lang="en-US" sz="2000" dirty="0"/>
              <a:t>-&gt;next = NULL;         // previous node of the last node is </a:t>
            </a:r>
            <a:r>
              <a:rPr lang="en-US" sz="2000" dirty="0" smtClean="0"/>
              <a:t>null</a:t>
            </a:r>
          </a:p>
          <a:p>
            <a:endParaRPr lang="en-US" sz="2000" dirty="0"/>
          </a:p>
          <a:p>
            <a:r>
              <a:rPr lang="en-US" sz="2000" dirty="0"/>
              <a:t>free(temp1);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02- Delete </a:t>
            </a:r>
            <a:r>
              <a:rPr lang="en-US" b="1" dirty="0"/>
              <a:t>from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13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338513"/>
            <a:ext cx="84582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309472"/>
            <a:ext cx="8575766" cy="121452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03- </a:t>
            </a:r>
            <a:r>
              <a:rPr lang="en-US" b="1" dirty="0"/>
              <a:t>Delete specified number of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10600" cy="6477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node *temp1;                         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temp1 = (node*)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// 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temp1 = head;                  // transfer the address of 'head' to 'temp1'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node *</a:t>
            </a:r>
            <a:r>
              <a:rPr lang="en-US" dirty="0" err="1"/>
              <a:t>old_temp</a:t>
            </a:r>
            <a:r>
              <a:rPr lang="en-US" dirty="0"/>
              <a:t>;                     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old_temp</a:t>
            </a:r>
            <a:r>
              <a:rPr lang="en-US" dirty="0"/>
              <a:t> = (node*)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   // 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old_temp</a:t>
            </a:r>
            <a:r>
              <a:rPr lang="en-US" dirty="0"/>
              <a:t> = temp1;       // transfer the address of 'temp1' to </a:t>
            </a:r>
            <a:r>
              <a:rPr lang="en-US" dirty="0" smtClean="0"/>
              <a:t>'</a:t>
            </a:r>
            <a:r>
              <a:rPr lang="en-US" dirty="0" err="1" smtClean="0"/>
              <a:t>old_temp</a:t>
            </a:r>
            <a:r>
              <a:rPr lang="en-US" dirty="0" smtClean="0"/>
              <a:t>‘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cout</a:t>
            </a:r>
            <a:r>
              <a:rPr lang="en-US" dirty="0"/>
              <a:t>&lt;&lt;"ENTER THE NODE NUMBER:";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node_number</a:t>
            </a:r>
            <a:r>
              <a:rPr lang="en-US" dirty="0"/>
              <a:t>;                    // take location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i = 1 ; i &lt; </a:t>
            </a:r>
            <a:r>
              <a:rPr lang="en-US" dirty="0" err="1"/>
              <a:t>node_number</a:t>
            </a:r>
            <a:r>
              <a:rPr lang="en-US" dirty="0"/>
              <a:t> ; i++ 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{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</a:t>
            </a:r>
            <a:r>
              <a:rPr lang="en-US" dirty="0" err="1"/>
              <a:t>old_temp</a:t>
            </a:r>
            <a:r>
              <a:rPr lang="en-US" dirty="0"/>
              <a:t> = temp1;                    // store previous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temp1 = temp1-&gt;next;                 // store current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}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5467"/>
            <a:ext cx="8534400" cy="159173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err="1"/>
              <a:t>old_temp</a:t>
            </a:r>
            <a:r>
              <a:rPr lang="en-US" sz="2000" dirty="0"/>
              <a:t>-&gt;next = temp1-&gt;next;  // transfer the address of 'temp1-&gt;next' to '</a:t>
            </a:r>
            <a:r>
              <a:rPr lang="en-US" sz="2000" dirty="0" err="1"/>
              <a:t>old_temp</a:t>
            </a:r>
            <a:r>
              <a:rPr lang="en-US" sz="2000" dirty="0"/>
              <a:t>-&gt;</a:t>
            </a:r>
            <a:r>
              <a:rPr lang="en-US" sz="2000" dirty="0" smtClean="0"/>
              <a:t>next‘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free(temp1);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4582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03-Delete </a:t>
            </a:r>
            <a:r>
              <a:rPr lang="en-US" b="1" dirty="0"/>
              <a:t>specified number of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84437"/>
            <a:ext cx="8702964" cy="42211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If we want to change the person/value of this house, the conventional way is, type this code </a:t>
            </a:r>
            <a:r>
              <a:rPr lang="en-US" dirty="0" smtClean="0"/>
              <a:t>line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a = 100    // new initialization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</a:t>
            </a:r>
            <a:r>
              <a:rPr lang="en-US" dirty="0"/>
              <a:t>using pointer we can directly go to the memory location of 'a' and change the person/value of this house without disturbing ‘a’. 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81000" y="533401"/>
            <a:ext cx="8229600" cy="704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Pointer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3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14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338513"/>
            <a:ext cx="8534400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 smtClean="0"/>
              <a:t>04- Sort </a:t>
            </a:r>
            <a:r>
              <a:rPr lang="en-US" b="1" dirty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node *temp1;                         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temp1 = (node*)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// 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node *temp2;                         // create a temporary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temp2 = (node*)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(node)); // allocate space for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temp = 0;                        // store temporary data value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for( temp1 = head ; temp1!=NULL ; temp1 = temp1-&gt;next 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{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for( temp2 = temp1-&gt;next ; temp2!=NULL ; temp2 = temp2-&gt;next 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{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if( temp1-&gt;data &gt; temp2-&gt;data 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{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      temp = temp1-&gt;data;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      temp1-&gt;data = temp2-&gt;data;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      temp2-&gt;data = temp;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      }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    }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}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8048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Doubly-linked lists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200" y="2116137"/>
            <a:ext cx="8574088" cy="7032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Here is a </a:t>
            </a:r>
            <a:r>
              <a:rPr lang="en-US" dirty="0" smtClean="0">
                <a:solidFill>
                  <a:schemeClr val="tx2"/>
                </a:solidFill>
              </a:rPr>
              <a:t>doubly-linked list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tx2"/>
                </a:solidFill>
              </a:rPr>
              <a:t>DLL</a:t>
            </a:r>
            <a:r>
              <a:rPr lang="en-US" dirty="0" smtClean="0"/>
              <a:t>):</a:t>
            </a:r>
            <a:endParaRPr lang="en-US" sz="2400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228600" y="5334000"/>
            <a:ext cx="8610600" cy="1524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200" dirty="0" smtClean="0"/>
              <a:t>Each node contains a value, a link to its successor (if any), </a:t>
            </a:r>
            <a:r>
              <a:rPr lang="en-US" sz="2200" i="1" dirty="0" smtClean="0"/>
              <a:t>and</a:t>
            </a:r>
            <a:r>
              <a:rPr lang="en-US" sz="2200" dirty="0" smtClean="0"/>
              <a:t> a link to its predecessor (if any)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200" dirty="0" smtClean="0"/>
              <a:t>The header points to the first node in the list </a:t>
            </a:r>
            <a:r>
              <a:rPr lang="en-US" sz="2200" i="1" dirty="0" smtClean="0"/>
              <a:t>and</a:t>
            </a:r>
            <a:r>
              <a:rPr lang="en-US" sz="2200" dirty="0" smtClean="0"/>
              <a:t> to the last node in the list (or contains null links if the list is empty)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6689725" y="1965325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7188200" y="1965325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7686675" y="1965325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" name="AutoShape 7"/>
          <p:cNvCxnSpPr>
            <a:cxnSpLocks noChangeShapeType="1"/>
          </p:cNvCxnSpPr>
          <p:nvPr/>
        </p:nvCxnSpPr>
        <p:spPr bwMode="auto">
          <a:xfrm rot="10800000">
            <a:off x="6191250" y="1841500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8"/>
          <p:cNvCxnSpPr>
            <a:cxnSpLocks noChangeShapeType="1"/>
          </p:cNvCxnSpPr>
          <p:nvPr/>
        </p:nvCxnSpPr>
        <p:spPr bwMode="auto">
          <a:xfrm flipV="1">
            <a:off x="7935913" y="1841500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9"/>
          <p:cNvCxnSpPr>
            <a:cxnSpLocks noChangeShapeType="1"/>
            <a:endCxn id="52" idx="0"/>
          </p:cNvCxnSpPr>
          <p:nvPr/>
        </p:nvCxnSpPr>
        <p:spPr bwMode="auto">
          <a:xfrm rot="16200000" flipH="1">
            <a:off x="7172325" y="2481263"/>
            <a:ext cx="539750" cy="63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6107113" y="14446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err="1"/>
              <a:t>prev</a:t>
            </a:r>
            <a:endParaRPr lang="en-US" sz="2000" dirty="0"/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8039100" y="1444625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next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7083425" y="2754313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8255000" y="2803525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</a:t>
            </a: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16382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19430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22478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16"/>
          <p:cNvSpPr>
            <a:spLocks/>
          </p:cNvSpPr>
          <p:nvPr/>
        </p:nvSpPr>
        <p:spPr bwMode="auto">
          <a:xfrm>
            <a:off x="2400299" y="3595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" name="Rectangle 17"/>
          <p:cNvSpPr>
            <a:spLocks noChangeArrowheads="1"/>
          </p:cNvSpPr>
          <p:nvPr/>
        </p:nvSpPr>
        <p:spPr bwMode="auto">
          <a:xfrm>
            <a:off x="31622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8"/>
          <p:cNvSpPr>
            <a:spLocks noChangeArrowheads="1"/>
          </p:cNvSpPr>
          <p:nvPr/>
        </p:nvSpPr>
        <p:spPr bwMode="auto">
          <a:xfrm>
            <a:off x="34670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9"/>
          <p:cNvSpPr>
            <a:spLocks noChangeArrowheads="1"/>
          </p:cNvSpPr>
          <p:nvPr/>
        </p:nvSpPr>
        <p:spPr bwMode="auto">
          <a:xfrm>
            <a:off x="37718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20"/>
          <p:cNvSpPr>
            <a:spLocks/>
          </p:cNvSpPr>
          <p:nvPr/>
        </p:nvSpPr>
        <p:spPr bwMode="auto">
          <a:xfrm>
            <a:off x="3924299" y="3595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Rectangle 21"/>
          <p:cNvSpPr>
            <a:spLocks noChangeArrowheads="1"/>
          </p:cNvSpPr>
          <p:nvPr/>
        </p:nvSpPr>
        <p:spPr bwMode="auto">
          <a:xfrm>
            <a:off x="46862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22"/>
          <p:cNvSpPr>
            <a:spLocks noChangeArrowheads="1"/>
          </p:cNvSpPr>
          <p:nvPr/>
        </p:nvSpPr>
        <p:spPr bwMode="auto">
          <a:xfrm>
            <a:off x="49910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23"/>
          <p:cNvSpPr>
            <a:spLocks noChangeArrowheads="1"/>
          </p:cNvSpPr>
          <p:nvPr/>
        </p:nvSpPr>
        <p:spPr bwMode="auto">
          <a:xfrm>
            <a:off x="52958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24"/>
          <p:cNvSpPr>
            <a:spLocks/>
          </p:cNvSpPr>
          <p:nvPr/>
        </p:nvSpPr>
        <p:spPr bwMode="auto">
          <a:xfrm>
            <a:off x="5448299" y="3595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2" name="Rectangle 25"/>
          <p:cNvSpPr>
            <a:spLocks noChangeArrowheads="1"/>
          </p:cNvSpPr>
          <p:nvPr/>
        </p:nvSpPr>
        <p:spPr bwMode="auto">
          <a:xfrm>
            <a:off x="62102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26"/>
          <p:cNvSpPr>
            <a:spLocks noChangeArrowheads="1"/>
          </p:cNvSpPr>
          <p:nvPr/>
        </p:nvSpPr>
        <p:spPr bwMode="auto">
          <a:xfrm>
            <a:off x="65150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7"/>
          <p:cNvSpPr>
            <a:spLocks noChangeArrowheads="1"/>
          </p:cNvSpPr>
          <p:nvPr/>
        </p:nvSpPr>
        <p:spPr bwMode="auto">
          <a:xfrm>
            <a:off x="68198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28"/>
          <p:cNvSpPr>
            <a:spLocks/>
          </p:cNvSpPr>
          <p:nvPr/>
        </p:nvSpPr>
        <p:spPr bwMode="auto">
          <a:xfrm rot="10800000">
            <a:off x="2552699" y="3748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" name="Freeform 29"/>
          <p:cNvSpPr>
            <a:spLocks/>
          </p:cNvSpPr>
          <p:nvPr/>
        </p:nvSpPr>
        <p:spPr bwMode="auto">
          <a:xfrm rot="10800000">
            <a:off x="4076699" y="3748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7" name="Freeform 30"/>
          <p:cNvSpPr>
            <a:spLocks/>
          </p:cNvSpPr>
          <p:nvPr/>
        </p:nvSpPr>
        <p:spPr bwMode="auto">
          <a:xfrm rot="10800000">
            <a:off x="5600699" y="3748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8" name="Freeform 31"/>
          <p:cNvSpPr>
            <a:spLocks/>
          </p:cNvSpPr>
          <p:nvPr/>
        </p:nvSpPr>
        <p:spPr bwMode="auto">
          <a:xfrm>
            <a:off x="2022474" y="37338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" name="Freeform 32"/>
          <p:cNvSpPr>
            <a:spLocks/>
          </p:cNvSpPr>
          <p:nvPr/>
        </p:nvSpPr>
        <p:spPr bwMode="auto">
          <a:xfrm>
            <a:off x="3543299" y="37338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0" name="Freeform 33"/>
          <p:cNvSpPr>
            <a:spLocks/>
          </p:cNvSpPr>
          <p:nvPr/>
        </p:nvSpPr>
        <p:spPr bwMode="auto">
          <a:xfrm>
            <a:off x="5064124" y="37338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1" name="Freeform 34"/>
          <p:cNvSpPr>
            <a:spLocks/>
          </p:cNvSpPr>
          <p:nvPr/>
        </p:nvSpPr>
        <p:spPr bwMode="auto">
          <a:xfrm>
            <a:off x="6584949" y="3733800"/>
            <a:ext cx="168275" cy="55245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5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43180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" name="Picture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49" y="43180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3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43180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5" name="Picture 3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4" y="43180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" name="Rectangle 39"/>
          <p:cNvSpPr>
            <a:spLocks noChangeArrowheads="1"/>
          </p:cNvSpPr>
          <p:nvPr/>
        </p:nvSpPr>
        <p:spPr bwMode="auto">
          <a:xfrm>
            <a:off x="77342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40"/>
          <p:cNvSpPr>
            <a:spLocks noChangeArrowheads="1"/>
          </p:cNvSpPr>
          <p:nvPr/>
        </p:nvSpPr>
        <p:spPr bwMode="auto">
          <a:xfrm>
            <a:off x="723899" y="3581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41"/>
          <p:cNvSpPr>
            <a:spLocks/>
          </p:cNvSpPr>
          <p:nvPr/>
        </p:nvSpPr>
        <p:spPr bwMode="auto">
          <a:xfrm>
            <a:off x="6972299" y="3581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" name="Freeform 42"/>
          <p:cNvSpPr>
            <a:spLocks/>
          </p:cNvSpPr>
          <p:nvPr/>
        </p:nvSpPr>
        <p:spPr bwMode="auto">
          <a:xfrm rot="10800000">
            <a:off x="7124699" y="3733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0" name="Freeform 43"/>
          <p:cNvSpPr>
            <a:spLocks/>
          </p:cNvSpPr>
          <p:nvPr/>
        </p:nvSpPr>
        <p:spPr bwMode="auto">
          <a:xfrm>
            <a:off x="876299" y="3581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1" name="Freeform 44"/>
          <p:cNvSpPr>
            <a:spLocks/>
          </p:cNvSpPr>
          <p:nvPr/>
        </p:nvSpPr>
        <p:spPr bwMode="auto">
          <a:xfrm rot="10800000">
            <a:off x="1028699" y="3733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" name="Text Box 45"/>
          <p:cNvSpPr txBox="1">
            <a:spLocks noChangeArrowheads="1"/>
          </p:cNvSpPr>
          <p:nvPr/>
        </p:nvSpPr>
        <p:spPr bwMode="auto">
          <a:xfrm>
            <a:off x="7620000" y="38703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trailer</a:t>
            </a:r>
          </a:p>
        </p:txBody>
      </p:sp>
      <p:sp>
        <p:nvSpPr>
          <p:cNvPr id="163" name="Text Box 46"/>
          <p:cNvSpPr txBox="1">
            <a:spLocks noChangeArrowheads="1"/>
          </p:cNvSpPr>
          <p:nvPr/>
        </p:nvSpPr>
        <p:spPr bwMode="auto">
          <a:xfrm>
            <a:off x="304800" y="3124200"/>
            <a:ext cx="95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64" name="AutoShape 47"/>
          <p:cNvSpPr>
            <a:spLocks noChangeArrowheads="1"/>
          </p:cNvSpPr>
          <p:nvPr/>
        </p:nvSpPr>
        <p:spPr bwMode="auto">
          <a:xfrm>
            <a:off x="1409699" y="32004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Text Box 48"/>
          <p:cNvSpPr txBox="1">
            <a:spLocks noChangeArrowheads="1"/>
          </p:cNvSpPr>
          <p:nvPr/>
        </p:nvSpPr>
        <p:spPr bwMode="auto">
          <a:xfrm>
            <a:off x="5345112" y="3184525"/>
            <a:ext cx="1931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nodes/positions</a:t>
            </a:r>
          </a:p>
        </p:txBody>
      </p:sp>
      <p:sp>
        <p:nvSpPr>
          <p:cNvPr id="166" name="AutoShape 49"/>
          <p:cNvSpPr>
            <a:spLocks noChangeArrowheads="1"/>
          </p:cNvSpPr>
          <p:nvPr/>
        </p:nvSpPr>
        <p:spPr bwMode="auto">
          <a:xfrm>
            <a:off x="1638299" y="41910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Text Box 50"/>
          <p:cNvSpPr txBox="1">
            <a:spLocks noChangeArrowheads="1"/>
          </p:cNvSpPr>
          <p:nvPr/>
        </p:nvSpPr>
        <p:spPr bwMode="auto">
          <a:xfrm>
            <a:off x="6081712" y="4511675"/>
            <a:ext cx="1195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15899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5" autoUpdateAnimBg="0"/>
      <p:bldP spid="30724" grpId="0" build="p" bldLvl="4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4" name="Rectangle 40"/>
          <p:cNvSpPr>
            <a:spLocks noGrp="1" noChangeArrowheads="1"/>
          </p:cNvSpPr>
          <p:nvPr>
            <p:ph idx="1"/>
          </p:nvPr>
        </p:nvSpPr>
        <p:spPr>
          <a:xfrm>
            <a:off x="334240" y="3886200"/>
            <a:ext cx="8581159" cy="2667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cs typeface="Times New Roman" charset="0"/>
              </a:rPr>
              <a:t>Advantages: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cs typeface="Times New Roman" charset="0"/>
              </a:rPr>
              <a:t>Convenient to traverse the list backwards.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cs typeface="Times New Roman" charset="0"/>
              </a:rPr>
              <a:t>Simplifies insertion and deletion because you no longer have to refer to the previous node.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cs typeface="Times New Roman" charset="0"/>
              </a:rPr>
              <a:t>Disadvantage: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cs typeface="Times New Roman" charset="0"/>
              </a:rPr>
              <a:t>Increase in space requirements.</a:t>
            </a:r>
            <a:endParaRPr lang="en-US" sz="2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A07D-245D-4DC4-80D1-C42A9E998BAE}" type="slidenum">
              <a:rPr lang="en-US"/>
              <a:pPr/>
              <a:t>43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472"/>
            <a:ext cx="8229600" cy="1252728"/>
          </a:xfrm>
        </p:spPr>
        <p:txBody>
          <a:bodyPr/>
          <a:lstStyle/>
          <a:p>
            <a:r>
              <a:rPr lang="en-US" dirty="0"/>
              <a:t>Doubly Linked Lists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1851025" y="2859088"/>
            <a:ext cx="1611313" cy="722312"/>
            <a:chOff x="4140" y="5580"/>
            <a:chExt cx="1980" cy="540"/>
          </a:xfrm>
        </p:grpSpPr>
        <p:sp>
          <p:nvSpPr>
            <p:cNvPr id="41991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4048125" y="2859088"/>
            <a:ext cx="1609725" cy="722312"/>
            <a:chOff x="4140" y="5580"/>
            <a:chExt cx="1980" cy="540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6389688" y="2859088"/>
            <a:ext cx="1611312" cy="722312"/>
            <a:chOff x="4140" y="5580"/>
            <a:chExt cx="1980" cy="540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168650" y="3040063"/>
            <a:ext cx="879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>
            <a:off x="3462338" y="3219450"/>
            <a:ext cx="87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5365750" y="3040063"/>
            <a:ext cx="1023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5657850" y="3219450"/>
            <a:ext cx="1025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914400" y="2049462"/>
            <a:ext cx="12954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 dirty="0" err="1">
                <a:latin typeface="Courier New" pitchFamily="49" charset="0"/>
              </a:rPr>
              <a:t>pHead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1828800" y="2286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7773988" y="3276600"/>
            <a:ext cx="455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8229600" y="3276600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8078788" y="3421063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8170863" y="3486150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H="1">
            <a:off x="1524000" y="3352800"/>
            <a:ext cx="45561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1522413" y="3360738"/>
            <a:ext cx="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1371600" y="3505200"/>
            <a:ext cx="396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463675" y="3570288"/>
            <a:ext cx="24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23622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44958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858000" y="2971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052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800600"/>
            <a:ext cx="8458200" cy="1981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 = new Node(x);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-&gt;</a:t>
            </a:r>
            <a:r>
              <a:rPr lang="en-US" sz="1800" dirty="0" err="1">
                <a:latin typeface="Courier New" pitchFamily="49" charset="0"/>
              </a:rPr>
              <a:t>prev</a:t>
            </a:r>
            <a:r>
              <a:rPr lang="en-US" sz="1800" dirty="0">
                <a:latin typeface="Courier New" pitchFamily="49" charset="0"/>
              </a:rPr>
              <a:t> = current;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-&gt;next = current-&gt;next;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-&gt;</a:t>
            </a:r>
            <a:r>
              <a:rPr lang="en-US" sz="1800" dirty="0" err="1">
                <a:latin typeface="Courier New" pitchFamily="49" charset="0"/>
              </a:rPr>
              <a:t>prev</a:t>
            </a:r>
            <a:r>
              <a:rPr lang="en-US" sz="1800" dirty="0">
                <a:latin typeface="Courier New" pitchFamily="49" charset="0"/>
              </a:rPr>
              <a:t>-&gt;next = </a:t>
            </a: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-&gt;next-&gt;</a:t>
            </a:r>
            <a:r>
              <a:rPr lang="en-US" sz="1800" dirty="0" err="1">
                <a:latin typeface="Courier New" pitchFamily="49" charset="0"/>
              </a:rPr>
              <a:t>prev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current = </a:t>
            </a:r>
            <a:r>
              <a:rPr lang="en-US" sz="1800" dirty="0" err="1">
                <a:latin typeface="Courier New" pitchFamily="49" charset="0"/>
              </a:rPr>
              <a:t>newNode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9A0A-421D-483C-8897-E98328C2F05D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1457325" y="3121025"/>
            <a:ext cx="1693863" cy="596900"/>
            <a:chOff x="4140" y="5580"/>
            <a:chExt cx="1980" cy="540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3767138" y="3121025"/>
            <a:ext cx="1692275" cy="596900"/>
            <a:chOff x="4140" y="5580"/>
            <a:chExt cx="1980" cy="540"/>
          </a:xfrm>
        </p:grpSpPr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6229350" y="3121025"/>
            <a:ext cx="1692275" cy="596900"/>
            <a:chOff x="4140" y="5580"/>
            <a:chExt cx="1980" cy="540"/>
          </a:xfrm>
        </p:grpSpPr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2843213" y="3270250"/>
            <a:ext cx="923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3151188" y="3419475"/>
            <a:ext cx="9223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5151438" y="3270250"/>
            <a:ext cx="1077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5408613" y="3630612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911225" y="2189162"/>
            <a:ext cx="10779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head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560763" y="2286000"/>
            <a:ext cx="18462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current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4022725" y="2733675"/>
            <a:ext cx="153988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5029200" y="4243387"/>
            <a:ext cx="1692275" cy="598488"/>
            <a:chOff x="4140" y="5580"/>
            <a:chExt cx="1980" cy="540"/>
          </a:xfrm>
        </p:grpSpPr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66" name="Group 34"/>
          <p:cNvGrpSpPr>
            <a:grpSpLocks/>
          </p:cNvGrpSpPr>
          <p:nvPr/>
        </p:nvGrpSpPr>
        <p:grpSpPr bwMode="auto">
          <a:xfrm>
            <a:off x="5562600" y="3481387"/>
            <a:ext cx="460375" cy="298450"/>
            <a:chOff x="5400" y="5580"/>
            <a:chExt cx="540" cy="360"/>
          </a:xfrm>
        </p:grpSpPr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5562600" y="3033712"/>
            <a:ext cx="460375" cy="298450"/>
            <a:chOff x="5400" y="5580"/>
            <a:chExt cx="540" cy="360"/>
          </a:xfrm>
        </p:grpSpPr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2" name="Freeform 40"/>
          <p:cNvSpPr>
            <a:spLocks/>
          </p:cNvSpPr>
          <p:nvPr/>
        </p:nvSpPr>
        <p:spPr bwMode="auto">
          <a:xfrm>
            <a:off x="4419600" y="3328987"/>
            <a:ext cx="947738" cy="1143000"/>
          </a:xfrm>
          <a:custGeom>
            <a:avLst/>
            <a:gdLst>
              <a:gd name="T0" fmla="*/ 960 w 1110"/>
              <a:gd name="T1" fmla="*/ 0 h 1800"/>
              <a:gd name="T2" fmla="*/ 960 w 1110"/>
              <a:gd name="T3" fmla="*/ 900 h 1800"/>
              <a:gd name="T4" fmla="*/ 60 w 1110"/>
              <a:gd name="T5" fmla="*/ 1440 h 1800"/>
              <a:gd name="T6" fmla="*/ 600 w 1110"/>
              <a:gd name="T7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0" h="1800">
                <a:moveTo>
                  <a:pt x="960" y="0"/>
                </a:moveTo>
                <a:cubicBezTo>
                  <a:pt x="1035" y="330"/>
                  <a:pt x="1110" y="660"/>
                  <a:pt x="960" y="900"/>
                </a:cubicBezTo>
                <a:cubicBezTo>
                  <a:pt x="810" y="1140"/>
                  <a:pt x="120" y="1290"/>
                  <a:pt x="60" y="1440"/>
                </a:cubicBezTo>
                <a:cubicBezTo>
                  <a:pt x="0" y="1590"/>
                  <a:pt x="300" y="1695"/>
                  <a:pt x="600" y="180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Freeform 41"/>
          <p:cNvSpPr>
            <a:spLocks/>
          </p:cNvSpPr>
          <p:nvPr/>
        </p:nvSpPr>
        <p:spPr bwMode="auto">
          <a:xfrm>
            <a:off x="3946525" y="3779837"/>
            <a:ext cx="1311275" cy="844550"/>
          </a:xfrm>
          <a:custGeom>
            <a:avLst/>
            <a:gdLst>
              <a:gd name="T0" fmla="*/ 1350 w 1350"/>
              <a:gd name="T1" fmla="*/ 1620 h 1620"/>
              <a:gd name="T2" fmla="*/ 90 w 1350"/>
              <a:gd name="T3" fmla="*/ 1260 h 1620"/>
              <a:gd name="T4" fmla="*/ 810 w 1350"/>
              <a:gd name="T5" fmla="*/ 360 h 1620"/>
              <a:gd name="T6" fmla="*/ 990 w 1350"/>
              <a:gd name="T7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50" h="1620">
                <a:moveTo>
                  <a:pt x="1350" y="1620"/>
                </a:moveTo>
                <a:cubicBezTo>
                  <a:pt x="765" y="1545"/>
                  <a:pt x="180" y="1470"/>
                  <a:pt x="90" y="1260"/>
                </a:cubicBezTo>
                <a:cubicBezTo>
                  <a:pt x="0" y="1050"/>
                  <a:pt x="660" y="570"/>
                  <a:pt x="810" y="360"/>
                </a:cubicBezTo>
                <a:cubicBezTo>
                  <a:pt x="960" y="150"/>
                  <a:pt x="975" y="75"/>
                  <a:pt x="9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Freeform 42"/>
          <p:cNvSpPr>
            <a:spLocks/>
          </p:cNvSpPr>
          <p:nvPr/>
        </p:nvSpPr>
        <p:spPr bwMode="auto">
          <a:xfrm>
            <a:off x="6477000" y="3709987"/>
            <a:ext cx="411163" cy="685800"/>
          </a:xfrm>
          <a:custGeom>
            <a:avLst/>
            <a:gdLst>
              <a:gd name="T0" fmla="*/ 0 w 570"/>
              <a:gd name="T1" fmla="*/ 1260 h 1260"/>
              <a:gd name="T2" fmla="*/ 540 w 570"/>
              <a:gd name="T3" fmla="*/ 900 h 1260"/>
              <a:gd name="T4" fmla="*/ 180 w 570"/>
              <a:gd name="T5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0" h="1260">
                <a:moveTo>
                  <a:pt x="0" y="1260"/>
                </a:moveTo>
                <a:cubicBezTo>
                  <a:pt x="255" y="1185"/>
                  <a:pt x="510" y="1110"/>
                  <a:pt x="540" y="900"/>
                </a:cubicBezTo>
                <a:cubicBezTo>
                  <a:pt x="570" y="690"/>
                  <a:pt x="375" y="345"/>
                  <a:pt x="18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Freeform 43"/>
          <p:cNvSpPr>
            <a:spLocks/>
          </p:cNvSpPr>
          <p:nvPr/>
        </p:nvSpPr>
        <p:spPr bwMode="auto">
          <a:xfrm>
            <a:off x="6484938" y="3481387"/>
            <a:ext cx="795337" cy="1295400"/>
          </a:xfrm>
          <a:custGeom>
            <a:avLst/>
            <a:gdLst>
              <a:gd name="T0" fmla="*/ 0 w 930"/>
              <a:gd name="T1" fmla="*/ 0 h 2160"/>
              <a:gd name="T2" fmla="*/ 900 w 930"/>
              <a:gd name="T3" fmla="*/ 1440 h 2160"/>
              <a:gd name="T4" fmla="*/ 180 w 930"/>
              <a:gd name="T5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0" h="2160">
                <a:moveTo>
                  <a:pt x="0" y="0"/>
                </a:moveTo>
                <a:cubicBezTo>
                  <a:pt x="435" y="540"/>
                  <a:pt x="870" y="1080"/>
                  <a:pt x="900" y="1440"/>
                </a:cubicBezTo>
                <a:cubicBezTo>
                  <a:pt x="930" y="1800"/>
                  <a:pt x="555" y="1980"/>
                  <a:pt x="180" y="2160"/>
                </a:cubicBezTo>
              </a:path>
            </a:pathLst>
          </a:custGeom>
          <a:noFill/>
          <a:ln w="19050" cap="rnd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5337175" y="5291137"/>
            <a:ext cx="22891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newNode</a:t>
            </a:r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 flipV="1">
            <a:off x="5799138" y="4841875"/>
            <a:ext cx="0" cy="449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>
            <a:off x="7696200" y="33289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990600" y="325278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H="1">
            <a:off x="7924800" y="348138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 flipH="1">
            <a:off x="1066800" y="34813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>
          <a:xfrm>
            <a:off x="381000" y="34747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7848600" cy="6096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We visualize operation </a:t>
            </a:r>
            <a:r>
              <a:rPr lang="en-US" sz="2000" dirty="0" err="1">
                <a:solidFill>
                  <a:schemeClr val="tx2"/>
                </a:solidFill>
              </a:rPr>
              <a:t>insertAfter</a:t>
            </a:r>
            <a:r>
              <a:rPr lang="en-US" sz="2000" dirty="0"/>
              <a:t>(p, X), which returns position q</a:t>
            </a:r>
          </a:p>
        </p:txBody>
      </p: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B32B-8B80-4225-8EB1-1E6AB7428F82}" type="slidenum">
              <a:rPr lang="en-US"/>
              <a:pPr/>
              <a:t>45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252728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98306" name="AutoShape 2"/>
          <p:cNvSpPr>
            <a:spLocks noChangeArrowheads="1"/>
          </p:cNvSpPr>
          <p:nvPr/>
        </p:nvSpPr>
        <p:spPr bwMode="auto">
          <a:xfrm>
            <a:off x="4495800" y="44958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8288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1336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4384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590800" y="5957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3528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6576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39624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4114800" y="5957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48768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51816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4864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>
            <a:off x="5638800" y="5957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64008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67056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70104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Freeform 20"/>
          <p:cNvSpPr>
            <a:spLocks/>
          </p:cNvSpPr>
          <p:nvPr/>
        </p:nvSpPr>
        <p:spPr bwMode="auto">
          <a:xfrm rot="10800000">
            <a:off x="2743200" y="611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5" name="Freeform 21"/>
          <p:cNvSpPr>
            <a:spLocks/>
          </p:cNvSpPr>
          <p:nvPr/>
        </p:nvSpPr>
        <p:spPr bwMode="auto">
          <a:xfrm rot="10800000">
            <a:off x="4267200" y="609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6" name="Freeform 22"/>
          <p:cNvSpPr>
            <a:spLocks/>
          </p:cNvSpPr>
          <p:nvPr/>
        </p:nvSpPr>
        <p:spPr bwMode="auto">
          <a:xfrm rot="10800000">
            <a:off x="5791200" y="611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7" name="Freeform 23"/>
          <p:cNvSpPr>
            <a:spLocks/>
          </p:cNvSpPr>
          <p:nvPr/>
        </p:nvSpPr>
        <p:spPr bwMode="auto">
          <a:xfrm>
            <a:off x="2212975" y="6096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8" name="Freeform 24"/>
          <p:cNvSpPr>
            <a:spLocks/>
          </p:cNvSpPr>
          <p:nvPr/>
        </p:nvSpPr>
        <p:spPr bwMode="auto">
          <a:xfrm>
            <a:off x="3733800" y="6096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29" name="Freeform 25"/>
          <p:cNvSpPr>
            <a:spLocks/>
          </p:cNvSpPr>
          <p:nvPr/>
        </p:nvSpPr>
        <p:spPr bwMode="auto">
          <a:xfrm>
            <a:off x="5254625" y="6096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0" name="Freeform 26"/>
          <p:cNvSpPr>
            <a:spLocks/>
          </p:cNvSpPr>
          <p:nvPr/>
        </p:nvSpPr>
        <p:spPr bwMode="auto">
          <a:xfrm>
            <a:off x="6775450" y="6096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Freeform 29"/>
          <p:cNvSpPr>
            <a:spLocks/>
          </p:cNvSpPr>
          <p:nvPr/>
        </p:nvSpPr>
        <p:spPr bwMode="auto">
          <a:xfrm>
            <a:off x="7162800" y="5943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4" name="Freeform 30"/>
          <p:cNvSpPr>
            <a:spLocks/>
          </p:cNvSpPr>
          <p:nvPr/>
        </p:nvSpPr>
        <p:spPr bwMode="auto">
          <a:xfrm rot="10800000">
            <a:off x="7315200" y="609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5" name="Freeform 31"/>
          <p:cNvSpPr>
            <a:spLocks/>
          </p:cNvSpPr>
          <p:nvPr/>
        </p:nvSpPr>
        <p:spPr bwMode="auto">
          <a:xfrm>
            <a:off x="1066800" y="5943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6" name="Freeform 32"/>
          <p:cNvSpPr>
            <a:spLocks/>
          </p:cNvSpPr>
          <p:nvPr/>
        </p:nvSpPr>
        <p:spPr bwMode="auto">
          <a:xfrm rot="10800000">
            <a:off x="1219200" y="609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2362200" y="6324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3886200" y="6324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5410200" y="6324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934200" y="6324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21336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3" name="Rectangle 39"/>
          <p:cNvSpPr>
            <a:spLocks noChangeArrowheads="1"/>
          </p:cNvSpPr>
          <p:nvPr/>
        </p:nvSpPr>
        <p:spPr bwMode="auto">
          <a:xfrm>
            <a:off x="24384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4" name="Freeform 40"/>
          <p:cNvSpPr>
            <a:spLocks/>
          </p:cNvSpPr>
          <p:nvPr/>
        </p:nvSpPr>
        <p:spPr bwMode="auto">
          <a:xfrm>
            <a:off x="2590800" y="2757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7" name="Rectangle 43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8" name="Freeform 44"/>
          <p:cNvSpPr>
            <a:spLocks/>
          </p:cNvSpPr>
          <p:nvPr/>
        </p:nvSpPr>
        <p:spPr bwMode="auto">
          <a:xfrm>
            <a:off x="4114800" y="2757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49" name="Group 45"/>
          <p:cNvGrpSpPr>
            <a:grpSpLocks/>
          </p:cNvGrpSpPr>
          <p:nvPr/>
        </p:nvGrpSpPr>
        <p:grpSpPr bwMode="auto">
          <a:xfrm>
            <a:off x="4876800" y="2743200"/>
            <a:ext cx="914400" cy="304800"/>
            <a:chOff x="4224" y="1728"/>
            <a:chExt cx="576" cy="192"/>
          </a:xfrm>
        </p:grpSpPr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1" name="Rectangle 4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53" name="Freeform 49"/>
          <p:cNvSpPr>
            <a:spLocks/>
          </p:cNvSpPr>
          <p:nvPr/>
        </p:nvSpPr>
        <p:spPr bwMode="auto">
          <a:xfrm rot="10800000">
            <a:off x="2743200" y="2909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54" name="Freeform 50"/>
          <p:cNvSpPr>
            <a:spLocks/>
          </p:cNvSpPr>
          <p:nvPr/>
        </p:nvSpPr>
        <p:spPr bwMode="auto">
          <a:xfrm rot="10800000">
            <a:off x="4267200" y="2909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55" name="Freeform 51"/>
          <p:cNvSpPr>
            <a:spLocks/>
          </p:cNvSpPr>
          <p:nvPr/>
        </p:nvSpPr>
        <p:spPr bwMode="auto">
          <a:xfrm>
            <a:off x="2212975" y="28956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56" name="Freeform 52"/>
          <p:cNvSpPr>
            <a:spLocks/>
          </p:cNvSpPr>
          <p:nvPr/>
        </p:nvSpPr>
        <p:spPr bwMode="auto">
          <a:xfrm>
            <a:off x="3733800" y="28956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57" name="Freeform 53"/>
          <p:cNvSpPr>
            <a:spLocks/>
          </p:cNvSpPr>
          <p:nvPr/>
        </p:nvSpPr>
        <p:spPr bwMode="auto">
          <a:xfrm>
            <a:off x="5251450" y="28956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58" name="Rectangle 54"/>
          <p:cNvSpPr>
            <a:spLocks noChangeArrowheads="1"/>
          </p:cNvSpPr>
          <p:nvPr/>
        </p:nvSpPr>
        <p:spPr bwMode="auto">
          <a:xfrm>
            <a:off x="64008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59" name="Rectangle 55"/>
          <p:cNvSpPr>
            <a:spLocks noChangeArrowheads="1"/>
          </p:cNvSpPr>
          <p:nvPr/>
        </p:nvSpPr>
        <p:spPr bwMode="auto">
          <a:xfrm>
            <a:off x="914400" y="2743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60" name="Freeform 56"/>
          <p:cNvSpPr>
            <a:spLocks/>
          </p:cNvSpPr>
          <p:nvPr/>
        </p:nvSpPr>
        <p:spPr bwMode="auto">
          <a:xfrm>
            <a:off x="5638800" y="2743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61" name="Freeform 57"/>
          <p:cNvSpPr>
            <a:spLocks/>
          </p:cNvSpPr>
          <p:nvPr/>
        </p:nvSpPr>
        <p:spPr bwMode="auto">
          <a:xfrm rot="10800000">
            <a:off x="5791200" y="2895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62" name="Freeform 58"/>
          <p:cNvSpPr>
            <a:spLocks/>
          </p:cNvSpPr>
          <p:nvPr/>
        </p:nvSpPr>
        <p:spPr bwMode="auto">
          <a:xfrm>
            <a:off x="1066800" y="2743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63" name="Freeform 59"/>
          <p:cNvSpPr>
            <a:spLocks/>
          </p:cNvSpPr>
          <p:nvPr/>
        </p:nvSpPr>
        <p:spPr bwMode="auto">
          <a:xfrm rot="10800000">
            <a:off x="1219200" y="2895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64" name="Text Box 60"/>
          <p:cNvSpPr txBox="1">
            <a:spLocks noChangeArrowheads="1"/>
          </p:cNvSpPr>
          <p:nvPr/>
        </p:nvSpPr>
        <p:spPr bwMode="auto">
          <a:xfrm>
            <a:off x="2362200" y="3124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8365" name="Text Box 61"/>
          <p:cNvSpPr txBox="1">
            <a:spLocks noChangeArrowheads="1"/>
          </p:cNvSpPr>
          <p:nvPr/>
        </p:nvSpPr>
        <p:spPr bwMode="auto">
          <a:xfrm>
            <a:off x="3886200" y="3124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8366" name="Text Box 62"/>
          <p:cNvSpPr txBox="1">
            <a:spLocks noChangeArrowheads="1"/>
          </p:cNvSpPr>
          <p:nvPr/>
        </p:nvSpPr>
        <p:spPr bwMode="auto">
          <a:xfrm>
            <a:off x="5410200" y="3124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3657600" y="22860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8368" name="Rectangle 64"/>
          <p:cNvSpPr>
            <a:spLocks noChangeArrowheads="1"/>
          </p:cNvSpPr>
          <p:nvPr/>
        </p:nvSpPr>
        <p:spPr bwMode="auto">
          <a:xfrm>
            <a:off x="18288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69" name="Rectangle 65"/>
          <p:cNvSpPr>
            <a:spLocks noChangeArrowheads="1"/>
          </p:cNvSpPr>
          <p:nvPr/>
        </p:nvSpPr>
        <p:spPr bwMode="auto">
          <a:xfrm>
            <a:off x="21336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0" name="Rectangle 66"/>
          <p:cNvSpPr>
            <a:spLocks noChangeArrowheads="1"/>
          </p:cNvSpPr>
          <p:nvPr/>
        </p:nvSpPr>
        <p:spPr bwMode="auto">
          <a:xfrm>
            <a:off x="24384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1" name="Freeform 67"/>
          <p:cNvSpPr>
            <a:spLocks/>
          </p:cNvSpPr>
          <p:nvPr/>
        </p:nvSpPr>
        <p:spPr bwMode="auto">
          <a:xfrm>
            <a:off x="2590800" y="4129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72" name="Rectangle 68"/>
          <p:cNvSpPr>
            <a:spLocks noChangeArrowheads="1"/>
          </p:cNvSpPr>
          <p:nvPr/>
        </p:nvSpPr>
        <p:spPr bwMode="auto">
          <a:xfrm>
            <a:off x="33528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3" name="Rectangle 69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4" name="Rectangle 70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75" name="Freeform 71"/>
          <p:cNvSpPr>
            <a:spLocks/>
          </p:cNvSpPr>
          <p:nvPr/>
        </p:nvSpPr>
        <p:spPr bwMode="auto">
          <a:xfrm>
            <a:off x="4114800" y="4095750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8376" name="Group 72"/>
          <p:cNvGrpSpPr>
            <a:grpSpLocks/>
          </p:cNvGrpSpPr>
          <p:nvPr/>
        </p:nvGrpSpPr>
        <p:grpSpPr bwMode="auto">
          <a:xfrm>
            <a:off x="6400800" y="4114800"/>
            <a:ext cx="914400" cy="304800"/>
            <a:chOff x="4224" y="1728"/>
            <a:chExt cx="576" cy="192"/>
          </a:xfrm>
        </p:grpSpPr>
        <p:sp>
          <p:nvSpPr>
            <p:cNvPr id="98377" name="Rectangle 73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8" name="Rectangle 74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79" name="Rectangle 75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80" name="Freeform 76"/>
          <p:cNvSpPr>
            <a:spLocks/>
          </p:cNvSpPr>
          <p:nvPr/>
        </p:nvSpPr>
        <p:spPr bwMode="auto">
          <a:xfrm rot="10800000">
            <a:off x="2743200" y="4281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1" name="Freeform 77"/>
          <p:cNvSpPr>
            <a:spLocks/>
          </p:cNvSpPr>
          <p:nvPr/>
        </p:nvSpPr>
        <p:spPr bwMode="auto">
          <a:xfrm>
            <a:off x="4265613" y="4267200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2" name="Freeform 78"/>
          <p:cNvSpPr>
            <a:spLocks/>
          </p:cNvSpPr>
          <p:nvPr/>
        </p:nvSpPr>
        <p:spPr bwMode="auto">
          <a:xfrm>
            <a:off x="2212975" y="4267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3" name="Freeform 79"/>
          <p:cNvSpPr>
            <a:spLocks/>
          </p:cNvSpPr>
          <p:nvPr/>
        </p:nvSpPr>
        <p:spPr bwMode="auto">
          <a:xfrm>
            <a:off x="3733800" y="4267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4" name="Freeform 80"/>
          <p:cNvSpPr>
            <a:spLocks/>
          </p:cNvSpPr>
          <p:nvPr/>
        </p:nvSpPr>
        <p:spPr bwMode="auto">
          <a:xfrm>
            <a:off x="6775450" y="4267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5" name="Rectangle 81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6" name="Rectangle 82"/>
          <p:cNvSpPr>
            <a:spLocks noChangeArrowheads="1"/>
          </p:cNvSpPr>
          <p:nvPr/>
        </p:nvSpPr>
        <p:spPr bwMode="auto">
          <a:xfrm>
            <a:off x="914400" y="4114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7" name="Freeform 83"/>
          <p:cNvSpPr>
            <a:spLocks/>
          </p:cNvSpPr>
          <p:nvPr/>
        </p:nvSpPr>
        <p:spPr bwMode="auto">
          <a:xfrm>
            <a:off x="7162800" y="4114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8" name="Freeform 84"/>
          <p:cNvSpPr>
            <a:spLocks/>
          </p:cNvSpPr>
          <p:nvPr/>
        </p:nvSpPr>
        <p:spPr bwMode="auto">
          <a:xfrm rot="10800000">
            <a:off x="7315200" y="4267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89" name="Freeform 85"/>
          <p:cNvSpPr>
            <a:spLocks/>
          </p:cNvSpPr>
          <p:nvPr/>
        </p:nvSpPr>
        <p:spPr bwMode="auto">
          <a:xfrm>
            <a:off x="1066800" y="4114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90" name="Freeform 86"/>
          <p:cNvSpPr>
            <a:spLocks/>
          </p:cNvSpPr>
          <p:nvPr/>
        </p:nvSpPr>
        <p:spPr bwMode="auto">
          <a:xfrm rot="10800000">
            <a:off x="1219200" y="4267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91" name="Text Box 87"/>
          <p:cNvSpPr txBox="1">
            <a:spLocks noChangeArrowheads="1"/>
          </p:cNvSpPr>
          <p:nvPr/>
        </p:nvSpPr>
        <p:spPr bwMode="auto">
          <a:xfrm>
            <a:off x="2362200" y="4495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8392" name="Text Box 88"/>
          <p:cNvSpPr txBox="1">
            <a:spLocks noChangeArrowheads="1"/>
          </p:cNvSpPr>
          <p:nvPr/>
        </p:nvSpPr>
        <p:spPr bwMode="auto">
          <a:xfrm>
            <a:off x="3886200" y="4495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8393" name="Text Box 89"/>
          <p:cNvSpPr txBox="1">
            <a:spLocks noChangeArrowheads="1"/>
          </p:cNvSpPr>
          <p:nvPr/>
        </p:nvSpPr>
        <p:spPr bwMode="auto">
          <a:xfrm>
            <a:off x="6934200" y="4495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8394" name="Text Box 90"/>
          <p:cNvSpPr txBox="1">
            <a:spLocks noChangeArrowheads="1"/>
          </p:cNvSpPr>
          <p:nvPr/>
        </p:nvSpPr>
        <p:spPr bwMode="auto">
          <a:xfrm>
            <a:off x="3657600" y="3657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8395" name="Rectangle 91"/>
          <p:cNvSpPr>
            <a:spLocks noChangeArrowheads="1"/>
          </p:cNvSpPr>
          <p:nvPr/>
        </p:nvSpPr>
        <p:spPr bwMode="auto">
          <a:xfrm>
            <a:off x="4876800" y="4724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96" name="Rectangle 92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97" name="Rectangle 93"/>
          <p:cNvSpPr>
            <a:spLocks noChangeArrowheads="1"/>
          </p:cNvSpPr>
          <p:nvPr/>
        </p:nvSpPr>
        <p:spPr bwMode="auto">
          <a:xfrm>
            <a:off x="5486400" y="4724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98" name="Freeform 94"/>
          <p:cNvSpPr>
            <a:spLocks/>
          </p:cNvSpPr>
          <p:nvPr/>
        </p:nvSpPr>
        <p:spPr bwMode="auto">
          <a:xfrm>
            <a:off x="5254625" y="4876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99" name="Text Box 95"/>
          <p:cNvSpPr txBox="1">
            <a:spLocks noChangeArrowheads="1"/>
          </p:cNvSpPr>
          <p:nvPr/>
        </p:nvSpPr>
        <p:spPr bwMode="auto">
          <a:xfrm>
            <a:off x="5410200" y="5105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8400" name="Freeform 96"/>
          <p:cNvSpPr>
            <a:spLocks/>
          </p:cNvSpPr>
          <p:nvPr/>
        </p:nvSpPr>
        <p:spPr bwMode="auto">
          <a:xfrm>
            <a:off x="4114800" y="44196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401" name="Freeform 97"/>
          <p:cNvSpPr>
            <a:spLocks/>
          </p:cNvSpPr>
          <p:nvPr/>
        </p:nvSpPr>
        <p:spPr bwMode="auto">
          <a:xfrm flipH="1">
            <a:off x="5638800" y="44196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402" name="Text Box 98"/>
          <p:cNvSpPr txBox="1">
            <a:spLocks noChangeArrowheads="1"/>
          </p:cNvSpPr>
          <p:nvPr/>
        </p:nvSpPr>
        <p:spPr bwMode="auto">
          <a:xfrm>
            <a:off x="5791200" y="4419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98403" name="Text Box 99"/>
          <p:cNvSpPr txBox="1">
            <a:spLocks noChangeArrowheads="1"/>
          </p:cNvSpPr>
          <p:nvPr/>
        </p:nvSpPr>
        <p:spPr bwMode="auto">
          <a:xfrm>
            <a:off x="3657600" y="5486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8404" name="Text Box 100"/>
          <p:cNvSpPr txBox="1">
            <a:spLocks noChangeArrowheads="1"/>
          </p:cNvSpPr>
          <p:nvPr/>
        </p:nvSpPr>
        <p:spPr bwMode="auto">
          <a:xfrm>
            <a:off x="5181600" y="5486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308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2057399"/>
            <a:ext cx="8702964" cy="46482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Suppose </a:t>
            </a:r>
            <a:r>
              <a:rPr lang="en-US" sz="2000" dirty="0"/>
              <a:t>START is the first position in linked list. Let DATA be the element to be</a:t>
            </a:r>
          </a:p>
          <a:p>
            <a:pPr marL="0" indent="0">
              <a:buNone/>
            </a:pPr>
            <a:r>
              <a:rPr lang="en-US" sz="2000" dirty="0"/>
              <a:t>inserted in the new node. POS is the position where the </a:t>
            </a:r>
            <a:r>
              <a:rPr lang="en-US" sz="2000" dirty="0" err="1"/>
              <a:t>NewNode</a:t>
            </a:r>
            <a:r>
              <a:rPr lang="en-US" sz="2000" dirty="0"/>
              <a:t> is to be inserted. TEMP</a:t>
            </a:r>
          </a:p>
          <a:p>
            <a:pPr marL="0" indent="0">
              <a:buNone/>
            </a:pPr>
            <a:r>
              <a:rPr lang="en-US" sz="2000" dirty="0"/>
              <a:t>is a temporary pointer to hold the node address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Input </a:t>
            </a:r>
            <a:r>
              <a:rPr lang="en-US" sz="2000" dirty="0"/>
              <a:t>the DATA and POS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</a:t>
            </a:r>
            <a:r>
              <a:rPr lang="en-US" sz="2000" dirty="0"/>
              <a:t>TEMP = START; i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</a:t>
            </a:r>
            <a:r>
              <a:rPr lang="en-US" sz="2000" dirty="0"/>
              <a:t>the step 4 if (i less than POS) and (TEMP is not equal to NULL)</a:t>
            </a:r>
          </a:p>
          <a:p>
            <a:pPr marL="457200" indent="-457200">
              <a:buFont typeface="+mj-lt"/>
              <a:buAutoNum type="arabicPeriod"/>
            </a:pPr>
            <a:r>
              <a:rPr lang="da-DK" sz="2000" dirty="0" smtClean="0"/>
              <a:t>TEMP </a:t>
            </a:r>
            <a:r>
              <a:rPr lang="da-DK" sz="2000" dirty="0"/>
              <a:t>= TEMP → RPoint; i = i +1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(TEMP not equal to NULL) and (i equal to POS)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Create a New Node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DATA = DATA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</a:t>
            </a:r>
            <a:r>
              <a:rPr lang="en-US" sz="1800" dirty="0" err="1"/>
              <a:t>RPoint</a:t>
            </a:r>
            <a:r>
              <a:rPr lang="en-US" sz="1800" dirty="0"/>
              <a:t> = TEMP → </a:t>
            </a:r>
            <a:r>
              <a:rPr lang="en-US" sz="1800" dirty="0" err="1"/>
              <a:t>RPoint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d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</a:t>
            </a:r>
            <a:r>
              <a:rPr lang="en-US" sz="1800" dirty="0" err="1"/>
              <a:t>LPoint</a:t>
            </a:r>
            <a:r>
              <a:rPr lang="en-US" sz="1800" dirty="0"/>
              <a:t> = TEMP</a:t>
            </a:r>
          </a:p>
          <a:p>
            <a:pPr marL="301943" lvl="1" indent="0">
              <a:buNone/>
            </a:pPr>
            <a:r>
              <a:rPr lang="fr-FR" sz="1800" dirty="0" smtClean="0"/>
              <a:t>	(</a:t>
            </a:r>
            <a:r>
              <a:rPr lang="fr-FR" sz="1800" i="1" dirty="0"/>
              <a:t>e</a:t>
            </a:r>
            <a:r>
              <a:rPr lang="fr-FR" sz="1800" dirty="0"/>
              <a:t>) (TEMP → </a:t>
            </a:r>
            <a:r>
              <a:rPr lang="fr-FR" sz="1800" dirty="0" err="1"/>
              <a:t>RPoint</a:t>
            </a:r>
            <a:r>
              <a:rPr lang="fr-FR" sz="1800" dirty="0"/>
              <a:t>) → </a:t>
            </a:r>
            <a:r>
              <a:rPr lang="fr-FR" sz="1800" dirty="0" err="1"/>
              <a:t>LPoint</a:t>
            </a:r>
            <a:r>
              <a:rPr lang="fr-FR" sz="1800" dirty="0"/>
              <a:t> = </a:t>
            </a:r>
            <a:r>
              <a:rPr lang="fr-FR" sz="1800" dirty="0" err="1"/>
              <a:t>NewNode</a:t>
            </a:r>
            <a:endParaRPr lang="fr-FR" sz="1800" dirty="0"/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f </a:t>
            </a:r>
            <a:r>
              <a:rPr lang="en-US" sz="1800" dirty="0"/>
              <a:t>) TEMP → </a:t>
            </a:r>
            <a:r>
              <a:rPr lang="en-US" sz="1800" dirty="0" err="1"/>
              <a:t>RPoint</a:t>
            </a:r>
            <a:r>
              <a:rPr lang="en-US" sz="1800" dirty="0"/>
              <a:t> = New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/>
              <a:t>) Display “Position NOT </a:t>
            </a:r>
            <a:r>
              <a:rPr lang="en-US" sz="2000" dirty="0" smtClean="0"/>
              <a:t>found”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7.       </a:t>
            </a:r>
            <a:r>
              <a:rPr lang="en-US" sz="2000" dirty="0" smtClean="0"/>
              <a:t>Exit</a:t>
            </a:r>
            <a:endParaRPr lang="en-US" sz="2000" dirty="0"/>
          </a:p>
        </p:txBody>
      </p: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B32B-8B80-4225-8EB1-1E6AB7428F82}" type="slidenum">
              <a:rPr lang="en-US"/>
              <a:pPr/>
              <a:t>46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 FOR INSERTING A </a:t>
            </a:r>
            <a:r>
              <a:rPr lang="en-US" b="1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878284"/>
            <a:ext cx="8229600" cy="457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We visualize </a:t>
            </a:r>
            <a:r>
              <a:rPr lang="en-US" sz="2400" dirty="0">
                <a:solidFill>
                  <a:schemeClr val="tx2"/>
                </a:solidFill>
              </a:rPr>
              <a:t>remove</a:t>
            </a:r>
            <a:r>
              <a:rPr lang="en-US" sz="2400" dirty="0"/>
              <a:t>(p), where p == </a:t>
            </a:r>
            <a:r>
              <a:rPr lang="en-US" sz="2400" dirty="0">
                <a:solidFill>
                  <a:schemeClr val="tx2"/>
                </a:solidFill>
              </a:rPr>
              <a:t>last</a:t>
            </a:r>
            <a:r>
              <a:rPr lang="en-US" sz="2400" dirty="0"/>
              <a:t>()</a:t>
            </a:r>
            <a:endParaRPr lang="en-US" dirty="0"/>
          </a:p>
        </p:txBody>
      </p:sp>
      <p:sp>
        <p:nvSpPr>
          <p:cNvPr id="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E364-C8A2-412E-89CE-766769A151B7}" type="slidenum">
              <a:rPr lang="en-US"/>
              <a:pPr/>
              <a:t>47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1219200" y="2287587"/>
            <a:ext cx="7315200" cy="1371600"/>
            <a:chOff x="768" y="1296"/>
            <a:chExt cx="4608" cy="864"/>
          </a:xfrm>
        </p:grpSpPr>
        <p:sp>
          <p:nvSpPr>
            <p:cNvPr id="100357" name="AutoShape 5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Freeform 9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5" name="Freeform 13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Rectangle 16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Freeform 17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0" name="Rectangle 18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Freeform 21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4" name="Freeform 22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5" name="Freeform 23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6" name="Freeform 24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7" name="Freeform 25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8" name="Freeform 26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79" name="Freeform 27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1" name="Rectangle 29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Freeform 30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83" name="Freeform 31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84" name="Freeform 32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85" name="Freeform 33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386" name="Text Box 34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00387" name="Text Box 35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00388" name="Text Box 36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00389" name="Text Box 37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00390" name="Text Box 38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  <p:sp>
        <p:nvSpPr>
          <p:cNvPr id="100391" name="AutoShape 39"/>
          <p:cNvSpPr>
            <a:spLocks noChangeArrowheads="1"/>
          </p:cNvSpPr>
          <p:nvPr/>
        </p:nvSpPr>
        <p:spPr bwMode="auto">
          <a:xfrm>
            <a:off x="6286500" y="44450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21336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24384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Rectangle 42"/>
          <p:cNvSpPr>
            <a:spLocks noChangeArrowheads="1"/>
          </p:cNvSpPr>
          <p:nvPr/>
        </p:nvSpPr>
        <p:spPr bwMode="auto">
          <a:xfrm>
            <a:off x="27432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Freeform 43"/>
          <p:cNvSpPr>
            <a:spLocks/>
          </p:cNvSpPr>
          <p:nvPr/>
        </p:nvSpPr>
        <p:spPr bwMode="auto">
          <a:xfrm>
            <a:off x="2895600" y="39258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96" name="Rectangle 44"/>
          <p:cNvSpPr>
            <a:spLocks noChangeArrowheads="1"/>
          </p:cNvSpPr>
          <p:nvPr/>
        </p:nvSpPr>
        <p:spPr bwMode="auto">
          <a:xfrm>
            <a:off x="36576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7" name="Rectangle 45"/>
          <p:cNvSpPr>
            <a:spLocks noChangeArrowheads="1"/>
          </p:cNvSpPr>
          <p:nvPr/>
        </p:nvSpPr>
        <p:spPr bwMode="auto">
          <a:xfrm>
            <a:off x="39624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8" name="Rectangle 46"/>
          <p:cNvSpPr>
            <a:spLocks noChangeArrowheads="1"/>
          </p:cNvSpPr>
          <p:nvPr/>
        </p:nvSpPr>
        <p:spPr bwMode="auto">
          <a:xfrm>
            <a:off x="42672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9" name="Freeform 47"/>
          <p:cNvSpPr>
            <a:spLocks/>
          </p:cNvSpPr>
          <p:nvPr/>
        </p:nvSpPr>
        <p:spPr bwMode="auto">
          <a:xfrm>
            <a:off x="4419600" y="39258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00" name="Rectangle 48"/>
          <p:cNvSpPr>
            <a:spLocks noChangeArrowheads="1"/>
          </p:cNvSpPr>
          <p:nvPr/>
        </p:nvSpPr>
        <p:spPr bwMode="auto">
          <a:xfrm>
            <a:off x="51816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54864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57912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3" name="Freeform 51"/>
          <p:cNvSpPr>
            <a:spLocks/>
          </p:cNvSpPr>
          <p:nvPr/>
        </p:nvSpPr>
        <p:spPr bwMode="auto">
          <a:xfrm>
            <a:off x="5943600" y="3875087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6705600" y="4902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7010400" y="4902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7315200" y="4902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07" name="Freeform 55"/>
          <p:cNvSpPr>
            <a:spLocks/>
          </p:cNvSpPr>
          <p:nvPr/>
        </p:nvSpPr>
        <p:spPr bwMode="auto">
          <a:xfrm rot="10800000">
            <a:off x="3048000" y="40782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08" name="Freeform 56"/>
          <p:cNvSpPr>
            <a:spLocks/>
          </p:cNvSpPr>
          <p:nvPr/>
        </p:nvSpPr>
        <p:spPr bwMode="auto">
          <a:xfrm rot="10800000">
            <a:off x="4572000" y="4064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09" name="Freeform 57"/>
          <p:cNvSpPr>
            <a:spLocks/>
          </p:cNvSpPr>
          <p:nvPr/>
        </p:nvSpPr>
        <p:spPr bwMode="auto">
          <a:xfrm>
            <a:off x="6108700" y="4152900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0" name="Freeform 58"/>
          <p:cNvSpPr>
            <a:spLocks/>
          </p:cNvSpPr>
          <p:nvPr/>
        </p:nvSpPr>
        <p:spPr bwMode="auto">
          <a:xfrm>
            <a:off x="2517775" y="4064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1" name="Freeform 59"/>
          <p:cNvSpPr>
            <a:spLocks/>
          </p:cNvSpPr>
          <p:nvPr/>
        </p:nvSpPr>
        <p:spPr bwMode="auto">
          <a:xfrm>
            <a:off x="4038600" y="4064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2" name="Freeform 60"/>
          <p:cNvSpPr>
            <a:spLocks/>
          </p:cNvSpPr>
          <p:nvPr/>
        </p:nvSpPr>
        <p:spPr bwMode="auto">
          <a:xfrm>
            <a:off x="5559425" y="4064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3" name="Freeform 61"/>
          <p:cNvSpPr>
            <a:spLocks/>
          </p:cNvSpPr>
          <p:nvPr/>
        </p:nvSpPr>
        <p:spPr bwMode="auto">
          <a:xfrm>
            <a:off x="7080250" y="5054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4" name="Rectangle 62"/>
          <p:cNvSpPr>
            <a:spLocks noChangeArrowheads="1"/>
          </p:cNvSpPr>
          <p:nvPr/>
        </p:nvSpPr>
        <p:spPr bwMode="auto">
          <a:xfrm>
            <a:off x="82296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15" name="Rectangle 63"/>
          <p:cNvSpPr>
            <a:spLocks noChangeArrowheads="1"/>
          </p:cNvSpPr>
          <p:nvPr/>
        </p:nvSpPr>
        <p:spPr bwMode="auto">
          <a:xfrm>
            <a:off x="1219200" y="3911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16" name="Freeform 64"/>
          <p:cNvSpPr>
            <a:spLocks/>
          </p:cNvSpPr>
          <p:nvPr/>
        </p:nvSpPr>
        <p:spPr bwMode="auto">
          <a:xfrm>
            <a:off x="7480300" y="4189412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7" name="Freeform 65"/>
          <p:cNvSpPr>
            <a:spLocks/>
          </p:cNvSpPr>
          <p:nvPr/>
        </p:nvSpPr>
        <p:spPr bwMode="auto">
          <a:xfrm>
            <a:off x="6108700" y="4064000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8" name="Freeform 66"/>
          <p:cNvSpPr>
            <a:spLocks/>
          </p:cNvSpPr>
          <p:nvPr/>
        </p:nvSpPr>
        <p:spPr bwMode="auto">
          <a:xfrm>
            <a:off x="1371600" y="3911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19" name="Freeform 67"/>
          <p:cNvSpPr>
            <a:spLocks/>
          </p:cNvSpPr>
          <p:nvPr/>
        </p:nvSpPr>
        <p:spPr bwMode="auto">
          <a:xfrm rot="10800000">
            <a:off x="1524000" y="4064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20" name="Text Box 68"/>
          <p:cNvSpPr txBox="1">
            <a:spLocks noChangeArrowheads="1"/>
          </p:cNvSpPr>
          <p:nvPr/>
        </p:nvSpPr>
        <p:spPr bwMode="auto">
          <a:xfrm>
            <a:off x="2667000" y="4292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0421" name="Text Box 69"/>
          <p:cNvSpPr txBox="1">
            <a:spLocks noChangeArrowheads="1"/>
          </p:cNvSpPr>
          <p:nvPr/>
        </p:nvSpPr>
        <p:spPr bwMode="auto">
          <a:xfrm>
            <a:off x="4191000" y="4292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0422" name="Text Box 70"/>
          <p:cNvSpPr txBox="1">
            <a:spLocks noChangeArrowheads="1"/>
          </p:cNvSpPr>
          <p:nvPr/>
        </p:nvSpPr>
        <p:spPr bwMode="auto">
          <a:xfrm>
            <a:off x="5715000" y="42926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0423" name="Text Box 71"/>
          <p:cNvSpPr txBox="1">
            <a:spLocks noChangeArrowheads="1"/>
          </p:cNvSpPr>
          <p:nvPr/>
        </p:nvSpPr>
        <p:spPr bwMode="auto">
          <a:xfrm>
            <a:off x="7239000" y="5283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00424" name="Text Box 72"/>
          <p:cNvSpPr txBox="1">
            <a:spLocks noChangeArrowheads="1"/>
          </p:cNvSpPr>
          <p:nvPr/>
        </p:nvSpPr>
        <p:spPr bwMode="auto">
          <a:xfrm>
            <a:off x="6972300" y="4368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00425" name="Rectangle 73"/>
          <p:cNvSpPr>
            <a:spLocks noChangeArrowheads="1"/>
          </p:cNvSpPr>
          <p:nvPr/>
        </p:nvSpPr>
        <p:spPr bwMode="auto">
          <a:xfrm>
            <a:off x="21336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26" name="Rectangle 74"/>
          <p:cNvSpPr>
            <a:spLocks noChangeArrowheads="1"/>
          </p:cNvSpPr>
          <p:nvPr/>
        </p:nvSpPr>
        <p:spPr bwMode="auto">
          <a:xfrm>
            <a:off x="24384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27" name="Rectangle 75"/>
          <p:cNvSpPr>
            <a:spLocks noChangeArrowheads="1"/>
          </p:cNvSpPr>
          <p:nvPr/>
        </p:nvSpPr>
        <p:spPr bwMode="auto">
          <a:xfrm>
            <a:off x="27432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28" name="Freeform 76"/>
          <p:cNvSpPr>
            <a:spLocks/>
          </p:cNvSpPr>
          <p:nvPr/>
        </p:nvSpPr>
        <p:spPr bwMode="auto">
          <a:xfrm>
            <a:off x="2895600" y="60340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29" name="Rectangle 77"/>
          <p:cNvSpPr>
            <a:spLocks noChangeArrowheads="1"/>
          </p:cNvSpPr>
          <p:nvPr/>
        </p:nvSpPr>
        <p:spPr bwMode="auto">
          <a:xfrm>
            <a:off x="36576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0" name="Rectangle 78"/>
          <p:cNvSpPr>
            <a:spLocks noChangeArrowheads="1"/>
          </p:cNvSpPr>
          <p:nvPr/>
        </p:nvSpPr>
        <p:spPr bwMode="auto">
          <a:xfrm>
            <a:off x="39624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1" name="Rectangle 79"/>
          <p:cNvSpPr>
            <a:spLocks noChangeArrowheads="1"/>
          </p:cNvSpPr>
          <p:nvPr/>
        </p:nvSpPr>
        <p:spPr bwMode="auto">
          <a:xfrm>
            <a:off x="42672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2" name="Freeform 80"/>
          <p:cNvSpPr>
            <a:spLocks/>
          </p:cNvSpPr>
          <p:nvPr/>
        </p:nvSpPr>
        <p:spPr bwMode="auto">
          <a:xfrm>
            <a:off x="4419600" y="60340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33" name="Rectangle 81"/>
          <p:cNvSpPr>
            <a:spLocks noChangeArrowheads="1"/>
          </p:cNvSpPr>
          <p:nvPr/>
        </p:nvSpPr>
        <p:spPr bwMode="auto">
          <a:xfrm>
            <a:off x="51816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4" name="Rectangle 82"/>
          <p:cNvSpPr>
            <a:spLocks noChangeArrowheads="1"/>
          </p:cNvSpPr>
          <p:nvPr/>
        </p:nvSpPr>
        <p:spPr bwMode="auto">
          <a:xfrm>
            <a:off x="54864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5" name="Rectangle 83"/>
          <p:cNvSpPr>
            <a:spLocks noChangeArrowheads="1"/>
          </p:cNvSpPr>
          <p:nvPr/>
        </p:nvSpPr>
        <p:spPr bwMode="auto">
          <a:xfrm>
            <a:off x="57912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36" name="Freeform 84"/>
          <p:cNvSpPr>
            <a:spLocks/>
          </p:cNvSpPr>
          <p:nvPr/>
        </p:nvSpPr>
        <p:spPr bwMode="auto">
          <a:xfrm rot="10800000">
            <a:off x="3048000" y="61864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37" name="Freeform 85"/>
          <p:cNvSpPr>
            <a:spLocks/>
          </p:cNvSpPr>
          <p:nvPr/>
        </p:nvSpPr>
        <p:spPr bwMode="auto">
          <a:xfrm rot="10800000">
            <a:off x="4572000" y="6172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38" name="Freeform 86"/>
          <p:cNvSpPr>
            <a:spLocks/>
          </p:cNvSpPr>
          <p:nvPr/>
        </p:nvSpPr>
        <p:spPr bwMode="auto">
          <a:xfrm>
            <a:off x="2517775" y="6172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39" name="Freeform 87"/>
          <p:cNvSpPr>
            <a:spLocks/>
          </p:cNvSpPr>
          <p:nvPr/>
        </p:nvSpPr>
        <p:spPr bwMode="auto">
          <a:xfrm>
            <a:off x="4038600" y="6172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40" name="Freeform 88"/>
          <p:cNvSpPr>
            <a:spLocks/>
          </p:cNvSpPr>
          <p:nvPr/>
        </p:nvSpPr>
        <p:spPr bwMode="auto">
          <a:xfrm>
            <a:off x="5559425" y="6172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41" name="Rectangle 89"/>
          <p:cNvSpPr>
            <a:spLocks noChangeArrowheads="1"/>
          </p:cNvSpPr>
          <p:nvPr/>
        </p:nvSpPr>
        <p:spPr bwMode="auto">
          <a:xfrm>
            <a:off x="6705600" y="603408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2" name="Rectangle 90"/>
          <p:cNvSpPr>
            <a:spLocks noChangeArrowheads="1"/>
          </p:cNvSpPr>
          <p:nvPr/>
        </p:nvSpPr>
        <p:spPr bwMode="auto">
          <a:xfrm>
            <a:off x="1219200" y="6019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443" name="Freeform 91"/>
          <p:cNvSpPr>
            <a:spLocks/>
          </p:cNvSpPr>
          <p:nvPr/>
        </p:nvSpPr>
        <p:spPr bwMode="auto">
          <a:xfrm>
            <a:off x="1371600" y="6019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44" name="Freeform 92"/>
          <p:cNvSpPr>
            <a:spLocks/>
          </p:cNvSpPr>
          <p:nvPr/>
        </p:nvSpPr>
        <p:spPr bwMode="auto">
          <a:xfrm rot="10800000">
            <a:off x="1524000" y="6172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45" name="Text Box 93"/>
          <p:cNvSpPr txBox="1">
            <a:spLocks noChangeArrowheads="1"/>
          </p:cNvSpPr>
          <p:nvPr/>
        </p:nvSpPr>
        <p:spPr bwMode="auto">
          <a:xfrm>
            <a:off x="2667000" y="6400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0446" name="Text Box 94"/>
          <p:cNvSpPr txBox="1">
            <a:spLocks noChangeArrowheads="1"/>
          </p:cNvSpPr>
          <p:nvPr/>
        </p:nvSpPr>
        <p:spPr bwMode="auto">
          <a:xfrm>
            <a:off x="4191000" y="6400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0447" name="Text Box 95"/>
          <p:cNvSpPr txBox="1">
            <a:spLocks noChangeArrowheads="1"/>
          </p:cNvSpPr>
          <p:nvPr/>
        </p:nvSpPr>
        <p:spPr bwMode="auto">
          <a:xfrm>
            <a:off x="5715000" y="64008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0448" name="Freeform 96"/>
          <p:cNvSpPr>
            <a:spLocks/>
          </p:cNvSpPr>
          <p:nvPr/>
        </p:nvSpPr>
        <p:spPr bwMode="auto">
          <a:xfrm>
            <a:off x="5943600" y="6035675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449" name="Freeform 97"/>
          <p:cNvSpPr>
            <a:spLocks/>
          </p:cNvSpPr>
          <p:nvPr/>
        </p:nvSpPr>
        <p:spPr bwMode="auto">
          <a:xfrm rot="10800000">
            <a:off x="6096000" y="6173787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800600"/>
            <a:ext cx="77724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 = current;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</a:rPr>
              <a:t>prev</a:t>
            </a:r>
            <a:r>
              <a:rPr lang="en-US" sz="2000" dirty="0">
                <a:latin typeface="Courier New" pitchFamily="49" charset="0"/>
              </a:rPr>
              <a:t>-&gt;next = </a:t>
            </a: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-&gt;next;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-&gt;next-&gt;</a:t>
            </a:r>
            <a:r>
              <a:rPr lang="en-US" sz="2000" dirty="0" err="1">
                <a:latin typeface="Courier New" pitchFamily="49" charset="0"/>
              </a:rPr>
              <a:t>prev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-&gt;</a:t>
            </a:r>
            <a:r>
              <a:rPr lang="en-US" sz="2000" dirty="0" err="1">
                <a:latin typeface="Courier New" pitchFamily="49" charset="0"/>
              </a:rPr>
              <a:t>prev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delete </a:t>
            </a:r>
            <a:r>
              <a:rPr lang="en-US" sz="2000" dirty="0" err="1">
                <a:latin typeface="Courier New" pitchFamily="49" charset="0"/>
              </a:rPr>
              <a:t>oldNode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current = head;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79D0-4577-4771-83DA-95D0E8391AF5}" type="slidenum">
              <a:rPr lang="en-US"/>
              <a:pPr/>
              <a:t>48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81000"/>
            <a:ext cx="8229600" cy="1252728"/>
          </a:xfrm>
        </p:spPr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>
            <a:off x="4657725" y="3132138"/>
            <a:ext cx="27463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572000" y="2727325"/>
            <a:ext cx="1295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>
                <a:latin typeface="Courier New" pitchFamily="49" charset="0"/>
              </a:rPr>
              <a:t>current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770063" y="3759200"/>
            <a:ext cx="1512887" cy="625475"/>
            <a:chOff x="4140" y="5580"/>
            <a:chExt cx="1980" cy="540"/>
          </a:xfrm>
        </p:grpSpPr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3832225" y="3759200"/>
            <a:ext cx="1512888" cy="625475"/>
            <a:chOff x="4140" y="5580"/>
            <a:chExt cx="1980" cy="540"/>
          </a:xfrm>
        </p:grpSpPr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6032500" y="3759200"/>
            <a:ext cx="1511300" cy="625475"/>
            <a:chOff x="4140" y="5580"/>
            <a:chExt cx="1980" cy="540"/>
          </a:xfrm>
        </p:grpSpPr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3008313" y="3914775"/>
            <a:ext cx="823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>
            <a:off x="3282950" y="4229100"/>
            <a:ext cx="82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5068888" y="3914775"/>
            <a:ext cx="963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H="1">
            <a:off x="5345113" y="4229100"/>
            <a:ext cx="96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1371600" y="2803525"/>
            <a:ext cx="1419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head</a:t>
            </a:r>
          </a:p>
        </p:txBody>
      </p:sp>
      <p:sp>
        <p:nvSpPr>
          <p:cNvPr id="43037" name="Freeform 29"/>
          <p:cNvSpPr>
            <a:spLocks/>
          </p:cNvSpPr>
          <p:nvPr/>
        </p:nvSpPr>
        <p:spPr bwMode="auto">
          <a:xfrm>
            <a:off x="3008313" y="3419475"/>
            <a:ext cx="3024187" cy="495300"/>
          </a:xfrm>
          <a:custGeom>
            <a:avLst/>
            <a:gdLst>
              <a:gd name="T0" fmla="*/ 0 w 3960"/>
              <a:gd name="T1" fmla="*/ 570 h 570"/>
              <a:gd name="T2" fmla="*/ 1980 w 3960"/>
              <a:gd name="T3" fmla="*/ 30 h 570"/>
              <a:gd name="T4" fmla="*/ 3960 w 3960"/>
              <a:gd name="T5" fmla="*/ 39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0" h="57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38" name="Group 30"/>
          <p:cNvGrpSpPr>
            <a:grpSpLocks/>
          </p:cNvGrpSpPr>
          <p:nvPr/>
        </p:nvGrpSpPr>
        <p:grpSpPr bwMode="auto">
          <a:xfrm>
            <a:off x="3282950" y="3759200"/>
            <a:ext cx="412750" cy="312738"/>
            <a:chOff x="5400" y="5580"/>
            <a:chExt cx="540" cy="360"/>
          </a:xfrm>
        </p:grpSpPr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5481638" y="4071938"/>
            <a:ext cx="412750" cy="312737"/>
            <a:chOff x="5400" y="5580"/>
            <a:chExt cx="540" cy="360"/>
          </a:xfrm>
        </p:grpSpPr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4" name="Freeform 36"/>
          <p:cNvSpPr>
            <a:spLocks/>
          </p:cNvSpPr>
          <p:nvPr/>
        </p:nvSpPr>
        <p:spPr bwMode="auto">
          <a:xfrm>
            <a:off x="3144838" y="4229100"/>
            <a:ext cx="3162300" cy="495300"/>
          </a:xfrm>
          <a:custGeom>
            <a:avLst/>
            <a:gdLst>
              <a:gd name="T0" fmla="*/ 4140 w 4140"/>
              <a:gd name="T1" fmla="*/ 0 h 570"/>
              <a:gd name="T2" fmla="*/ 1980 w 4140"/>
              <a:gd name="T3" fmla="*/ 540 h 570"/>
              <a:gd name="T4" fmla="*/ 0 w 4140"/>
              <a:gd name="T5" fmla="*/ 18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57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38"/>
          <p:cNvSpPr>
            <a:spLocks noChangeShapeType="1"/>
          </p:cNvSpPr>
          <p:nvPr/>
        </p:nvSpPr>
        <p:spPr bwMode="auto">
          <a:xfrm>
            <a:off x="2133600" y="310832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295400" y="3946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1371600" y="4175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 flipH="1">
            <a:off x="7543800" y="42513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7315200" y="39465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2057399"/>
            <a:ext cx="8534400" cy="43434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Suppose START is the address of the first node in the linked list. Let POS is </a:t>
            </a:r>
            <a:r>
              <a:rPr lang="en-US" sz="1800" dirty="0" smtClean="0"/>
              <a:t>the position </a:t>
            </a:r>
            <a:r>
              <a:rPr lang="en-US" sz="1800" dirty="0"/>
              <a:t>of the node to be deleted. TEMP is the temporary pointer to hold the address of </a:t>
            </a:r>
            <a:r>
              <a:rPr lang="en-US" sz="1800" dirty="0" smtClean="0"/>
              <a:t>the node</a:t>
            </a:r>
            <a:r>
              <a:rPr lang="en-US" sz="1800" dirty="0"/>
              <a:t>. After deletion, DATA will contain the information on the deleted node.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Input </a:t>
            </a:r>
            <a:r>
              <a:rPr lang="en-US" sz="1800" dirty="0"/>
              <a:t>the POS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Initialize </a:t>
            </a:r>
            <a:r>
              <a:rPr lang="en-US" sz="1800" dirty="0"/>
              <a:t>TEMP = START; i =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Repeat </a:t>
            </a:r>
            <a:r>
              <a:rPr lang="en-US" sz="1800" dirty="0"/>
              <a:t>the step 4 if (i less than POS) and (TEMP is not equal to NULL)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800" dirty="0" smtClean="0"/>
              <a:t>TEMP </a:t>
            </a:r>
            <a:r>
              <a:rPr lang="da-DK" sz="1800" dirty="0"/>
              <a:t>= TEMP → RPoint; i = i +1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If </a:t>
            </a:r>
            <a:r>
              <a:rPr lang="en-US" sz="1800" dirty="0"/>
              <a:t>(TEMP not equal to NULL) and (i equal to POS)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Create a New Node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DATA = DATA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c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</a:t>
            </a:r>
            <a:r>
              <a:rPr lang="en-US" sz="1800" dirty="0" err="1"/>
              <a:t>RPoint</a:t>
            </a:r>
            <a:r>
              <a:rPr lang="en-US" sz="1800" dirty="0"/>
              <a:t> = TEMP → </a:t>
            </a:r>
            <a:r>
              <a:rPr lang="en-US" sz="1800" dirty="0" err="1"/>
              <a:t>RPoint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d</a:t>
            </a:r>
            <a:r>
              <a:rPr lang="en-US" sz="1800" dirty="0"/>
              <a:t>) </a:t>
            </a:r>
            <a:r>
              <a:rPr lang="en-US" sz="1800" dirty="0" err="1"/>
              <a:t>NewNode</a:t>
            </a:r>
            <a:r>
              <a:rPr lang="en-US" sz="1800" dirty="0"/>
              <a:t> → </a:t>
            </a:r>
            <a:r>
              <a:rPr lang="en-US" sz="1800" dirty="0" err="1"/>
              <a:t>LPoint</a:t>
            </a:r>
            <a:r>
              <a:rPr lang="en-US" sz="1800" dirty="0"/>
              <a:t> = TEMP</a:t>
            </a:r>
          </a:p>
          <a:p>
            <a:pPr marL="0" indent="0">
              <a:buNone/>
            </a:pPr>
            <a:r>
              <a:rPr lang="fr-FR" sz="1800" dirty="0" smtClean="0"/>
              <a:t>	(</a:t>
            </a:r>
            <a:r>
              <a:rPr lang="fr-FR" sz="1800" i="1" dirty="0"/>
              <a:t>e</a:t>
            </a:r>
            <a:r>
              <a:rPr lang="fr-FR" sz="1800" dirty="0"/>
              <a:t>) (TEMP → </a:t>
            </a:r>
            <a:r>
              <a:rPr lang="fr-FR" sz="1800" dirty="0" err="1"/>
              <a:t>RPoint</a:t>
            </a:r>
            <a:r>
              <a:rPr lang="fr-FR" sz="1800" dirty="0"/>
              <a:t>) → </a:t>
            </a:r>
            <a:r>
              <a:rPr lang="fr-FR" sz="1800" dirty="0" err="1"/>
              <a:t>LPoint</a:t>
            </a:r>
            <a:r>
              <a:rPr lang="fr-FR" sz="1800" dirty="0"/>
              <a:t> = </a:t>
            </a:r>
            <a:r>
              <a:rPr lang="fr-FR" sz="1800" dirty="0" err="1"/>
              <a:t>NewNode</a:t>
            </a:r>
            <a:endParaRPr lang="fr-FR" sz="1800" dirty="0"/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f </a:t>
            </a:r>
            <a:r>
              <a:rPr lang="en-US" sz="1800" dirty="0"/>
              <a:t>) TEMP → </a:t>
            </a:r>
            <a:r>
              <a:rPr lang="en-US" sz="1800" dirty="0" err="1"/>
              <a:t>RPoint</a:t>
            </a:r>
            <a:r>
              <a:rPr lang="en-US" sz="1800" dirty="0"/>
              <a:t> = New Node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6.</a:t>
            </a:r>
            <a:r>
              <a:rPr lang="en-US" sz="1800" dirty="0"/>
              <a:t>  </a:t>
            </a:r>
            <a:r>
              <a:rPr lang="en-US" sz="1800" dirty="0" smtClean="0"/>
              <a:t>  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“Position NOT found”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7. </a:t>
            </a:r>
            <a:r>
              <a:rPr lang="en-US" sz="1800" dirty="0" smtClean="0">
                <a:solidFill>
                  <a:schemeClr val="accent1"/>
                </a:solidFill>
              </a:rPr>
              <a:t>   </a:t>
            </a:r>
            <a:r>
              <a:rPr lang="en-US" sz="1800" dirty="0" smtClean="0"/>
              <a:t>Exit</a:t>
            </a:r>
            <a:endParaRPr lang="en-US" sz="2000" dirty="0"/>
          </a:p>
        </p:txBody>
      </p: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B32B-8B80-4225-8EB1-1E6AB7428F82}" type="slidenum">
              <a:rPr lang="en-US"/>
              <a:pPr/>
              <a:t>49</a:t>
            </a:fld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ALGORITHM FOR </a:t>
            </a:r>
            <a:r>
              <a:rPr lang="en-US" b="1" dirty="0" smtClean="0"/>
              <a:t>DELETING </a:t>
            </a:r>
            <a:r>
              <a:rPr lang="en-US" b="1" dirty="0"/>
              <a:t>A </a:t>
            </a:r>
            <a:r>
              <a:rPr lang="en-US" b="1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87600"/>
            <a:ext cx="8610600" cy="27330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*b;    </a:t>
            </a:r>
            <a:r>
              <a:rPr lang="en-US" dirty="0" smtClean="0"/>
              <a:t>		// </a:t>
            </a:r>
            <a:r>
              <a:rPr lang="en-US" dirty="0"/>
              <a:t>declare pointer b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transfer the memory location of a to </a:t>
            </a:r>
            <a:r>
              <a:rPr lang="en-US" dirty="0" smtClean="0"/>
              <a:t>b.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 = &amp;a;    	// the unary operator &amp; gives the address of an 			object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81001"/>
            <a:ext cx="86868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Pointer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Declaration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image003.gif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6"/>
          <a:stretch/>
        </p:blipFill>
        <p:spPr bwMode="auto">
          <a:xfrm>
            <a:off x="609600" y="5120640"/>
            <a:ext cx="7848600" cy="15087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99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DLLs compared to SLLs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fld id="{122BAEAB-F6CB-4820-9431-10A7B67A7D2E}" type="slidenum">
              <a:rPr lang="en-US" sz="1400">
                <a:latin typeface="Arial" pitchFamily="34" charset="0"/>
              </a:rPr>
              <a:pPr/>
              <a:t>50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2554287"/>
            <a:ext cx="4203700" cy="285591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Advantages: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Can be traversed in either direction (may be essential for some programs)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Some operations, such as deletion and inserting before a node, become easier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sz="quarter" idx="14"/>
          </p:nvPr>
        </p:nvSpPr>
        <p:spPr>
          <a:xfrm>
            <a:off x="4751388" y="2514600"/>
            <a:ext cx="4203700" cy="3429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/>
              <a:t>Disadvantages: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Requires more space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List manipulations are slower (because more links must be changed)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dirty="0" smtClean="0"/>
              <a:t>Greater chance of having bugs (because more links must be manipulated)</a:t>
            </a:r>
          </a:p>
        </p:txBody>
      </p:sp>
    </p:spTree>
    <p:extLst>
      <p:ext uri="{BB962C8B-B14F-4D97-AF65-F5344CB8AC3E}">
        <p14:creationId xmlns:p14="http://schemas.microsoft.com/office/powerpoint/2010/main" val="1046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r>
              <a:rPr lang="en-US" sz="3600" dirty="0"/>
              <a:t>Circular Linked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Last node references the first node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Every node has a successor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 node in a circular linked list contains </a:t>
            </a:r>
            <a:r>
              <a:rPr lang="en-US" i="1" dirty="0"/>
              <a:t>NULL</a:t>
            </a:r>
          </a:p>
        </p:txBody>
      </p:sp>
      <p:pic>
        <p:nvPicPr>
          <p:cNvPr id="96261" name="Picture 5" descr="carrano0425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4727575"/>
            <a:ext cx="7620000" cy="1901825"/>
          </a:xfrm>
          <a:noFill/>
          <a:ln/>
        </p:spPr>
      </p:pic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AC32-2199-4F93-921F-493381C6D877}" type="slidenum">
              <a:rPr lang="en-US"/>
              <a:pPr/>
              <a:t>51</a:t>
            </a:fld>
            <a:endParaRPr 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581400" y="6105525"/>
            <a:ext cx="2133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1400" b="1" i="1" dirty="0">
                <a:latin typeface="Arial" charset="0"/>
              </a:rPr>
              <a:t>   </a:t>
            </a:r>
            <a:r>
              <a:rPr lang="en-US" sz="1400" dirty="0">
                <a:latin typeface="Arial" charset="0"/>
              </a:rPr>
              <a:t>A circular linked list</a:t>
            </a:r>
            <a:r>
              <a:rPr lang="en-US" sz="1400" b="1" i="1" dirty="0">
                <a:latin typeface="Arial" charset="0"/>
              </a:rPr>
              <a:t> 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98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667000"/>
            <a:ext cx="8534400" cy="345069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Circular doubly linked </a:t>
            </a:r>
            <a:r>
              <a:rPr lang="en-US" dirty="0" smtClean="0"/>
              <a:t>list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latin typeface="Courier New" pitchFamily="49" charset="0"/>
              </a:rPr>
              <a:t>prev</a:t>
            </a:r>
            <a:r>
              <a:rPr lang="en-US" dirty="0"/>
              <a:t> pointer of the dummy head node points to the last node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ourier New" pitchFamily="49" charset="0"/>
              </a:rPr>
              <a:t>next</a:t>
            </a:r>
            <a:r>
              <a:rPr lang="en-US" dirty="0"/>
              <a:t> reference of the last node points to the dummy head node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 special cases for insertions and deletions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2E6D-9F30-4612-A922-738C546D7A92}" type="slidenum">
              <a:rPr lang="en-US"/>
              <a:pPr/>
              <a:t>52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Circular 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1425223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 descr="carrano0429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2" y="2613025"/>
            <a:ext cx="8428038" cy="3482975"/>
          </a:xfrm>
          <a:noFill/>
          <a:ln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EA42-96FD-4BB1-ACCC-7FC7F178BC1C}" type="slidenum">
              <a:rPr lang="en-US"/>
              <a:pPr/>
              <a:t>53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Circular Doubly Linked Lists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85800" y="5978525"/>
            <a:ext cx="80010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1400" b="1" i="1" dirty="0">
                <a:latin typeface="Arial" charset="0"/>
              </a:rPr>
              <a:t>	  </a:t>
            </a:r>
            <a:r>
              <a:rPr lang="en-US" sz="1400" dirty="0">
                <a:latin typeface="Arial" charset="0"/>
              </a:rPr>
              <a:t>(a) A circular doubly linked list with a dummy head node</a:t>
            </a:r>
          </a:p>
          <a:p>
            <a:pPr eaLnBrk="0" hangingPunct="0">
              <a:lnSpc>
                <a:spcPts val="2800"/>
              </a:lnSpc>
            </a:pPr>
            <a:r>
              <a:rPr lang="en-US" sz="1400" dirty="0">
                <a:latin typeface="Arial" charset="0"/>
              </a:rPr>
              <a:t>                     (b) An empty list with a dummy head node</a:t>
            </a:r>
          </a:p>
        </p:txBody>
      </p:sp>
    </p:spTree>
    <p:extLst>
      <p:ext uri="{BB962C8B-B14F-4D97-AF65-F5344CB8AC3E}">
        <p14:creationId xmlns:p14="http://schemas.microsoft.com/office/powerpoint/2010/main" val="2357179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24760"/>
            <a:ext cx="8610600" cy="39522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we </a:t>
            </a:r>
            <a:r>
              <a:rPr lang="en-US" sz="2200" dirty="0"/>
              <a:t>can change the value of a without accessing a.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 marL="274320" lvl="1">
              <a:buFont typeface="Wingdings" pitchFamily="2" charset="2"/>
              <a:buChar char="§"/>
            </a:pPr>
            <a:r>
              <a:rPr lang="en-US" dirty="0"/>
              <a:t>b = 100;  // change the value of 'a' using pointer ‘b’</a:t>
            </a:r>
          </a:p>
          <a:p>
            <a:pPr marL="274320" lvl="1">
              <a:buFont typeface="Wingdings" pitchFamily="2" charset="2"/>
              <a:buChar char="§"/>
            </a:pPr>
            <a:r>
              <a:rPr lang="en-US" dirty="0" err="1"/>
              <a:t>cout</a:t>
            </a:r>
            <a:r>
              <a:rPr lang="en-US" dirty="0"/>
              <a:t>&lt;&lt;a;  // show the output of 'a‘</a:t>
            </a:r>
          </a:p>
          <a:p>
            <a:pPr marL="274320" lvl="1">
              <a:buFont typeface="Wingdings" pitchFamily="2" charset="2"/>
              <a:buChar char="§"/>
            </a:pPr>
            <a:endParaRPr lang="en-US" dirty="0"/>
          </a:p>
          <a:p>
            <a:pPr marL="274320" lvl="1">
              <a:buFont typeface="Wingdings" pitchFamily="2" charset="2"/>
              <a:buChar char="§"/>
            </a:pPr>
            <a:endParaRPr lang="en-US" dirty="0"/>
          </a:p>
          <a:p>
            <a:pPr marL="274320" lvl="1">
              <a:buFont typeface="Wingdings" pitchFamily="2" charset="2"/>
              <a:buChar char="§"/>
            </a:pPr>
            <a:r>
              <a:rPr lang="en-US" dirty="0" err="1"/>
              <a:t>int</a:t>
            </a:r>
            <a:r>
              <a:rPr lang="en-US" dirty="0"/>
              <a:t> **c;   //declare a pointer to a pointer</a:t>
            </a:r>
          </a:p>
          <a:p>
            <a:pPr marL="274320" lvl="1">
              <a:buFont typeface="Wingdings" pitchFamily="2" charset="2"/>
              <a:buChar char="§"/>
            </a:pPr>
            <a:r>
              <a:rPr lang="en-US" dirty="0"/>
              <a:t> c = &amp;b;    //transfer the address of ‘b’ to ‘c</a:t>
            </a:r>
            <a:r>
              <a:rPr lang="en-US" dirty="0" smtClean="0"/>
              <a:t>’</a:t>
            </a:r>
            <a:endParaRPr lang="en-US" sz="2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457201"/>
            <a:ext cx="84582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Pointer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Declaration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55491"/>
            <a:ext cx="8763000" cy="16025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/>
              <a:t>In a linked list there are different numbers of nodes. </a:t>
            </a: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Each </a:t>
            </a:r>
            <a:r>
              <a:rPr lang="en-US" sz="2200" dirty="0"/>
              <a:t>node </a:t>
            </a:r>
            <a:r>
              <a:rPr lang="en-US" sz="2200" dirty="0" smtClean="0"/>
              <a:t>consists </a:t>
            </a:r>
            <a:r>
              <a:rPr lang="en-US" sz="2200" dirty="0"/>
              <a:t>of two fields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first field holds the value or data and the second field holds the reference to the next node or null if the linked list is empty.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27038"/>
            <a:ext cx="82296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Link list (Introduction)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4400" y="2898129"/>
            <a:ext cx="1447800" cy="816622"/>
            <a:chOff x="528" y="2448"/>
            <a:chExt cx="912" cy="52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28" y="2448"/>
              <a:ext cx="912" cy="528"/>
              <a:chOff x="528" y="2448"/>
              <a:chExt cx="912" cy="528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528" y="271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28" y="2448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payload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528" y="2736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next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86400" y="1602729"/>
            <a:ext cx="1447800" cy="816622"/>
            <a:chOff x="528" y="2448"/>
            <a:chExt cx="912" cy="528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28" y="2448"/>
              <a:ext cx="912" cy="528"/>
              <a:chOff x="528" y="2448"/>
              <a:chExt cx="912" cy="528"/>
            </a:xfrm>
          </p:grpSpPr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528" y="271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28" y="2448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payload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28" y="2736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next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743200" y="3964929"/>
            <a:ext cx="1447800" cy="816622"/>
            <a:chOff x="528" y="2448"/>
            <a:chExt cx="912" cy="52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28" y="2448"/>
              <a:ext cx="912" cy="528"/>
              <a:chOff x="528" y="2448"/>
              <a:chExt cx="912" cy="528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8" y="271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28" y="2448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payload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28" y="2736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next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239000" y="3660129"/>
            <a:ext cx="1447800" cy="816622"/>
            <a:chOff x="528" y="2448"/>
            <a:chExt cx="912" cy="528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528" y="2448"/>
              <a:ext cx="912" cy="528"/>
              <a:chOff x="528" y="2448"/>
              <a:chExt cx="912" cy="528"/>
            </a:xfrm>
          </p:grpSpPr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912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528" y="271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28" y="2448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payload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528" y="2736"/>
              <a:ext cx="91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next</a:t>
              </a:r>
            </a:p>
          </p:txBody>
        </p:sp>
      </p:grpSp>
      <p:sp>
        <p:nvSpPr>
          <p:cNvPr id="29" name="Freeform 28"/>
          <p:cNvSpPr>
            <a:spLocks/>
          </p:cNvSpPr>
          <p:nvPr/>
        </p:nvSpPr>
        <p:spPr bwMode="auto">
          <a:xfrm>
            <a:off x="3429000" y="3690647"/>
            <a:ext cx="3817938" cy="1490953"/>
          </a:xfrm>
          <a:custGeom>
            <a:avLst/>
            <a:gdLst>
              <a:gd name="T0" fmla="*/ 0 w 2405"/>
              <a:gd name="T1" fmla="*/ 568 h 964"/>
              <a:gd name="T2" fmla="*/ 151 w 2405"/>
              <a:gd name="T3" fmla="*/ 806 h 964"/>
              <a:gd name="T4" fmla="*/ 571 w 2405"/>
              <a:gd name="T5" fmla="*/ 948 h 964"/>
              <a:gd name="T6" fmla="*/ 1133 w 2405"/>
              <a:gd name="T7" fmla="*/ 878 h 964"/>
              <a:gd name="T8" fmla="*/ 1906 w 2405"/>
              <a:gd name="T9" fmla="*/ 429 h 964"/>
              <a:gd name="T10" fmla="*/ 2405 w 2405"/>
              <a:gd name="T11" fmla="*/ 0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5" h="964">
                <a:moveTo>
                  <a:pt x="0" y="568"/>
                </a:moveTo>
                <a:cubicBezTo>
                  <a:pt x="25" y="608"/>
                  <a:pt x="56" y="743"/>
                  <a:pt x="151" y="806"/>
                </a:cubicBezTo>
                <a:cubicBezTo>
                  <a:pt x="246" y="869"/>
                  <a:pt x="407" y="936"/>
                  <a:pt x="571" y="948"/>
                </a:cubicBezTo>
                <a:cubicBezTo>
                  <a:pt x="735" y="960"/>
                  <a:pt x="910" y="964"/>
                  <a:pt x="1133" y="878"/>
                </a:cubicBezTo>
                <a:cubicBezTo>
                  <a:pt x="1356" y="792"/>
                  <a:pt x="1694" y="575"/>
                  <a:pt x="1906" y="429"/>
                </a:cubicBezTo>
                <a:cubicBezTo>
                  <a:pt x="2118" y="283"/>
                  <a:pt x="2301" y="89"/>
                  <a:pt x="240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1676400" y="3500045"/>
            <a:ext cx="1054100" cy="525855"/>
          </a:xfrm>
          <a:custGeom>
            <a:avLst/>
            <a:gdLst>
              <a:gd name="T0" fmla="*/ 0 w 664"/>
              <a:gd name="T1" fmla="*/ 0 h 340"/>
              <a:gd name="T2" fmla="*/ 151 w 664"/>
              <a:gd name="T3" fmla="*/ 238 h 340"/>
              <a:gd name="T4" fmla="*/ 327 w 664"/>
              <a:gd name="T5" fmla="*/ 329 h 340"/>
              <a:gd name="T6" fmla="*/ 664 w 664"/>
              <a:gd name="T7" fmla="*/ 301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340">
                <a:moveTo>
                  <a:pt x="0" y="0"/>
                </a:moveTo>
                <a:cubicBezTo>
                  <a:pt x="25" y="40"/>
                  <a:pt x="96" y="183"/>
                  <a:pt x="151" y="238"/>
                </a:cubicBezTo>
                <a:cubicBezTo>
                  <a:pt x="206" y="293"/>
                  <a:pt x="242" y="318"/>
                  <a:pt x="327" y="329"/>
                </a:cubicBezTo>
                <a:cubicBezTo>
                  <a:pt x="412" y="340"/>
                  <a:pt x="594" y="307"/>
                  <a:pt x="664" y="30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4570413" y="1657350"/>
            <a:ext cx="3333750" cy="2703513"/>
          </a:xfrm>
          <a:custGeom>
            <a:avLst/>
            <a:gdLst>
              <a:gd name="T0" fmla="*/ 2100 w 2100"/>
              <a:gd name="T1" fmla="*/ 1702 h 1748"/>
              <a:gd name="T2" fmla="*/ 815 w 2100"/>
              <a:gd name="T3" fmla="*/ 1638 h 1748"/>
              <a:gd name="T4" fmla="*/ 113 w 2100"/>
              <a:gd name="T5" fmla="*/ 1041 h 1748"/>
              <a:gd name="T6" fmla="*/ 136 w 2100"/>
              <a:gd name="T7" fmla="*/ 349 h 1748"/>
              <a:gd name="T8" fmla="*/ 567 w 2100"/>
              <a:gd name="T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0" h="1748">
                <a:moveTo>
                  <a:pt x="2100" y="1702"/>
                </a:moveTo>
                <a:cubicBezTo>
                  <a:pt x="1886" y="1691"/>
                  <a:pt x="1146" y="1748"/>
                  <a:pt x="815" y="1638"/>
                </a:cubicBezTo>
                <a:cubicBezTo>
                  <a:pt x="484" y="1528"/>
                  <a:pt x="226" y="1256"/>
                  <a:pt x="113" y="1041"/>
                </a:cubicBezTo>
                <a:cubicBezTo>
                  <a:pt x="0" y="826"/>
                  <a:pt x="60" y="522"/>
                  <a:pt x="136" y="349"/>
                </a:cubicBezTo>
                <a:cubicBezTo>
                  <a:pt x="212" y="176"/>
                  <a:pt x="477" y="73"/>
                  <a:pt x="56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162800" y="2958635"/>
            <a:ext cx="304800" cy="222715"/>
            <a:chOff x="461" y="3552"/>
            <a:chExt cx="192" cy="144"/>
          </a:xfrm>
        </p:grpSpPr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61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5" y="36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08" y="3648"/>
              <a:ext cx="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28" y="3696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6172200" y="2209877"/>
            <a:ext cx="1144588" cy="723824"/>
          </a:xfrm>
          <a:custGeom>
            <a:avLst/>
            <a:gdLst>
              <a:gd name="T0" fmla="*/ 0 w 721"/>
              <a:gd name="T1" fmla="*/ 0 h 468"/>
              <a:gd name="T2" fmla="*/ 407 w 721"/>
              <a:gd name="T3" fmla="*/ 96 h 468"/>
              <a:gd name="T4" fmla="*/ 605 w 721"/>
              <a:gd name="T5" fmla="*/ 230 h 468"/>
              <a:gd name="T6" fmla="*/ 721 w 721"/>
              <a:gd name="T7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1" h="468">
                <a:moveTo>
                  <a:pt x="0" y="0"/>
                </a:moveTo>
                <a:cubicBezTo>
                  <a:pt x="68" y="16"/>
                  <a:pt x="306" y="58"/>
                  <a:pt x="407" y="96"/>
                </a:cubicBezTo>
                <a:cubicBezTo>
                  <a:pt x="508" y="134"/>
                  <a:pt x="553" y="168"/>
                  <a:pt x="605" y="230"/>
                </a:cubicBezTo>
                <a:cubicBezTo>
                  <a:pt x="657" y="292"/>
                  <a:pt x="697" y="418"/>
                  <a:pt x="721" y="4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586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/>
              <a:t>Linkedlist</a:t>
            </a:r>
            <a:r>
              <a:rPr lang="en-US" sz="1800" dirty="0"/>
              <a:t> Node {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data </a:t>
            </a:r>
            <a:r>
              <a:rPr lang="en-US" sz="1800" dirty="0" smtClean="0"/>
              <a:t>		// </a:t>
            </a:r>
            <a:r>
              <a:rPr lang="en-US" sz="1800" dirty="0"/>
              <a:t>The value or data stored in the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next </a:t>
            </a:r>
            <a:r>
              <a:rPr lang="en-US" sz="1800" dirty="0" smtClean="0"/>
              <a:t>		// </a:t>
            </a:r>
            <a:r>
              <a:rPr lang="en-US" sz="1800" dirty="0"/>
              <a:t>A reference to the next node, null for last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}</a:t>
            </a:r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  <a:p>
            <a:pPr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Font typeface="Wingdings" pitchFamily="2" charset="2"/>
              <a:buChar char="§"/>
            </a:pPr>
            <a:r>
              <a:rPr lang="en-US" sz="1800" dirty="0" err="1" smtClean="0"/>
              <a:t>typedef</a:t>
            </a:r>
            <a:r>
              <a:rPr lang="en-US" sz="1800" dirty="0" smtClean="0"/>
              <a:t> </a:t>
            </a:r>
            <a:r>
              <a:rPr lang="en-US" sz="1800" dirty="0" err="1"/>
              <a:t>struct</a:t>
            </a:r>
            <a:r>
              <a:rPr lang="en-US" sz="1800" dirty="0"/>
              <a:t> node              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{                             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</a:t>
            </a:r>
            <a:r>
              <a:rPr lang="en-US" sz="1800" dirty="0" err="1"/>
              <a:t>int</a:t>
            </a:r>
            <a:r>
              <a:rPr lang="en-US" sz="1800" dirty="0"/>
              <a:t> data</a:t>
            </a:r>
            <a:r>
              <a:rPr lang="en-US" sz="1800" dirty="0" smtClean="0"/>
              <a:t>;		// </a:t>
            </a:r>
            <a:r>
              <a:rPr lang="en-US" sz="1800" dirty="0"/>
              <a:t>will store information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      node *next</a:t>
            </a:r>
            <a:r>
              <a:rPr lang="en-US" sz="1800" dirty="0" smtClean="0"/>
              <a:t>;		// </a:t>
            </a:r>
            <a:r>
              <a:rPr lang="en-US" sz="1800" dirty="0"/>
              <a:t>the reference to the next node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};                                                               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Link list (Introduction)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28800"/>
            <a:ext cx="3276600" cy="3048000"/>
          </a:xfrm>
          <a:prstGeom prst="rect">
            <a:avLst/>
          </a:prstGeom>
        </p:spPr>
      </p:pic>
      <p:pic>
        <p:nvPicPr>
          <p:cNvPr id="6" name="Picture 5" descr="image001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562600"/>
            <a:ext cx="7772399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29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20492"/>
            <a:ext cx="8686800" cy="293730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Singly Link List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Doubly Link List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Circular Link List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Circular </a:t>
            </a:r>
            <a:r>
              <a:rPr lang="en-US" dirty="0" smtClean="0"/>
              <a:t>Doubly Link List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link list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987</TotalTime>
  <Words>2400</Words>
  <Application>Microsoft Office PowerPoint</Application>
  <PresentationFormat>On-screen Show (4:3)</PresentationFormat>
  <Paragraphs>512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MS PGothic</vt:lpstr>
      <vt:lpstr>MS PGothic</vt:lpstr>
      <vt:lpstr>Arial</vt:lpstr>
      <vt:lpstr>Calibri</vt:lpstr>
      <vt:lpstr>Candara</vt:lpstr>
      <vt:lpstr>Consolas</vt:lpstr>
      <vt:lpstr>Courier New</vt:lpstr>
      <vt:lpstr>Gulim</vt:lpstr>
      <vt:lpstr>Symbol</vt:lpstr>
      <vt:lpstr>Tahoma</vt:lpstr>
      <vt:lpstr>Times New Roman</vt:lpstr>
      <vt:lpstr>Wingdings</vt:lpstr>
      <vt:lpstr>Waveform</vt:lpstr>
      <vt:lpstr>Pointers &amp; Link Lists   </vt:lpstr>
      <vt:lpstr>Pointer</vt:lpstr>
      <vt:lpstr>Pointer</vt:lpstr>
      <vt:lpstr>PowerPoint Presentation</vt:lpstr>
      <vt:lpstr>PowerPoint Presentation</vt:lpstr>
      <vt:lpstr>PowerPoint Presentation</vt:lpstr>
      <vt:lpstr>Link list (Introduction)</vt:lpstr>
      <vt:lpstr>Link list (Introduction)</vt:lpstr>
      <vt:lpstr>Types of link list</vt:lpstr>
      <vt:lpstr>Singly-linked lists</vt:lpstr>
      <vt:lpstr>Characteristics</vt:lpstr>
      <vt:lpstr>PowerPoint Presentation</vt:lpstr>
      <vt:lpstr>Terminology</vt:lpstr>
      <vt:lpstr>Linked list operations</vt:lpstr>
      <vt:lpstr>Traversing in link list</vt:lpstr>
      <vt:lpstr>Algorithm</vt:lpstr>
      <vt:lpstr>ALGORITHM FOR SEARCHING A NODE</vt:lpstr>
      <vt:lpstr>Insertion in link list</vt:lpstr>
      <vt:lpstr>01- Insert as the new first node</vt:lpstr>
      <vt:lpstr>01- Insert as the new first node</vt:lpstr>
      <vt:lpstr>Algorithm</vt:lpstr>
      <vt:lpstr>01- Insert as the new first node</vt:lpstr>
      <vt:lpstr>02- Insert as the new last node</vt:lpstr>
      <vt:lpstr>Algorithm</vt:lpstr>
      <vt:lpstr>02- Insert as the new last node</vt:lpstr>
      <vt:lpstr>03- Insert after specified number of nodes</vt:lpstr>
      <vt:lpstr>Algorithm</vt:lpstr>
      <vt:lpstr>03-Insert after specified number of nodes</vt:lpstr>
      <vt:lpstr>03-Insert after specified number of nodes</vt:lpstr>
      <vt:lpstr>Deletion in link list</vt:lpstr>
      <vt:lpstr>01- Delete from front</vt:lpstr>
      <vt:lpstr>01- Delete from front</vt:lpstr>
      <vt:lpstr>01- Delete from front</vt:lpstr>
      <vt:lpstr>02- Delete from back</vt:lpstr>
      <vt:lpstr>02- Delete from back</vt:lpstr>
      <vt:lpstr>02- Delete from back</vt:lpstr>
      <vt:lpstr>03- Delete specified number of node</vt:lpstr>
      <vt:lpstr>PowerPoint Presentation</vt:lpstr>
      <vt:lpstr>03-Delete specified number of node</vt:lpstr>
      <vt:lpstr>04- Sort nodes</vt:lpstr>
      <vt:lpstr>PowerPoint Presentation</vt:lpstr>
      <vt:lpstr>Doubly-linked lists</vt:lpstr>
      <vt:lpstr>Doubly Linked Lists</vt:lpstr>
      <vt:lpstr>PowerPoint Presentation</vt:lpstr>
      <vt:lpstr>Insertion</vt:lpstr>
      <vt:lpstr>ALGORITHM FOR INSERTING A NODE</vt:lpstr>
      <vt:lpstr>Deletion</vt:lpstr>
      <vt:lpstr>Deletion</vt:lpstr>
      <vt:lpstr>ALGORITHM FOR DELETING A NODE</vt:lpstr>
      <vt:lpstr>DLLs compared to SLLs</vt:lpstr>
      <vt:lpstr>Circular Linked Lists</vt:lpstr>
      <vt:lpstr>Circular Doubly Linked Lists</vt:lpstr>
      <vt:lpstr>Circular Doubly Linked Lists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Dr.Husnain Mansoor</cp:lastModifiedBy>
  <cp:revision>260</cp:revision>
  <cp:lastPrinted>2019-09-25T13:25:01Z</cp:lastPrinted>
  <dcterms:created xsi:type="dcterms:W3CDTF">2006-08-16T00:00:00Z</dcterms:created>
  <dcterms:modified xsi:type="dcterms:W3CDTF">2021-11-01T07:48:45Z</dcterms:modified>
</cp:coreProperties>
</file>