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00" r:id="rId3"/>
    <p:sldId id="290" r:id="rId4"/>
    <p:sldId id="289" r:id="rId5"/>
    <p:sldId id="306" r:id="rId6"/>
    <p:sldId id="293" r:id="rId7"/>
    <p:sldId id="296" r:id="rId8"/>
    <p:sldId id="297" r:id="rId9"/>
    <p:sldId id="298" r:id="rId10"/>
    <p:sldId id="299" r:id="rId11"/>
    <p:sldId id="291" r:id="rId12"/>
    <p:sldId id="303" r:id="rId13"/>
    <p:sldId id="301" r:id="rId14"/>
    <p:sldId id="302" r:id="rId15"/>
    <p:sldId id="292" r:id="rId16"/>
    <p:sldId id="304" r:id="rId17"/>
    <p:sldId id="294" r:id="rId18"/>
    <p:sldId id="305" r:id="rId19"/>
    <p:sldId id="276" r:id="rId20"/>
    <p:sldId id="28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808080"/>
    <a:srgbClr val="FF99CC"/>
    <a:srgbClr val="43FFB3"/>
    <a:srgbClr val="00D881"/>
    <a:srgbClr val="33CAFF"/>
    <a:srgbClr val="E94762"/>
    <a:srgbClr val="43EDA8"/>
    <a:srgbClr val="CC6600"/>
    <a:srgbClr val="659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21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FC4F5-6829-4F39-B738-FE1AFD0B0397}" type="datetimeFigureOut">
              <a:rPr lang="en-US" smtClean="0"/>
              <a:t>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2AE20-3E2E-40FA-999C-623B294609B6}" type="slidenum">
              <a:rPr lang="en-US" smtClean="0"/>
              <a:t>‹#›</a:t>
            </a:fld>
            <a:endParaRPr lang="en-US"/>
          </a:p>
        </p:txBody>
      </p:sp>
    </p:spTree>
    <p:extLst>
      <p:ext uri="{BB962C8B-B14F-4D97-AF65-F5344CB8AC3E}">
        <p14:creationId xmlns:p14="http://schemas.microsoft.com/office/powerpoint/2010/main" val="1048131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424AF4-8548-47E0-B3C7-F5C14C5277BD}" type="datetime1">
              <a:rPr lang="en-US" smtClean="0"/>
              <a:t>2/3/2022</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327531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264D7D-EAB0-46BD-9D86-547866D54C7D}" type="datetime1">
              <a:rPr lang="en-US" smtClean="0"/>
              <a:t>2/3/2022</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26993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1E46DC-4E1B-48DB-ACC2-538A9DE6D149}" type="datetime1">
              <a:rPr lang="en-US" smtClean="0"/>
              <a:t>2/3/2022</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271005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145794-C5D5-4168-BAF3-913F2A36A610}" type="datetime1">
              <a:rPr lang="en-US" smtClean="0"/>
              <a:t>2/3/2022</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298583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BF035-BE59-42A9-8E4A-D6915B722FD2}" type="datetime1">
              <a:rPr lang="en-US" smtClean="0"/>
              <a:t>2/3/2022</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41200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3CF23-6001-45E7-A74A-187B4A4B8D8B}" type="datetime1">
              <a:rPr lang="en-US" smtClean="0"/>
              <a:t>2/3/2022</a:t>
            </a:fld>
            <a:endParaRPr lang="en-US"/>
          </a:p>
        </p:txBody>
      </p:sp>
      <p:sp>
        <p:nvSpPr>
          <p:cNvPr id="6" name="Footer Placeholder 5"/>
          <p:cNvSpPr>
            <a:spLocks noGrp="1"/>
          </p:cNvSpPr>
          <p:nvPr>
            <p:ph type="ftr" sz="quarter" idx="11"/>
          </p:nvPr>
        </p:nvSpPr>
        <p:spPr/>
        <p:txBody>
          <a:bodyPr/>
          <a:lstStyle/>
          <a:p>
            <a:r>
              <a:rPr lang="en-US"/>
              <a:t>Computer Science Department - SZABIST - Karachi</a:t>
            </a:r>
          </a:p>
        </p:txBody>
      </p:sp>
      <p:sp>
        <p:nvSpPr>
          <p:cNvPr id="7" name="Slide Number Placeholder 6"/>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125739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E1F81E-0E01-4286-9BAE-768CE54C9EC6}" type="datetime1">
              <a:rPr lang="en-US" smtClean="0"/>
              <a:t>2/3/2022</a:t>
            </a:fld>
            <a:endParaRPr lang="en-US"/>
          </a:p>
        </p:txBody>
      </p:sp>
      <p:sp>
        <p:nvSpPr>
          <p:cNvPr id="8" name="Footer Placeholder 7"/>
          <p:cNvSpPr>
            <a:spLocks noGrp="1"/>
          </p:cNvSpPr>
          <p:nvPr>
            <p:ph type="ftr" sz="quarter" idx="11"/>
          </p:nvPr>
        </p:nvSpPr>
        <p:spPr/>
        <p:txBody>
          <a:bodyPr/>
          <a:lstStyle/>
          <a:p>
            <a:r>
              <a:rPr lang="en-US"/>
              <a:t>Computer Science Department - SZABIST - Karachi</a:t>
            </a:r>
          </a:p>
        </p:txBody>
      </p:sp>
      <p:sp>
        <p:nvSpPr>
          <p:cNvPr id="9" name="Slide Number Placeholder 8"/>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314959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839F70-7936-4C8A-91D1-51FB8991C2D9}" type="datetime1">
              <a:rPr lang="en-US" smtClean="0"/>
              <a:t>2/3/2022</a:t>
            </a:fld>
            <a:endParaRPr lang="en-US"/>
          </a:p>
        </p:txBody>
      </p:sp>
      <p:sp>
        <p:nvSpPr>
          <p:cNvPr id="4" name="Footer Placeholder 3"/>
          <p:cNvSpPr>
            <a:spLocks noGrp="1"/>
          </p:cNvSpPr>
          <p:nvPr>
            <p:ph type="ftr" sz="quarter" idx="11"/>
          </p:nvPr>
        </p:nvSpPr>
        <p:spPr/>
        <p:txBody>
          <a:bodyPr/>
          <a:lstStyle/>
          <a:p>
            <a:r>
              <a:rPr lang="en-US"/>
              <a:t>Computer Science Department - SZABIST - Karachi</a:t>
            </a:r>
          </a:p>
        </p:txBody>
      </p:sp>
      <p:sp>
        <p:nvSpPr>
          <p:cNvPr id="5" name="Slide Number Placeholder 4"/>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122075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37F00-3364-4257-9901-18AA54BDA422}" type="datetime1">
              <a:rPr lang="en-US" smtClean="0"/>
              <a:t>2/3/2022</a:t>
            </a:fld>
            <a:endParaRPr lang="en-US"/>
          </a:p>
        </p:txBody>
      </p:sp>
      <p:sp>
        <p:nvSpPr>
          <p:cNvPr id="3" name="Footer Placeholder 2"/>
          <p:cNvSpPr>
            <a:spLocks noGrp="1"/>
          </p:cNvSpPr>
          <p:nvPr>
            <p:ph type="ftr" sz="quarter" idx="11"/>
          </p:nvPr>
        </p:nvSpPr>
        <p:spPr/>
        <p:txBody>
          <a:bodyPr/>
          <a:lstStyle/>
          <a:p>
            <a:r>
              <a:rPr lang="en-US"/>
              <a:t>Computer Science Department - SZABIST - Karachi</a:t>
            </a:r>
          </a:p>
        </p:txBody>
      </p:sp>
      <p:sp>
        <p:nvSpPr>
          <p:cNvPr id="4" name="Slide Number Placeholder 3"/>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404189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1B443A-E32C-4211-A899-BED6604635CA}" type="datetime1">
              <a:rPr lang="en-US" smtClean="0"/>
              <a:t>2/3/2022</a:t>
            </a:fld>
            <a:endParaRPr lang="en-US"/>
          </a:p>
        </p:txBody>
      </p:sp>
      <p:sp>
        <p:nvSpPr>
          <p:cNvPr id="6" name="Footer Placeholder 5"/>
          <p:cNvSpPr>
            <a:spLocks noGrp="1"/>
          </p:cNvSpPr>
          <p:nvPr>
            <p:ph type="ftr" sz="quarter" idx="11"/>
          </p:nvPr>
        </p:nvSpPr>
        <p:spPr/>
        <p:txBody>
          <a:bodyPr/>
          <a:lstStyle/>
          <a:p>
            <a:r>
              <a:rPr lang="en-US"/>
              <a:t>Computer Science Department - SZABIST - Karachi</a:t>
            </a:r>
          </a:p>
        </p:txBody>
      </p:sp>
      <p:sp>
        <p:nvSpPr>
          <p:cNvPr id="7" name="Slide Number Placeholder 6"/>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51773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B9B91-EDC7-44D2-A643-9CEAB2559AB1}" type="datetime1">
              <a:rPr lang="en-US" smtClean="0"/>
              <a:t>2/3/2022</a:t>
            </a:fld>
            <a:endParaRPr lang="en-US"/>
          </a:p>
        </p:txBody>
      </p:sp>
      <p:sp>
        <p:nvSpPr>
          <p:cNvPr id="6" name="Footer Placeholder 5"/>
          <p:cNvSpPr>
            <a:spLocks noGrp="1"/>
          </p:cNvSpPr>
          <p:nvPr>
            <p:ph type="ftr" sz="quarter" idx="11"/>
          </p:nvPr>
        </p:nvSpPr>
        <p:spPr/>
        <p:txBody>
          <a:bodyPr/>
          <a:lstStyle/>
          <a:p>
            <a:r>
              <a:rPr lang="en-US"/>
              <a:t>Computer Science Department - SZABIST - Karachi</a:t>
            </a:r>
          </a:p>
        </p:txBody>
      </p:sp>
      <p:sp>
        <p:nvSpPr>
          <p:cNvPr id="7" name="Slide Number Placeholder 6"/>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64304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2860" y="6496334"/>
            <a:ext cx="12214860" cy="361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8548" y="365125"/>
            <a:ext cx="982525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1000" y="6492874"/>
            <a:ext cx="2743200" cy="365125"/>
          </a:xfrm>
          <a:prstGeom prst="rect">
            <a:avLst/>
          </a:prstGeom>
        </p:spPr>
        <p:txBody>
          <a:bodyPr vert="horz" lIns="91440" tIns="45720" rIns="91440" bIns="45720" rtlCol="0" anchor="ctr"/>
          <a:lstStyle>
            <a:lvl1pPr algn="l">
              <a:defRPr sz="1200">
                <a:solidFill>
                  <a:schemeClr val="bg1">
                    <a:lumMod val="95000"/>
                  </a:schemeClr>
                </a:solidFill>
              </a:defRPr>
            </a:lvl1pPr>
          </a:lstStyle>
          <a:p>
            <a:fld id="{FA174BF7-5237-4100-A0FA-57E24694E6BB}" type="datetime1">
              <a:rPr lang="en-US" smtClean="0"/>
              <a:t>2/3/2022</a:t>
            </a:fld>
            <a:endParaRPr lang="en-US"/>
          </a:p>
        </p:txBody>
      </p:sp>
      <p:sp>
        <p:nvSpPr>
          <p:cNvPr id="5" name="Footer Placeholder 4"/>
          <p:cNvSpPr>
            <a:spLocks noGrp="1"/>
          </p:cNvSpPr>
          <p:nvPr>
            <p:ph type="ftr" sz="quarter" idx="3"/>
          </p:nvPr>
        </p:nvSpPr>
        <p:spPr>
          <a:xfrm>
            <a:off x="4027170" y="6492875"/>
            <a:ext cx="4114800" cy="365125"/>
          </a:xfrm>
          <a:prstGeom prst="rect">
            <a:avLst/>
          </a:prstGeom>
        </p:spPr>
        <p:txBody>
          <a:bodyPr vert="horz" lIns="91440" tIns="45720" rIns="91440" bIns="45720" rtlCol="0" anchor="ctr"/>
          <a:lstStyle>
            <a:lvl1pPr algn="ctr">
              <a:defRPr sz="1200" b="1">
                <a:solidFill>
                  <a:schemeClr val="bg1">
                    <a:lumMod val="95000"/>
                  </a:schemeClr>
                </a:solidFill>
              </a:defRPr>
            </a:lvl1pPr>
          </a:lstStyle>
          <a:p>
            <a:r>
              <a:rPr lang="en-US"/>
              <a:t>Computer Science Department - SZABIST - Karachi</a:t>
            </a:r>
          </a:p>
        </p:txBody>
      </p:sp>
      <p:sp>
        <p:nvSpPr>
          <p:cNvPr id="6" name="Slide Number Placeholder 5"/>
          <p:cNvSpPr>
            <a:spLocks noGrp="1"/>
          </p:cNvSpPr>
          <p:nvPr>
            <p:ph type="sldNum" sz="quarter" idx="4"/>
          </p:nvPr>
        </p:nvSpPr>
        <p:spPr>
          <a:xfrm>
            <a:off x="9347579" y="6538913"/>
            <a:ext cx="2743200" cy="319088"/>
          </a:xfrm>
          <a:prstGeom prst="rect">
            <a:avLst/>
          </a:prstGeom>
        </p:spPr>
        <p:txBody>
          <a:bodyPr vert="horz" lIns="91440" tIns="45720" rIns="91440" bIns="45720" rtlCol="0" anchor="ctr"/>
          <a:lstStyle>
            <a:lvl1pPr algn="r">
              <a:defRPr sz="2400" b="1">
                <a:solidFill>
                  <a:schemeClr val="bg1">
                    <a:lumMod val="95000"/>
                  </a:schemeClr>
                </a:solidFill>
              </a:defRPr>
            </a:lvl1pPr>
          </a:lstStyle>
          <a:p>
            <a:fld id="{C7221504-9B11-43A7-9941-504061FC6673}" type="slidenum">
              <a:rPr lang="en-US" smtClean="0"/>
              <a:pPr/>
              <a:t>‹#›</a:t>
            </a:fld>
            <a:endParaRPr lang="en-US"/>
          </a:p>
        </p:txBody>
      </p:sp>
      <p:pic>
        <p:nvPicPr>
          <p:cNvPr id="9" name="Picture 8"/>
          <p:cNvPicPr>
            <a:picLocks noChangeAspect="1"/>
          </p:cNvPicPr>
          <p:nvPr userDrawn="1"/>
        </p:nvPicPr>
        <p:blipFill>
          <a:blip r:embed="rId13"/>
          <a:stretch>
            <a:fillRect/>
          </a:stretch>
        </p:blipFill>
        <p:spPr>
          <a:xfrm>
            <a:off x="52246" y="205864"/>
            <a:ext cx="1387474" cy="1387474"/>
          </a:xfrm>
          <a:prstGeom prst="rect">
            <a:avLst/>
          </a:prstGeom>
        </p:spPr>
      </p:pic>
    </p:spTree>
    <p:extLst>
      <p:ext uri="{BB962C8B-B14F-4D97-AF65-F5344CB8AC3E}">
        <p14:creationId xmlns:p14="http://schemas.microsoft.com/office/powerpoint/2010/main" val="3596946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1801" y="956715"/>
            <a:ext cx="10814613" cy="1358049"/>
          </a:xfrm>
        </p:spPr>
        <p:txBody>
          <a:bodyPr>
            <a:noAutofit/>
          </a:bodyPr>
          <a:lstStyle/>
          <a:p>
            <a:r>
              <a:rPr lang="en-US" sz="3600" dirty="0"/>
              <a:t>Microservices Data Consistency Approaches: </a:t>
            </a:r>
            <a:br>
              <a:rPr lang="en-US" sz="3600" dirty="0"/>
            </a:br>
            <a:r>
              <a:rPr lang="en-US" sz="3600" dirty="0"/>
              <a:t>A tailored approach towards current </a:t>
            </a:r>
            <a:br>
              <a:rPr lang="en-US" sz="3600" dirty="0"/>
            </a:br>
            <a:r>
              <a:rPr lang="en-US" sz="3600" dirty="0"/>
              <a:t>limitations</a:t>
            </a:r>
          </a:p>
        </p:txBody>
      </p:sp>
      <p:sp>
        <p:nvSpPr>
          <p:cNvPr id="3" name="Subtitle 2"/>
          <p:cNvSpPr>
            <a:spLocks noGrp="1"/>
          </p:cNvSpPr>
          <p:nvPr>
            <p:ph type="subTitle" idx="1"/>
          </p:nvPr>
        </p:nvSpPr>
        <p:spPr>
          <a:xfrm>
            <a:off x="1262743" y="3526972"/>
            <a:ext cx="9289143" cy="194557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rmAutofit/>
          </a:bodyPr>
          <a:lstStyle/>
          <a:p>
            <a:pPr>
              <a:lnSpc>
                <a:spcPct val="100000"/>
              </a:lnSpc>
              <a:spcBef>
                <a:spcPts val="600"/>
              </a:spcBef>
              <a:spcAft>
                <a:spcPts val="600"/>
              </a:spcAft>
            </a:pPr>
            <a:r>
              <a:rPr lang="en-US" sz="2000" dirty="0">
                <a:latin typeface="Times New Roman" panose="02020603050405020304" pitchFamily="18" charset="0"/>
                <a:cs typeface="Times New Roman" panose="02020603050405020304" pitchFamily="18" charset="0"/>
              </a:rPr>
              <a:t>Asim Riaz</a:t>
            </a:r>
          </a:p>
          <a:p>
            <a:pPr>
              <a:lnSpc>
                <a:spcPct val="100000"/>
              </a:lnSpc>
              <a:spcBef>
                <a:spcPts val="600"/>
              </a:spcBef>
              <a:spcAft>
                <a:spcPts val="600"/>
              </a:spcAft>
            </a:pPr>
            <a:r>
              <a:rPr lang="en-US" sz="2000" dirty="0">
                <a:latin typeface="Times New Roman" panose="02020603050405020304" pitchFamily="18" charset="0"/>
                <a:cs typeface="Times New Roman" panose="02020603050405020304" pitchFamily="18" charset="0"/>
              </a:rPr>
              <a:t>1732102</a:t>
            </a:r>
          </a:p>
          <a:p>
            <a:pPr>
              <a:lnSpc>
                <a:spcPct val="100000"/>
              </a:lnSpc>
              <a:spcBef>
                <a:spcPts val="600"/>
              </a:spcBef>
              <a:spcAft>
                <a:spcPts val="600"/>
              </a:spcAft>
            </a:pPr>
            <a:r>
              <a:rPr lang="en-US" sz="2000" dirty="0">
                <a:latin typeface="Times New Roman" panose="02020603050405020304" pitchFamily="18" charset="0"/>
                <a:cs typeface="Times New Roman" panose="02020603050405020304" pitchFamily="18" charset="0"/>
              </a:rPr>
              <a:t>Supervisor:</a:t>
            </a:r>
          </a:p>
          <a:p>
            <a:pPr>
              <a:lnSpc>
                <a:spcPct val="100000"/>
              </a:lnSpc>
              <a:spcBef>
                <a:spcPts val="600"/>
              </a:spcBef>
              <a:spcAft>
                <a:spcPts val="600"/>
              </a:spcAft>
            </a:pPr>
            <a:r>
              <a:rPr lang="en-US" sz="2000" dirty="0">
                <a:latin typeface="Times New Roman" panose="02020603050405020304" pitchFamily="18" charset="0"/>
                <a:cs typeface="Times New Roman" panose="02020603050405020304" pitchFamily="18" charset="0"/>
              </a:rPr>
              <a:t>Dr. Husnain Mansoor Ali</a:t>
            </a:r>
          </a:p>
        </p:txBody>
      </p:sp>
      <p:sp>
        <p:nvSpPr>
          <p:cNvPr id="4" name="Title 1"/>
          <p:cNvSpPr txBox="1">
            <a:spLocks/>
          </p:cNvSpPr>
          <p:nvPr/>
        </p:nvSpPr>
        <p:spPr>
          <a:xfrm>
            <a:off x="1524000" y="2377848"/>
            <a:ext cx="9144000" cy="9531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Times New Roman" panose="02020603050405020304" pitchFamily="18" charset="0"/>
                <a:ea typeface="+mj-ea"/>
                <a:cs typeface="Times New Roman" panose="02020603050405020304" pitchFamily="18" charset="0"/>
              </a:defRPr>
            </a:lvl1pPr>
          </a:lstStyle>
          <a:p>
            <a:r>
              <a:rPr lang="en-US" sz="2800" dirty="0"/>
              <a:t>Final Proposal Defense</a:t>
            </a:r>
            <a:endParaRPr lang="en-US" sz="4000" dirty="0"/>
          </a:p>
        </p:txBody>
      </p:sp>
      <p:sp>
        <p:nvSpPr>
          <p:cNvPr id="5" name="Slide Number Placeholder 4"/>
          <p:cNvSpPr>
            <a:spLocks noGrp="1"/>
          </p:cNvSpPr>
          <p:nvPr>
            <p:ph type="sldNum" sz="quarter" idx="12"/>
          </p:nvPr>
        </p:nvSpPr>
        <p:spPr/>
        <p:txBody>
          <a:bodyPr/>
          <a:lstStyle/>
          <a:p>
            <a:fld id="{C7221504-9B11-43A7-9941-504061FC6673}" type="slidenum">
              <a:rPr lang="en-US" sz="2000" smtClean="0"/>
              <a:t>1</a:t>
            </a:fld>
            <a:endParaRPr lang="en-US" sz="2000"/>
          </a:p>
        </p:txBody>
      </p:sp>
      <p:sp>
        <p:nvSpPr>
          <p:cNvPr id="6" name="Footer Placeholder 5"/>
          <p:cNvSpPr>
            <a:spLocks noGrp="1"/>
          </p:cNvSpPr>
          <p:nvPr>
            <p:ph type="ftr" sz="quarter" idx="11"/>
          </p:nvPr>
        </p:nvSpPr>
        <p:spPr/>
        <p:txBody>
          <a:bodyPr/>
          <a:lstStyle/>
          <a:p>
            <a:r>
              <a:rPr lang="en-US" sz="1100" dirty="0"/>
              <a:t>Computer Science Department - SZABIST - Karachi</a:t>
            </a:r>
          </a:p>
        </p:txBody>
      </p:sp>
    </p:spTree>
    <p:extLst>
      <p:ext uri="{BB962C8B-B14F-4D97-AF65-F5344CB8AC3E}">
        <p14:creationId xmlns:p14="http://schemas.microsoft.com/office/powerpoint/2010/main" val="737182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pPr algn="ctr"/>
            <a:r>
              <a:rPr lang="en-US" dirty="0"/>
              <a:t>Data Consistency Issues: </a:t>
            </a:r>
            <a:br>
              <a:rPr lang="en-US" dirty="0"/>
            </a:br>
            <a:r>
              <a:rPr lang="en-US" sz="4000" i="1" dirty="0"/>
              <a:t>Feral Ordering</a:t>
            </a: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10</a:t>
            </a:fld>
            <a:endParaRPr lang="en-US"/>
          </a:p>
        </p:txBody>
      </p:sp>
      <p:pic>
        <p:nvPicPr>
          <p:cNvPr id="7" name="Picture 6" descr="Diagram&#10;&#10;Description automatically generated">
            <a:extLst>
              <a:ext uri="{FF2B5EF4-FFF2-40B4-BE49-F238E27FC236}">
                <a16:creationId xmlns:a16="http://schemas.microsoft.com/office/drawing/2014/main" id="{D5D13DA1-D58B-44E2-B4E8-C95DAC07C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225" y="1961459"/>
            <a:ext cx="5765550" cy="4260644"/>
          </a:xfrm>
          <a:prstGeom prst="rect">
            <a:avLst/>
          </a:prstGeom>
        </p:spPr>
      </p:pic>
    </p:spTree>
    <p:extLst>
      <p:ext uri="{BB962C8B-B14F-4D97-AF65-F5344CB8AC3E}">
        <p14:creationId xmlns:p14="http://schemas.microsoft.com/office/powerpoint/2010/main" val="57401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F818-CF76-456B-B3D3-A8F51D7571BA}"/>
              </a:ext>
            </a:extLst>
          </p:cNvPr>
          <p:cNvSpPr>
            <a:spLocks noGrp="1"/>
          </p:cNvSpPr>
          <p:nvPr>
            <p:ph type="title"/>
          </p:nvPr>
        </p:nvSpPr>
        <p:spPr/>
        <p:txBody>
          <a:bodyPr/>
          <a:lstStyle/>
          <a:p>
            <a:pPr algn="ctr"/>
            <a:r>
              <a:rPr lang="en-US" dirty="0"/>
              <a:t>Problem Statement</a:t>
            </a:r>
            <a:endParaRPr lang="en-PK" dirty="0"/>
          </a:p>
        </p:txBody>
      </p:sp>
      <p:sp>
        <p:nvSpPr>
          <p:cNvPr id="3" name="Content Placeholder 2">
            <a:extLst>
              <a:ext uri="{FF2B5EF4-FFF2-40B4-BE49-F238E27FC236}">
                <a16:creationId xmlns:a16="http://schemas.microsoft.com/office/drawing/2014/main" id="{C785F906-380C-4FF6-A813-54B626B0E2B4}"/>
              </a:ext>
            </a:extLst>
          </p:cNvPr>
          <p:cNvSpPr>
            <a:spLocks noGrp="1"/>
          </p:cNvSpPr>
          <p:nvPr>
            <p:ph idx="1"/>
          </p:nvPr>
        </p:nvSpPr>
        <p:spPr/>
        <p:txBody>
          <a:bodyPr anchor="ctr">
            <a:normAutofit/>
          </a:bodyPr>
          <a:lstStyle/>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Software industry heavily relies on custom data consistency implementations while using microservice architecture</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Industry have multiple microservices data consistency approaches available at their disposal, however, their adaption is limited</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This research will:</a:t>
            </a:r>
          </a:p>
          <a:p>
            <a:pPr lvl="1"/>
            <a:r>
              <a:rPr lang="en-US" i="1" dirty="0">
                <a:latin typeface="Times New Roman" panose="02020603050405020304" pitchFamily="18" charset="0"/>
                <a:cs typeface="Times New Roman" panose="02020603050405020304" pitchFamily="18" charset="0"/>
              </a:rPr>
              <a:t>Pursue to identify the limitation of existing microservices data consistency approaches</a:t>
            </a:r>
          </a:p>
          <a:p>
            <a:pPr lvl="1"/>
            <a:r>
              <a:rPr lang="en-US" i="1" dirty="0">
                <a:latin typeface="Times New Roman" panose="02020603050405020304" pitchFamily="18" charset="0"/>
                <a:cs typeface="Times New Roman" panose="02020603050405020304" pitchFamily="18" charset="0"/>
              </a:rPr>
              <a:t>Segregate the limitations that hinder the adaptation of  microservices data consistency approaches by industry</a:t>
            </a:r>
          </a:p>
          <a:p>
            <a:pPr lvl="1"/>
            <a:r>
              <a:rPr lang="en-US" i="1" dirty="0">
                <a:latin typeface="Times New Roman" panose="02020603050405020304" pitchFamily="18" charset="0"/>
                <a:cs typeface="Times New Roman" panose="02020603050405020304" pitchFamily="18" charset="0"/>
              </a:rPr>
              <a:t>Propose potential solutions to overcome selected limitations to increase industry adaptation of microservices data consistency approaches</a:t>
            </a:r>
            <a:endParaRPr lang="en-PK" sz="40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2D15D90-86B9-4379-97CB-8424C12E8CC2}"/>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2530E90E-FE0F-44D3-AFF9-5EA47307D757}"/>
              </a:ext>
            </a:extLst>
          </p:cNvPr>
          <p:cNvSpPr>
            <a:spLocks noGrp="1"/>
          </p:cNvSpPr>
          <p:nvPr>
            <p:ph type="sldNum" sz="quarter" idx="12"/>
          </p:nvPr>
        </p:nvSpPr>
        <p:spPr/>
        <p:txBody>
          <a:bodyPr/>
          <a:lstStyle/>
          <a:p>
            <a:fld id="{C7221504-9B11-43A7-9941-504061FC6673}" type="slidenum">
              <a:rPr lang="en-US" smtClean="0"/>
              <a:t>11</a:t>
            </a:fld>
            <a:endParaRPr lang="en-US"/>
          </a:p>
        </p:txBody>
      </p:sp>
    </p:spTree>
    <p:extLst>
      <p:ext uri="{BB962C8B-B14F-4D97-AF65-F5344CB8AC3E}">
        <p14:creationId xmlns:p14="http://schemas.microsoft.com/office/powerpoint/2010/main" val="113154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F818-CF76-456B-B3D3-A8F51D7571BA}"/>
              </a:ext>
            </a:extLst>
          </p:cNvPr>
          <p:cNvSpPr>
            <a:spLocks noGrp="1"/>
          </p:cNvSpPr>
          <p:nvPr>
            <p:ph type="title"/>
          </p:nvPr>
        </p:nvSpPr>
        <p:spPr/>
        <p:txBody>
          <a:bodyPr/>
          <a:lstStyle/>
          <a:p>
            <a:pPr algn="ctr"/>
            <a:r>
              <a:rPr lang="en-US" dirty="0"/>
              <a:t>Research Objectives</a:t>
            </a:r>
            <a:endParaRPr lang="en-PK" dirty="0"/>
          </a:p>
        </p:txBody>
      </p:sp>
      <p:sp>
        <p:nvSpPr>
          <p:cNvPr id="3" name="Content Placeholder 2">
            <a:extLst>
              <a:ext uri="{FF2B5EF4-FFF2-40B4-BE49-F238E27FC236}">
                <a16:creationId xmlns:a16="http://schemas.microsoft.com/office/drawing/2014/main" id="{C785F906-380C-4FF6-A813-54B626B0E2B4}"/>
              </a:ext>
            </a:extLst>
          </p:cNvPr>
          <p:cNvSpPr>
            <a:spLocks noGrp="1"/>
          </p:cNvSpPr>
          <p:nvPr>
            <p:ph idx="1"/>
          </p:nvPr>
        </p:nvSpPr>
        <p:spPr/>
        <p:txBody>
          <a:bodyPr anchor="t">
            <a:normAutofit/>
          </a:bodyPr>
          <a:lstStyle/>
          <a:p>
            <a:pPr marL="514350" indent="-514350">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Evaluate limitations of microservices data consistency approaches for industry adaptation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Design and proposed adaptation model.</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Testing and evaluation of proposed adaptation model.</a:t>
            </a:r>
            <a:endParaRPr lang="en-PK"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2D15D90-86B9-4379-97CB-8424C12E8CC2}"/>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2530E90E-FE0F-44D3-AFF9-5EA47307D757}"/>
              </a:ext>
            </a:extLst>
          </p:cNvPr>
          <p:cNvSpPr>
            <a:spLocks noGrp="1"/>
          </p:cNvSpPr>
          <p:nvPr>
            <p:ph type="sldNum" sz="quarter" idx="12"/>
          </p:nvPr>
        </p:nvSpPr>
        <p:spPr/>
        <p:txBody>
          <a:bodyPr/>
          <a:lstStyle/>
          <a:p>
            <a:fld id="{C7221504-9B11-43A7-9941-504061FC6673}" type="slidenum">
              <a:rPr lang="en-US" smtClean="0"/>
              <a:t>12</a:t>
            </a:fld>
            <a:endParaRPr lang="en-US"/>
          </a:p>
        </p:txBody>
      </p:sp>
    </p:spTree>
    <p:extLst>
      <p:ext uri="{BB962C8B-B14F-4D97-AF65-F5344CB8AC3E}">
        <p14:creationId xmlns:p14="http://schemas.microsoft.com/office/powerpoint/2010/main" val="217210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6FDD-293D-404B-989F-8B25C4553911}"/>
              </a:ext>
            </a:extLst>
          </p:cNvPr>
          <p:cNvSpPr>
            <a:spLocks noGrp="1"/>
          </p:cNvSpPr>
          <p:nvPr>
            <p:ph type="title"/>
          </p:nvPr>
        </p:nvSpPr>
        <p:spPr/>
        <p:txBody>
          <a:bodyPr/>
          <a:lstStyle/>
          <a:p>
            <a:r>
              <a:rPr lang="en-US" dirty="0"/>
              <a:t>Literature Review</a:t>
            </a:r>
          </a:p>
        </p:txBody>
      </p:sp>
      <p:sp>
        <p:nvSpPr>
          <p:cNvPr id="4" name="Footer Placeholder 3">
            <a:extLst>
              <a:ext uri="{FF2B5EF4-FFF2-40B4-BE49-F238E27FC236}">
                <a16:creationId xmlns:a16="http://schemas.microsoft.com/office/drawing/2014/main" id="{C861CA55-9324-4A80-BD82-36AE9FF6704B}"/>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F85B955-824C-4912-8E67-7554EA57CA8D}"/>
              </a:ext>
            </a:extLst>
          </p:cNvPr>
          <p:cNvSpPr>
            <a:spLocks noGrp="1"/>
          </p:cNvSpPr>
          <p:nvPr>
            <p:ph type="sldNum" sz="quarter" idx="12"/>
          </p:nvPr>
        </p:nvSpPr>
        <p:spPr/>
        <p:txBody>
          <a:bodyPr/>
          <a:lstStyle/>
          <a:p>
            <a:fld id="{C7221504-9B11-43A7-9941-504061FC6673}" type="slidenum">
              <a:rPr lang="en-US" smtClean="0"/>
              <a:t>13</a:t>
            </a:fld>
            <a:endParaRPr lang="en-US"/>
          </a:p>
        </p:txBody>
      </p:sp>
      <p:graphicFrame>
        <p:nvGraphicFramePr>
          <p:cNvPr id="8" name="Table 8">
            <a:extLst>
              <a:ext uri="{FF2B5EF4-FFF2-40B4-BE49-F238E27FC236}">
                <a16:creationId xmlns:a16="http://schemas.microsoft.com/office/drawing/2014/main" id="{ECA63235-84AE-4015-AEDE-9ED19D0297E5}"/>
              </a:ext>
            </a:extLst>
          </p:cNvPr>
          <p:cNvGraphicFramePr>
            <a:graphicFrameLocks noGrp="1"/>
          </p:cNvGraphicFramePr>
          <p:nvPr>
            <p:extLst>
              <p:ext uri="{D42A27DB-BD31-4B8C-83A1-F6EECF244321}">
                <p14:modId xmlns:p14="http://schemas.microsoft.com/office/powerpoint/2010/main" val="415174516"/>
              </p:ext>
            </p:extLst>
          </p:nvPr>
        </p:nvGraphicFramePr>
        <p:xfrm>
          <a:off x="595086" y="1332508"/>
          <a:ext cx="11001828" cy="5125720"/>
        </p:xfrm>
        <a:graphic>
          <a:graphicData uri="http://schemas.openxmlformats.org/drawingml/2006/table">
            <a:tbl>
              <a:tblPr firstRow="1" bandRow="1">
                <a:tableStyleId>{5940675A-B579-460E-94D1-54222C63F5DA}</a:tableStyleId>
              </a:tblPr>
              <a:tblGrid>
                <a:gridCol w="3323771">
                  <a:extLst>
                    <a:ext uri="{9D8B030D-6E8A-4147-A177-3AD203B41FA5}">
                      <a16:colId xmlns:a16="http://schemas.microsoft.com/office/drawing/2014/main" val="3273587924"/>
                    </a:ext>
                  </a:extLst>
                </a:gridCol>
                <a:gridCol w="2119086">
                  <a:extLst>
                    <a:ext uri="{9D8B030D-6E8A-4147-A177-3AD203B41FA5}">
                      <a16:colId xmlns:a16="http://schemas.microsoft.com/office/drawing/2014/main" val="3492936293"/>
                    </a:ext>
                  </a:extLst>
                </a:gridCol>
                <a:gridCol w="783771">
                  <a:extLst>
                    <a:ext uri="{9D8B030D-6E8A-4147-A177-3AD203B41FA5}">
                      <a16:colId xmlns:a16="http://schemas.microsoft.com/office/drawing/2014/main" val="789827663"/>
                    </a:ext>
                  </a:extLst>
                </a:gridCol>
                <a:gridCol w="4775200">
                  <a:extLst>
                    <a:ext uri="{9D8B030D-6E8A-4147-A177-3AD203B41FA5}">
                      <a16:colId xmlns:a16="http://schemas.microsoft.com/office/drawing/2014/main" val="1512612240"/>
                    </a:ext>
                  </a:extLst>
                </a:gridCol>
              </a:tblGrid>
              <a:tr h="370840">
                <a:tc>
                  <a:txBody>
                    <a:bodyPr/>
                    <a:lstStyle/>
                    <a:p>
                      <a:pPr algn="ctr"/>
                      <a:r>
                        <a:rPr lang="en-US" b="1" dirty="0"/>
                        <a:t>Research Papers</a:t>
                      </a:r>
                    </a:p>
                  </a:txBody>
                  <a:tcPr/>
                </a:tc>
                <a:tc>
                  <a:txBody>
                    <a:bodyPr/>
                    <a:lstStyle/>
                    <a:p>
                      <a:pPr algn="ctr"/>
                      <a:r>
                        <a:rPr lang="en-US" b="1" dirty="0"/>
                        <a:t>Author(s)</a:t>
                      </a:r>
                    </a:p>
                  </a:txBody>
                  <a:tcPr/>
                </a:tc>
                <a:tc>
                  <a:txBody>
                    <a:bodyPr/>
                    <a:lstStyle/>
                    <a:p>
                      <a:pPr algn="ctr"/>
                      <a:r>
                        <a:rPr lang="en-US" b="1" dirty="0"/>
                        <a:t>Year</a:t>
                      </a:r>
                    </a:p>
                  </a:txBody>
                  <a:tcPr/>
                </a:tc>
                <a:tc>
                  <a:txBody>
                    <a:bodyPr/>
                    <a:lstStyle/>
                    <a:p>
                      <a:pPr algn="ctr"/>
                      <a:r>
                        <a:rPr lang="en-US" b="1" dirty="0"/>
                        <a:t>Description</a:t>
                      </a:r>
                    </a:p>
                  </a:txBody>
                  <a:tcPr/>
                </a:tc>
                <a:extLst>
                  <a:ext uri="{0D108BD9-81ED-4DB2-BD59-A6C34878D82A}">
                    <a16:rowId xmlns:a16="http://schemas.microsoft.com/office/drawing/2014/main" val="1387297836"/>
                  </a:ext>
                </a:extLst>
              </a:tr>
              <a:tr h="370840">
                <a:tc>
                  <a:txBody>
                    <a:bodyPr/>
                    <a:lstStyle/>
                    <a:p>
                      <a:r>
                        <a:rPr lang="en-US" sz="1200" dirty="0"/>
                        <a:t>Data Management in Microservices: State of the Practice, Challenges, and Research Directions</a:t>
                      </a:r>
                    </a:p>
                  </a:txBody>
                  <a:tcPr/>
                </a:tc>
                <a:tc>
                  <a:txBody>
                    <a:bodyPr/>
                    <a:lstStyle/>
                    <a:p>
                      <a:r>
                        <a:rPr lang="en-US" sz="1200" b="0" i="0" u="none" strike="noStrike" kern="1200" baseline="0" dirty="0">
                          <a:solidFill>
                            <a:schemeClr val="tx1"/>
                          </a:solidFill>
                          <a:latin typeface="+mn-lt"/>
                          <a:ea typeface="+mn-ea"/>
                          <a:cs typeface="+mn-cs"/>
                        </a:rPr>
                        <a:t>Rodrigo </a:t>
                      </a:r>
                      <a:r>
                        <a:rPr lang="en-US" sz="1200" b="0" i="0" u="none" strike="noStrike" kern="1200" baseline="0" dirty="0" err="1">
                          <a:solidFill>
                            <a:schemeClr val="tx1"/>
                          </a:solidFill>
                          <a:latin typeface="+mn-lt"/>
                          <a:ea typeface="+mn-ea"/>
                          <a:cs typeface="+mn-cs"/>
                        </a:rPr>
                        <a:t>Laigner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Yongluan</a:t>
                      </a:r>
                      <a:r>
                        <a:rPr lang="en-US" sz="1200" b="0" i="0" u="none" strike="noStrike" kern="1200" baseline="0" dirty="0">
                          <a:solidFill>
                            <a:schemeClr val="tx1"/>
                          </a:solidFill>
                          <a:latin typeface="+mn-lt"/>
                          <a:ea typeface="+mn-ea"/>
                          <a:cs typeface="+mn-cs"/>
                        </a:rPr>
                        <a:t> Zhou</a:t>
                      </a:r>
                      <a:endParaRPr lang="en-US" sz="1200" dirty="0"/>
                    </a:p>
                  </a:txBody>
                  <a:tcPr/>
                </a:tc>
                <a:tc>
                  <a:txBody>
                    <a:bodyPr/>
                    <a:lstStyle/>
                    <a:p>
                      <a:pPr algn="ctr"/>
                      <a:r>
                        <a:rPr lang="en-US" sz="1200" dirty="0"/>
                        <a:t>2021</a:t>
                      </a:r>
                    </a:p>
                  </a:txBody>
                  <a:tcPr/>
                </a:tc>
                <a:tc>
                  <a:txBody>
                    <a:bodyPr/>
                    <a:lstStyle/>
                    <a:p>
                      <a:pPr algn="just"/>
                      <a:r>
                        <a:rPr lang="en-US" sz="1200" dirty="0"/>
                        <a:t>An investigation of the state of the practice and challenges practitioners face regarding data management in microservices is lacking. To bridge this gap, They conducted a systematic literature review of representative articles reporting the adoption of microservices in open-source paradigm. </a:t>
                      </a:r>
                    </a:p>
                    <a:p>
                      <a:pPr algn="just"/>
                      <a:r>
                        <a:rPr lang="en-US" sz="1200" dirty="0"/>
                        <a:t>It is used to categorize the state of practice of data management in microservices and observe several foundational challenges</a:t>
                      </a:r>
                    </a:p>
                  </a:txBody>
                  <a:tcPr/>
                </a:tc>
                <a:extLst>
                  <a:ext uri="{0D108BD9-81ED-4DB2-BD59-A6C34878D82A}">
                    <a16:rowId xmlns:a16="http://schemas.microsoft.com/office/drawing/2014/main" val="2082776591"/>
                  </a:ext>
                </a:extLst>
              </a:tr>
              <a:tr h="370840">
                <a:tc>
                  <a:txBody>
                    <a:bodyPr/>
                    <a:lstStyle/>
                    <a:p>
                      <a:r>
                        <a:rPr lang="en-US" sz="1200" kern="1200" dirty="0">
                          <a:solidFill>
                            <a:schemeClr val="tx1"/>
                          </a:solidFill>
                          <a:latin typeface="+mn-lt"/>
                          <a:ea typeface="+mn-ea"/>
                          <a:cs typeface="+mn-cs"/>
                        </a:rPr>
                        <a:t>Microservice Practices Reconsidered in Industry</a:t>
                      </a:r>
                    </a:p>
                  </a:txBody>
                  <a:tcPr/>
                </a:tc>
                <a:tc>
                  <a:txBody>
                    <a:bodyPr/>
                    <a:lstStyle/>
                    <a:p>
                      <a:pPr algn="just"/>
                      <a:r>
                        <a:rPr lang="en-US" sz="1200" kern="1200" dirty="0" err="1">
                          <a:solidFill>
                            <a:schemeClr val="tx1"/>
                          </a:solidFill>
                          <a:latin typeface="+mn-lt"/>
                          <a:ea typeface="+mn-ea"/>
                          <a:cs typeface="+mn-cs"/>
                        </a:rPr>
                        <a:t>Qilin</a:t>
                      </a:r>
                      <a:r>
                        <a:rPr lang="en-US" sz="1200" kern="1200" dirty="0">
                          <a:solidFill>
                            <a:schemeClr val="tx1"/>
                          </a:solidFill>
                          <a:latin typeface="+mn-lt"/>
                          <a:ea typeface="+mn-ea"/>
                          <a:cs typeface="+mn-cs"/>
                        </a:rPr>
                        <a:t> Xiang, Xin Peng, </a:t>
                      </a:r>
                      <a:r>
                        <a:rPr lang="en-US" sz="1200" kern="1200" dirty="0" err="1">
                          <a:solidFill>
                            <a:schemeClr val="tx1"/>
                          </a:solidFill>
                          <a:latin typeface="+mn-lt"/>
                          <a:ea typeface="+mn-ea"/>
                          <a:cs typeface="+mn-cs"/>
                        </a:rPr>
                        <a:t>Chuan</a:t>
                      </a:r>
                      <a:r>
                        <a:rPr lang="en-US" sz="1200" kern="1200" dirty="0">
                          <a:solidFill>
                            <a:schemeClr val="tx1"/>
                          </a:solidFill>
                          <a:latin typeface="+mn-lt"/>
                          <a:ea typeface="+mn-ea"/>
                          <a:cs typeface="+mn-cs"/>
                        </a:rPr>
                        <a:t> He, </a:t>
                      </a:r>
                      <a:r>
                        <a:rPr lang="en-US" sz="1200" kern="1200" dirty="0" err="1">
                          <a:solidFill>
                            <a:schemeClr val="tx1"/>
                          </a:solidFill>
                          <a:latin typeface="+mn-lt"/>
                          <a:ea typeface="+mn-ea"/>
                          <a:cs typeface="+mn-cs"/>
                        </a:rPr>
                        <a:t>Hanzhang</a:t>
                      </a:r>
                      <a:r>
                        <a:rPr lang="en-US" sz="1200" kern="1200" dirty="0">
                          <a:solidFill>
                            <a:schemeClr val="tx1"/>
                          </a:solidFill>
                          <a:latin typeface="+mn-lt"/>
                          <a:ea typeface="+mn-ea"/>
                          <a:cs typeface="+mn-cs"/>
                        </a:rPr>
                        <a:t> Wang, Tao </a:t>
                      </a:r>
                      <a:r>
                        <a:rPr lang="en-US" sz="1200" kern="1200" dirty="0" err="1">
                          <a:solidFill>
                            <a:schemeClr val="tx1"/>
                          </a:solidFill>
                          <a:latin typeface="+mn-lt"/>
                          <a:ea typeface="+mn-ea"/>
                          <a:cs typeface="+mn-cs"/>
                        </a:rPr>
                        <a:t>Xie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Dewei</a:t>
                      </a:r>
                      <a:r>
                        <a:rPr lang="en-US" sz="1200" kern="1200" dirty="0">
                          <a:solidFill>
                            <a:schemeClr val="tx1"/>
                          </a:solidFill>
                          <a:latin typeface="+mn-lt"/>
                          <a:ea typeface="+mn-ea"/>
                          <a:cs typeface="+mn-cs"/>
                        </a:rPr>
                        <a:t> Liu, Gang Zhang, and </a:t>
                      </a:r>
                      <a:r>
                        <a:rPr lang="en-US" sz="1200" kern="1200" dirty="0" err="1">
                          <a:solidFill>
                            <a:schemeClr val="tx1"/>
                          </a:solidFill>
                          <a:latin typeface="+mn-lt"/>
                          <a:ea typeface="+mn-ea"/>
                          <a:cs typeface="+mn-cs"/>
                        </a:rPr>
                        <a:t>Yuanfang</a:t>
                      </a:r>
                      <a:r>
                        <a:rPr lang="en-US" sz="1200" kern="1200" dirty="0">
                          <a:solidFill>
                            <a:schemeClr val="tx1"/>
                          </a:solidFill>
                          <a:latin typeface="+mn-lt"/>
                          <a:ea typeface="+mn-ea"/>
                          <a:cs typeface="+mn-cs"/>
                        </a:rPr>
                        <a:t> Cai</a:t>
                      </a:r>
                    </a:p>
                  </a:txBody>
                  <a:tcPr/>
                </a:tc>
                <a:tc>
                  <a:txBody>
                    <a:bodyPr/>
                    <a:lstStyle/>
                    <a:p>
                      <a:pPr algn="ctr"/>
                      <a:r>
                        <a:rPr lang="en-US" sz="1200" kern="1200" dirty="0">
                          <a:solidFill>
                            <a:schemeClr val="tx1"/>
                          </a:solidFill>
                          <a:latin typeface="+mn-lt"/>
                          <a:ea typeface="+mn-ea"/>
                          <a:cs typeface="+mn-cs"/>
                        </a:rPr>
                        <a:t>2021</a:t>
                      </a:r>
                    </a:p>
                  </a:txBody>
                  <a:tcPr/>
                </a:tc>
                <a:tc>
                  <a:txBody>
                    <a:bodyPr/>
                    <a:lstStyle/>
                    <a:p>
                      <a:pPr algn="just"/>
                      <a:r>
                        <a:rPr lang="en-US" sz="1200" b="0" i="0" u="none" strike="noStrike" kern="1200" baseline="0" dirty="0">
                          <a:solidFill>
                            <a:schemeClr val="tx1"/>
                          </a:solidFill>
                          <a:latin typeface="+mn-lt"/>
                          <a:ea typeface="+mn-ea"/>
                          <a:cs typeface="+mn-cs"/>
                        </a:rPr>
                        <a:t>Microservice systems implemented in industry vary a lot in terms of adopted practices and achieved benefits, drastically different from what is advocated in the literature. They conduct an empirical study, including an online survey with 51 responses and 14 interviews for experienced microservice experts to advance our understanding regarding to microservice practices in industry</a:t>
                      </a:r>
                      <a:endParaRPr lang="en-US" sz="1200" dirty="0"/>
                    </a:p>
                  </a:txBody>
                  <a:tcPr/>
                </a:tc>
                <a:extLst>
                  <a:ext uri="{0D108BD9-81ED-4DB2-BD59-A6C34878D82A}">
                    <a16:rowId xmlns:a16="http://schemas.microsoft.com/office/drawing/2014/main" val="3670855448"/>
                  </a:ext>
                </a:extLst>
              </a:tr>
              <a:tr h="370840">
                <a:tc>
                  <a:txBody>
                    <a:bodyPr/>
                    <a:lstStyle/>
                    <a:p>
                      <a:r>
                        <a:rPr lang="en-US" sz="1200" dirty="0"/>
                        <a:t>On the Nature of Issues in Five Open Source Microservices Systems: An Empirical Study</a:t>
                      </a:r>
                    </a:p>
                  </a:txBody>
                  <a:tcPr/>
                </a:tc>
                <a:tc>
                  <a:txBody>
                    <a:bodyPr/>
                    <a:lstStyle/>
                    <a:p>
                      <a:r>
                        <a:rPr lang="en-US" sz="1200" b="0" i="0" u="none" strike="noStrike" kern="1200" baseline="0" dirty="0">
                          <a:solidFill>
                            <a:schemeClr val="tx1"/>
                          </a:solidFill>
                          <a:latin typeface="+mn-lt"/>
                          <a:ea typeface="+mn-ea"/>
                          <a:cs typeface="+mn-cs"/>
                        </a:rPr>
                        <a:t>Muhammad Waseem1, Peng Liang1∗, </a:t>
                      </a:r>
                      <a:r>
                        <a:rPr lang="en-US" sz="1200" b="0" i="0" u="none" strike="noStrike" kern="1200" baseline="0" dirty="0" err="1">
                          <a:solidFill>
                            <a:schemeClr val="tx1"/>
                          </a:solidFill>
                          <a:latin typeface="+mn-lt"/>
                          <a:ea typeface="+mn-ea"/>
                          <a:cs typeface="+mn-cs"/>
                        </a:rPr>
                        <a:t>Mojtaba</a:t>
                      </a:r>
                      <a:r>
                        <a:rPr lang="en-US" sz="1200" b="0" i="0" u="none" strike="noStrike" kern="1200" baseline="0" dirty="0">
                          <a:solidFill>
                            <a:schemeClr val="tx1"/>
                          </a:solidFill>
                          <a:latin typeface="+mn-lt"/>
                          <a:ea typeface="+mn-ea"/>
                          <a:cs typeface="+mn-cs"/>
                        </a:rPr>
                        <a:t> Shahin2, Aakash Ahmad3, Ali Rezaei Nasab4</a:t>
                      </a:r>
                      <a:endParaRPr lang="en-US" sz="1200" dirty="0"/>
                    </a:p>
                  </a:txBody>
                  <a:tcPr/>
                </a:tc>
                <a:tc>
                  <a:txBody>
                    <a:bodyPr/>
                    <a:lstStyle/>
                    <a:p>
                      <a:pPr algn="ctr"/>
                      <a:r>
                        <a:rPr lang="en-US" sz="1200" dirty="0"/>
                        <a:t>2021</a:t>
                      </a:r>
                    </a:p>
                  </a:txBody>
                  <a:tcPr/>
                </a:tc>
                <a:tc>
                  <a:txBody>
                    <a:bodyPr/>
                    <a:lstStyle/>
                    <a:p>
                      <a:pPr algn="just"/>
                      <a:r>
                        <a:rPr lang="en-US" sz="1200" dirty="0"/>
                        <a:t>There is a limited evidence-based and thorough understanding of the types of issues (e.g., faults, errors, failures, mistakes) faced by microservices system developers and causes that trigger the issues. Such evidence-based understanding of issues and causes is vital for long-term, impactful, and quality research and practice in the MSA style.</a:t>
                      </a:r>
                    </a:p>
                  </a:txBody>
                  <a:tcPr/>
                </a:tc>
                <a:extLst>
                  <a:ext uri="{0D108BD9-81ED-4DB2-BD59-A6C34878D82A}">
                    <a16:rowId xmlns:a16="http://schemas.microsoft.com/office/drawing/2014/main" val="1005135787"/>
                  </a:ext>
                </a:extLst>
              </a:tr>
              <a:tr h="370840">
                <a:tc>
                  <a:txBody>
                    <a:bodyPr/>
                    <a:lstStyle/>
                    <a:p>
                      <a:r>
                        <a:rPr lang="en-US" sz="1200" dirty="0"/>
                        <a:t>Enforcing Consistency in Microservice Architectures through Event-based Constraints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Rodrigo </a:t>
                      </a:r>
                      <a:r>
                        <a:rPr lang="en-US" sz="1200" b="0" i="0" u="none" strike="noStrike" kern="1200" baseline="0" dirty="0" err="1">
                          <a:solidFill>
                            <a:schemeClr val="tx1"/>
                          </a:solidFill>
                          <a:latin typeface="+mn-lt"/>
                          <a:ea typeface="+mn-ea"/>
                          <a:cs typeface="+mn-cs"/>
                        </a:rPr>
                        <a:t>Laigner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Yongluan</a:t>
                      </a:r>
                      <a:r>
                        <a:rPr lang="en-US" sz="1200" b="0" i="0" u="none" strike="noStrike" kern="1200" baseline="0" dirty="0">
                          <a:solidFill>
                            <a:schemeClr val="tx1"/>
                          </a:solidFill>
                          <a:latin typeface="+mn-lt"/>
                          <a:ea typeface="+mn-ea"/>
                          <a:cs typeface="+mn-cs"/>
                        </a:rPr>
                        <a:t> Zhou</a:t>
                      </a:r>
                      <a:endParaRPr lang="en-US" sz="1200" dirty="0"/>
                    </a:p>
                    <a:p>
                      <a:endParaRPr lang="en-US" sz="1200" dirty="0"/>
                    </a:p>
                  </a:txBody>
                  <a:tcPr/>
                </a:tc>
                <a:tc>
                  <a:txBody>
                    <a:bodyPr/>
                    <a:lstStyle/>
                    <a:p>
                      <a:pPr algn="ctr"/>
                      <a:r>
                        <a:rPr lang="en-US" sz="1200" dirty="0"/>
                        <a:t>2021</a:t>
                      </a:r>
                    </a:p>
                  </a:txBody>
                  <a:tcPr/>
                </a:tc>
                <a:tc>
                  <a:txBody>
                    <a:bodyPr/>
                    <a:lstStyle/>
                    <a:p>
                      <a:pPr algn="just"/>
                      <a:r>
                        <a:rPr lang="en-US" sz="1200" dirty="0"/>
                        <a:t>Decomposition of an application into small and independent components, in which each encapsulating its own state and communicating via asynchronous events, new components and events can be easily integrated into the system.  However, by pursuing a model where events are generated and processed at the application-level, developers have a hard time to safeguard arbitrary event interleaving`s from doing harm to application safety. </a:t>
                      </a:r>
                    </a:p>
                  </a:txBody>
                  <a:tcPr/>
                </a:tc>
                <a:extLst>
                  <a:ext uri="{0D108BD9-81ED-4DB2-BD59-A6C34878D82A}">
                    <a16:rowId xmlns:a16="http://schemas.microsoft.com/office/drawing/2014/main" val="239823693"/>
                  </a:ext>
                </a:extLst>
              </a:tr>
            </a:tbl>
          </a:graphicData>
        </a:graphic>
      </p:graphicFrame>
    </p:spTree>
    <p:extLst>
      <p:ext uri="{BB962C8B-B14F-4D97-AF65-F5344CB8AC3E}">
        <p14:creationId xmlns:p14="http://schemas.microsoft.com/office/powerpoint/2010/main" val="72014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6FDD-293D-404B-989F-8B25C4553911}"/>
              </a:ext>
            </a:extLst>
          </p:cNvPr>
          <p:cNvSpPr>
            <a:spLocks noGrp="1"/>
          </p:cNvSpPr>
          <p:nvPr>
            <p:ph type="title"/>
          </p:nvPr>
        </p:nvSpPr>
        <p:spPr/>
        <p:txBody>
          <a:bodyPr/>
          <a:lstStyle/>
          <a:p>
            <a:r>
              <a:rPr lang="en-US" dirty="0"/>
              <a:t>Literature Review </a:t>
            </a:r>
            <a:r>
              <a:rPr lang="en-US" sz="3600" dirty="0"/>
              <a:t>(Cont.)</a:t>
            </a:r>
            <a:endParaRPr lang="en-US" dirty="0"/>
          </a:p>
        </p:txBody>
      </p:sp>
      <p:sp>
        <p:nvSpPr>
          <p:cNvPr id="4" name="Footer Placeholder 3">
            <a:extLst>
              <a:ext uri="{FF2B5EF4-FFF2-40B4-BE49-F238E27FC236}">
                <a16:creationId xmlns:a16="http://schemas.microsoft.com/office/drawing/2014/main" id="{C861CA55-9324-4A80-BD82-36AE9FF6704B}"/>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F85B955-824C-4912-8E67-7554EA57CA8D}"/>
              </a:ext>
            </a:extLst>
          </p:cNvPr>
          <p:cNvSpPr>
            <a:spLocks noGrp="1"/>
          </p:cNvSpPr>
          <p:nvPr>
            <p:ph type="sldNum" sz="quarter" idx="12"/>
          </p:nvPr>
        </p:nvSpPr>
        <p:spPr/>
        <p:txBody>
          <a:bodyPr/>
          <a:lstStyle/>
          <a:p>
            <a:fld id="{C7221504-9B11-43A7-9941-504061FC6673}" type="slidenum">
              <a:rPr lang="en-US" smtClean="0"/>
              <a:t>14</a:t>
            </a:fld>
            <a:endParaRPr lang="en-US"/>
          </a:p>
        </p:txBody>
      </p:sp>
      <p:graphicFrame>
        <p:nvGraphicFramePr>
          <p:cNvPr id="8" name="Table 8">
            <a:extLst>
              <a:ext uri="{FF2B5EF4-FFF2-40B4-BE49-F238E27FC236}">
                <a16:creationId xmlns:a16="http://schemas.microsoft.com/office/drawing/2014/main" id="{ECA63235-84AE-4015-AEDE-9ED19D0297E5}"/>
              </a:ext>
            </a:extLst>
          </p:cNvPr>
          <p:cNvGraphicFramePr>
            <a:graphicFrameLocks noGrp="1"/>
          </p:cNvGraphicFramePr>
          <p:nvPr>
            <p:extLst>
              <p:ext uri="{D42A27DB-BD31-4B8C-83A1-F6EECF244321}">
                <p14:modId xmlns:p14="http://schemas.microsoft.com/office/powerpoint/2010/main" val="1573644166"/>
              </p:ext>
            </p:extLst>
          </p:nvPr>
        </p:nvGraphicFramePr>
        <p:xfrm>
          <a:off x="583656" y="1599208"/>
          <a:ext cx="11001828" cy="4211320"/>
        </p:xfrm>
        <a:graphic>
          <a:graphicData uri="http://schemas.openxmlformats.org/drawingml/2006/table">
            <a:tbl>
              <a:tblPr firstRow="1" bandRow="1">
                <a:tableStyleId>{5940675A-B579-460E-94D1-54222C63F5DA}</a:tableStyleId>
              </a:tblPr>
              <a:tblGrid>
                <a:gridCol w="3323771">
                  <a:extLst>
                    <a:ext uri="{9D8B030D-6E8A-4147-A177-3AD203B41FA5}">
                      <a16:colId xmlns:a16="http://schemas.microsoft.com/office/drawing/2014/main" val="3273587924"/>
                    </a:ext>
                  </a:extLst>
                </a:gridCol>
                <a:gridCol w="2119086">
                  <a:extLst>
                    <a:ext uri="{9D8B030D-6E8A-4147-A177-3AD203B41FA5}">
                      <a16:colId xmlns:a16="http://schemas.microsoft.com/office/drawing/2014/main" val="3492936293"/>
                    </a:ext>
                  </a:extLst>
                </a:gridCol>
                <a:gridCol w="783771">
                  <a:extLst>
                    <a:ext uri="{9D8B030D-6E8A-4147-A177-3AD203B41FA5}">
                      <a16:colId xmlns:a16="http://schemas.microsoft.com/office/drawing/2014/main" val="789827663"/>
                    </a:ext>
                  </a:extLst>
                </a:gridCol>
                <a:gridCol w="4775200">
                  <a:extLst>
                    <a:ext uri="{9D8B030D-6E8A-4147-A177-3AD203B41FA5}">
                      <a16:colId xmlns:a16="http://schemas.microsoft.com/office/drawing/2014/main" val="1512612240"/>
                    </a:ext>
                  </a:extLst>
                </a:gridCol>
              </a:tblGrid>
              <a:tr h="370840">
                <a:tc>
                  <a:txBody>
                    <a:bodyPr/>
                    <a:lstStyle/>
                    <a:p>
                      <a:pPr algn="ctr"/>
                      <a:r>
                        <a:rPr lang="en-US" b="1" dirty="0"/>
                        <a:t>Research Papers</a:t>
                      </a:r>
                    </a:p>
                  </a:txBody>
                  <a:tcPr/>
                </a:tc>
                <a:tc>
                  <a:txBody>
                    <a:bodyPr/>
                    <a:lstStyle/>
                    <a:p>
                      <a:pPr algn="ctr"/>
                      <a:r>
                        <a:rPr lang="en-US" b="1" dirty="0"/>
                        <a:t>Author(s)</a:t>
                      </a:r>
                    </a:p>
                  </a:txBody>
                  <a:tcPr/>
                </a:tc>
                <a:tc>
                  <a:txBody>
                    <a:bodyPr/>
                    <a:lstStyle/>
                    <a:p>
                      <a:pPr algn="ctr"/>
                      <a:r>
                        <a:rPr lang="en-US" b="1" dirty="0"/>
                        <a:t>Year</a:t>
                      </a:r>
                    </a:p>
                  </a:txBody>
                  <a:tcPr/>
                </a:tc>
                <a:tc>
                  <a:txBody>
                    <a:bodyPr/>
                    <a:lstStyle/>
                    <a:p>
                      <a:pPr algn="ctr"/>
                      <a:r>
                        <a:rPr lang="en-US" b="1" dirty="0"/>
                        <a:t>Description</a:t>
                      </a:r>
                    </a:p>
                  </a:txBody>
                  <a:tcPr/>
                </a:tc>
                <a:extLst>
                  <a:ext uri="{0D108BD9-81ED-4DB2-BD59-A6C34878D82A}">
                    <a16:rowId xmlns:a16="http://schemas.microsoft.com/office/drawing/2014/main" val="1387297836"/>
                  </a:ext>
                </a:extLst>
              </a:tr>
              <a:tr h="370840">
                <a:tc>
                  <a:txBody>
                    <a:bodyPr/>
                    <a:lstStyle/>
                    <a:p>
                      <a:r>
                        <a:rPr lang="en-US" sz="1200" dirty="0"/>
                        <a:t>Performance Analysis of Microservices Design</a:t>
                      </a:r>
                    </a:p>
                    <a:p>
                      <a:r>
                        <a:rPr lang="en-US" sz="1200" dirty="0"/>
                        <a:t>Patterns</a:t>
                      </a:r>
                    </a:p>
                  </a:txBody>
                  <a:tcPr/>
                </a:tc>
                <a:tc>
                  <a:txBody>
                    <a:bodyPr/>
                    <a:lstStyle/>
                    <a:p>
                      <a:r>
                        <a:rPr lang="en-US" sz="1200" b="0" i="0" u="none" strike="noStrike" kern="1200" baseline="0" dirty="0" err="1">
                          <a:solidFill>
                            <a:schemeClr val="tx1"/>
                          </a:solidFill>
                          <a:latin typeface="+mn-lt"/>
                          <a:ea typeface="+mn-ea"/>
                          <a:cs typeface="+mn-cs"/>
                        </a:rPr>
                        <a:t>Akhan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Akbulut</a:t>
                      </a:r>
                      <a:r>
                        <a:rPr lang="en-US" sz="1200" b="0" i="0" u="none" strike="noStrike" kern="1200" baseline="0" dirty="0">
                          <a:solidFill>
                            <a:schemeClr val="tx1"/>
                          </a:solidFill>
                          <a:latin typeface="+mn-lt"/>
                          <a:ea typeface="+mn-ea"/>
                          <a:cs typeface="+mn-cs"/>
                        </a:rPr>
                        <a:t>, Member, IEEE, and Harry G. </a:t>
                      </a:r>
                      <a:r>
                        <a:rPr lang="en-US" sz="1200" b="0" i="0" u="none" strike="noStrike" kern="1200" baseline="0" dirty="0" err="1">
                          <a:solidFill>
                            <a:schemeClr val="tx1"/>
                          </a:solidFill>
                          <a:latin typeface="+mn-lt"/>
                          <a:ea typeface="+mn-ea"/>
                          <a:cs typeface="+mn-cs"/>
                        </a:rPr>
                        <a:t>Perros</a:t>
                      </a:r>
                      <a:r>
                        <a:rPr lang="en-US" sz="1200" b="0" i="0" u="none" strike="noStrike" kern="1200" baseline="0" dirty="0">
                          <a:solidFill>
                            <a:schemeClr val="tx1"/>
                          </a:solidFill>
                          <a:latin typeface="+mn-lt"/>
                          <a:ea typeface="+mn-ea"/>
                          <a:cs typeface="+mn-cs"/>
                        </a:rPr>
                        <a:t>, Fellow, IEEE</a:t>
                      </a:r>
                      <a:endParaRPr lang="en-US" sz="1200" dirty="0"/>
                    </a:p>
                  </a:txBody>
                  <a:tcPr/>
                </a:tc>
                <a:tc>
                  <a:txBody>
                    <a:bodyPr/>
                    <a:lstStyle/>
                    <a:p>
                      <a:pPr algn="ctr"/>
                      <a:r>
                        <a:rPr lang="en-US" sz="1200" dirty="0"/>
                        <a:t>2019</a:t>
                      </a:r>
                    </a:p>
                  </a:txBody>
                  <a:tcPr/>
                </a:tc>
                <a:tc>
                  <a:txBody>
                    <a:bodyPr/>
                    <a:lstStyle/>
                    <a:p>
                      <a:pPr algn="just"/>
                      <a:r>
                        <a:rPr lang="en-US" sz="1200" dirty="0"/>
                        <a:t>Business interest in microservices is increasing since the microservices architecture brings a lightweight, independent, reuse-oriented, and fast service deployment approach that minimizes infrastructural risks. This approach is at an early stage of its development, and in view of this, it is important to understand the performance of its design patterns</a:t>
                      </a:r>
                    </a:p>
                  </a:txBody>
                  <a:tcPr/>
                </a:tc>
                <a:extLst>
                  <a:ext uri="{0D108BD9-81ED-4DB2-BD59-A6C34878D82A}">
                    <a16:rowId xmlns:a16="http://schemas.microsoft.com/office/drawing/2014/main" val="2082776591"/>
                  </a:ext>
                </a:extLst>
              </a:tr>
              <a:tr h="370840">
                <a:tc>
                  <a:txBody>
                    <a:bodyPr/>
                    <a:lstStyle/>
                    <a:p>
                      <a:r>
                        <a:rPr lang="en-US" sz="1200" kern="1200" dirty="0">
                          <a:solidFill>
                            <a:schemeClr val="tx1"/>
                          </a:solidFill>
                          <a:latin typeface="+mn-lt"/>
                          <a:ea typeface="+mn-ea"/>
                          <a:cs typeface="+mn-cs"/>
                        </a:rPr>
                        <a:t>Evaluation of Data Storage Patterns in Microservices </a:t>
                      </a:r>
                      <a:r>
                        <a:rPr lang="en-US" sz="1200" kern="1200" dirty="0" err="1">
                          <a:solidFill>
                            <a:schemeClr val="tx1"/>
                          </a:solidFill>
                          <a:latin typeface="+mn-lt"/>
                          <a:ea typeface="+mn-ea"/>
                          <a:cs typeface="+mn-cs"/>
                        </a:rPr>
                        <a:t>Archicture</a:t>
                      </a:r>
                      <a:endParaRPr lang="en-US" sz="1200" kern="1200" dirty="0">
                        <a:solidFill>
                          <a:schemeClr val="tx1"/>
                        </a:solidFill>
                        <a:latin typeface="+mn-lt"/>
                        <a:ea typeface="+mn-ea"/>
                        <a:cs typeface="+mn-cs"/>
                      </a:endParaRPr>
                    </a:p>
                  </a:txBody>
                  <a:tcPr/>
                </a:tc>
                <a:tc>
                  <a:txBody>
                    <a:bodyPr/>
                    <a:lstStyle/>
                    <a:p>
                      <a:pPr algn="just"/>
                      <a:r>
                        <a:rPr lang="en-US" sz="1200" kern="1200" dirty="0" err="1">
                          <a:solidFill>
                            <a:schemeClr val="tx1"/>
                          </a:solidFill>
                          <a:latin typeface="+mn-lt"/>
                          <a:ea typeface="+mn-ea"/>
                          <a:cs typeface="+mn-cs"/>
                        </a:rPr>
                        <a:t>Munonye</a:t>
                      </a:r>
                      <a:r>
                        <a:rPr lang="en-US" sz="1200" kern="1200" dirty="0">
                          <a:solidFill>
                            <a:schemeClr val="tx1"/>
                          </a:solidFill>
                          <a:latin typeface="+mn-lt"/>
                          <a:ea typeface="+mn-ea"/>
                          <a:cs typeface="+mn-cs"/>
                        </a:rPr>
                        <a:t> K*, </a:t>
                      </a:r>
                      <a:r>
                        <a:rPr lang="en-US" sz="1200" kern="1200" dirty="0" err="1">
                          <a:solidFill>
                            <a:schemeClr val="tx1"/>
                          </a:solidFill>
                          <a:latin typeface="+mn-lt"/>
                          <a:ea typeface="+mn-ea"/>
                          <a:cs typeface="+mn-cs"/>
                        </a:rPr>
                        <a:t>Martinek</a:t>
                      </a:r>
                      <a:r>
                        <a:rPr lang="en-US" sz="1200" kern="1200" dirty="0">
                          <a:solidFill>
                            <a:schemeClr val="tx1"/>
                          </a:solidFill>
                          <a:latin typeface="+mn-lt"/>
                          <a:ea typeface="+mn-ea"/>
                          <a:cs typeface="+mn-cs"/>
                        </a:rPr>
                        <a:t> P**</a:t>
                      </a:r>
                    </a:p>
                  </a:txBody>
                  <a:tcPr/>
                </a:tc>
                <a:tc>
                  <a:txBody>
                    <a:bodyPr/>
                    <a:lstStyle/>
                    <a:p>
                      <a:pPr algn="ctr"/>
                      <a:r>
                        <a:rPr lang="en-US" sz="1200" kern="1200" dirty="0">
                          <a:solidFill>
                            <a:schemeClr val="tx1"/>
                          </a:solidFill>
                          <a:latin typeface="+mn-lt"/>
                          <a:ea typeface="+mn-ea"/>
                          <a:cs typeface="+mn-cs"/>
                        </a:rPr>
                        <a:t>2020</a:t>
                      </a:r>
                    </a:p>
                  </a:txBody>
                  <a:tcPr/>
                </a:tc>
                <a:tc>
                  <a:txBody>
                    <a:bodyPr/>
                    <a:lstStyle/>
                    <a:p>
                      <a:r>
                        <a:rPr lang="en-US" sz="1200" b="0" i="0" u="none" strike="noStrike" kern="1200" baseline="0" dirty="0">
                          <a:solidFill>
                            <a:schemeClr val="tx1"/>
                          </a:solidFill>
                          <a:latin typeface="+mn-lt"/>
                          <a:ea typeface="+mn-ea"/>
                          <a:cs typeface="+mn-cs"/>
                        </a:rPr>
                        <a:t>In this research, we would examine five possible data storage patterns for microservices. The evaluation would include setting up prototypes and evaluating the performance of both RDBMS and document-store enabled data stores for microservice architecture.</a:t>
                      </a:r>
                      <a:endParaRPr lang="en-US" sz="1200" dirty="0"/>
                    </a:p>
                  </a:txBody>
                  <a:tcPr/>
                </a:tc>
                <a:extLst>
                  <a:ext uri="{0D108BD9-81ED-4DB2-BD59-A6C34878D82A}">
                    <a16:rowId xmlns:a16="http://schemas.microsoft.com/office/drawing/2014/main" val="3670855448"/>
                  </a:ext>
                </a:extLst>
              </a:tr>
              <a:tr h="370840">
                <a:tc>
                  <a:txBody>
                    <a:bodyPr/>
                    <a:lstStyle/>
                    <a:p>
                      <a:r>
                        <a:rPr lang="en-US" sz="1200" dirty="0"/>
                        <a:t>2PC - a distributed transaction concurrency control protocol of multi-microservice based on cloud computing platform</a:t>
                      </a:r>
                    </a:p>
                  </a:txBody>
                  <a:tcPr/>
                </a:tc>
                <a:tc>
                  <a:txBody>
                    <a:bodyPr/>
                    <a:lstStyle/>
                    <a:p>
                      <a:r>
                        <a:rPr lang="en-US" sz="1200" b="0" i="0" u="none" strike="noStrike" kern="1200" baseline="0" dirty="0">
                          <a:solidFill>
                            <a:schemeClr val="tx1"/>
                          </a:solidFill>
                          <a:latin typeface="+mn-lt"/>
                          <a:ea typeface="+mn-ea"/>
                          <a:cs typeface="+mn-cs"/>
                        </a:rPr>
                        <a:t>Pan Fan1, Jing Liu1*, Wei Yin2, Hui Wang2, </a:t>
                      </a:r>
                      <a:r>
                        <a:rPr lang="en-US" sz="1200" b="0" i="0" u="none" strike="noStrike" kern="1200" baseline="0" dirty="0" err="1">
                          <a:solidFill>
                            <a:schemeClr val="tx1"/>
                          </a:solidFill>
                          <a:latin typeface="+mn-lt"/>
                          <a:ea typeface="+mn-ea"/>
                          <a:cs typeface="+mn-cs"/>
                        </a:rPr>
                        <a:t>Xiaohong</a:t>
                      </a:r>
                      <a:r>
                        <a:rPr lang="en-US" sz="1200" b="0" i="0" u="none" strike="noStrike" kern="1200" baseline="0" dirty="0">
                          <a:solidFill>
                            <a:schemeClr val="tx1"/>
                          </a:solidFill>
                          <a:latin typeface="+mn-lt"/>
                          <a:ea typeface="+mn-ea"/>
                          <a:cs typeface="+mn-cs"/>
                        </a:rPr>
                        <a:t> Chen1 and </a:t>
                      </a:r>
                      <a:r>
                        <a:rPr lang="en-US" sz="1200" b="0" i="0" u="none" strike="noStrike" kern="1200" baseline="0" dirty="0" err="1">
                          <a:solidFill>
                            <a:schemeClr val="tx1"/>
                          </a:solidFill>
                          <a:latin typeface="+mn-lt"/>
                          <a:ea typeface="+mn-ea"/>
                          <a:cs typeface="+mn-cs"/>
                        </a:rPr>
                        <a:t>Haiying</a:t>
                      </a:r>
                      <a:r>
                        <a:rPr lang="en-US" sz="1200" b="0" i="0" u="none" strike="noStrike" kern="1200" baseline="0" dirty="0">
                          <a:solidFill>
                            <a:schemeClr val="tx1"/>
                          </a:solidFill>
                          <a:latin typeface="+mn-lt"/>
                          <a:ea typeface="+mn-ea"/>
                          <a:cs typeface="+mn-cs"/>
                        </a:rPr>
                        <a:t> Sun1</a:t>
                      </a:r>
                      <a:endParaRPr lang="en-US" sz="1200" dirty="0"/>
                    </a:p>
                  </a:txBody>
                  <a:tcPr/>
                </a:tc>
                <a:tc>
                  <a:txBody>
                    <a:bodyPr/>
                    <a:lstStyle/>
                    <a:p>
                      <a:pPr algn="ctr"/>
                      <a:r>
                        <a:rPr lang="en-US" sz="1200" dirty="0"/>
                        <a:t>2020</a:t>
                      </a:r>
                    </a:p>
                  </a:txBody>
                  <a:tcPr/>
                </a:tc>
                <a:tc>
                  <a:txBody>
                    <a:bodyPr/>
                    <a:lstStyle/>
                    <a:p>
                      <a:pPr algn="just"/>
                      <a:r>
                        <a:rPr lang="en-US" sz="1200" dirty="0"/>
                        <a:t>The two-phase commit (2PC) protocol is a key technique for achieving distributed transactions in storage systems such as relational databases and distributed databases. 2PC is a strongly consistent and centralized atomic commit protocol that ensures the serialization of the transaction execution order.</a:t>
                      </a:r>
                    </a:p>
                  </a:txBody>
                  <a:tcPr/>
                </a:tc>
                <a:extLst>
                  <a:ext uri="{0D108BD9-81ED-4DB2-BD59-A6C34878D82A}">
                    <a16:rowId xmlns:a16="http://schemas.microsoft.com/office/drawing/2014/main" val="1005135787"/>
                  </a:ext>
                </a:extLst>
              </a:tr>
              <a:tr h="370840">
                <a:tc>
                  <a:txBody>
                    <a:bodyPr/>
                    <a:lstStyle/>
                    <a:p>
                      <a:r>
                        <a:rPr lang="en-US" sz="1200" dirty="0" err="1"/>
                        <a:t>SagaMAS</a:t>
                      </a:r>
                      <a:r>
                        <a:rPr lang="en-US" sz="1200" dirty="0"/>
                        <a:t>: a software framework for distributed transactions in the microservice architecture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Xavier Limon´ ∗, Alejandro Guerra-Hernandez ´ †, Angel J. Sanchez-</a:t>
                      </a:r>
                      <a:r>
                        <a:rPr lang="en-US" sz="1200" dirty="0" err="1"/>
                        <a:t>Garc</a:t>
                      </a:r>
                      <a:r>
                        <a:rPr lang="en-US" sz="1200" dirty="0"/>
                        <a:t> ´ ´</a:t>
                      </a:r>
                      <a:r>
                        <a:rPr lang="en-US" sz="1200" dirty="0" err="1"/>
                        <a:t>ıa</a:t>
                      </a:r>
                      <a:r>
                        <a:rPr lang="en-US" sz="1200" dirty="0"/>
                        <a:t>‡, Juan Carlos Perez Arriaga ´ §</a:t>
                      </a:r>
                    </a:p>
                  </a:txBody>
                  <a:tcPr/>
                </a:tc>
                <a:tc>
                  <a:txBody>
                    <a:bodyPr/>
                    <a:lstStyle/>
                    <a:p>
                      <a:pPr algn="ctr"/>
                      <a:r>
                        <a:rPr lang="en-US" sz="1200" dirty="0"/>
                        <a:t>2018</a:t>
                      </a:r>
                    </a:p>
                  </a:txBody>
                  <a:tcPr/>
                </a:tc>
                <a:tc>
                  <a:txBody>
                    <a:bodyPr/>
                    <a:lstStyle/>
                    <a:p>
                      <a:pPr algn="just"/>
                      <a:r>
                        <a:rPr lang="en-US" sz="1200" dirty="0"/>
                        <a:t>Each microservice can have different implementations and data </a:t>
                      </a:r>
                      <a:r>
                        <a:rPr lang="en-US" sz="1200" dirty="0" err="1"/>
                        <a:t>persistence</a:t>
                      </a:r>
                      <a:r>
                        <a:rPr lang="en-US" sz="1200" dirty="0"/>
                        <a:t> technologies, resulting in heterogeneous distributed systems. Given its heterogeneity and distributed nature, an open challenge in this architecture is the proper management of distributed</a:t>
                      </a:r>
                    </a:p>
                    <a:p>
                      <a:pPr algn="just"/>
                      <a:r>
                        <a:rPr lang="en-US" sz="1200" dirty="0"/>
                        <a:t>transactions that expand through several microservices.</a:t>
                      </a:r>
                    </a:p>
                  </a:txBody>
                  <a:tcPr/>
                </a:tc>
                <a:extLst>
                  <a:ext uri="{0D108BD9-81ED-4DB2-BD59-A6C34878D82A}">
                    <a16:rowId xmlns:a16="http://schemas.microsoft.com/office/drawing/2014/main" val="239823693"/>
                  </a:ext>
                </a:extLst>
              </a:tr>
            </a:tbl>
          </a:graphicData>
        </a:graphic>
      </p:graphicFrame>
    </p:spTree>
    <p:extLst>
      <p:ext uri="{BB962C8B-B14F-4D97-AF65-F5344CB8AC3E}">
        <p14:creationId xmlns:p14="http://schemas.microsoft.com/office/powerpoint/2010/main" val="326203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pPr algn="ctr"/>
            <a:r>
              <a:rPr lang="en-US" dirty="0"/>
              <a:t>Research Questions</a:t>
            </a:r>
            <a:endParaRPr lang="en-PK" dirty="0"/>
          </a:p>
        </p:txBody>
      </p:sp>
      <p:sp>
        <p:nvSpPr>
          <p:cNvPr id="3" name="Content Placeholder 2">
            <a:extLst>
              <a:ext uri="{FF2B5EF4-FFF2-40B4-BE49-F238E27FC236}">
                <a16:creationId xmlns:a16="http://schemas.microsoft.com/office/drawing/2014/main" id="{A57D3A5D-6192-4A03-B841-396A52FE0E5F}"/>
              </a:ext>
            </a:extLst>
          </p:cNvPr>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What are the current  limitations of microservices based data consistency approaches, and what adequacies are required to be addressed?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How will proposed adaptation model cater towards the limitations of the current microservices practices?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Which testing criteria and evaluation techniques be suitable to assess the proposed adaptation model?</a:t>
            </a:r>
            <a:endParaRPr lang="en-PK" dirty="0">
              <a:latin typeface="Times New Roman" panose="02020603050405020304" pitchFamily="18" charset="0"/>
              <a:cs typeface="Times New Roman" panose="02020603050405020304" pitchFamily="18" charset="0"/>
            </a:endParaRPr>
          </a:p>
          <a:p>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15</a:t>
            </a:fld>
            <a:endParaRPr lang="en-US"/>
          </a:p>
        </p:txBody>
      </p:sp>
    </p:spTree>
    <p:extLst>
      <p:ext uri="{BB962C8B-B14F-4D97-AF65-F5344CB8AC3E}">
        <p14:creationId xmlns:p14="http://schemas.microsoft.com/office/powerpoint/2010/main" val="19447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pPr algn="ctr"/>
            <a:r>
              <a:rPr lang="en-US" dirty="0"/>
              <a:t>Methodology</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a:xfrm>
            <a:off x="5232779" y="6515894"/>
            <a:ext cx="4114800" cy="365125"/>
          </a:xfrm>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16</a:t>
            </a:fld>
            <a:endParaRPr lang="en-US"/>
          </a:p>
        </p:txBody>
      </p:sp>
      <p:sp>
        <p:nvSpPr>
          <p:cNvPr id="10" name="Arrow: Right 9">
            <a:extLst>
              <a:ext uri="{FF2B5EF4-FFF2-40B4-BE49-F238E27FC236}">
                <a16:creationId xmlns:a16="http://schemas.microsoft.com/office/drawing/2014/main" id="{BC30DB7A-B444-4488-B7EB-89237C992A83}"/>
              </a:ext>
            </a:extLst>
          </p:cNvPr>
          <p:cNvSpPr/>
          <p:nvPr/>
        </p:nvSpPr>
        <p:spPr>
          <a:xfrm>
            <a:off x="1082842" y="1627958"/>
            <a:ext cx="10684041" cy="4697461"/>
          </a:xfrm>
          <a:prstGeom prst="rightArrow">
            <a:avLst/>
          </a:prstGeom>
          <a:solidFill>
            <a:srgbClr val="E2AC8A"/>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Freeform: Shape 10">
            <a:extLst>
              <a:ext uri="{FF2B5EF4-FFF2-40B4-BE49-F238E27FC236}">
                <a16:creationId xmlns:a16="http://schemas.microsoft.com/office/drawing/2014/main" id="{88B49129-A759-4D2B-BCEA-DDE9245C48CC}"/>
              </a:ext>
            </a:extLst>
          </p:cNvPr>
          <p:cNvSpPr/>
          <p:nvPr/>
        </p:nvSpPr>
        <p:spPr>
          <a:xfrm>
            <a:off x="1591073" y="3037196"/>
            <a:ext cx="2185020" cy="1878984"/>
          </a:xfrm>
          <a:custGeom>
            <a:avLst/>
            <a:gdLst>
              <a:gd name="connsiteX0" fmla="*/ 0 w 2185020"/>
              <a:gd name="connsiteY0" fmla="*/ 313170 h 1878984"/>
              <a:gd name="connsiteX1" fmla="*/ 313170 w 2185020"/>
              <a:gd name="connsiteY1" fmla="*/ 0 h 1878984"/>
              <a:gd name="connsiteX2" fmla="*/ 1871850 w 2185020"/>
              <a:gd name="connsiteY2" fmla="*/ 0 h 1878984"/>
              <a:gd name="connsiteX3" fmla="*/ 2185020 w 2185020"/>
              <a:gd name="connsiteY3" fmla="*/ 313170 h 1878984"/>
              <a:gd name="connsiteX4" fmla="*/ 2185020 w 2185020"/>
              <a:gd name="connsiteY4" fmla="*/ 1565814 h 1878984"/>
              <a:gd name="connsiteX5" fmla="*/ 1871850 w 2185020"/>
              <a:gd name="connsiteY5" fmla="*/ 1878984 h 1878984"/>
              <a:gd name="connsiteX6" fmla="*/ 313170 w 2185020"/>
              <a:gd name="connsiteY6" fmla="*/ 1878984 h 1878984"/>
              <a:gd name="connsiteX7" fmla="*/ 0 w 2185020"/>
              <a:gd name="connsiteY7" fmla="*/ 1565814 h 1878984"/>
              <a:gd name="connsiteX8" fmla="*/ 0 w 2185020"/>
              <a:gd name="connsiteY8" fmla="*/ 313170 h 187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5020" h="1878984">
                <a:moveTo>
                  <a:pt x="0" y="313170"/>
                </a:moveTo>
                <a:cubicBezTo>
                  <a:pt x="0" y="140211"/>
                  <a:pt x="140211" y="0"/>
                  <a:pt x="313170" y="0"/>
                </a:cubicBezTo>
                <a:lnTo>
                  <a:pt x="1871850" y="0"/>
                </a:lnTo>
                <a:cubicBezTo>
                  <a:pt x="2044809" y="0"/>
                  <a:pt x="2185020" y="140211"/>
                  <a:pt x="2185020" y="313170"/>
                </a:cubicBezTo>
                <a:lnTo>
                  <a:pt x="2185020" y="1565814"/>
                </a:lnTo>
                <a:cubicBezTo>
                  <a:pt x="2185020" y="1738773"/>
                  <a:pt x="2044809" y="1878984"/>
                  <a:pt x="1871850" y="1878984"/>
                </a:cubicBezTo>
                <a:lnTo>
                  <a:pt x="313170" y="1878984"/>
                </a:lnTo>
                <a:cubicBezTo>
                  <a:pt x="140211" y="1878984"/>
                  <a:pt x="0" y="1738773"/>
                  <a:pt x="0" y="1565814"/>
                </a:cubicBezTo>
                <a:lnTo>
                  <a:pt x="0" y="313170"/>
                </a:lnTo>
                <a:close/>
              </a:path>
            </a:pathLst>
          </a:cu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2684" tIns="152684" rIns="152684" bIns="152684" numCol="1" spcCol="1270" anchor="ctr" anchorCtr="0">
            <a:noAutofit/>
          </a:bodyPr>
          <a:lstStyle/>
          <a:p>
            <a:pPr marL="0" lvl="0" indent="0" algn="ctr" defTabSz="711200">
              <a:lnSpc>
                <a:spcPct val="90000"/>
              </a:lnSpc>
              <a:spcBef>
                <a:spcPct val="0"/>
              </a:spcBef>
              <a:spcAft>
                <a:spcPct val="35000"/>
              </a:spcAft>
              <a:buNone/>
            </a:pPr>
            <a:r>
              <a:rPr lang="en-US" sz="1600" kern="1200" dirty="0"/>
              <a:t>Ascertain the limitations of data consistency in microservices Implementations.</a:t>
            </a:r>
          </a:p>
        </p:txBody>
      </p:sp>
      <p:sp>
        <p:nvSpPr>
          <p:cNvPr id="12" name="Freeform: Shape 11">
            <a:extLst>
              <a:ext uri="{FF2B5EF4-FFF2-40B4-BE49-F238E27FC236}">
                <a16:creationId xmlns:a16="http://schemas.microsoft.com/office/drawing/2014/main" id="{CB146065-A29D-4CE4-AC46-4950ED90C7C1}"/>
              </a:ext>
            </a:extLst>
          </p:cNvPr>
          <p:cNvSpPr/>
          <p:nvPr/>
        </p:nvSpPr>
        <p:spPr>
          <a:xfrm>
            <a:off x="3885345" y="3037196"/>
            <a:ext cx="2185020" cy="1878984"/>
          </a:xfrm>
          <a:custGeom>
            <a:avLst/>
            <a:gdLst>
              <a:gd name="connsiteX0" fmla="*/ 0 w 2185020"/>
              <a:gd name="connsiteY0" fmla="*/ 313170 h 1878984"/>
              <a:gd name="connsiteX1" fmla="*/ 313170 w 2185020"/>
              <a:gd name="connsiteY1" fmla="*/ 0 h 1878984"/>
              <a:gd name="connsiteX2" fmla="*/ 1871850 w 2185020"/>
              <a:gd name="connsiteY2" fmla="*/ 0 h 1878984"/>
              <a:gd name="connsiteX3" fmla="*/ 2185020 w 2185020"/>
              <a:gd name="connsiteY3" fmla="*/ 313170 h 1878984"/>
              <a:gd name="connsiteX4" fmla="*/ 2185020 w 2185020"/>
              <a:gd name="connsiteY4" fmla="*/ 1565814 h 1878984"/>
              <a:gd name="connsiteX5" fmla="*/ 1871850 w 2185020"/>
              <a:gd name="connsiteY5" fmla="*/ 1878984 h 1878984"/>
              <a:gd name="connsiteX6" fmla="*/ 313170 w 2185020"/>
              <a:gd name="connsiteY6" fmla="*/ 1878984 h 1878984"/>
              <a:gd name="connsiteX7" fmla="*/ 0 w 2185020"/>
              <a:gd name="connsiteY7" fmla="*/ 1565814 h 1878984"/>
              <a:gd name="connsiteX8" fmla="*/ 0 w 2185020"/>
              <a:gd name="connsiteY8" fmla="*/ 313170 h 187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5020" h="1878984">
                <a:moveTo>
                  <a:pt x="0" y="313170"/>
                </a:moveTo>
                <a:cubicBezTo>
                  <a:pt x="0" y="140211"/>
                  <a:pt x="140211" y="0"/>
                  <a:pt x="313170" y="0"/>
                </a:cubicBezTo>
                <a:lnTo>
                  <a:pt x="1871850" y="0"/>
                </a:lnTo>
                <a:cubicBezTo>
                  <a:pt x="2044809" y="0"/>
                  <a:pt x="2185020" y="140211"/>
                  <a:pt x="2185020" y="313170"/>
                </a:cubicBezTo>
                <a:lnTo>
                  <a:pt x="2185020" y="1565814"/>
                </a:lnTo>
                <a:cubicBezTo>
                  <a:pt x="2185020" y="1738773"/>
                  <a:pt x="2044809" y="1878984"/>
                  <a:pt x="1871850" y="1878984"/>
                </a:cubicBezTo>
                <a:lnTo>
                  <a:pt x="313170" y="1878984"/>
                </a:lnTo>
                <a:cubicBezTo>
                  <a:pt x="140211" y="1878984"/>
                  <a:pt x="0" y="1738773"/>
                  <a:pt x="0" y="1565814"/>
                </a:cubicBezTo>
                <a:lnTo>
                  <a:pt x="0" y="313170"/>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2684" tIns="152684" rIns="152684" bIns="152684"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Evaluate and assess the limitations of the determined microservice approaches via Gap Analysis</a:t>
            </a:r>
          </a:p>
        </p:txBody>
      </p:sp>
      <p:sp>
        <p:nvSpPr>
          <p:cNvPr id="13" name="Freeform: Shape 12">
            <a:extLst>
              <a:ext uri="{FF2B5EF4-FFF2-40B4-BE49-F238E27FC236}">
                <a16:creationId xmlns:a16="http://schemas.microsoft.com/office/drawing/2014/main" id="{49DABA21-3057-4168-896A-812A510B3BDB}"/>
              </a:ext>
            </a:extLst>
          </p:cNvPr>
          <p:cNvSpPr/>
          <p:nvPr/>
        </p:nvSpPr>
        <p:spPr>
          <a:xfrm>
            <a:off x="6179617" y="3037196"/>
            <a:ext cx="2185020" cy="1878984"/>
          </a:xfrm>
          <a:custGeom>
            <a:avLst/>
            <a:gdLst>
              <a:gd name="connsiteX0" fmla="*/ 0 w 2185020"/>
              <a:gd name="connsiteY0" fmla="*/ 313170 h 1878984"/>
              <a:gd name="connsiteX1" fmla="*/ 313170 w 2185020"/>
              <a:gd name="connsiteY1" fmla="*/ 0 h 1878984"/>
              <a:gd name="connsiteX2" fmla="*/ 1871850 w 2185020"/>
              <a:gd name="connsiteY2" fmla="*/ 0 h 1878984"/>
              <a:gd name="connsiteX3" fmla="*/ 2185020 w 2185020"/>
              <a:gd name="connsiteY3" fmla="*/ 313170 h 1878984"/>
              <a:gd name="connsiteX4" fmla="*/ 2185020 w 2185020"/>
              <a:gd name="connsiteY4" fmla="*/ 1565814 h 1878984"/>
              <a:gd name="connsiteX5" fmla="*/ 1871850 w 2185020"/>
              <a:gd name="connsiteY5" fmla="*/ 1878984 h 1878984"/>
              <a:gd name="connsiteX6" fmla="*/ 313170 w 2185020"/>
              <a:gd name="connsiteY6" fmla="*/ 1878984 h 1878984"/>
              <a:gd name="connsiteX7" fmla="*/ 0 w 2185020"/>
              <a:gd name="connsiteY7" fmla="*/ 1565814 h 1878984"/>
              <a:gd name="connsiteX8" fmla="*/ 0 w 2185020"/>
              <a:gd name="connsiteY8" fmla="*/ 313170 h 187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5020" h="1878984">
                <a:moveTo>
                  <a:pt x="0" y="313170"/>
                </a:moveTo>
                <a:cubicBezTo>
                  <a:pt x="0" y="140211"/>
                  <a:pt x="140211" y="0"/>
                  <a:pt x="313170" y="0"/>
                </a:cubicBezTo>
                <a:lnTo>
                  <a:pt x="1871850" y="0"/>
                </a:lnTo>
                <a:cubicBezTo>
                  <a:pt x="2044809" y="0"/>
                  <a:pt x="2185020" y="140211"/>
                  <a:pt x="2185020" y="313170"/>
                </a:cubicBezTo>
                <a:lnTo>
                  <a:pt x="2185020" y="1565814"/>
                </a:lnTo>
                <a:cubicBezTo>
                  <a:pt x="2185020" y="1738773"/>
                  <a:pt x="2044809" y="1878984"/>
                  <a:pt x="1871850" y="1878984"/>
                </a:cubicBezTo>
                <a:lnTo>
                  <a:pt x="313170" y="1878984"/>
                </a:lnTo>
                <a:cubicBezTo>
                  <a:pt x="140211" y="1878984"/>
                  <a:pt x="0" y="1738773"/>
                  <a:pt x="0" y="1565814"/>
                </a:cubicBezTo>
                <a:lnTo>
                  <a:pt x="0" y="31317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684" tIns="152684" rIns="152684" bIns="152684" numCol="1" spcCol="1270" anchor="ctr" anchorCtr="0">
            <a:noAutofit/>
          </a:bodyPr>
          <a:lstStyle/>
          <a:p>
            <a:pPr marL="0" lvl="0" indent="0" algn="ctr" defTabSz="711200">
              <a:lnSpc>
                <a:spcPct val="90000"/>
              </a:lnSpc>
              <a:spcBef>
                <a:spcPct val="0"/>
              </a:spcBef>
              <a:spcAft>
                <a:spcPct val="35000"/>
              </a:spcAft>
              <a:buNone/>
            </a:pPr>
            <a:r>
              <a:rPr lang="en-US" sz="1600" kern="1200" dirty="0"/>
              <a:t>Develop an Adaptation model for facilitating microservice approaches.</a:t>
            </a:r>
          </a:p>
        </p:txBody>
      </p:sp>
      <p:sp>
        <p:nvSpPr>
          <p:cNvPr id="14" name="Freeform: Shape 13">
            <a:extLst>
              <a:ext uri="{FF2B5EF4-FFF2-40B4-BE49-F238E27FC236}">
                <a16:creationId xmlns:a16="http://schemas.microsoft.com/office/drawing/2014/main" id="{E4D1E0E7-4D1D-4F1A-AE89-D5CE4902F51A}"/>
              </a:ext>
            </a:extLst>
          </p:cNvPr>
          <p:cNvSpPr/>
          <p:nvPr/>
        </p:nvSpPr>
        <p:spPr>
          <a:xfrm>
            <a:off x="8473888" y="3037196"/>
            <a:ext cx="2185020" cy="1878984"/>
          </a:xfrm>
          <a:custGeom>
            <a:avLst/>
            <a:gdLst>
              <a:gd name="connsiteX0" fmla="*/ 0 w 2185020"/>
              <a:gd name="connsiteY0" fmla="*/ 313170 h 1878984"/>
              <a:gd name="connsiteX1" fmla="*/ 313170 w 2185020"/>
              <a:gd name="connsiteY1" fmla="*/ 0 h 1878984"/>
              <a:gd name="connsiteX2" fmla="*/ 1871850 w 2185020"/>
              <a:gd name="connsiteY2" fmla="*/ 0 h 1878984"/>
              <a:gd name="connsiteX3" fmla="*/ 2185020 w 2185020"/>
              <a:gd name="connsiteY3" fmla="*/ 313170 h 1878984"/>
              <a:gd name="connsiteX4" fmla="*/ 2185020 w 2185020"/>
              <a:gd name="connsiteY4" fmla="*/ 1565814 h 1878984"/>
              <a:gd name="connsiteX5" fmla="*/ 1871850 w 2185020"/>
              <a:gd name="connsiteY5" fmla="*/ 1878984 h 1878984"/>
              <a:gd name="connsiteX6" fmla="*/ 313170 w 2185020"/>
              <a:gd name="connsiteY6" fmla="*/ 1878984 h 1878984"/>
              <a:gd name="connsiteX7" fmla="*/ 0 w 2185020"/>
              <a:gd name="connsiteY7" fmla="*/ 1565814 h 1878984"/>
              <a:gd name="connsiteX8" fmla="*/ 0 w 2185020"/>
              <a:gd name="connsiteY8" fmla="*/ 313170 h 187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5020" h="1878984">
                <a:moveTo>
                  <a:pt x="0" y="313170"/>
                </a:moveTo>
                <a:cubicBezTo>
                  <a:pt x="0" y="140211"/>
                  <a:pt x="140211" y="0"/>
                  <a:pt x="313170" y="0"/>
                </a:cubicBezTo>
                <a:lnTo>
                  <a:pt x="1871850" y="0"/>
                </a:lnTo>
                <a:cubicBezTo>
                  <a:pt x="2044809" y="0"/>
                  <a:pt x="2185020" y="140211"/>
                  <a:pt x="2185020" y="313170"/>
                </a:cubicBezTo>
                <a:lnTo>
                  <a:pt x="2185020" y="1565814"/>
                </a:lnTo>
                <a:cubicBezTo>
                  <a:pt x="2185020" y="1738773"/>
                  <a:pt x="2044809" y="1878984"/>
                  <a:pt x="1871850" y="1878984"/>
                </a:cubicBezTo>
                <a:lnTo>
                  <a:pt x="313170" y="1878984"/>
                </a:lnTo>
                <a:cubicBezTo>
                  <a:pt x="140211" y="1878984"/>
                  <a:pt x="0" y="1738773"/>
                  <a:pt x="0" y="1565814"/>
                </a:cubicBezTo>
                <a:lnTo>
                  <a:pt x="0" y="313170"/>
                </a:lnTo>
                <a:close/>
              </a:path>
            </a:pathLst>
          </a:custGeom>
          <a:solidFill>
            <a:srgbClr val="BE72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2684" tIns="152684" rIns="152684" bIns="152684" numCol="1" spcCol="1270" anchor="ctr" anchorCtr="0">
            <a:noAutofit/>
          </a:bodyPr>
          <a:lstStyle/>
          <a:p>
            <a:pPr marL="0" lvl="0" indent="0" algn="ctr" defTabSz="711200">
              <a:lnSpc>
                <a:spcPct val="90000"/>
              </a:lnSpc>
              <a:spcBef>
                <a:spcPct val="0"/>
              </a:spcBef>
              <a:spcAft>
                <a:spcPct val="35000"/>
              </a:spcAft>
              <a:buNone/>
            </a:pPr>
            <a:r>
              <a:rPr lang="en-US" sz="1600" kern="1200" dirty="0"/>
              <a:t>Evaluation of the Adaptation model for both theoretical and practical simulations.</a:t>
            </a:r>
          </a:p>
        </p:txBody>
      </p:sp>
    </p:spTree>
    <p:extLst>
      <p:ext uri="{BB962C8B-B14F-4D97-AF65-F5344CB8AC3E}">
        <p14:creationId xmlns:p14="http://schemas.microsoft.com/office/powerpoint/2010/main" val="152416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rrow: Down 39">
            <a:extLst>
              <a:ext uri="{FF2B5EF4-FFF2-40B4-BE49-F238E27FC236}">
                <a16:creationId xmlns:a16="http://schemas.microsoft.com/office/drawing/2014/main" id="{C2E56F5E-DF53-418E-AE50-FE053FA2633B}"/>
              </a:ext>
            </a:extLst>
          </p:cNvPr>
          <p:cNvSpPr/>
          <p:nvPr/>
        </p:nvSpPr>
        <p:spPr>
          <a:xfrm>
            <a:off x="7264185" y="3242991"/>
            <a:ext cx="1364567" cy="1475509"/>
          </a:xfrm>
          <a:prstGeom prst="down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7A5E5A-9AEA-44C2-ACB2-78CE3D4DD1C5}"/>
              </a:ext>
            </a:extLst>
          </p:cNvPr>
          <p:cNvSpPr/>
          <p:nvPr/>
        </p:nvSpPr>
        <p:spPr>
          <a:xfrm>
            <a:off x="3355357" y="1364566"/>
            <a:ext cx="2588455" cy="1924709"/>
          </a:xfrm>
          <a:prstGeom prst="rect">
            <a:avLst/>
          </a:prstGeom>
          <a:solidFill>
            <a:srgbClr val="C361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lstStyle/>
          <a:p>
            <a:pPr algn="ctr"/>
            <a:r>
              <a:rPr lang="en-US" dirty="0"/>
              <a:t>Research Roadmap</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17</a:t>
            </a:fld>
            <a:endParaRPr lang="en-US"/>
          </a:p>
        </p:txBody>
      </p:sp>
      <p:sp>
        <p:nvSpPr>
          <p:cNvPr id="8" name="Rectangle: Rounded Corners 7">
            <a:extLst>
              <a:ext uri="{FF2B5EF4-FFF2-40B4-BE49-F238E27FC236}">
                <a16:creationId xmlns:a16="http://schemas.microsoft.com/office/drawing/2014/main" id="{0ADDC2E0-D10E-4E8D-85E3-84843C9A1B05}"/>
              </a:ext>
            </a:extLst>
          </p:cNvPr>
          <p:cNvSpPr/>
          <p:nvPr/>
        </p:nvSpPr>
        <p:spPr>
          <a:xfrm>
            <a:off x="10044332" y="1364566"/>
            <a:ext cx="1828800" cy="4979963"/>
          </a:xfrm>
          <a:prstGeom prst="roundRect">
            <a:avLst>
              <a:gd name="adj" fmla="val 5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Industry</a:t>
            </a:r>
          </a:p>
          <a:p>
            <a:pPr algn="ctr"/>
            <a:r>
              <a:rPr lang="en-US" dirty="0">
                <a:solidFill>
                  <a:srgbClr val="FFFFFF"/>
                </a:solidFill>
                <a:effectLst/>
              </a:rPr>
              <a:t>Adaptations</a:t>
            </a:r>
            <a:endParaRPr lang="en-US" dirty="0"/>
          </a:p>
          <a:p>
            <a:pPr algn="ctr"/>
            <a:r>
              <a:rPr lang="en-US" dirty="0">
                <a:solidFill>
                  <a:srgbClr val="FFFFFF"/>
                </a:solidFill>
                <a:effectLst/>
              </a:rPr>
              <a:t>of</a:t>
            </a:r>
            <a:endParaRPr lang="en-US" dirty="0"/>
          </a:p>
          <a:p>
            <a:pPr algn="ctr"/>
            <a:r>
              <a:rPr lang="en-US" dirty="0">
                <a:effectLst/>
              </a:rPr>
              <a:t>Microservices</a:t>
            </a:r>
            <a:r>
              <a:rPr lang="en-US" dirty="0">
                <a:solidFill>
                  <a:srgbClr val="FFFFFF"/>
                </a:solidFill>
                <a:effectLst/>
              </a:rPr>
              <a:t> </a:t>
            </a:r>
            <a:endParaRPr lang="en-US" dirty="0"/>
          </a:p>
          <a:p>
            <a:pPr algn="ctr"/>
            <a:r>
              <a:rPr lang="en-US" dirty="0">
                <a:solidFill>
                  <a:srgbClr val="FFFFFF"/>
                </a:solidFill>
                <a:effectLst/>
              </a:rPr>
              <a:t>Implementation</a:t>
            </a:r>
            <a:endParaRPr lang="en-US" dirty="0"/>
          </a:p>
          <a:p>
            <a:pPr algn="ctr"/>
            <a:endParaRPr lang="en-US" dirty="0"/>
          </a:p>
        </p:txBody>
      </p:sp>
      <p:sp>
        <p:nvSpPr>
          <p:cNvPr id="9" name="Rectangle: Rounded Corners 8">
            <a:extLst>
              <a:ext uri="{FF2B5EF4-FFF2-40B4-BE49-F238E27FC236}">
                <a16:creationId xmlns:a16="http://schemas.microsoft.com/office/drawing/2014/main" id="{AA8E0A6E-D866-473C-84CF-52530A1D043C}"/>
              </a:ext>
            </a:extLst>
          </p:cNvPr>
          <p:cNvSpPr/>
          <p:nvPr/>
        </p:nvSpPr>
        <p:spPr>
          <a:xfrm>
            <a:off x="614148" y="1364566"/>
            <a:ext cx="2030578" cy="4979963"/>
          </a:xfrm>
          <a:prstGeom prst="roundRect">
            <a:avLst>
              <a:gd name="adj" fmla="val 8353"/>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dirty="0">
                <a:solidFill>
                  <a:schemeClr val="tx1"/>
                </a:solidFill>
              </a:rPr>
              <a:t>Microservices</a:t>
            </a:r>
          </a:p>
          <a:p>
            <a:pPr algn="ctr"/>
            <a:r>
              <a:rPr lang="en-US" dirty="0">
                <a:solidFill>
                  <a:schemeClr val="tx1"/>
                </a:solidFill>
              </a:rPr>
              <a:t>Data Consistency Approaches</a:t>
            </a:r>
          </a:p>
          <a:p>
            <a:pPr algn="ctr"/>
            <a:endParaRPr lang="en-US" dirty="0"/>
          </a:p>
        </p:txBody>
      </p:sp>
      <p:sp>
        <p:nvSpPr>
          <p:cNvPr id="10" name="Rectangle 9">
            <a:extLst>
              <a:ext uri="{FF2B5EF4-FFF2-40B4-BE49-F238E27FC236}">
                <a16:creationId xmlns:a16="http://schemas.microsoft.com/office/drawing/2014/main" id="{EF0071BD-458E-4401-BE3A-5558D5D99ACC}"/>
              </a:ext>
            </a:extLst>
          </p:cNvPr>
          <p:cNvSpPr/>
          <p:nvPr/>
        </p:nvSpPr>
        <p:spPr>
          <a:xfrm>
            <a:off x="832303" y="2544493"/>
            <a:ext cx="1674056" cy="6154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Sagas</a:t>
            </a:r>
          </a:p>
        </p:txBody>
      </p:sp>
      <p:sp>
        <p:nvSpPr>
          <p:cNvPr id="13" name="Rectangle 12">
            <a:extLst>
              <a:ext uri="{FF2B5EF4-FFF2-40B4-BE49-F238E27FC236}">
                <a16:creationId xmlns:a16="http://schemas.microsoft.com/office/drawing/2014/main" id="{263F44A5-53E6-4226-8107-9E27695FEC88}"/>
              </a:ext>
            </a:extLst>
          </p:cNvPr>
          <p:cNvSpPr/>
          <p:nvPr/>
        </p:nvSpPr>
        <p:spPr>
          <a:xfrm>
            <a:off x="832303" y="3429000"/>
            <a:ext cx="1674056" cy="61546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2PC</a:t>
            </a:r>
          </a:p>
        </p:txBody>
      </p:sp>
      <p:sp>
        <p:nvSpPr>
          <p:cNvPr id="14" name="Rectangle 13">
            <a:extLst>
              <a:ext uri="{FF2B5EF4-FFF2-40B4-BE49-F238E27FC236}">
                <a16:creationId xmlns:a16="http://schemas.microsoft.com/office/drawing/2014/main" id="{C386316B-A2B6-4B1D-BA95-3C71D09DE498}"/>
              </a:ext>
            </a:extLst>
          </p:cNvPr>
          <p:cNvSpPr/>
          <p:nvPr/>
        </p:nvSpPr>
        <p:spPr>
          <a:xfrm>
            <a:off x="792409" y="4313507"/>
            <a:ext cx="1674056" cy="61546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SEATA</a:t>
            </a:r>
          </a:p>
        </p:txBody>
      </p:sp>
      <p:sp>
        <p:nvSpPr>
          <p:cNvPr id="15" name="Rectangle 14">
            <a:extLst>
              <a:ext uri="{FF2B5EF4-FFF2-40B4-BE49-F238E27FC236}">
                <a16:creationId xmlns:a16="http://schemas.microsoft.com/office/drawing/2014/main" id="{E914484F-79A2-4E34-8896-BB43DF5B6F9D}"/>
              </a:ext>
            </a:extLst>
          </p:cNvPr>
          <p:cNvSpPr/>
          <p:nvPr/>
        </p:nvSpPr>
        <p:spPr>
          <a:xfrm>
            <a:off x="3657600" y="1677024"/>
            <a:ext cx="2030578" cy="589084"/>
          </a:xfrm>
          <a:prstGeom prst="rect">
            <a:avLst/>
          </a:prstGeom>
          <a:solidFill>
            <a:srgbClr val="E947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Limitations of Adaptation</a:t>
            </a:r>
          </a:p>
        </p:txBody>
      </p:sp>
      <p:cxnSp>
        <p:nvCxnSpPr>
          <p:cNvPr id="21" name="Connector: Curved 20">
            <a:extLst>
              <a:ext uri="{FF2B5EF4-FFF2-40B4-BE49-F238E27FC236}">
                <a16:creationId xmlns:a16="http://schemas.microsoft.com/office/drawing/2014/main" id="{6C27855E-D7BD-4458-9EAF-5AAB06ACB027}"/>
              </a:ext>
            </a:extLst>
          </p:cNvPr>
          <p:cNvCxnSpPr>
            <a:cxnSpLocks/>
            <a:endCxn id="15" idx="3"/>
          </p:cNvCxnSpPr>
          <p:nvPr/>
        </p:nvCxnSpPr>
        <p:spPr>
          <a:xfrm rot="10800000">
            <a:off x="5688178" y="1971566"/>
            <a:ext cx="4356154" cy="12700"/>
          </a:xfrm>
          <a:prstGeom prst="curved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BEB9E63-0372-4C60-88D9-BE357C1B425E}"/>
              </a:ext>
            </a:extLst>
          </p:cNvPr>
          <p:cNvSpPr/>
          <p:nvPr/>
        </p:nvSpPr>
        <p:spPr>
          <a:xfrm>
            <a:off x="3657600" y="2530829"/>
            <a:ext cx="2030578" cy="589084"/>
          </a:xfrm>
          <a:prstGeom prst="rect">
            <a:avLst/>
          </a:prstGeom>
          <a:solidFill>
            <a:srgbClr val="43ED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Pros &amp; Cons</a:t>
            </a:r>
          </a:p>
        </p:txBody>
      </p:sp>
      <p:cxnSp>
        <p:nvCxnSpPr>
          <p:cNvPr id="30" name="Connector: Curved 29">
            <a:extLst>
              <a:ext uri="{FF2B5EF4-FFF2-40B4-BE49-F238E27FC236}">
                <a16:creationId xmlns:a16="http://schemas.microsoft.com/office/drawing/2014/main" id="{0ED114F3-CE60-4F0E-8EBD-C2EF19FB9BA8}"/>
              </a:ext>
            </a:extLst>
          </p:cNvPr>
          <p:cNvCxnSpPr>
            <a:cxnSpLocks/>
            <a:endCxn id="24" idx="1"/>
          </p:cNvCxnSpPr>
          <p:nvPr/>
        </p:nvCxnSpPr>
        <p:spPr>
          <a:xfrm>
            <a:off x="2644726" y="2825371"/>
            <a:ext cx="1012874" cy="12700"/>
          </a:xfrm>
          <a:prstGeom prst="curvedConnector3">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9FA877B-B28B-4B05-B625-AFBB8DF4EE85}"/>
              </a:ext>
            </a:extLst>
          </p:cNvPr>
          <p:cNvSpPr/>
          <p:nvPr/>
        </p:nvSpPr>
        <p:spPr>
          <a:xfrm>
            <a:off x="3657600" y="4129416"/>
            <a:ext cx="2030578" cy="589084"/>
          </a:xfrm>
          <a:prstGeom prst="rect">
            <a:avLst/>
          </a:prstGeom>
          <a:solidFill>
            <a:srgbClr val="659F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Gaps</a:t>
            </a:r>
          </a:p>
        </p:txBody>
      </p:sp>
      <p:cxnSp>
        <p:nvCxnSpPr>
          <p:cNvPr id="35" name="Straight Arrow Connector 34">
            <a:extLst>
              <a:ext uri="{FF2B5EF4-FFF2-40B4-BE49-F238E27FC236}">
                <a16:creationId xmlns:a16="http://schemas.microsoft.com/office/drawing/2014/main" id="{FE807243-85C0-462F-8C52-151B8D7E4B68}"/>
              </a:ext>
            </a:extLst>
          </p:cNvPr>
          <p:cNvCxnSpPr>
            <a:stCxn id="28" idx="2"/>
            <a:endCxn id="33" idx="0"/>
          </p:cNvCxnSpPr>
          <p:nvPr/>
        </p:nvCxnSpPr>
        <p:spPr>
          <a:xfrm>
            <a:off x="4649585" y="3289275"/>
            <a:ext cx="23304" cy="84014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B393E57-8871-496C-AF8B-D72EBC762E49}"/>
              </a:ext>
            </a:extLst>
          </p:cNvPr>
          <p:cNvSpPr/>
          <p:nvPr/>
        </p:nvSpPr>
        <p:spPr>
          <a:xfrm>
            <a:off x="6677749" y="2197600"/>
            <a:ext cx="2541846" cy="1091675"/>
          </a:xfrm>
          <a:prstGeom prst="rect">
            <a:avLst/>
          </a:prstGeom>
          <a:solidFill>
            <a:srgbClr val="CC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Adaptation Model</a:t>
            </a:r>
          </a:p>
        </p:txBody>
      </p:sp>
      <p:cxnSp>
        <p:nvCxnSpPr>
          <p:cNvPr id="39" name="Connector: Elbow 38">
            <a:extLst>
              <a:ext uri="{FF2B5EF4-FFF2-40B4-BE49-F238E27FC236}">
                <a16:creationId xmlns:a16="http://schemas.microsoft.com/office/drawing/2014/main" id="{0688F004-3531-43D9-B4AE-1DAAA88E5B72}"/>
              </a:ext>
            </a:extLst>
          </p:cNvPr>
          <p:cNvCxnSpPr>
            <a:stCxn id="33" idx="3"/>
            <a:endCxn id="37" idx="1"/>
          </p:cNvCxnSpPr>
          <p:nvPr/>
        </p:nvCxnSpPr>
        <p:spPr>
          <a:xfrm flipV="1">
            <a:off x="5688178" y="2743438"/>
            <a:ext cx="989571" cy="1680520"/>
          </a:xfrm>
          <a:prstGeom prst="bentConnector3">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3B49A01C-57BF-4BD6-9EB0-5D32D079C00E}"/>
              </a:ext>
            </a:extLst>
          </p:cNvPr>
          <p:cNvSpPr/>
          <p:nvPr/>
        </p:nvSpPr>
        <p:spPr>
          <a:xfrm>
            <a:off x="4027170" y="4912884"/>
            <a:ext cx="5320409" cy="1431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Testing</a:t>
            </a:r>
          </a:p>
        </p:txBody>
      </p:sp>
      <p:sp>
        <p:nvSpPr>
          <p:cNvPr id="42" name="Rectangle 41">
            <a:extLst>
              <a:ext uri="{FF2B5EF4-FFF2-40B4-BE49-F238E27FC236}">
                <a16:creationId xmlns:a16="http://schemas.microsoft.com/office/drawing/2014/main" id="{9ECB84C4-8259-47CE-A35F-76EFD3988A38}"/>
              </a:ext>
            </a:extLst>
          </p:cNvPr>
          <p:cNvSpPr/>
          <p:nvPr/>
        </p:nvSpPr>
        <p:spPr>
          <a:xfrm>
            <a:off x="4421944" y="5320975"/>
            <a:ext cx="1674056" cy="615462"/>
          </a:xfrm>
          <a:prstGeom prst="rect">
            <a:avLst/>
          </a:prstGeom>
          <a:gradFill>
            <a:gsLst>
              <a:gs pos="0">
                <a:srgbClr val="43FFB3"/>
              </a:gs>
              <a:gs pos="50000">
                <a:srgbClr val="00D881"/>
              </a:gs>
              <a:gs pos="100000">
                <a:srgbClr val="00D881"/>
              </a:gs>
            </a:gsLst>
          </a:gra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Theoretical</a:t>
            </a:r>
          </a:p>
        </p:txBody>
      </p:sp>
      <p:sp>
        <p:nvSpPr>
          <p:cNvPr id="45" name="Rectangle 44">
            <a:extLst>
              <a:ext uri="{FF2B5EF4-FFF2-40B4-BE49-F238E27FC236}">
                <a16:creationId xmlns:a16="http://schemas.microsoft.com/office/drawing/2014/main" id="{676A3A08-7025-41E2-96C2-F337A47F9B82}"/>
              </a:ext>
            </a:extLst>
          </p:cNvPr>
          <p:cNvSpPr/>
          <p:nvPr/>
        </p:nvSpPr>
        <p:spPr>
          <a:xfrm>
            <a:off x="7304942" y="5320975"/>
            <a:ext cx="1674056" cy="615462"/>
          </a:xfrm>
          <a:prstGeom prst="rect">
            <a:avLst/>
          </a:prstGeom>
          <a:gradFill>
            <a:gsLst>
              <a:gs pos="0">
                <a:srgbClr val="33CAFF"/>
              </a:gs>
              <a:gs pos="50000">
                <a:srgbClr val="00B0F0"/>
              </a:gs>
              <a:gs pos="100000">
                <a:srgbClr val="00B0F0"/>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solidFill>
              </a:rPr>
              <a:t>Practical</a:t>
            </a:r>
          </a:p>
        </p:txBody>
      </p:sp>
      <p:sp>
        <p:nvSpPr>
          <p:cNvPr id="46" name="Arrow: Right 45">
            <a:extLst>
              <a:ext uri="{FF2B5EF4-FFF2-40B4-BE49-F238E27FC236}">
                <a16:creationId xmlns:a16="http://schemas.microsoft.com/office/drawing/2014/main" id="{76D3F634-1295-4E5B-AB40-2B553D7CA7D6}"/>
              </a:ext>
            </a:extLst>
          </p:cNvPr>
          <p:cNvSpPr/>
          <p:nvPr/>
        </p:nvSpPr>
        <p:spPr>
          <a:xfrm>
            <a:off x="6345131" y="5472332"/>
            <a:ext cx="684486" cy="351693"/>
          </a:xfrm>
          <a:prstGeom prst="rightArrow">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200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ppt_x"/>
                                          </p:val>
                                        </p:tav>
                                        <p:tav tm="100000">
                                          <p:val>
                                            <p:strVal val="#ppt_x"/>
                                          </p:val>
                                        </p:tav>
                                      </p:tavLst>
                                    </p:anim>
                                    <p:anim calcmode="lin" valueType="num">
                                      <p:cBhvr additive="base">
                                        <p:cTn id="6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down)">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wipe(up)">
                                      <p:cBhvr>
                                        <p:cTn id="85" dur="500"/>
                                        <p:tgtEl>
                                          <p:spTgt spid="40"/>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additive="base">
                                        <p:cTn id="90" dur="500" fill="hold"/>
                                        <p:tgtEl>
                                          <p:spTgt spid="41"/>
                                        </p:tgtEl>
                                        <p:attrNameLst>
                                          <p:attrName>ppt_x</p:attrName>
                                        </p:attrNameLst>
                                      </p:cBhvr>
                                      <p:tavLst>
                                        <p:tav tm="0">
                                          <p:val>
                                            <p:strVal val="#ppt_x"/>
                                          </p:val>
                                        </p:tav>
                                        <p:tav tm="100000">
                                          <p:val>
                                            <p:strVal val="#ppt_x"/>
                                          </p:val>
                                        </p:tav>
                                      </p:tavLst>
                                    </p:anim>
                                    <p:anim calcmode="lin" valueType="num">
                                      <p:cBhvr additive="base">
                                        <p:cTn id="91"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0-#ppt_w/2"/>
                                          </p:val>
                                        </p:tav>
                                        <p:tav tm="100000">
                                          <p:val>
                                            <p:strVal val="#ppt_x"/>
                                          </p:val>
                                        </p:tav>
                                      </p:tavLst>
                                    </p:anim>
                                    <p:anim calcmode="lin" valueType="num">
                                      <p:cBhvr additive="base">
                                        <p:cTn id="97"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46"/>
                                        </p:tgtEl>
                                        <p:attrNameLst>
                                          <p:attrName>style.visibility</p:attrName>
                                        </p:attrNameLst>
                                      </p:cBhvr>
                                      <p:to>
                                        <p:strVal val="visible"/>
                                      </p:to>
                                    </p:set>
                                    <p:anim calcmode="lin" valueType="num">
                                      <p:cBhvr additive="base">
                                        <p:cTn id="102" dur="500" fill="hold"/>
                                        <p:tgtEl>
                                          <p:spTgt spid="46"/>
                                        </p:tgtEl>
                                        <p:attrNameLst>
                                          <p:attrName>ppt_x</p:attrName>
                                        </p:attrNameLst>
                                      </p:cBhvr>
                                      <p:tavLst>
                                        <p:tav tm="0">
                                          <p:val>
                                            <p:strVal val="#ppt_x"/>
                                          </p:val>
                                        </p:tav>
                                        <p:tav tm="100000">
                                          <p:val>
                                            <p:strVal val="#ppt_x"/>
                                          </p:val>
                                        </p:tav>
                                      </p:tavLst>
                                    </p:anim>
                                    <p:anim calcmode="lin" valueType="num">
                                      <p:cBhvr additive="base">
                                        <p:cTn id="10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45"/>
                                        </p:tgtEl>
                                        <p:attrNameLst>
                                          <p:attrName>style.visibility</p:attrName>
                                        </p:attrNameLst>
                                      </p:cBhvr>
                                      <p:to>
                                        <p:strVal val="visible"/>
                                      </p:to>
                                    </p:set>
                                    <p:anim calcmode="lin" valueType="num">
                                      <p:cBhvr additive="base">
                                        <p:cTn id="108" dur="500" fill="hold"/>
                                        <p:tgtEl>
                                          <p:spTgt spid="45"/>
                                        </p:tgtEl>
                                        <p:attrNameLst>
                                          <p:attrName>ppt_x</p:attrName>
                                        </p:attrNameLst>
                                      </p:cBhvr>
                                      <p:tavLst>
                                        <p:tav tm="0">
                                          <p:val>
                                            <p:strVal val="#ppt_x"/>
                                          </p:val>
                                        </p:tav>
                                        <p:tav tm="100000">
                                          <p:val>
                                            <p:strVal val="#ppt_x"/>
                                          </p:val>
                                        </p:tav>
                                      </p:tavLst>
                                    </p:anim>
                                    <p:anim calcmode="lin" valueType="num">
                                      <p:cBhvr additive="base">
                                        <p:cTn id="109"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8" grpId="0" animBg="1"/>
      <p:bldP spid="8" grpId="0" animBg="1"/>
      <p:bldP spid="9" grpId="0" animBg="1"/>
      <p:bldP spid="10" grpId="0" animBg="1"/>
      <p:bldP spid="13" grpId="0" animBg="1"/>
      <p:bldP spid="14" grpId="0" animBg="1"/>
      <p:bldP spid="15" grpId="0" animBg="1"/>
      <p:bldP spid="24" grpId="0" animBg="1"/>
      <p:bldP spid="33" grpId="0" animBg="1"/>
      <p:bldP spid="37" grpId="0" animBg="1"/>
      <p:bldP spid="41" grpId="0" animBg="1"/>
      <p:bldP spid="42" grpId="0" animBg="1"/>
      <p:bldP spid="45"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pPr algn="ctr"/>
            <a:r>
              <a:rPr lang="en-US" dirty="0"/>
              <a:t>Contribution</a:t>
            </a:r>
            <a:endParaRPr lang="en-PK" dirty="0"/>
          </a:p>
        </p:txBody>
      </p:sp>
      <p:sp>
        <p:nvSpPr>
          <p:cNvPr id="3" name="Content Placeholder 2">
            <a:extLst>
              <a:ext uri="{FF2B5EF4-FFF2-40B4-BE49-F238E27FC236}">
                <a16:creationId xmlns:a16="http://schemas.microsoft.com/office/drawing/2014/main" id="{A57D3A5D-6192-4A03-B841-396A52FE0E5F}"/>
              </a:ext>
            </a:extLst>
          </p:cNvPr>
          <p:cNvSpPr>
            <a:spLocks noGrp="1"/>
          </p:cNvSpPr>
          <p:nvPr>
            <p:ph idx="1"/>
          </p:nvPr>
        </p:nvSpPr>
        <p:spPr/>
        <p:txBody>
          <a:bodyPr/>
          <a:lstStyle/>
          <a:p>
            <a:pPr marL="0" indent="0">
              <a:buNone/>
            </a:pPr>
            <a:r>
              <a:rPr lang="en-US" dirty="0">
                <a:latin typeface="Times New Roman" panose="02020603050405020304" pitchFamily="18" charset="0"/>
                <a:ea typeface="Calibri" panose="020F0502020204030204" pitchFamily="34" charset="0"/>
                <a:cs typeface="Times New Roman" panose="02020603050405020304" pitchFamily="18" charset="0"/>
              </a:rPr>
              <a:t>Contributions offered in this research is as follows:</a:t>
            </a:r>
          </a:p>
          <a:p>
            <a:pPr marL="514350" indent="-514350">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Assess the current limitations of microservices and their practices.</a:t>
            </a:r>
          </a:p>
          <a:p>
            <a:pPr marL="514350" indent="-514350">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Offer an Adaptation Model that will facilitate the microservices architecture towards the Industrial standards.</a:t>
            </a:r>
          </a:p>
          <a:p>
            <a:pPr marL="514350" indent="-514350">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An effective evaluation criteria for determining the suitability of microservices with the industrial practices, through theoretical and practical results.</a:t>
            </a:r>
          </a:p>
          <a:p>
            <a:pPr marL="514350" indent="-514350">
              <a:buAutoNum type="arabi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18</a:t>
            </a:fld>
            <a:endParaRPr lang="en-US"/>
          </a:p>
        </p:txBody>
      </p:sp>
    </p:spTree>
    <p:extLst>
      <p:ext uri="{BB962C8B-B14F-4D97-AF65-F5344CB8AC3E}">
        <p14:creationId xmlns:p14="http://schemas.microsoft.com/office/powerpoint/2010/main" val="144084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a:xfrm>
            <a:off x="480670" y="1460586"/>
            <a:ext cx="11610109" cy="4766594"/>
          </a:xfrm>
        </p:spPr>
        <p:txBody>
          <a:bodyPr>
            <a:noAutofit/>
          </a:bodyPr>
          <a:lstStyle/>
          <a:p>
            <a:pPr marL="509588" indent="-509588">
              <a:lnSpc>
                <a:spcPct val="80000"/>
              </a:lnSpc>
              <a:buFont typeface="+mj-lt"/>
              <a:buAutoNum type="arabicPeriod"/>
            </a:pPr>
            <a:r>
              <a:rPr lang="en-US" sz="1500" dirty="0" err="1">
                <a:solidFill>
                  <a:srgbClr val="222222"/>
                </a:solidFill>
                <a:latin typeface="Arial" panose="020B0604020202020204" pitchFamily="34" charset="0"/>
              </a:rPr>
              <a:t>Laigner</a:t>
            </a:r>
            <a:r>
              <a:rPr lang="en-US" sz="1500" dirty="0">
                <a:solidFill>
                  <a:srgbClr val="222222"/>
                </a:solidFill>
                <a:latin typeface="Arial" panose="020B0604020202020204" pitchFamily="34" charset="0"/>
              </a:rPr>
              <a:t>, R., Zhou, Y., Salles, M.A.V., Liu, Y. and Kalinowski, M., 2021. Data </a:t>
            </a:r>
            <a:r>
              <a:rPr lang="en-US" sz="1500" dirty="0" err="1">
                <a:solidFill>
                  <a:srgbClr val="222222"/>
                </a:solidFill>
                <a:latin typeface="Arial" panose="020B0604020202020204" pitchFamily="34" charset="0"/>
              </a:rPr>
              <a:t>Managementin</a:t>
            </a:r>
            <a:r>
              <a:rPr lang="en-US" sz="1500" dirty="0">
                <a:solidFill>
                  <a:srgbClr val="222222"/>
                </a:solidFill>
                <a:latin typeface="Arial" panose="020B0604020202020204" pitchFamily="34" charset="0"/>
              </a:rPr>
              <a:t> Microservices: State of the Practice, Challenges, and Research Directions. </a:t>
            </a:r>
            <a:r>
              <a:rPr lang="en-US" sz="1500" dirty="0" err="1">
                <a:solidFill>
                  <a:srgbClr val="222222"/>
                </a:solidFill>
                <a:latin typeface="Arial" panose="020B0604020202020204" pitchFamily="34" charset="0"/>
              </a:rPr>
              <a:t>arXiv</a:t>
            </a:r>
            <a:r>
              <a:rPr lang="en-US" sz="1500" dirty="0">
                <a:solidFill>
                  <a:srgbClr val="222222"/>
                </a:solidFill>
                <a:latin typeface="Arial" panose="020B0604020202020204" pitchFamily="34" charset="0"/>
              </a:rPr>
              <a:t> preprintarXiv:2103.00170.</a:t>
            </a:r>
          </a:p>
          <a:p>
            <a:pPr marL="509588" indent="-509588">
              <a:lnSpc>
                <a:spcPct val="80000"/>
              </a:lnSpc>
              <a:buFont typeface="+mj-lt"/>
              <a:buAutoNum type="arabicPeriod"/>
            </a:pPr>
            <a:r>
              <a:rPr lang="en-US" sz="1500" dirty="0">
                <a:solidFill>
                  <a:srgbClr val="222222"/>
                </a:solidFill>
                <a:latin typeface="Arial" panose="020B0604020202020204" pitchFamily="34" charset="0"/>
              </a:rPr>
              <a:t>Xiang,  Q.,  Peng,  X.,  He,  C.,  Wang,  H.,  </a:t>
            </a:r>
            <a:r>
              <a:rPr lang="en-US" sz="1500" dirty="0" err="1">
                <a:solidFill>
                  <a:srgbClr val="222222"/>
                </a:solidFill>
                <a:latin typeface="Arial" panose="020B0604020202020204" pitchFamily="34" charset="0"/>
              </a:rPr>
              <a:t>Xie</a:t>
            </a:r>
            <a:r>
              <a:rPr lang="en-US" sz="1500" dirty="0">
                <a:solidFill>
                  <a:srgbClr val="222222"/>
                </a:solidFill>
                <a:latin typeface="Arial" panose="020B0604020202020204" pitchFamily="34" charset="0"/>
              </a:rPr>
              <a:t>,  T.,  Liu,  D.,  Zhang,  G.  and  Cai,  Y.,2021.  No  Free  Lunch:   Microservice  Practices  Reconsidered  in  Industry.  </a:t>
            </a:r>
            <a:r>
              <a:rPr lang="en-US" sz="1500" dirty="0" err="1">
                <a:solidFill>
                  <a:srgbClr val="222222"/>
                </a:solidFill>
                <a:latin typeface="Arial" panose="020B0604020202020204" pitchFamily="34" charset="0"/>
              </a:rPr>
              <a:t>arXiv</a:t>
            </a:r>
            <a:r>
              <a:rPr lang="en-US" sz="1500" dirty="0">
                <a:solidFill>
                  <a:srgbClr val="222222"/>
                </a:solidFill>
                <a:latin typeface="Arial" panose="020B0604020202020204" pitchFamily="34" charset="0"/>
              </a:rPr>
              <a:t>  preprintarXiv:2106.07321.</a:t>
            </a:r>
          </a:p>
          <a:p>
            <a:pPr marL="509588" indent="-509588">
              <a:lnSpc>
                <a:spcPct val="80000"/>
              </a:lnSpc>
              <a:buFont typeface="+mj-lt"/>
              <a:buAutoNum type="arabicPeriod"/>
            </a:pPr>
            <a:r>
              <a:rPr lang="en-US" sz="1500" dirty="0">
                <a:solidFill>
                  <a:srgbClr val="222222"/>
                </a:solidFill>
                <a:latin typeface="Arial" panose="020B0604020202020204" pitchFamily="34" charset="0"/>
              </a:rPr>
              <a:t>Waseem, M., Liang, P., Shahin, M., Ahmad, A. and </a:t>
            </a:r>
            <a:r>
              <a:rPr lang="en-US" sz="1500" dirty="0" err="1">
                <a:solidFill>
                  <a:srgbClr val="222222"/>
                </a:solidFill>
                <a:latin typeface="Arial" panose="020B0604020202020204" pitchFamily="34" charset="0"/>
              </a:rPr>
              <a:t>Nassab</a:t>
            </a:r>
            <a:r>
              <a:rPr lang="en-US" sz="1500" dirty="0">
                <a:solidFill>
                  <a:srgbClr val="222222"/>
                </a:solidFill>
                <a:latin typeface="Arial" panose="020B0604020202020204" pitchFamily="34" charset="0"/>
              </a:rPr>
              <a:t>, A.R., 2021. On the Nature </a:t>
            </a:r>
            <a:r>
              <a:rPr lang="en-US" sz="1500" dirty="0" err="1">
                <a:solidFill>
                  <a:srgbClr val="222222"/>
                </a:solidFill>
                <a:latin typeface="Arial" panose="020B0604020202020204" pitchFamily="34" charset="0"/>
              </a:rPr>
              <a:t>ofIssues</a:t>
            </a:r>
            <a:r>
              <a:rPr lang="en-US" sz="1500" dirty="0">
                <a:solidFill>
                  <a:srgbClr val="222222"/>
                </a:solidFill>
                <a:latin typeface="Arial" panose="020B0604020202020204" pitchFamily="34" charset="0"/>
              </a:rPr>
              <a:t> in Five Open Source Microservices Systems: An Empirical Study. In Evaluation </a:t>
            </a:r>
            <a:r>
              <a:rPr lang="en-US" sz="1500" dirty="0" err="1">
                <a:solidFill>
                  <a:srgbClr val="222222"/>
                </a:solidFill>
                <a:latin typeface="Arial" panose="020B0604020202020204" pitchFamily="34" charset="0"/>
              </a:rPr>
              <a:t>andAssessment</a:t>
            </a:r>
            <a:r>
              <a:rPr lang="en-US" sz="1500" dirty="0">
                <a:solidFill>
                  <a:srgbClr val="222222"/>
                </a:solidFill>
                <a:latin typeface="Arial" panose="020B0604020202020204" pitchFamily="34" charset="0"/>
              </a:rPr>
              <a:t> in Software Engineering (pp. 201-210).</a:t>
            </a:r>
          </a:p>
          <a:p>
            <a:pPr marL="509588" indent="-509588">
              <a:lnSpc>
                <a:spcPct val="80000"/>
              </a:lnSpc>
              <a:buFont typeface="+mj-lt"/>
              <a:buAutoNum type="arabicPeriod"/>
            </a:pPr>
            <a:r>
              <a:rPr lang="en-US" sz="1500" dirty="0">
                <a:solidFill>
                  <a:srgbClr val="222222"/>
                </a:solidFill>
                <a:latin typeface="Arial" panose="020B0604020202020204" pitchFamily="34" charset="0"/>
              </a:rPr>
              <a:t>Ba ̊</a:t>
            </a:r>
            <a:r>
              <a:rPr lang="en-US" sz="1500" dirty="0" err="1">
                <a:solidFill>
                  <a:srgbClr val="222222"/>
                </a:solidFill>
                <a:latin typeface="Arial" panose="020B0604020202020204" pitchFamily="34" charset="0"/>
              </a:rPr>
              <a:t>A¡karada</a:t>
            </a:r>
            <a:r>
              <a:rPr lang="en-US" sz="1500" dirty="0">
                <a:solidFill>
                  <a:srgbClr val="222222"/>
                </a:solidFill>
                <a:latin typeface="Arial" panose="020B0604020202020204" pitchFamily="34" charset="0"/>
              </a:rPr>
              <a:t>, S., Nguyen, V. and </a:t>
            </a:r>
            <a:r>
              <a:rPr lang="en-US" sz="1500" dirty="0" err="1">
                <a:solidFill>
                  <a:srgbClr val="222222"/>
                </a:solidFill>
                <a:latin typeface="Arial" panose="020B0604020202020204" pitchFamily="34" charset="0"/>
              </a:rPr>
              <a:t>Koronios</a:t>
            </a:r>
            <a:r>
              <a:rPr lang="en-US" sz="1500" dirty="0">
                <a:solidFill>
                  <a:srgbClr val="222222"/>
                </a:solidFill>
                <a:latin typeface="Arial" panose="020B0604020202020204" pitchFamily="34" charset="0"/>
              </a:rPr>
              <a:t>, A., 2018. Architecting microservices: </a:t>
            </a:r>
            <a:r>
              <a:rPr lang="en-US" sz="1500" dirty="0" err="1">
                <a:solidFill>
                  <a:srgbClr val="222222"/>
                </a:solidFill>
                <a:latin typeface="Arial" panose="020B0604020202020204" pitchFamily="34" charset="0"/>
              </a:rPr>
              <a:t>Practicalopportunities</a:t>
            </a:r>
            <a:r>
              <a:rPr lang="en-US" sz="1500" dirty="0">
                <a:solidFill>
                  <a:srgbClr val="222222"/>
                </a:solidFill>
                <a:latin typeface="Arial" panose="020B0604020202020204" pitchFamily="34" charset="0"/>
              </a:rPr>
              <a:t> and challenges. Journal of Computer Information Systems.</a:t>
            </a:r>
          </a:p>
          <a:p>
            <a:pPr marL="509588" indent="-509588">
              <a:lnSpc>
                <a:spcPct val="80000"/>
              </a:lnSpc>
              <a:buFont typeface="+mj-lt"/>
              <a:buAutoNum type="arabicPeriod"/>
            </a:pPr>
            <a:r>
              <a:rPr lang="en-US" sz="1500" dirty="0" err="1">
                <a:solidFill>
                  <a:srgbClr val="222222"/>
                </a:solidFill>
                <a:latin typeface="Arial" panose="020B0604020202020204" pitchFamily="34" charset="0"/>
              </a:rPr>
              <a:t>Laigner</a:t>
            </a:r>
            <a:r>
              <a:rPr lang="en-US" sz="1500" dirty="0">
                <a:solidFill>
                  <a:srgbClr val="222222"/>
                </a:solidFill>
                <a:latin typeface="Arial" panose="020B0604020202020204" pitchFamily="34" charset="0"/>
              </a:rPr>
              <a:t>, R., Kalinowski, M., </a:t>
            </a:r>
            <a:r>
              <a:rPr lang="en-US" sz="1500" dirty="0" err="1">
                <a:solidFill>
                  <a:srgbClr val="222222"/>
                </a:solidFill>
                <a:latin typeface="Arial" panose="020B0604020202020204" pitchFamily="34" charset="0"/>
              </a:rPr>
              <a:t>Diniz</a:t>
            </a:r>
            <a:r>
              <a:rPr lang="en-US" sz="1500" dirty="0">
                <a:solidFill>
                  <a:srgbClr val="222222"/>
                </a:solidFill>
                <a:latin typeface="Arial" panose="020B0604020202020204" pitchFamily="34" charset="0"/>
              </a:rPr>
              <a:t>, P., Barros, L., Cassino, C., </a:t>
            </a:r>
            <a:r>
              <a:rPr lang="en-US" sz="1500" dirty="0" err="1">
                <a:solidFill>
                  <a:srgbClr val="222222"/>
                </a:solidFill>
                <a:latin typeface="Arial" panose="020B0604020202020204" pitchFamily="34" charset="0"/>
              </a:rPr>
              <a:t>Lemos</a:t>
            </a:r>
            <a:r>
              <a:rPr lang="en-US" sz="1500" dirty="0">
                <a:solidFill>
                  <a:srgbClr val="222222"/>
                </a:solidFill>
                <a:latin typeface="Arial" panose="020B0604020202020204" pitchFamily="34" charset="0"/>
              </a:rPr>
              <a:t>, M., Arruda, D., </a:t>
            </a:r>
            <a:r>
              <a:rPr lang="en-US" sz="1500" dirty="0" err="1">
                <a:solidFill>
                  <a:srgbClr val="222222"/>
                </a:solidFill>
                <a:latin typeface="Arial" panose="020B0604020202020204" pitchFamily="34" charset="0"/>
              </a:rPr>
              <a:t>Lif-schitz</a:t>
            </a:r>
            <a:r>
              <a:rPr lang="en-US" sz="1500" dirty="0">
                <a:solidFill>
                  <a:srgbClr val="222222"/>
                </a:solidFill>
                <a:latin typeface="Arial" panose="020B0604020202020204" pitchFamily="34" charset="0"/>
              </a:rPr>
              <a:t>, S. and Zhou, Y., 2020, August. From a monolithic big data system to a </a:t>
            </a:r>
            <a:r>
              <a:rPr lang="en-US" sz="1500" dirty="0" err="1">
                <a:solidFill>
                  <a:srgbClr val="222222"/>
                </a:solidFill>
                <a:latin typeface="Arial" panose="020B0604020202020204" pitchFamily="34" charset="0"/>
              </a:rPr>
              <a:t>microservicesevent</a:t>
            </a:r>
            <a:r>
              <a:rPr lang="en-US" sz="1500" dirty="0">
                <a:solidFill>
                  <a:srgbClr val="222222"/>
                </a:solidFill>
                <a:latin typeface="Arial" panose="020B0604020202020204" pitchFamily="34" charset="0"/>
              </a:rPr>
              <a:t>-driven architecture. In 2020 46th </a:t>
            </a:r>
            <a:r>
              <a:rPr lang="en-US" sz="1500" dirty="0" err="1">
                <a:solidFill>
                  <a:srgbClr val="222222"/>
                </a:solidFill>
                <a:latin typeface="Arial" panose="020B0604020202020204" pitchFamily="34" charset="0"/>
              </a:rPr>
              <a:t>Euromicro</a:t>
            </a:r>
            <a:r>
              <a:rPr lang="en-US" sz="1500" dirty="0">
                <a:solidFill>
                  <a:srgbClr val="222222"/>
                </a:solidFill>
                <a:latin typeface="Arial" panose="020B0604020202020204" pitchFamily="34" charset="0"/>
              </a:rPr>
              <a:t> Conference on Software Engineering </a:t>
            </a:r>
            <a:r>
              <a:rPr lang="en-US" sz="1500" dirty="0" err="1">
                <a:solidFill>
                  <a:srgbClr val="222222"/>
                </a:solidFill>
                <a:latin typeface="Arial" panose="020B0604020202020204" pitchFamily="34" charset="0"/>
              </a:rPr>
              <a:t>andAdvanced</a:t>
            </a:r>
            <a:r>
              <a:rPr lang="en-US" sz="1500" dirty="0">
                <a:solidFill>
                  <a:srgbClr val="222222"/>
                </a:solidFill>
                <a:latin typeface="Arial" panose="020B0604020202020204" pitchFamily="34" charset="0"/>
              </a:rPr>
              <a:t> Applications (SEAA) (pp. 213-220). IEEE.</a:t>
            </a:r>
          </a:p>
          <a:p>
            <a:pPr marL="509588" indent="-509588">
              <a:lnSpc>
                <a:spcPct val="80000"/>
              </a:lnSpc>
              <a:buFont typeface="+mj-lt"/>
              <a:buAutoNum type="arabicPeriod"/>
            </a:pPr>
            <a:r>
              <a:rPr lang="en-US" sz="1500" dirty="0">
                <a:solidFill>
                  <a:srgbClr val="222222"/>
                </a:solidFill>
                <a:latin typeface="Arial" panose="020B0604020202020204" pitchFamily="34" charset="0"/>
              </a:rPr>
              <a:t>Lesniak, A., </a:t>
            </a:r>
            <a:r>
              <a:rPr lang="en-US" sz="1500" dirty="0" err="1">
                <a:solidFill>
                  <a:srgbClr val="222222"/>
                </a:solidFill>
                <a:latin typeface="Arial" panose="020B0604020202020204" pitchFamily="34" charset="0"/>
              </a:rPr>
              <a:t>Laigner</a:t>
            </a:r>
            <a:r>
              <a:rPr lang="en-US" sz="1500" dirty="0">
                <a:solidFill>
                  <a:srgbClr val="222222"/>
                </a:solidFill>
                <a:latin typeface="Arial" panose="020B0604020202020204" pitchFamily="34" charset="0"/>
              </a:rPr>
              <a:t>, R. and Zhou, Y., 2021, June. Enforcing consistency in </a:t>
            </a:r>
            <a:r>
              <a:rPr lang="en-US" sz="1500" dirty="0" err="1">
                <a:solidFill>
                  <a:srgbClr val="222222"/>
                </a:solidFill>
                <a:latin typeface="Arial" panose="020B0604020202020204" pitchFamily="34" charset="0"/>
              </a:rPr>
              <a:t>microservicearchitectures</a:t>
            </a:r>
            <a:r>
              <a:rPr lang="en-US" sz="1500" dirty="0">
                <a:solidFill>
                  <a:srgbClr val="222222"/>
                </a:solidFill>
                <a:latin typeface="Arial" panose="020B0604020202020204" pitchFamily="34" charset="0"/>
              </a:rPr>
              <a:t> through event-based constraints. In Proceedings of the 15th ACM </a:t>
            </a:r>
            <a:r>
              <a:rPr lang="en-US" sz="1500" dirty="0" err="1">
                <a:solidFill>
                  <a:srgbClr val="222222"/>
                </a:solidFill>
                <a:latin typeface="Arial" panose="020B0604020202020204" pitchFamily="34" charset="0"/>
              </a:rPr>
              <a:t>InternationalConference</a:t>
            </a:r>
            <a:r>
              <a:rPr lang="en-US" sz="1500" dirty="0">
                <a:solidFill>
                  <a:srgbClr val="222222"/>
                </a:solidFill>
                <a:latin typeface="Arial" panose="020B0604020202020204" pitchFamily="34" charset="0"/>
              </a:rPr>
              <a:t> on Distributed and Event-based Systems (pp. 180-183).</a:t>
            </a:r>
          </a:p>
          <a:p>
            <a:pPr marL="509588" indent="-509588">
              <a:lnSpc>
                <a:spcPct val="80000"/>
              </a:lnSpc>
              <a:buFont typeface="+mj-lt"/>
              <a:buAutoNum type="arabicPeriod"/>
            </a:pPr>
            <a:r>
              <a:rPr lang="en-US" sz="1500" dirty="0" err="1">
                <a:solidFill>
                  <a:srgbClr val="222222"/>
                </a:solidFill>
                <a:latin typeface="Arial" panose="020B0604020202020204" pitchFamily="34" charset="0"/>
              </a:rPr>
              <a:t>Akbulut</a:t>
            </a:r>
            <a:r>
              <a:rPr lang="en-US" sz="1500" dirty="0">
                <a:solidFill>
                  <a:srgbClr val="222222"/>
                </a:solidFill>
                <a:latin typeface="Arial" panose="020B0604020202020204" pitchFamily="34" charset="0"/>
              </a:rPr>
              <a:t>, A. and </a:t>
            </a:r>
            <a:r>
              <a:rPr lang="en-US" sz="1500" dirty="0" err="1">
                <a:solidFill>
                  <a:srgbClr val="222222"/>
                </a:solidFill>
                <a:latin typeface="Arial" panose="020B0604020202020204" pitchFamily="34" charset="0"/>
              </a:rPr>
              <a:t>Perros</a:t>
            </a:r>
            <a:r>
              <a:rPr lang="en-US" sz="1500" dirty="0">
                <a:solidFill>
                  <a:srgbClr val="222222"/>
                </a:solidFill>
                <a:latin typeface="Arial" panose="020B0604020202020204" pitchFamily="34" charset="0"/>
              </a:rPr>
              <a:t>, H.G., 2019. Performance analysis of microservice design </a:t>
            </a:r>
            <a:r>
              <a:rPr lang="en-US" sz="1500" dirty="0" err="1">
                <a:solidFill>
                  <a:srgbClr val="222222"/>
                </a:solidFill>
                <a:latin typeface="Arial" panose="020B0604020202020204" pitchFamily="34" charset="0"/>
              </a:rPr>
              <a:t>patterns.IEEE</a:t>
            </a:r>
            <a:r>
              <a:rPr lang="en-US" sz="1500" dirty="0">
                <a:solidFill>
                  <a:srgbClr val="222222"/>
                </a:solidFill>
                <a:latin typeface="Arial" panose="020B0604020202020204" pitchFamily="34" charset="0"/>
              </a:rPr>
              <a:t> Internet Computing, 23(6), pp.19-27.</a:t>
            </a:r>
          </a:p>
          <a:p>
            <a:pPr marL="509588" indent="-509588">
              <a:lnSpc>
                <a:spcPct val="80000"/>
              </a:lnSpc>
              <a:buFont typeface="+mj-lt"/>
              <a:buAutoNum type="arabicPeriod"/>
            </a:pPr>
            <a:r>
              <a:rPr lang="en-US" sz="1500" dirty="0" err="1">
                <a:solidFill>
                  <a:srgbClr val="222222"/>
                </a:solidFill>
                <a:latin typeface="Arial" panose="020B0604020202020204" pitchFamily="34" charset="0"/>
              </a:rPr>
              <a:t>Munonye</a:t>
            </a:r>
            <a:r>
              <a:rPr lang="en-US" sz="1500" dirty="0">
                <a:solidFill>
                  <a:srgbClr val="222222"/>
                </a:solidFill>
                <a:latin typeface="Arial" panose="020B0604020202020204" pitchFamily="34" charset="0"/>
              </a:rPr>
              <a:t>,  K. and </a:t>
            </a:r>
            <a:r>
              <a:rPr lang="en-US" sz="1500" dirty="0" err="1">
                <a:solidFill>
                  <a:srgbClr val="222222"/>
                </a:solidFill>
                <a:latin typeface="Arial" panose="020B0604020202020204" pitchFamily="34" charset="0"/>
              </a:rPr>
              <a:t>Martinek</a:t>
            </a:r>
            <a:r>
              <a:rPr lang="en-US" sz="1500" dirty="0">
                <a:solidFill>
                  <a:srgbClr val="222222"/>
                </a:solidFill>
                <a:latin typeface="Arial" panose="020B0604020202020204" pitchFamily="34" charset="0"/>
              </a:rPr>
              <a:t>,  P.,  2020,  June. Evaluation of Data Storage Patterns in Mi-</a:t>
            </a:r>
            <a:r>
              <a:rPr lang="en-US" sz="1500" dirty="0" err="1">
                <a:solidFill>
                  <a:srgbClr val="222222"/>
                </a:solidFill>
                <a:latin typeface="Arial" panose="020B0604020202020204" pitchFamily="34" charset="0"/>
              </a:rPr>
              <a:t>croservices</a:t>
            </a:r>
            <a:r>
              <a:rPr lang="en-US" sz="1500" dirty="0">
                <a:solidFill>
                  <a:srgbClr val="222222"/>
                </a:solidFill>
                <a:latin typeface="Arial" panose="020B0604020202020204" pitchFamily="34" charset="0"/>
              </a:rPr>
              <a:t> </a:t>
            </a:r>
            <a:r>
              <a:rPr lang="en-US" sz="1500" dirty="0" err="1">
                <a:solidFill>
                  <a:srgbClr val="222222"/>
                </a:solidFill>
                <a:latin typeface="Arial" panose="020B0604020202020204" pitchFamily="34" charset="0"/>
              </a:rPr>
              <a:t>Archicture</a:t>
            </a:r>
            <a:r>
              <a:rPr lang="en-US" sz="1500" dirty="0">
                <a:solidFill>
                  <a:srgbClr val="222222"/>
                </a:solidFill>
                <a:latin typeface="Arial" panose="020B0604020202020204" pitchFamily="34" charset="0"/>
              </a:rPr>
              <a:t>. In 2020 IEEE 15th International Conference of System of </a:t>
            </a:r>
            <a:r>
              <a:rPr lang="en-US" sz="1500" dirty="0" err="1">
                <a:solidFill>
                  <a:srgbClr val="222222"/>
                </a:solidFill>
                <a:latin typeface="Arial" panose="020B0604020202020204" pitchFamily="34" charset="0"/>
              </a:rPr>
              <a:t>SystemsEngineering</a:t>
            </a:r>
            <a:r>
              <a:rPr lang="en-US" sz="1500" dirty="0">
                <a:solidFill>
                  <a:srgbClr val="222222"/>
                </a:solidFill>
                <a:latin typeface="Arial" panose="020B0604020202020204" pitchFamily="34" charset="0"/>
              </a:rPr>
              <a:t> (</a:t>
            </a:r>
            <a:r>
              <a:rPr lang="en-US" sz="1500" dirty="0" err="1">
                <a:solidFill>
                  <a:srgbClr val="222222"/>
                </a:solidFill>
                <a:latin typeface="Arial" panose="020B0604020202020204" pitchFamily="34" charset="0"/>
              </a:rPr>
              <a:t>SoSE</a:t>
            </a:r>
            <a:r>
              <a:rPr lang="en-US" sz="1500" dirty="0">
                <a:solidFill>
                  <a:srgbClr val="222222"/>
                </a:solidFill>
                <a:latin typeface="Arial" panose="020B0604020202020204" pitchFamily="34" charset="0"/>
              </a:rPr>
              <a:t>) (pp. 373-380). IEEE.</a:t>
            </a:r>
          </a:p>
          <a:p>
            <a:pPr marL="509588" indent="-509588">
              <a:lnSpc>
                <a:spcPct val="80000"/>
              </a:lnSpc>
              <a:buFont typeface="+mj-lt"/>
              <a:buAutoNum type="arabicPeriod"/>
            </a:pPr>
            <a:r>
              <a:rPr lang="en-US" sz="1500" dirty="0" err="1">
                <a:solidFill>
                  <a:srgbClr val="222222"/>
                </a:solidFill>
                <a:latin typeface="Arial" panose="020B0604020202020204" pitchFamily="34" charset="0"/>
              </a:rPr>
              <a:t>Daja</a:t>
            </a:r>
            <a:r>
              <a:rPr lang="en-US" sz="1500" dirty="0">
                <a:solidFill>
                  <a:srgbClr val="222222"/>
                </a:solidFill>
                <a:latin typeface="Arial" panose="020B0604020202020204" pitchFamily="34" charset="0"/>
              </a:rPr>
              <a:t>, D., 2020. Data Transformation: An Overview.</a:t>
            </a:r>
          </a:p>
          <a:p>
            <a:pPr marL="509588" indent="-509588">
              <a:lnSpc>
                <a:spcPct val="80000"/>
              </a:lnSpc>
              <a:buFont typeface="+mj-lt"/>
              <a:buAutoNum type="arabicPeriod"/>
            </a:pPr>
            <a:r>
              <a:rPr lang="en-US" sz="1500" dirty="0" err="1">
                <a:solidFill>
                  <a:srgbClr val="222222"/>
                </a:solidFill>
                <a:latin typeface="Arial" panose="020B0604020202020204" pitchFamily="34" charset="0"/>
              </a:rPr>
              <a:t>Laigner</a:t>
            </a:r>
            <a:r>
              <a:rPr lang="en-US" sz="1500" dirty="0">
                <a:solidFill>
                  <a:srgbClr val="222222"/>
                </a:solidFill>
                <a:latin typeface="Arial" panose="020B0604020202020204" pitchFamily="34" charset="0"/>
              </a:rPr>
              <a:t>, R., Zhou, Y. and Salles, M.A.V., 2021, June. A distributed database system </a:t>
            </a:r>
            <a:r>
              <a:rPr lang="en-US" sz="1500" dirty="0" err="1">
                <a:solidFill>
                  <a:srgbClr val="222222"/>
                </a:solidFill>
                <a:latin typeface="Arial" panose="020B0604020202020204" pitchFamily="34" charset="0"/>
              </a:rPr>
              <a:t>forevent</a:t>
            </a:r>
            <a:r>
              <a:rPr lang="en-US" sz="1500" dirty="0">
                <a:solidFill>
                  <a:srgbClr val="222222"/>
                </a:solidFill>
                <a:latin typeface="Arial" panose="020B0604020202020204" pitchFamily="34" charset="0"/>
              </a:rPr>
              <a:t>-based microservices. In Proceedings of the 15th ACM International Conference </a:t>
            </a:r>
            <a:r>
              <a:rPr lang="en-US" sz="1500" dirty="0" err="1">
                <a:solidFill>
                  <a:srgbClr val="222222"/>
                </a:solidFill>
                <a:latin typeface="Arial" panose="020B0604020202020204" pitchFamily="34" charset="0"/>
              </a:rPr>
              <a:t>onDistributed</a:t>
            </a:r>
            <a:r>
              <a:rPr lang="en-US" sz="1500" dirty="0">
                <a:solidFill>
                  <a:srgbClr val="222222"/>
                </a:solidFill>
                <a:latin typeface="Arial" panose="020B0604020202020204" pitchFamily="34" charset="0"/>
              </a:rPr>
              <a:t> and Event-based Systems (pp. 25-30).</a:t>
            </a:r>
          </a:p>
        </p:txBody>
      </p:sp>
      <p:sp>
        <p:nvSpPr>
          <p:cNvPr id="4" name="Slide Number Placeholder 3"/>
          <p:cNvSpPr>
            <a:spLocks noGrp="1"/>
          </p:cNvSpPr>
          <p:nvPr>
            <p:ph type="sldNum" sz="quarter" idx="12"/>
          </p:nvPr>
        </p:nvSpPr>
        <p:spPr/>
        <p:txBody>
          <a:bodyPr/>
          <a:lstStyle/>
          <a:p>
            <a:fld id="{C7221504-9B11-43A7-9941-504061FC6673}" type="slidenum">
              <a:rPr lang="en-US" smtClean="0"/>
              <a:t>19</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Tree>
    <p:extLst>
      <p:ext uri="{BB962C8B-B14F-4D97-AF65-F5344CB8AC3E}">
        <p14:creationId xmlns:p14="http://schemas.microsoft.com/office/powerpoint/2010/main" val="3435000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838200" y="1538513"/>
            <a:ext cx="10515600" cy="500039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Introduction</a:t>
            </a:r>
          </a:p>
          <a:p>
            <a:pPr lvl="1"/>
            <a:r>
              <a:rPr lang="en-US" dirty="0">
                <a:latin typeface="Times New Roman" panose="02020603050405020304" pitchFamily="18" charset="0"/>
                <a:cs typeface="Times New Roman" panose="02020603050405020304" pitchFamily="18" charset="0"/>
              </a:rPr>
              <a:t>Microservices Architecture</a:t>
            </a:r>
          </a:p>
          <a:p>
            <a:pPr lvl="1"/>
            <a:r>
              <a:rPr lang="en-US" dirty="0">
                <a:latin typeface="Times New Roman" panose="02020603050405020304" pitchFamily="18" charset="0"/>
                <a:cs typeface="Times New Roman" panose="02020603050405020304" pitchFamily="18" charset="0"/>
              </a:rPr>
              <a:t>Microservices Issues</a:t>
            </a:r>
          </a:p>
          <a:p>
            <a:pPr lvl="1"/>
            <a:r>
              <a:rPr lang="en-US" dirty="0">
                <a:latin typeface="Times New Roman" panose="02020603050405020304" pitchFamily="18" charset="0"/>
                <a:cs typeface="Times New Roman" panose="02020603050405020304" pitchFamily="18" charset="0"/>
              </a:rPr>
              <a:t>Data Consistency Issue</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Research Objectives</a:t>
            </a:r>
          </a:p>
          <a:p>
            <a:r>
              <a:rPr lang="en-US" dirty="0">
                <a:latin typeface="Times New Roman" panose="02020603050405020304" pitchFamily="18" charset="0"/>
                <a:cs typeface="Times New Roman" panose="02020603050405020304" pitchFamily="18" charset="0"/>
              </a:rPr>
              <a:t>Literature Review</a:t>
            </a:r>
          </a:p>
          <a:p>
            <a:r>
              <a:rPr lang="en-US" dirty="0">
                <a:latin typeface="Times New Roman" panose="02020603050405020304" pitchFamily="18" charset="0"/>
                <a:cs typeface="Times New Roman" panose="02020603050405020304" pitchFamily="18" charset="0"/>
              </a:rPr>
              <a:t>Research Questions</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Research Roadmap</a:t>
            </a:r>
          </a:p>
          <a:p>
            <a:r>
              <a:rPr lang="en-US" dirty="0">
                <a:latin typeface="Times New Roman" panose="02020603050405020304" pitchFamily="18" charset="0"/>
                <a:cs typeface="Times New Roman" panose="02020603050405020304" pitchFamily="18" charset="0"/>
              </a:rPr>
              <a:t>References</a:t>
            </a:r>
          </a:p>
          <a:p>
            <a:r>
              <a:rPr lang="en-US" dirty="0">
                <a:latin typeface="Times New Roman" panose="02020603050405020304" pitchFamily="18" charset="0"/>
                <a:cs typeface="Times New Roman" panose="02020603050405020304" pitchFamily="18" charset="0"/>
              </a:rPr>
              <a:t>Q&amp;A</a:t>
            </a:r>
          </a:p>
        </p:txBody>
      </p:sp>
      <p:sp>
        <p:nvSpPr>
          <p:cNvPr id="4" name="Slide Number Placeholder 3"/>
          <p:cNvSpPr>
            <a:spLocks noGrp="1"/>
          </p:cNvSpPr>
          <p:nvPr>
            <p:ph type="sldNum" sz="quarter" idx="12"/>
          </p:nvPr>
        </p:nvSpPr>
        <p:spPr/>
        <p:txBody>
          <a:bodyPr/>
          <a:lstStyle/>
          <a:p>
            <a:fld id="{C7221504-9B11-43A7-9941-504061FC6673}" type="slidenum">
              <a:rPr lang="en-US" smtClean="0"/>
              <a:t>2</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Tree>
    <p:extLst>
      <p:ext uri="{BB962C8B-B14F-4D97-AF65-F5344CB8AC3E}">
        <p14:creationId xmlns:p14="http://schemas.microsoft.com/office/powerpoint/2010/main" val="351349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additive="base">
                                        <p:cTn id="5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 calcmode="lin" valueType="num">
                                      <p:cBhvr additive="base">
                                        <p:cTn id="5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 calcmode="lin" valueType="num">
                                      <p:cBhvr additive="base">
                                        <p:cTn id="6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 calcmode="lin" valueType="num">
                                      <p:cBhvr additive="base">
                                        <p:cTn id="7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a:xfrm>
            <a:off x="384916" y="1322041"/>
            <a:ext cx="11610109" cy="4855735"/>
          </a:xfrm>
        </p:spPr>
        <p:txBody>
          <a:bodyPr>
            <a:normAutofit fontScale="40000" lnSpcReduction="20000"/>
          </a:bodyPr>
          <a:lstStyle/>
          <a:p>
            <a:pPr marL="514350" indent="-514350">
              <a:buFont typeface="+mj-lt"/>
              <a:buAutoNum type="arabicPeriod" startAt="9"/>
            </a:pPr>
            <a:endParaRPr lang="en-US" sz="1400" b="0" i="0" dirty="0">
              <a:solidFill>
                <a:srgbClr val="222222"/>
              </a:solidFill>
              <a:effectLst/>
              <a:latin typeface="Arial" panose="020B0604020202020204" pitchFamily="34" charset="0"/>
            </a:endParaRPr>
          </a:p>
          <a:p>
            <a:pPr marL="509588" indent="-509588">
              <a:buFont typeface="+mj-lt"/>
              <a:buAutoNum type="arabicPeriod" startAt="11"/>
            </a:pPr>
            <a:r>
              <a:rPr lang="en-US" sz="3800" dirty="0" err="1">
                <a:solidFill>
                  <a:srgbClr val="222222"/>
                </a:solidFill>
                <a:latin typeface="Arial" panose="020B0604020202020204" pitchFamily="34" charset="0"/>
              </a:rPr>
              <a:t>Bailis</a:t>
            </a:r>
            <a:r>
              <a:rPr lang="en-US" sz="3800" dirty="0">
                <a:solidFill>
                  <a:srgbClr val="222222"/>
                </a:solidFill>
                <a:latin typeface="Arial" panose="020B0604020202020204" pitchFamily="34" charset="0"/>
              </a:rPr>
              <a:t>, P. and </a:t>
            </a:r>
            <a:r>
              <a:rPr lang="en-US" sz="3800" dirty="0" err="1">
                <a:solidFill>
                  <a:srgbClr val="222222"/>
                </a:solidFill>
                <a:latin typeface="Arial" panose="020B0604020202020204" pitchFamily="34" charset="0"/>
              </a:rPr>
              <a:t>Ghodsi</a:t>
            </a:r>
            <a:r>
              <a:rPr lang="en-US" sz="3800" dirty="0">
                <a:solidFill>
                  <a:srgbClr val="222222"/>
                </a:solidFill>
                <a:latin typeface="Arial" panose="020B0604020202020204" pitchFamily="34" charset="0"/>
              </a:rPr>
              <a:t>, A., 2013. Eventual consistency today: limitations, extensions, </a:t>
            </a:r>
            <a:r>
              <a:rPr lang="en-US" sz="3800" dirty="0" err="1">
                <a:solidFill>
                  <a:srgbClr val="222222"/>
                </a:solidFill>
                <a:latin typeface="Arial" panose="020B0604020202020204" pitchFamily="34" charset="0"/>
              </a:rPr>
              <a:t>andbeyond</a:t>
            </a:r>
            <a:r>
              <a:rPr lang="en-US" sz="3800" dirty="0">
                <a:solidFill>
                  <a:srgbClr val="222222"/>
                </a:solidFill>
                <a:latin typeface="Arial" panose="020B0604020202020204" pitchFamily="34" charset="0"/>
              </a:rPr>
              <a:t>. Communications of the ACM, 56(5), pp.55-63.</a:t>
            </a:r>
          </a:p>
          <a:p>
            <a:pPr marL="509588" indent="-509588">
              <a:buFont typeface="+mj-lt"/>
              <a:buAutoNum type="arabicPeriod" startAt="11"/>
            </a:pPr>
            <a:r>
              <a:rPr lang="en-US" sz="3800" dirty="0">
                <a:solidFill>
                  <a:srgbClr val="222222"/>
                </a:solidFill>
                <a:latin typeface="Arial" panose="020B0604020202020204" pitchFamily="34" charset="0"/>
              </a:rPr>
              <a:t>Di Francesco, P., Lago, P. and Malavolta, I., 2018, April. Migrating towards </a:t>
            </a:r>
            <a:r>
              <a:rPr lang="en-US" sz="3800" dirty="0" err="1">
                <a:solidFill>
                  <a:srgbClr val="222222"/>
                </a:solidFill>
                <a:latin typeface="Arial" panose="020B0604020202020204" pitchFamily="34" charset="0"/>
              </a:rPr>
              <a:t>microser</a:t>
            </a:r>
            <a:r>
              <a:rPr lang="en-US" sz="3800" dirty="0">
                <a:solidFill>
                  <a:srgbClr val="222222"/>
                </a:solidFill>
                <a:latin typeface="Arial" panose="020B0604020202020204" pitchFamily="34" charset="0"/>
              </a:rPr>
              <a:t>-vice architectures: an industrial survey. In 2018 IEEE International Conference on </a:t>
            </a:r>
            <a:r>
              <a:rPr lang="en-US" sz="3800" dirty="0" err="1">
                <a:solidFill>
                  <a:srgbClr val="222222"/>
                </a:solidFill>
                <a:latin typeface="Arial" panose="020B0604020202020204" pitchFamily="34" charset="0"/>
              </a:rPr>
              <a:t>SoftwareArchitecture</a:t>
            </a:r>
            <a:r>
              <a:rPr lang="en-US" sz="3800" dirty="0">
                <a:solidFill>
                  <a:srgbClr val="222222"/>
                </a:solidFill>
                <a:latin typeface="Arial" panose="020B0604020202020204" pitchFamily="34" charset="0"/>
              </a:rPr>
              <a:t> (ICSA) (pp. 29-2909). IEEE.</a:t>
            </a:r>
          </a:p>
          <a:p>
            <a:pPr marL="509588" indent="-509588">
              <a:buFont typeface="+mj-lt"/>
              <a:buAutoNum type="arabicPeriod" startAt="11"/>
            </a:pPr>
            <a:r>
              <a:rPr lang="en-US" sz="3800" dirty="0" err="1">
                <a:solidFill>
                  <a:srgbClr val="222222"/>
                </a:solidFill>
                <a:latin typeface="Arial" panose="020B0604020202020204" pitchFamily="34" charset="0"/>
              </a:rPr>
              <a:t>Taibi</a:t>
            </a:r>
            <a:r>
              <a:rPr lang="en-US" sz="3800" dirty="0">
                <a:solidFill>
                  <a:srgbClr val="222222"/>
                </a:solidFill>
                <a:latin typeface="Arial" panose="020B0604020202020204" pitchFamily="34" charset="0"/>
              </a:rPr>
              <a:t>, D., </a:t>
            </a:r>
            <a:r>
              <a:rPr lang="en-US" sz="3800" dirty="0" err="1">
                <a:solidFill>
                  <a:srgbClr val="222222"/>
                </a:solidFill>
                <a:latin typeface="Arial" panose="020B0604020202020204" pitchFamily="34" charset="0"/>
              </a:rPr>
              <a:t>Lenarduzzi</a:t>
            </a:r>
            <a:r>
              <a:rPr lang="en-US" sz="3800" dirty="0">
                <a:solidFill>
                  <a:srgbClr val="222222"/>
                </a:solidFill>
                <a:latin typeface="Arial" panose="020B0604020202020204" pitchFamily="34" charset="0"/>
              </a:rPr>
              <a:t>, V. and </a:t>
            </a:r>
            <a:r>
              <a:rPr lang="en-US" sz="3800" dirty="0" err="1">
                <a:solidFill>
                  <a:srgbClr val="222222"/>
                </a:solidFill>
                <a:latin typeface="Arial" panose="020B0604020202020204" pitchFamily="34" charset="0"/>
              </a:rPr>
              <a:t>Pahl</a:t>
            </a:r>
            <a:r>
              <a:rPr lang="en-US" sz="3800" dirty="0">
                <a:solidFill>
                  <a:srgbClr val="222222"/>
                </a:solidFill>
                <a:latin typeface="Arial" panose="020B0604020202020204" pitchFamily="34" charset="0"/>
              </a:rPr>
              <a:t>, C., 2017. Processes, motivations, and issues for mi-grating to microservices architectures: An empirical investigation. IEEE Cloud Computing,4(5), pp.22-32.15</a:t>
            </a:r>
          </a:p>
          <a:p>
            <a:pPr marL="509588" indent="-509588">
              <a:buFont typeface="+mj-lt"/>
              <a:buAutoNum type="arabicPeriod" startAt="11"/>
            </a:pPr>
            <a:r>
              <a:rPr lang="en-US" sz="3800" dirty="0">
                <a:solidFill>
                  <a:srgbClr val="222222"/>
                </a:solidFill>
                <a:latin typeface="Arial" panose="020B0604020202020204" pitchFamily="34" charset="0"/>
              </a:rPr>
              <a:t>Zhang, H., Li, S., Jia, Z., Zhong, C. and Zhang, C., 2019, March. Microservice </a:t>
            </a:r>
            <a:r>
              <a:rPr lang="en-US" sz="3800" dirty="0" err="1">
                <a:solidFill>
                  <a:srgbClr val="222222"/>
                </a:solidFill>
                <a:latin typeface="Arial" panose="020B0604020202020204" pitchFamily="34" charset="0"/>
              </a:rPr>
              <a:t>archi-tecture</a:t>
            </a:r>
            <a:r>
              <a:rPr lang="en-US" sz="3800" dirty="0">
                <a:solidFill>
                  <a:srgbClr val="222222"/>
                </a:solidFill>
                <a:latin typeface="Arial" panose="020B0604020202020204" pitchFamily="34" charset="0"/>
              </a:rPr>
              <a:t> in reality: An industrial inquiry. In 2019 IEEE international conference on </a:t>
            </a:r>
            <a:r>
              <a:rPr lang="en-US" sz="3800" dirty="0" err="1">
                <a:solidFill>
                  <a:srgbClr val="222222"/>
                </a:solidFill>
                <a:latin typeface="Arial" panose="020B0604020202020204" pitchFamily="34" charset="0"/>
              </a:rPr>
              <a:t>softwarearchitecture</a:t>
            </a:r>
            <a:r>
              <a:rPr lang="en-US" sz="3800" dirty="0">
                <a:solidFill>
                  <a:srgbClr val="222222"/>
                </a:solidFill>
                <a:latin typeface="Arial" panose="020B0604020202020204" pitchFamily="34" charset="0"/>
              </a:rPr>
              <a:t> (ICSA) (pp. 51-60). IEEE.</a:t>
            </a:r>
          </a:p>
          <a:p>
            <a:pPr marL="509588" indent="-509588">
              <a:buFont typeface="+mj-lt"/>
              <a:buAutoNum type="arabicPeriod" startAt="11"/>
            </a:pPr>
            <a:r>
              <a:rPr lang="en-US" sz="3800" dirty="0" err="1">
                <a:solidFill>
                  <a:srgbClr val="222222"/>
                </a:solidFill>
                <a:latin typeface="Arial" panose="020B0604020202020204" pitchFamily="34" charset="0"/>
              </a:rPr>
              <a:t>Haselb</a:t>
            </a:r>
            <a:r>
              <a:rPr lang="en-US" sz="3800" dirty="0">
                <a:solidFill>
                  <a:srgbClr val="222222"/>
                </a:solidFill>
                <a:latin typeface="Arial" panose="020B0604020202020204" pitchFamily="34" charset="0"/>
              </a:rPr>
              <a:t> ̃</a:t>
            </a:r>
            <a:r>
              <a:rPr lang="en-US" sz="3800" dirty="0" err="1">
                <a:solidFill>
                  <a:srgbClr val="222222"/>
                </a:solidFill>
                <a:latin typeface="Arial" panose="020B0604020202020204" pitchFamily="34" charset="0"/>
              </a:rPr>
              <a:t>A¶ck</a:t>
            </a:r>
            <a:r>
              <a:rPr lang="en-US" sz="3800" dirty="0">
                <a:solidFill>
                  <a:srgbClr val="222222"/>
                </a:solidFill>
                <a:latin typeface="Arial" panose="020B0604020202020204" pitchFamily="34" charset="0"/>
              </a:rPr>
              <a:t>, S., </a:t>
            </a:r>
            <a:r>
              <a:rPr lang="en-US" sz="3800" dirty="0" err="1">
                <a:solidFill>
                  <a:srgbClr val="222222"/>
                </a:solidFill>
                <a:latin typeface="Arial" panose="020B0604020202020204" pitchFamily="34" charset="0"/>
              </a:rPr>
              <a:t>Weinreich</a:t>
            </a:r>
            <a:r>
              <a:rPr lang="en-US" sz="3800" dirty="0">
                <a:solidFill>
                  <a:srgbClr val="222222"/>
                </a:solidFill>
                <a:latin typeface="Arial" panose="020B0604020202020204" pitchFamily="34" charset="0"/>
              </a:rPr>
              <a:t>, R. and </a:t>
            </a:r>
            <a:r>
              <a:rPr lang="en-US" sz="3800" dirty="0" err="1">
                <a:solidFill>
                  <a:srgbClr val="222222"/>
                </a:solidFill>
                <a:latin typeface="Arial" panose="020B0604020202020204" pitchFamily="34" charset="0"/>
              </a:rPr>
              <a:t>Buchgeher</a:t>
            </a:r>
            <a:r>
              <a:rPr lang="en-US" sz="3800" dirty="0">
                <a:solidFill>
                  <a:srgbClr val="222222"/>
                </a:solidFill>
                <a:latin typeface="Arial" panose="020B0604020202020204" pitchFamily="34" charset="0"/>
              </a:rPr>
              <a:t>, G., 2018, November. An expert </a:t>
            </a:r>
            <a:r>
              <a:rPr lang="en-US" sz="3800" dirty="0" err="1">
                <a:solidFill>
                  <a:srgbClr val="222222"/>
                </a:solidFill>
                <a:latin typeface="Arial" panose="020B0604020202020204" pitchFamily="34" charset="0"/>
              </a:rPr>
              <a:t>interviewstudy</a:t>
            </a:r>
            <a:r>
              <a:rPr lang="en-US" sz="3800" dirty="0">
                <a:solidFill>
                  <a:srgbClr val="222222"/>
                </a:solidFill>
                <a:latin typeface="Arial" panose="020B0604020202020204" pitchFamily="34" charset="0"/>
              </a:rPr>
              <a:t> on areas of microservice design. In 2018 IEEE 11th Conference on Service-</a:t>
            </a:r>
            <a:r>
              <a:rPr lang="en-US" sz="3800" dirty="0" err="1">
                <a:solidFill>
                  <a:srgbClr val="222222"/>
                </a:solidFill>
                <a:latin typeface="Arial" panose="020B0604020202020204" pitchFamily="34" charset="0"/>
              </a:rPr>
              <a:t>OrientedComputing</a:t>
            </a:r>
            <a:r>
              <a:rPr lang="en-US" sz="3800" dirty="0">
                <a:solidFill>
                  <a:srgbClr val="222222"/>
                </a:solidFill>
                <a:latin typeface="Arial" panose="020B0604020202020204" pitchFamily="34" charset="0"/>
              </a:rPr>
              <a:t> and Applications (SOCA) (pp. 137-144). IEEE.</a:t>
            </a:r>
          </a:p>
          <a:p>
            <a:pPr marL="509588" indent="-509588">
              <a:buFont typeface="+mj-lt"/>
              <a:buAutoNum type="arabicPeriod" startAt="11"/>
            </a:pPr>
            <a:r>
              <a:rPr lang="en-US" sz="3800" dirty="0">
                <a:solidFill>
                  <a:srgbClr val="222222"/>
                </a:solidFill>
                <a:latin typeface="Arial" panose="020B0604020202020204" pitchFamily="34" charset="0"/>
              </a:rPr>
              <a:t>Bogner, J., </a:t>
            </a:r>
            <a:r>
              <a:rPr lang="en-US" sz="3800" dirty="0" err="1">
                <a:solidFill>
                  <a:srgbClr val="222222"/>
                </a:solidFill>
                <a:latin typeface="Arial" panose="020B0604020202020204" pitchFamily="34" charset="0"/>
              </a:rPr>
              <a:t>Fritzsch</a:t>
            </a:r>
            <a:r>
              <a:rPr lang="en-US" sz="3800" dirty="0">
                <a:solidFill>
                  <a:srgbClr val="222222"/>
                </a:solidFill>
                <a:latin typeface="Arial" panose="020B0604020202020204" pitchFamily="34" charset="0"/>
              </a:rPr>
              <a:t>, J., Wagner, S. and Zimmermann, A., 2019, March. Microservices </a:t>
            </a:r>
            <a:r>
              <a:rPr lang="en-US" sz="3800" dirty="0" err="1">
                <a:solidFill>
                  <a:srgbClr val="222222"/>
                </a:solidFill>
                <a:latin typeface="Arial" panose="020B0604020202020204" pitchFamily="34" charset="0"/>
              </a:rPr>
              <a:t>inindustry</a:t>
            </a:r>
            <a:r>
              <a:rPr lang="en-US" sz="3800" dirty="0">
                <a:solidFill>
                  <a:srgbClr val="222222"/>
                </a:solidFill>
                <a:latin typeface="Arial" panose="020B0604020202020204" pitchFamily="34" charset="0"/>
              </a:rPr>
              <a:t>: insights into technologies, characteristics, and software quality. In 2019 IEEE in-</a:t>
            </a:r>
            <a:r>
              <a:rPr lang="en-US" sz="3800" dirty="0" err="1">
                <a:solidFill>
                  <a:srgbClr val="222222"/>
                </a:solidFill>
                <a:latin typeface="Arial" panose="020B0604020202020204" pitchFamily="34" charset="0"/>
              </a:rPr>
              <a:t>ternational</a:t>
            </a:r>
            <a:r>
              <a:rPr lang="en-US" sz="3800" dirty="0">
                <a:solidFill>
                  <a:srgbClr val="222222"/>
                </a:solidFill>
                <a:latin typeface="Arial" panose="020B0604020202020204" pitchFamily="34" charset="0"/>
              </a:rPr>
              <a:t> conference on software architecture companion (ICSA-C) (pp. 187-195). IEEE.</a:t>
            </a:r>
          </a:p>
          <a:p>
            <a:pPr marL="509588" indent="-509588">
              <a:buFont typeface="+mj-lt"/>
              <a:buAutoNum type="arabicPeriod" startAt="11"/>
            </a:pPr>
            <a:r>
              <a:rPr lang="en-US" sz="3800" dirty="0" err="1">
                <a:solidFill>
                  <a:srgbClr val="222222"/>
                </a:solidFill>
                <a:latin typeface="Arial" panose="020B0604020202020204" pitchFamily="34" charset="0"/>
              </a:rPr>
              <a:t>Ntentos</a:t>
            </a:r>
            <a:r>
              <a:rPr lang="en-US" sz="3800" dirty="0">
                <a:solidFill>
                  <a:srgbClr val="222222"/>
                </a:solidFill>
                <a:latin typeface="Arial" panose="020B0604020202020204" pitchFamily="34" charset="0"/>
              </a:rPr>
              <a:t>, E., Zdun, U., </a:t>
            </a:r>
            <a:r>
              <a:rPr lang="en-US" sz="3800" dirty="0" err="1">
                <a:solidFill>
                  <a:srgbClr val="222222"/>
                </a:solidFill>
                <a:latin typeface="Arial" panose="020B0604020202020204" pitchFamily="34" charset="0"/>
              </a:rPr>
              <a:t>Plakidas</a:t>
            </a:r>
            <a:r>
              <a:rPr lang="en-US" sz="3800" dirty="0">
                <a:solidFill>
                  <a:srgbClr val="222222"/>
                </a:solidFill>
                <a:latin typeface="Arial" panose="020B0604020202020204" pitchFamily="34" charset="0"/>
              </a:rPr>
              <a:t>, K., </a:t>
            </a:r>
            <a:r>
              <a:rPr lang="en-US" sz="3800" dirty="0" err="1">
                <a:solidFill>
                  <a:srgbClr val="222222"/>
                </a:solidFill>
                <a:latin typeface="Arial" panose="020B0604020202020204" pitchFamily="34" charset="0"/>
              </a:rPr>
              <a:t>Schall</a:t>
            </a:r>
            <a:r>
              <a:rPr lang="en-US" sz="3800" dirty="0">
                <a:solidFill>
                  <a:srgbClr val="222222"/>
                </a:solidFill>
                <a:latin typeface="Arial" panose="020B0604020202020204" pitchFamily="34" charset="0"/>
              </a:rPr>
              <a:t>, D., Li, F. and </a:t>
            </a:r>
            <a:r>
              <a:rPr lang="en-US" sz="3800" dirty="0" err="1">
                <a:solidFill>
                  <a:srgbClr val="222222"/>
                </a:solidFill>
                <a:latin typeface="Arial" panose="020B0604020202020204" pitchFamily="34" charset="0"/>
              </a:rPr>
              <a:t>Meixner</a:t>
            </a:r>
            <a:r>
              <a:rPr lang="en-US" sz="3800" dirty="0">
                <a:solidFill>
                  <a:srgbClr val="222222"/>
                </a:solidFill>
                <a:latin typeface="Arial" panose="020B0604020202020204" pitchFamily="34" charset="0"/>
              </a:rPr>
              <a:t>, S., 2019, </a:t>
            </a:r>
            <a:r>
              <a:rPr lang="en-US" sz="3800" dirty="0" err="1">
                <a:solidFill>
                  <a:srgbClr val="222222"/>
                </a:solidFill>
                <a:latin typeface="Arial" panose="020B0604020202020204" pitchFamily="34" charset="0"/>
              </a:rPr>
              <a:t>September.Supporting</a:t>
            </a:r>
            <a:r>
              <a:rPr lang="en-US" sz="3800" dirty="0">
                <a:solidFill>
                  <a:srgbClr val="222222"/>
                </a:solidFill>
                <a:latin typeface="Arial" panose="020B0604020202020204" pitchFamily="34" charset="0"/>
              </a:rPr>
              <a:t> architectural decision making on data management in microservice </a:t>
            </a:r>
            <a:r>
              <a:rPr lang="en-US" sz="3800" dirty="0" err="1">
                <a:solidFill>
                  <a:srgbClr val="222222"/>
                </a:solidFill>
                <a:latin typeface="Arial" panose="020B0604020202020204" pitchFamily="34" charset="0"/>
              </a:rPr>
              <a:t>architectures.In</a:t>
            </a:r>
            <a:r>
              <a:rPr lang="en-US" sz="3800" dirty="0">
                <a:solidFill>
                  <a:srgbClr val="222222"/>
                </a:solidFill>
                <a:latin typeface="Arial" panose="020B0604020202020204" pitchFamily="34" charset="0"/>
              </a:rPr>
              <a:t> European Conference on Software Architecture (pp. 20-36). Springer, Cham.</a:t>
            </a:r>
          </a:p>
          <a:p>
            <a:pPr marL="509588" indent="-509588">
              <a:buFont typeface="+mj-lt"/>
              <a:buAutoNum type="arabicPeriod" startAt="11"/>
            </a:pPr>
            <a:r>
              <a:rPr lang="en-US" sz="3800" dirty="0" err="1">
                <a:solidFill>
                  <a:srgbClr val="222222"/>
                </a:solidFill>
                <a:latin typeface="Arial" panose="020B0604020202020204" pitchFamily="34" charset="0"/>
              </a:rPr>
              <a:t>Shadija</a:t>
            </a:r>
            <a:r>
              <a:rPr lang="en-US" sz="3800" dirty="0">
                <a:solidFill>
                  <a:srgbClr val="222222"/>
                </a:solidFill>
                <a:latin typeface="Arial" panose="020B0604020202020204" pitchFamily="34" charset="0"/>
              </a:rPr>
              <a:t>, D., </a:t>
            </a:r>
            <a:r>
              <a:rPr lang="en-US" sz="3800" dirty="0" err="1">
                <a:solidFill>
                  <a:srgbClr val="222222"/>
                </a:solidFill>
                <a:latin typeface="Arial" panose="020B0604020202020204" pitchFamily="34" charset="0"/>
              </a:rPr>
              <a:t>Rezai</a:t>
            </a:r>
            <a:r>
              <a:rPr lang="en-US" sz="3800" dirty="0">
                <a:solidFill>
                  <a:srgbClr val="222222"/>
                </a:solidFill>
                <a:latin typeface="Arial" panose="020B0604020202020204" pitchFamily="34" charset="0"/>
              </a:rPr>
              <a:t>, M. and Hill, R., 2017, September. Towards an understanding of mi-</a:t>
            </a:r>
            <a:r>
              <a:rPr lang="en-US" sz="3800" dirty="0" err="1">
                <a:solidFill>
                  <a:srgbClr val="222222"/>
                </a:solidFill>
                <a:latin typeface="Arial" panose="020B0604020202020204" pitchFamily="34" charset="0"/>
              </a:rPr>
              <a:t>croservices</a:t>
            </a:r>
            <a:r>
              <a:rPr lang="en-US" sz="3800" dirty="0">
                <a:solidFill>
                  <a:srgbClr val="222222"/>
                </a:solidFill>
                <a:latin typeface="Arial" panose="020B0604020202020204" pitchFamily="34" charset="0"/>
              </a:rPr>
              <a:t>. In 2017 23rd International Conference on Automation and Computing (ICAC)(pp. 1-6). IEEE.</a:t>
            </a:r>
          </a:p>
          <a:p>
            <a:pPr marL="509588" indent="-509588">
              <a:buFont typeface="+mj-lt"/>
              <a:buAutoNum type="arabicPeriod" startAt="11"/>
            </a:pPr>
            <a:r>
              <a:rPr lang="en-US" sz="3800" dirty="0">
                <a:solidFill>
                  <a:srgbClr val="222222"/>
                </a:solidFill>
                <a:latin typeface="Arial" panose="020B0604020202020204" pitchFamily="34" charset="0"/>
              </a:rPr>
              <a:t>seata.io. (n.d.). </a:t>
            </a:r>
            <a:r>
              <a:rPr lang="en-US" sz="3800" dirty="0" err="1">
                <a:solidFill>
                  <a:srgbClr val="222222"/>
                </a:solidFill>
                <a:latin typeface="Arial" panose="020B0604020202020204" pitchFamily="34" charset="0"/>
              </a:rPr>
              <a:t>Seata</a:t>
            </a:r>
            <a:r>
              <a:rPr lang="en-US" sz="3800" dirty="0">
                <a:solidFill>
                  <a:srgbClr val="222222"/>
                </a:solidFill>
                <a:latin typeface="Arial" panose="020B0604020202020204" pitchFamily="34" charset="0"/>
              </a:rPr>
              <a:t>. [online] Available at: https://seata.io/en-us/ [Accessed 2 Feb. 2022].</a:t>
            </a:r>
          </a:p>
          <a:p>
            <a:pPr marL="509588" indent="-509588">
              <a:buFont typeface="+mj-lt"/>
              <a:buAutoNum type="arabicPeriod" startAt="11"/>
            </a:pPr>
            <a:r>
              <a:rPr lang="en-US" sz="3800" dirty="0">
                <a:solidFill>
                  <a:srgbClr val="222222"/>
                </a:solidFill>
                <a:latin typeface="Arial" panose="020B0604020202020204" pitchFamily="34" charset="0"/>
              </a:rPr>
              <a:t>Fan,  P.,  Liu,  J.,  Yin,  W.,  Wang,  H.,  Chen,  X. and Sun,  H.,  2020. 2PC*:  a </a:t>
            </a:r>
            <a:r>
              <a:rPr lang="en-US" sz="3800" dirty="0" err="1">
                <a:solidFill>
                  <a:srgbClr val="222222"/>
                </a:solidFill>
                <a:latin typeface="Arial" panose="020B0604020202020204" pitchFamily="34" charset="0"/>
              </a:rPr>
              <a:t>distributedtransaction</a:t>
            </a:r>
            <a:r>
              <a:rPr lang="en-US" sz="3800" dirty="0">
                <a:solidFill>
                  <a:srgbClr val="222222"/>
                </a:solidFill>
                <a:latin typeface="Arial" panose="020B0604020202020204" pitchFamily="34" charset="0"/>
              </a:rPr>
              <a:t> concurrency control protocol of multi-microservice based on cloud </a:t>
            </a:r>
            <a:r>
              <a:rPr lang="en-US" sz="3800" dirty="0" err="1">
                <a:solidFill>
                  <a:srgbClr val="222222"/>
                </a:solidFill>
                <a:latin typeface="Arial" panose="020B0604020202020204" pitchFamily="34" charset="0"/>
              </a:rPr>
              <a:t>computingplatform</a:t>
            </a:r>
            <a:r>
              <a:rPr lang="en-US" sz="3800" dirty="0">
                <a:solidFill>
                  <a:srgbClr val="222222"/>
                </a:solidFill>
                <a:latin typeface="Arial" panose="020B0604020202020204" pitchFamily="34" charset="0"/>
              </a:rPr>
              <a:t>. Journal of Cloud Computing, 9(1), pp.1-22</a:t>
            </a:r>
          </a:p>
          <a:p>
            <a:pPr marL="514350" indent="-514350" algn="just">
              <a:buFont typeface="+mj-lt"/>
              <a:buAutoNum type="arabicPeriod" startAt="9"/>
            </a:pPr>
            <a:endParaRPr lang="en-US" sz="1100" dirty="0"/>
          </a:p>
        </p:txBody>
      </p:sp>
      <p:sp>
        <p:nvSpPr>
          <p:cNvPr id="4" name="Slide Number Placeholder 3"/>
          <p:cNvSpPr>
            <a:spLocks noGrp="1"/>
          </p:cNvSpPr>
          <p:nvPr>
            <p:ph type="sldNum" sz="quarter" idx="12"/>
          </p:nvPr>
        </p:nvSpPr>
        <p:spPr/>
        <p:txBody>
          <a:bodyPr/>
          <a:lstStyle/>
          <a:p>
            <a:fld id="{C7221504-9B11-43A7-9941-504061FC6673}" type="slidenum">
              <a:rPr lang="en-US" smtClean="0"/>
              <a:t>20</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Tree>
    <p:extLst>
      <p:ext uri="{BB962C8B-B14F-4D97-AF65-F5344CB8AC3E}">
        <p14:creationId xmlns:p14="http://schemas.microsoft.com/office/powerpoint/2010/main" val="1805442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Question &amp; Answer Session</a:t>
            </a:r>
          </a:p>
        </p:txBody>
      </p:sp>
      <p:sp>
        <p:nvSpPr>
          <p:cNvPr id="6" name="Subtitle 5"/>
          <p:cNvSpPr>
            <a:spLocks noGrp="1"/>
          </p:cNvSpPr>
          <p:nvPr>
            <p:ph type="subTitle" idx="1"/>
          </p:nvPr>
        </p:nvSpPr>
        <p:spPr/>
        <p:txBody>
          <a:bodyPr/>
          <a:lstStyle/>
          <a:p>
            <a:r>
              <a:rPr lang="en-US" dirty="0"/>
              <a:t>Thank you</a:t>
            </a:r>
          </a:p>
        </p:txBody>
      </p:sp>
      <p:sp>
        <p:nvSpPr>
          <p:cNvPr id="4" name="Slide Number Placeholder 3"/>
          <p:cNvSpPr>
            <a:spLocks noGrp="1"/>
          </p:cNvSpPr>
          <p:nvPr>
            <p:ph type="sldNum" sz="quarter" idx="12"/>
          </p:nvPr>
        </p:nvSpPr>
        <p:spPr/>
        <p:txBody>
          <a:bodyPr/>
          <a:lstStyle/>
          <a:p>
            <a:fld id="{C7221504-9B11-43A7-9941-504061FC6673}" type="slidenum">
              <a:rPr lang="en-US" smtClean="0"/>
              <a:t>21</a:t>
            </a:fld>
            <a:endParaRPr lang="en-US"/>
          </a:p>
        </p:txBody>
      </p:sp>
      <p:sp>
        <p:nvSpPr>
          <p:cNvPr id="7" name="Footer Placeholder 6"/>
          <p:cNvSpPr>
            <a:spLocks noGrp="1"/>
          </p:cNvSpPr>
          <p:nvPr>
            <p:ph type="ftr" sz="quarter" idx="11"/>
          </p:nvPr>
        </p:nvSpPr>
        <p:spPr/>
        <p:txBody>
          <a:bodyPr/>
          <a:lstStyle/>
          <a:p>
            <a:r>
              <a:rPr lang="en-US"/>
              <a:t>Computer Science Department - SZABIST - Karachi</a:t>
            </a:r>
          </a:p>
        </p:txBody>
      </p:sp>
    </p:spTree>
    <p:extLst>
      <p:ext uri="{BB962C8B-B14F-4D97-AF65-F5344CB8AC3E}">
        <p14:creationId xmlns:p14="http://schemas.microsoft.com/office/powerpoint/2010/main" val="12321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F818-CF76-456B-B3D3-A8F51D7571BA}"/>
              </a:ext>
            </a:extLst>
          </p:cNvPr>
          <p:cNvSpPr>
            <a:spLocks noGrp="1"/>
          </p:cNvSpPr>
          <p:nvPr>
            <p:ph type="title"/>
          </p:nvPr>
        </p:nvSpPr>
        <p:spPr/>
        <p:txBody>
          <a:bodyPr/>
          <a:lstStyle/>
          <a:p>
            <a:pPr algn="ctr"/>
            <a:r>
              <a:rPr lang="en-US" dirty="0"/>
              <a:t>Introduction</a:t>
            </a:r>
            <a:endParaRPr lang="en-PK" dirty="0"/>
          </a:p>
        </p:txBody>
      </p:sp>
      <p:sp>
        <p:nvSpPr>
          <p:cNvPr id="3" name="Content Placeholder 2">
            <a:extLst>
              <a:ext uri="{FF2B5EF4-FFF2-40B4-BE49-F238E27FC236}">
                <a16:creationId xmlns:a16="http://schemas.microsoft.com/office/drawing/2014/main" id="{C785F906-380C-4FF6-A813-54B626B0E2B4}"/>
              </a:ext>
            </a:extLst>
          </p:cNvPr>
          <p:cNvSpPr>
            <a:spLocks noGrp="1"/>
          </p:cNvSpPr>
          <p:nvPr>
            <p:ph idx="1"/>
          </p:nvPr>
        </p:nvSpPr>
        <p:spPr/>
        <p:txBody>
          <a:bodyPr anchor="ctr">
            <a:normAutofit/>
          </a:bodyPr>
          <a:lstStyle/>
          <a:p>
            <a:pPr marL="0" indent="0" algn="ctr">
              <a:buNone/>
            </a:pPr>
            <a:r>
              <a:rPr lang="en-PK" dirty="0">
                <a:effectLst/>
                <a:latin typeface="Times New Roman" panose="02020603050405020304" pitchFamily="18" charset="0"/>
                <a:ea typeface="Calibri" panose="020F0502020204030204" pitchFamily="34" charset="0"/>
                <a:cs typeface="Times New Roman" panose="02020603050405020304" pitchFamily="18" charset="0"/>
              </a:rPr>
              <a:t>Microservices have become a popular architectural style for data driven applications, given their ability to </a:t>
            </a:r>
            <a:r>
              <a:rPr lang="en-PK" b="1" i="1" dirty="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rPr>
              <a:t>functionally decompose</a:t>
            </a:r>
            <a:r>
              <a:rPr lang="en-PK" dirty="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PK" dirty="0">
                <a:effectLst/>
                <a:latin typeface="Times New Roman" panose="02020603050405020304" pitchFamily="18" charset="0"/>
                <a:ea typeface="Calibri" panose="020F0502020204030204" pitchFamily="34" charset="0"/>
                <a:cs typeface="Times New Roman" panose="02020603050405020304" pitchFamily="18" charset="0"/>
              </a:rPr>
              <a:t>an application into </a:t>
            </a:r>
            <a:r>
              <a:rPr lang="en-PK" b="1" i="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small</a:t>
            </a:r>
            <a:r>
              <a:rPr lang="en-PK"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PK" b="1" i="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autonomous</a:t>
            </a:r>
            <a:r>
              <a:rPr lang="en-PK" dirty="0">
                <a:effectLst/>
                <a:latin typeface="Times New Roman" panose="02020603050405020304" pitchFamily="18" charset="0"/>
                <a:ea typeface="Calibri" panose="020F0502020204030204" pitchFamily="34" charset="0"/>
                <a:cs typeface="Times New Roman" panose="02020603050405020304" pitchFamily="18" charset="0"/>
              </a:rPr>
              <a:t> services to achieve </a:t>
            </a:r>
            <a:r>
              <a:rPr lang="en-PK" b="1" i="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scalability</a:t>
            </a:r>
            <a:r>
              <a:rPr lang="en-PK" dirty="0">
                <a:effectLst/>
                <a:latin typeface="Times New Roman" panose="02020603050405020304" pitchFamily="18" charset="0"/>
                <a:ea typeface="Calibri" panose="020F0502020204030204" pitchFamily="34" charset="0"/>
                <a:cs typeface="Times New Roman" panose="02020603050405020304" pitchFamily="18" charset="0"/>
              </a:rPr>
              <a:t>, </a:t>
            </a:r>
            <a:r>
              <a:rPr lang="en-PK" b="1" i="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strong</a:t>
            </a:r>
            <a:r>
              <a:rPr lang="en-PK" dirty="0">
                <a:effectLst/>
                <a:latin typeface="Times New Roman" panose="02020603050405020304" pitchFamily="18" charset="0"/>
                <a:ea typeface="Calibri" panose="020F0502020204030204" pitchFamily="34" charset="0"/>
                <a:cs typeface="Times New Roman" panose="02020603050405020304" pitchFamily="18" charset="0"/>
              </a:rPr>
              <a:t> </a:t>
            </a:r>
            <a:r>
              <a:rPr lang="en-PK" b="1" i="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isolation</a:t>
            </a:r>
            <a:r>
              <a:rPr lang="en-PK"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PK" b="1" i="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specialization</a:t>
            </a:r>
            <a:r>
              <a:rPr lang="en-PK" dirty="0">
                <a:effectLst/>
                <a:latin typeface="Times New Roman" panose="02020603050405020304" pitchFamily="18" charset="0"/>
                <a:ea typeface="Calibri" panose="020F0502020204030204" pitchFamily="34" charset="0"/>
                <a:cs typeface="Times New Roman" panose="02020603050405020304" pitchFamily="18" charset="0"/>
              </a:rPr>
              <a:t> of database systems to the workloads and data formats of each service. </a:t>
            </a:r>
            <a:r>
              <a:rPr lang="en-US" dirty="0">
                <a:effectLst/>
                <a:latin typeface="Times New Roman" panose="02020603050405020304" pitchFamily="18" charset="0"/>
                <a:ea typeface="Calibri" panose="020F0502020204030204" pitchFamily="34" charset="0"/>
                <a:cs typeface="Times New Roman" panose="02020603050405020304" pitchFamily="18" charset="0"/>
              </a:rPr>
              <a:t>[1,2]</a:t>
            </a:r>
            <a:endParaRPr lang="en-PK" sz="4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2D15D90-86B9-4379-97CB-8424C12E8CC2}"/>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2530E90E-FE0F-44D3-AFF9-5EA47307D757}"/>
              </a:ext>
            </a:extLst>
          </p:cNvPr>
          <p:cNvSpPr>
            <a:spLocks noGrp="1"/>
          </p:cNvSpPr>
          <p:nvPr>
            <p:ph type="sldNum" sz="quarter" idx="12"/>
          </p:nvPr>
        </p:nvSpPr>
        <p:spPr/>
        <p:txBody>
          <a:bodyPr/>
          <a:lstStyle/>
          <a:p>
            <a:fld id="{C7221504-9B11-43A7-9941-504061FC6673}" type="slidenum">
              <a:rPr lang="en-US" smtClean="0"/>
              <a:t>3</a:t>
            </a:fld>
            <a:endParaRPr lang="en-US"/>
          </a:p>
        </p:txBody>
      </p:sp>
    </p:spTree>
    <p:extLst>
      <p:ext uri="{BB962C8B-B14F-4D97-AF65-F5344CB8AC3E}">
        <p14:creationId xmlns:p14="http://schemas.microsoft.com/office/powerpoint/2010/main" val="359999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2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3AA2-4496-447B-A997-3B99380FC529}"/>
              </a:ext>
            </a:extLst>
          </p:cNvPr>
          <p:cNvSpPr>
            <a:spLocks noGrp="1"/>
          </p:cNvSpPr>
          <p:nvPr>
            <p:ph type="title"/>
          </p:nvPr>
        </p:nvSpPr>
        <p:spPr/>
        <p:txBody>
          <a:bodyPr/>
          <a:lstStyle/>
          <a:p>
            <a:pPr algn="ctr"/>
            <a:r>
              <a:rPr lang="en-US" dirty="0"/>
              <a:t>Microservice Architecture </a:t>
            </a:r>
            <a:endParaRPr lang="en-PK" dirty="0"/>
          </a:p>
        </p:txBody>
      </p:sp>
      <p:sp>
        <p:nvSpPr>
          <p:cNvPr id="4" name="Footer Placeholder 3">
            <a:extLst>
              <a:ext uri="{FF2B5EF4-FFF2-40B4-BE49-F238E27FC236}">
                <a16:creationId xmlns:a16="http://schemas.microsoft.com/office/drawing/2014/main" id="{D879DC24-951F-44CB-8B26-00AA9C1CBDC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3D10271C-099F-446C-B18A-C6AB8953E7AB}"/>
              </a:ext>
            </a:extLst>
          </p:cNvPr>
          <p:cNvSpPr>
            <a:spLocks noGrp="1"/>
          </p:cNvSpPr>
          <p:nvPr>
            <p:ph type="sldNum" sz="quarter" idx="12"/>
          </p:nvPr>
        </p:nvSpPr>
        <p:spPr/>
        <p:txBody>
          <a:bodyPr/>
          <a:lstStyle/>
          <a:p>
            <a:fld id="{C7221504-9B11-43A7-9941-504061FC6673}" type="slidenum">
              <a:rPr lang="en-US" smtClean="0"/>
              <a:t>4</a:t>
            </a:fld>
            <a:endParaRPr lang="en-US"/>
          </a:p>
        </p:txBody>
      </p:sp>
      <p:pic>
        <p:nvPicPr>
          <p:cNvPr id="7" name="Picture 6">
            <a:extLst>
              <a:ext uri="{FF2B5EF4-FFF2-40B4-BE49-F238E27FC236}">
                <a16:creationId xmlns:a16="http://schemas.microsoft.com/office/drawing/2014/main" id="{9234976C-BA2F-4E4B-BDB3-1B6645F95D77}"/>
              </a:ext>
            </a:extLst>
          </p:cNvPr>
          <p:cNvPicPr>
            <a:picLocks noChangeAspect="1"/>
          </p:cNvPicPr>
          <p:nvPr/>
        </p:nvPicPr>
        <p:blipFill>
          <a:blip r:embed="rId2"/>
          <a:stretch>
            <a:fillRect/>
          </a:stretch>
        </p:blipFill>
        <p:spPr>
          <a:xfrm>
            <a:off x="325483" y="1690688"/>
            <a:ext cx="11541034" cy="4155498"/>
          </a:xfrm>
          <a:prstGeom prst="rect">
            <a:avLst/>
          </a:prstGeom>
        </p:spPr>
      </p:pic>
    </p:spTree>
    <p:extLst>
      <p:ext uri="{BB962C8B-B14F-4D97-AF65-F5344CB8AC3E}">
        <p14:creationId xmlns:p14="http://schemas.microsoft.com/office/powerpoint/2010/main" val="348720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F818-CF76-456B-B3D3-A8F51D7571BA}"/>
              </a:ext>
            </a:extLst>
          </p:cNvPr>
          <p:cNvSpPr>
            <a:spLocks noGrp="1"/>
          </p:cNvSpPr>
          <p:nvPr>
            <p:ph type="title"/>
          </p:nvPr>
        </p:nvSpPr>
        <p:spPr/>
        <p:txBody>
          <a:bodyPr/>
          <a:lstStyle/>
          <a:p>
            <a:pPr algn="ctr"/>
            <a:r>
              <a:rPr lang="en-US" dirty="0"/>
              <a:t>Microservices Issues</a:t>
            </a:r>
            <a:endParaRPr lang="en-PK" dirty="0"/>
          </a:p>
        </p:txBody>
      </p:sp>
      <p:sp>
        <p:nvSpPr>
          <p:cNvPr id="3" name="Content Placeholder 2">
            <a:extLst>
              <a:ext uri="{FF2B5EF4-FFF2-40B4-BE49-F238E27FC236}">
                <a16:creationId xmlns:a16="http://schemas.microsoft.com/office/drawing/2014/main" id="{C785F906-380C-4FF6-A813-54B626B0E2B4}"/>
              </a:ext>
            </a:extLst>
          </p:cNvPr>
          <p:cNvSpPr>
            <a:spLocks noGrp="1"/>
          </p:cNvSpPr>
          <p:nvPr>
            <p:ph idx="1"/>
          </p:nvPr>
        </p:nvSpPr>
        <p:spPr/>
        <p:txBody>
          <a:bodyPr anchor="t">
            <a:normAutofit/>
          </a:bodyPr>
          <a:lstStyle/>
          <a:p>
            <a:pPr marL="514350" indent="-514350">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Research has identified 17 area of issues in a microservices architecture style </a:t>
            </a:r>
            <a:r>
              <a:rPr lang="en-US" sz="2000" dirty="0">
                <a:latin typeface="Times New Roman" panose="02020603050405020304" pitchFamily="18" charset="0"/>
                <a:ea typeface="Calibri" panose="020F0502020204030204" pitchFamily="34" charset="0"/>
                <a:cs typeface="Times New Roman" panose="02020603050405020304" pitchFamily="18" charset="0"/>
              </a:rPr>
              <a:t>[3]. </a:t>
            </a:r>
          </a:p>
          <a:p>
            <a:pPr marL="514350" indent="-514350">
              <a:buFont typeface="+mj-lt"/>
              <a:buAutoNum type="arabi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In which to most critical is data related issues. Which directly impact the performance of whole architecture. </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 this study is focused about data consistency in microservices.  </a:t>
            </a:r>
          </a:p>
        </p:txBody>
      </p:sp>
      <p:sp>
        <p:nvSpPr>
          <p:cNvPr id="4" name="Footer Placeholder 3">
            <a:extLst>
              <a:ext uri="{FF2B5EF4-FFF2-40B4-BE49-F238E27FC236}">
                <a16:creationId xmlns:a16="http://schemas.microsoft.com/office/drawing/2014/main" id="{C2D15D90-86B9-4379-97CB-8424C12E8CC2}"/>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2530E90E-FE0F-44D3-AFF9-5EA47307D757}"/>
              </a:ext>
            </a:extLst>
          </p:cNvPr>
          <p:cNvSpPr>
            <a:spLocks noGrp="1"/>
          </p:cNvSpPr>
          <p:nvPr>
            <p:ph type="sldNum" sz="quarter" idx="12"/>
          </p:nvPr>
        </p:nvSpPr>
        <p:spPr/>
        <p:txBody>
          <a:bodyPr/>
          <a:lstStyle/>
          <a:p>
            <a:fld id="{C7221504-9B11-43A7-9941-504061FC6673}" type="slidenum">
              <a:rPr lang="en-US" smtClean="0"/>
              <a:t>5</a:t>
            </a:fld>
            <a:endParaRPr lang="en-US"/>
          </a:p>
        </p:txBody>
      </p:sp>
    </p:spTree>
    <p:extLst>
      <p:ext uri="{BB962C8B-B14F-4D97-AF65-F5344CB8AC3E}">
        <p14:creationId xmlns:p14="http://schemas.microsoft.com/office/powerpoint/2010/main" val="180898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pPr algn="ctr"/>
            <a:r>
              <a:rPr lang="en-US" dirty="0"/>
              <a:t>Data Consistency Issues</a:t>
            </a:r>
            <a:endParaRPr lang="en-PK" dirty="0"/>
          </a:p>
        </p:txBody>
      </p:sp>
      <p:sp>
        <p:nvSpPr>
          <p:cNvPr id="3" name="Content Placeholder 2">
            <a:extLst>
              <a:ext uri="{FF2B5EF4-FFF2-40B4-BE49-F238E27FC236}">
                <a16:creationId xmlns:a16="http://schemas.microsoft.com/office/drawing/2014/main" id="{A57D3A5D-6192-4A03-B841-396A52FE0E5F}"/>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Cross Microservice Validations [1,2,3]</a:t>
            </a:r>
          </a:p>
          <a:p>
            <a:pPr>
              <a:lnSpc>
                <a:spcPct val="150000"/>
              </a:lnSpc>
            </a:pPr>
            <a:r>
              <a:rPr lang="en-US" dirty="0">
                <a:latin typeface="Times New Roman" panose="02020603050405020304" pitchFamily="18" charset="0"/>
                <a:cs typeface="Times New Roman" panose="02020603050405020304" pitchFamily="18" charset="0"/>
              </a:rPr>
              <a:t>Implicit Cross Microservice Associations[1,3] </a:t>
            </a:r>
          </a:p>
          <a:p>
            <a:pPr>
              <a:lnSpc>
                <a:spcPct val="150000"/>
              </a:lnSpc>
            </a:pPr>
            <a:r>
              <a:rPr lang="en-US" dirty="0">
                <a:latin typeface="Times New Roman" panose="02020603050405020304" pitchFamily="18" charset="0"/>
                <a:cs typeface="Times New Roman" panose="02020603050405020304" pitchFamily="18" charset="0"/>
              </a:rPr>
              <a:t>Cross Microservice Queries [3]</a:t>
            </a:r>
          </a:p>
          <a:p>
            <a:pPr algn="l">
              <a:lnSpc>
                <a:spcPct val="150000"/>
              </a:lnSpc>
            </a:pPr>
            <a:r>
              <a:rPr lang="en-US" dirty="0">
                <a:latin typeface="Times New Roman" panose="02020603050405020304" pitchFamily="18" charset="0"/>
                <a:cs typeface="Times New Roman" panose="02020603050405020304" pitchFamily="18" charset="0"/>
              </a:rPr>
              <a:t>Feral ordering[24]</a:t>
            </a: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6</a:t>
            </a:fld>
            <a:endParaRPr lang="en-US"/>
          </a:p>
        </p:txBody>
      </p:sp>
    </p:spTree>
    <p:extLst>
      <p:ext uri="{BB962C8B-B14F-4D97-AF65-F5344CB8AC3E}">
        <p14:creationId xmlns:p14="http://schemas.microsoft.com/office/powerpoint/2010/main" val="355145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pPr algn="ctr"/>
            <a:r>
              <a:rPr lang="en-US" dirty="0"/>
              <a:t>Data Consistency Issues: </a:t>
            </a:r>
            <a:br>
              <a:rPr lang="en-US" dirty="0"/>
            </a:br>
            <a:r>
              <a:rPr lang="en-US" sz="4000" i="1" dirty="0"/>
              <a:t>Cross Microservice Validations</a:t>
            </a:r>
            <a:endParaRPr lang="en-US" i="1"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7</a:t>
            </a:fld>
            <a:endParaRPr lang="en-US"/>
          </a:p>
        </p:txBody>
      </p:sp>
      <p:pic>
        <p:nvPicPr>
          <p:cNvPr id="7" name="Picture 6" descr="Diagram&#10;&#10;Description automatically generated">
            <a:extLst>
              <a:ext uri="{FF2B5EF4-FFF2-40B4-BE49-F238E27FC236}">
                <a16:creationId xmlns:a16="http://schemas.microsoft.com/office/drawing/2014/main" id="{A55800D7-08C5-4453-8611-9E45C7337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762" y="1886448"/>
            <a:ext cx="6331615" cy="4410667"/>
          </a:xfrm>
          <a:prstGeom prst="rect">
            <a:avLst/>
          </a:prstGeom>
        </p:spPr>
      </p:pic>
    </p:spTree>
    <p:extLst>
      <p:ext uri="{BB962C8B-B14F-4D97-AF65-F5344CB8AC3E}">
        <p14:creationId xmlns:p14="http://schemas.microsoft.com/office/powerpoint/2010/main" val="423118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normAutofit/>
          </a:bodyPr>
          <a:lstStyle/>
          <a:p>
            <a:pPr algn="ctr"/>
            <a:r>
              <a:rPr lang="en-US" dirty="0"/>
              <a:t>Data Consistency Issues:</a:t>
            </a:r>
            <a:br>
              <a:rPr lang="en-US" dirty="0"/>
            </a:br>
            <a:r>
              <a:rPr lang="en-US" sz="4000" i="1" dirty="0"/>
              <a:t>Implicit Cross Microservice Associations</a:t>
            </a: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8</a:t>
            </a:fld>
            <a:endParaRPr lang="en-US"/>
          </a:p>
        </p:txBody>
      </p:sp>
      <p:pic>
        <p:nvPicPr>
          <p:cNvPr id="6" name="Picture 5" descr="Diagram&#10;&#10;Description automatically generated">
            <a:extLst>
              <a:ext uri="{FF2B5EF4-FFF2-40B4-BE49-F238E27FC236}">
                <a16:creationId xmlns:a16="http://schemas.microsoft.com/office/drawing/2014/main" id="{8A0BB273-4DD7-4C11-AAE8-2BC71571D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014" y="2319697"/>
            <a:ext cx="7829112" cy="3590207"/>
          </a:xfrm>
          <a:prstGeom prst="rect">
            <a:avLst/>
          </a:prstGeom>
        </p:spPr>
      </p:pic>
    </p:spTree>
    <p:extLst>
      <p:ext uri="{BB962C8B-B14F-4D97-AF65-F5344CB8AC3E}">
        <p14:creationId xmlns:p14="http://schemas.microsoft.com/office/powerpoint/2010/main" val="100578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normAutofit/>
          </a:bodyPr>
          <a:lstStyle/>
          <a:p>
            <a:pPr algn="ctr"/>
            <a:r>
              <a:rPr lang="en-US" dirty="0"/>
              <a:t>Data Consistency Issues:</a:t>
            </a:r>
            <a:br>
              <a:rPr lang="en-US" dirty="0"/>
            </a:br>
            <a:r>
              <a:rPr lang="en-US" sz="4000" i="1" dirty="0"/>
              <a:t>Cross Microservice Queries</a:t>
            </a: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299AC1C9-6B73-4268-BB06-9567E3E0B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195" y="1982796"/>
            <a:ext cx="7185610" cy="4215557"/>
          </a:xfrm>
          <a:prstGeom prst="rect">
            <a:avLst/>
          </a:prstGeom>
        </p:spPr>
      </p:pic>
    </p:spTree>
    <p:extLst>
      <p:ext uri="{BB962C8B-B14F-4D97-AF65-F5344CB8AC3E}">
        <p14:creationId xmlns:p14="http://schemas.microsoft.com/office/powerpoint/2010/main" val="319927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3778</TotalTime>
  <Words>2200</Words>
  <Application>Microsoft Office PowerPoint</Application>
  <PresentationFormat>Widescreen</PresentationFormat>
  <Paragraphs>192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Courier New</vt:lpstr>
      <vt:lpstr>Times New Roman</vt:lpstr>
      <vt:lpstr>Office Theme</vt:lpstr>
      <vt:lpstr>Microservices Data Consistency Approaches:  A tailored approach towards current  limitations</vt:lpstr>
      <vt:lpstr>Contents</vt:lpstr>
      <vt:lpstr>Introduction</vt:lpstr>
      <vt:lpstr>Microservice Architecture </vt:lpstr>
      <vt:lpstr>Microservices Issues</vt:lpstr>
      <vt:lpstr>Data Consistency Issues</vt:lpstr>
      <vt:lpstr>Data Consistency Issues:  Cross Microservice Validations</vt:lpstr>
      <vt:lpstr>Data Consistency Issues: Implicit Cross Microservice Associations</vt:lpstr>
      <vt:lpstr>Data Consistency Issues: Cross Microservice Queries</vt:lpstr>
      <vt:lpstr>Data Consistency Issues:  Feral Ordering</vt:lpstr>
      <vt:lpstr>Problem Statement</vt:lpstr>
      <vt:lpstr>Research Objectives</vt:lpstr>
      <vt:lpstr>Literature Review</vt:lpstr>
      <vt:lpstr>Literature Review (Cont.)</vt:lpstr>
      <vt:lpstr>Research Questions</vt:lpstr>
      <vt:lpstr>Methodology</vt:lpstr>
      <vt:lpstr>Research Roadmap</vt:lpstr>
      <vt:lpstr>Contribution</vt:lpstr>
      <vt:lpstr>References</vt:lpstr>
      <vt:lpstr>References</vt:lpstr>
      <vt:lpstr>Question &amp; Answer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Adeel Ansari</dc:creator>
  <cp:lastModifiedBy>Asim Riaz</cp:lastModifiedBy>
  <cp:revision>80</cp:revision>
  <dcterms:created xsi:type="dcterms:W3CDTF">2019-04-04T07:37:20Z</dcterms:created>
  <dcterms:modified xsi:type="dcterms:W3CDTF">2022-02-03T11:47:52Z</dcterms:modified>
</cp:coreProperties>
</file>