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00" r:id="rId3"/>
    <p:sldId id="291" r:id="rId4"/>
    <p:sldId id="303" r:id="rId5"/>
    <p:sldId id="307" r:id="rId6"/>
    <p:sldId id="327" r:id="rId7"/>
    <p:sldId id="338" r:id="rId8"/>
    <p:sldId id="339" r:id="rId9"/>
    <p:sldId id="316" r:id="rId10"/>
    <p:sldId id="340" r:id="rId11"/>
    <p:sldId id="341" r:id="rId12"/>
    <p:sldId id="342" r:id="rId13"/>
    <p:sldId id="344" r:id="rId14"/>
    <p:sldId id="323" r:id="rId15"/>
    <p:sldId id="343" r:id="rId16"/>
    <p:sldId id="345" r:id="rId17"/>
    <p:sldId id="346" r:id="rId18"/>
    <p:sldId id="347" r:id="rId19"/>
    <p:sldId id="348" r:id="rId20"/>
    <p:sldId id="352" r:id="rId21"/>
    <p:sldId id="296" r:id="rId22"/>
    <p:sldId id="349" r:id="rId23"/>
    <p:sldId id="306" r:id="rId24"/>
    <p:sldId id="350" r:id="rId25"/>
    <p:sldId id="299" r:id="rId26"/>
    <p:sldId id="351" r:id="rId27"/>
    <p:sldId id="276" r:id="rId28"/>
    <p:sldId id="287" r:id="rId29"/>
    <p:sldId id="27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4762"/>
    <a:srgbClr val="3333FF"/>
    <a:srgbClr val="808080"/>
    <a:srgbClr val="FF99CC"/>
    <a:srgbClr val="43FFB3"/>
    <a:srgbClr val="00D881"/>
    <a:srgbClr val="33CAFF"/>
    <a:srgbClr val="43EDA8"/>
    <a:srgbClr val="CC6600"/>
    <a:srgbClr val="659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162" autoAdjust="0"/>
  </p:normalViewPr>
  <p:slideViewPr>
    <p:cSldViewPr snapToGrid="0">
      <p:cViewPr varScale="1">
        <p:scale>
          <a:sx n="71" d="100"/>
          <a:sy n="71" d="100"/>
        </p:scale>
        <p:origin x="696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FC4F5-6829-4F39-B738-FE1AFD0B0397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2AE20-3E2E-40FA-999C-623B29460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31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24AF4-8548-47E0-B3C7-F5C14C5277BD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1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64D7D-EAB0-46BD-9D86-547866D54C7D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7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46DC-4E1B-48DB-ACC2-538A9DE6D149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5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45794-C5D5-4168-BAF3-913F2A36A610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3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F035-BE59-42A9-8E4A-D6915B722FD2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9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CF23-6001-45E7-A74A-187B4A4B8D8B}" type="datetime1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98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1F81E-0E01-4286-9BAE-768CE54C9EC6}" type="datetime1">
              <a:rPr lang="en-US" smtClean="0"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9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9F70-7936-4C8A-91D1-51FB8991C2D9}" type="datetime1">
              <a:rPr lang="en-US" smtClean="0"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5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37F00-3364-4257-9901-18AA54BDA422}" type="datetime1">
              <a:rPr lang="en-US" smtClean="0"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89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443A-E32C-4211-A899-BED6604635CA}" type="datetime1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3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9B91-EDC7-44D2-A643-9CEAB2559AB1}" type="datetime1">
              <a:rPr lang="en-US" smtClean="0"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4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2860" y="6496334"/>
            <a:ext cx="12214860" cy="3616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FA174BF7-5237-4100-A0FA-57E24694E6BB}" type="datetime1">
              <a:rPr lang="en-US" smtClean="0"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717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Computer Science Department - SZABIST - Karachi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579" y="6538913"/>
            <a:ext cx="2743200" cy="3190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7221504-9B11-43A7-9941-504061FC667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2246" y="205864"/>
            <a:ext cx="1387474" cy="1387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4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1801" y="956715"/>
            <a:ext cx="10814613" cy="1358049"/>
          </a:xfrm>
        </p:spPr>
        <p:txBody>
          <a:bodyPr>
            <a:noAutofit/>
          </a:bodyPr>
          <a:lstStyle/>
          <a:p>
            <a:r>
              <a:rPr lang="en-US" sz="3600" dirty="0"/>
              <a:t>Microservices Data Consistency Approaches: </a:t>
            </a:r>
            <a:br>
              <a:rPr lang="en-US" sz="3600" dirty="0"/>
            </a:br>
            <a:r>
              <a:rPr lang="en-US" sz="3600" dirty="0"/>
              <a:t>A tailored approach towards current </a:t>
            </a:r>
            <a:br>
              <a:rPr lang="en-US" sz="3600" dirty="0"/>
            </a:br>
            <a:r>
              <a:rPr lang="en-US" sz="3600" dirty="0"/>
              <a:t>limitations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743" y="3526972"/>
            <a:ext cx="9289143" cy="1945574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Asim Riaz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1732102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Husnain Mansoor Ali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24000" y="2377848"/>
            <a:ext cx="9144000" cy="9531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PhD 2</a:t>
            </a:r>
            <a:r>
              <a:rPr lang="en-US" sz="2800" baseline="30000" dirty="0"/>
              <a:t>nd</a:t>
            </a:r>
            <a:r>
              <a:rPr lang="en-US" sz="2800" dirty="0"/>
              <a:t> Progress</a:t>
            </a: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z="2000" smtClean="0"/>
              <a:t>1</a:t>
            </a:fld>
            <a:endParaRPr lang="en-US" sz="20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100" dirty="0"/>
              <a:t>Computer Science Department - SZABIST - Karachi</a:t>
            </a:r>
          </a:p>
        </p:txBody>
      </p:sp>
    </p:spTree>
    <p:extLst>
      <p:ext uri="{BB962C8B-B14F-4D97-AF65-F5344CB8AC3E}">
        <p14:creationId xmlns:p14="http://schemas.microsoft.com/office/powerpoint/2010/main" val="73718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6173-4809-4670-A2F9-53241DAA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130" y="139947"/>
            <a:ext cx="6143223" cy="2041899"/>
          </a:xfrm>
        </p:spPr>
        <p:txBody>
          <a:bodyPr>
            <a:normAutofit/>
          </a:bodyPr>
          <a:lstStyle/>
          <a:p>
            <a:r>
              <a:rPr lang="en-US" sz="4000" dirty="0"/>
              <a:t>A Distributed Database System for Event-based Microservices</a:t>
            </a:r>
            <a:endParaRPr lang="en-PK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C4B8C-8390-4C33-8AE2-95FF241A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938CD-3792-4CED-85F3-3E9F8BE3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B2B5B8-6D4B-4E8E-A865-A2659B203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853" y="891956"/>
            <a:ext cx="4838864" cy="50740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2FBA6C-12AD-408D-A2F3-F648283523B8}"/>
              </a:ext>
            </a:extLst>
          </p:cNvPr>
          <p:cNvSpPr txBox="1"/>
          <p:nvPr/>
        </p:nvSpPr>
        <p:spPr>
          <a:xfrm>
            <a:off x="648820" y="2583189"/>
            <a:ext cx="61116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Virtualized microservices as the core building blocks of a database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constraints and data dependencies, as well as abstracts inbound and outbound event streams.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by exposing internal representations of microservices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6173-4809-4670-A2F9-53241DAA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130" y="139947"/>
            <a:ext cx="10069764" cy="2041899"/>
          </a:xfrm>
        </p:spPr>
        <p:txBody>
          <a:bodyPr>
            <a:normAutofit/>
          </a:bodyPr>
          <a:lstStyle/>
          <a:p>
            <a:r>
              <a:rPr lang="en-US" sz="4000" dirty="0"/>
              <a:t>Enhancing Saga Pattern for Distributed Transactions within a Microservices Architecture</a:t>
            </a:r>
            <a:endParaRPr lang="en-PK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C4B8C-8390-4C33-8AE2-95FF241A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938CD-3792-4CED-85F3-3E9F8BE3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FBA6C-12AD-408D-A2F3-F648283523B8}"/>
              </a:ext>
            </a:extLst>
          </p:cNvPr>
          <p:cNvSpPr txBox="1"/>
          <p:nvPr/>
        </p:nvSpPr>
        <p:spPr>
          <a:xfrm>
            <a:off x="101221" y="2387216"/>
            <a:ext cx="48644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resolution provides better transaction isolation by transferring few transactions to memory layer from data layer through quota cache and a service called commit-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cache makes it faster to get data by reducing the number of times the main memory has to be accessed.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handles all data related operation in memory cache server rather than a data source which is later synchronized with a service called </a:t>
            </a:r>
            <a:r>
              <a:rPr lang="en-US" sz="1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commitsync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service.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DC8B4-97CC-4AFD-B705-E1F0E0AA6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231" y="2587773"/>
            <a:ext cx="6769548" cy="36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8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46173-4809-4670-A2F9-53241DAA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898" y="174851"/>
            <a:ext cx="10177341" cy="1401028"/>
          </a:xfrm>
        </p:spPr>
        <p:txBody>
          <a:bodyPr>
            <a:normAutofit/>
          </a:bodyPr>
          <a:lstStyle/>
          <a:p>
            <a:r>
              <a:rPr lang="en-US" sz="4000" dirty="0"/>
              <a:t>Event-Based Data-Centric Semantics for Consistent Data Management in Microservices</a:t>
            </a:r>
            <a:endParaRPr lang="en-PK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C4B8C-8390-4C33-8AE2-95FF241A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938CD-3792-4CED-85F3-3E9F8BE3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FBA6C-12AD-408D-A2F3-F648283523B8}"/>
              </a:ext>
            </a:extLst>
          </p:cNvPr>
          <p:cNvSpPr txBox="1"/>
          <p:nvPr/>
        </p:nvSpPr>
        <p:spPr>
          <a:xfrm>
            <a:off x="231961" y="2454703"/>
            <a:ext cx="66932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coordinator is in charge of coordinating the sequence of events in relation to the states of the microservices for this reason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constraints and data dependencies, as well as abstracts inbound and outbound event streams.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current state of the functionality mechanism encapsulating the distributed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central coordinator may assess if a state change does not jeopardies transaction guarantees.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EA4389-F687-408F-B1CA-9B0F4BBA6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569" y="2094973"/>
            <a:ext cx="5456020" cy="26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4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227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charRg st="227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charRg st="227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329" end="4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charRg st="329" end="4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charRg st="329" end="4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74" y="2735919"/>
            <a:ext cx="9825251" cy="138616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Research Work</a:t>
            </a:r>
            <a:br>
              <a:rPr lang="en-US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/>
              <a:t>Adaptation Model</a:t>
            </a:r>
            <a:endParaRPr lang="en-PK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2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8472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SAGA Pattern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1A6353-74B6-4301-9437-BE7B09C0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4000"/>
            <a:ext cx="10515599" cy="2087105"/>
          </a:xfrm>
        </p:spPr>
        <p:txBody>
          <a:bodyPr anchor="t">
            <a:normAutofit fontScale="92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Saga pattern handle transaction in a distributed manner. Transaction control is dependent upon each microservices as compared to a whole transaction handling all microservices.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transactions will be executed sequentially one after another. If any subsequent microservice failed to complete its transaction, a compensation action will be triggered to roll back the transaction to maintain consistency.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10F0752-F413-15E2-D1AE-CB8D550CD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47" y="3752229"/>
            <a:ext cx="6763045" cy="226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52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8472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SAGA Pattern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23927-17ED-4F0C-A976-C89E3A46E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0" y="1212394"/>
            <a:ext cx="739140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41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8472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Publish/Subscribe Pattern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17609E-D8B8-4F70-9526-2DF6CAD92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872" y="2846910"/>
            <a:ext cx="8298255" cy="116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20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8472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Pre-Publish Event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E8CFDF-0DA7-468D-B6D1-714B2E8F0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32" y="1881598"/>
            <a:ext cx="6332763" cy="309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7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8472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Message Broker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18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2C8C4-70E7-4CF2-9DE1-54C764871549}"/>
              </a:ext>
            </a:extLst>
          </p:cNvPr>
          <p:cNvSpPr txBox="1"/>
          <p:nvPr/>
        </p:nvSpPr>
        <p:spPr>
          <a:xfrm>
            <a:off x="900952" y="2125559"/>
            <a:ext cx="1035423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broker is the core part of this adaptation model.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solution message broker events must be persistent in nature so that when a service pre-publish event is captured it can access the events payload to find the availability of a service or a resource</a:t>
            </a:r>
            <a:endParaRPr lang="en-PK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9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8472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Message Broker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19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72C8C4-70E7-4CF2-9DE1-54C764871549}"/>
              </a:ext>
            </a:extLst>
          </p:cNvPr>
          <p:cNvSpPr txBox="1"/>
          <p:nvPr/>
        </p:nvSpPr>
        <p:spPr>
          <a:xfrm>
            <a:off x="376517" y="1399418"/>
            <a:ext cx="11080376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facilitate pre-publish event some information must be included along with the payload of the message. Following information are as follows: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Number: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unique id is required to track a transaction in multiple message brokers.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Number: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transaction can update any data multiple times which can be track by similar truncation number with different versions.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information is use to handle the status of any transaction that is pending due to any reason. in Saga compensation semantic lock are used to mark a transaction as PENDING for a particular event. When that event occurs of pending transactions are rollback according to its execution sequence.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contains all the data and type of operation required to the subscribed services.  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includes any other data required to maintain any information about distributed transaction.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Post-Event Handler: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required for developer to handle any such which is require to execute after message processing.</a:t>
            </a:r>
          </a:p>
          <a:p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72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8513"/>
            <a:ext cx="10515600" cy="500039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Roadmap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Parameters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Adaptation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</p:spTree>
    <p:extLst>
      <p:ext uri="{BB962C8B-B14F-4D97-AF65-F5344CB8AC3E}">
        <p14:creationId xmlns:p14="http://schemas.microsoft.com/office/powerpoint/2010/main" val="351349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74" y="2735919"/>
            <a:ext cx="9825251" cy="138616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Research Work</a:t>
            </a:r>
            <a:br>
              <a:rPr lang="en-US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/>
              <a:t>Adaptation Model Evaluation</a:t>
            </a:r>
            <a:endParaRPr lang="en-PK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2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102729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Cross Microservice Validations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5D62DC-19BF-4960-97EE-05C57F9E2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192" y="1690688"/>
            <a:ext cx="6977616" cy="454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8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230" y="136525"/>
            <a:ext cx="9825251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Adaptation Model:</a:t>
            </a:r>
            <a:br>
              <a:rPr lang="en-US" sz="4000" dirty="0"/>
            </a:br>
            <a:r>
              <a:rPr lang="en-US" sz="3600" dirty="0"/>
              <a:t>Cross Microservice Validations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EB181F-31F8-4B77-80CC-F1CA3FBEF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23" y="1690688"/>
            <a:ext cx="5786867" cy="47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1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Implicit Cross Microservice Associations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9B7773D0-D58B-439E-B691-A92CE4314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17" y="1690688"/>
            <a:ext cx="8662433" cy="419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3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Adaptation Model:</a:t>
            </a:r>
            <a:br>
              <a:rPr lang="en-US" sz="4400" dirty="0"/>
            </a:br>
            <a:r>
              <a:rPr lang="en-US" sz="4400" dirty="0"/>
              <a:t>Implicit Cross Microservice Associations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FF9591-ECC3-44A1-8CC6-D792F1116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720" y="2089857"/>
            <a:ext cx="7634645" cy="371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7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831663"/>
          </a:xfrm>
        </p:spPr>
        <p:txBody>
          <a:bodyPr/>
          <a:lstStyle/>
          <a:p>
            <a:pPr algn="ctr"/>
            <a:r>
              <a:rPr lang="en-US" dirty="0"/>
              <a:t>Feral Ordering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EF0AD40-1911-4611-A162-CFFC8B97F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289" y="1469907"/>
            <a:ext cx="6613422" cy="460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1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011" y="-212980"/>
            <a:ext cx="1096376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Adaptation Model: </a:t>
            </a:r>
            <a:r>
              <a:rPr lang="en-US" dirty="0"/>
              <a:t>Feral Ordering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0AE22E-5176-4E22-8816-DBFE55074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625" y="1193045"/>
            <a:ext cx="5966317" cy="513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1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670" y="1460586"/>
            <a:ext cx="11610109" cy="4766594"/>
          </a:xfrm>
        </p:spPr>
        <p:txBody>
          <a:bodyPr>
            <a:noAutofit/>
          </a:bodyPr>
          <a:lstStyle/>
          <a:p>
            <a:pPr algn="l"/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[1] System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adminstrarion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Jan 2023. URL https://devops.com/.</a:t>
            </a:r>
          </a:p>
          <a:p>
            <a:pPr algn="l"/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[2] Accelerated, containerized application development, Jan 2023. URL https://www.docker.com/.</a:t>
            </a:r>
          </a:p>
          <a:p>
            <a:pPr algn="l"/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[3] Production-grade container orchestration., Jan 2023. URL https://kubernetes.io/.</a:t>
            </a:r>
          </a:p>
          <a:p>
            <a:pPr algn="l"/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[4] Apache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mesos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.., Jan 2023. URL https://mesos.apache.org/.</a:t>
            </a:r>
          </a:p>
          <a:p>
            <a:pPr algn="l"/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[5] S. Aydin and C. B. C，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ebi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 Comparison of choreography vs orchestration based saga patterns in microservices. In 2022 International Conference on Electrical, Computer and </a:t>
            </a:r>
            <a:r>
              <a:rPr lang="fr-FR" sz="1400" dirty="0">
                <a:solidFill>
                  <a:srgbClr val="222222"/>
                </a:solidFill>
                <a:latin typeface="Arial" panose="020B0604020202020204" pitchFamily="34" charset="0"/>
              </a:rPr>
              <a:t>Energy Technologies (ICECET), pages 1–6. IEEE, 2022.</a:t>
            </a:r>
          </a:p>
          <a:p>
            <a:pPr algn="l"/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[6] P.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Bailis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 and A.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Ghodsi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 Eventual consistency today: Limitations, extensions, and beyond. Communications of the ACM, 56(5):55–63, 2013.</a:t>
            </a:r>
          </a:p>
          <a:p>
            <a:pPr algn="l"/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[7] B.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Christudas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 Practical Microservices Architectural Patterns: Event-Based Java Microservices with Spring Boot and Spring Cloud.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Apress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2019.</a:t>
            </a:r>
          </a:p>
          <a:p>
            <a:pPr algn="l"/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[8] B.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Christudas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 Practical Microservices Architectural Patterns: Event-Based Java Microservices with Spring Boot and Spring Cloud.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Apress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2019.</a:t>
            </a:r>
          </a:p>
          <a:p>
            <a:pPr algn="l"/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[9] R. Cuomo, D. D’Agostino, and M.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Ianulardo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. Mobile forensics: Repeatable and nonrepeatable technical assessments. Sensors, 22(18):7096, 2022.</a:t>
            </a:r>
          </a:p>
          <a:p>
            <a:pPr algn="l"/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[10] E. </a:t>
            </a:r>
            <a:r>
              <a:rPr lang="en-US" sz="1400" dirty="0" err="1">
                <a:solidFill>
                  <a:srgbClr val="222222"/>
                </a:solidFill>
                <a:latin typeface="Arial" panose="020B0604020202020204" pitchFamily="34" charset="0"/>
              </a:rPr>
              <a:t>Daraghmi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</a:rPr>
              <a:t>, C.-P. Zhang, and S.-M. Yuan. Enhancing saga pattern for distributed transactions within a microservices architecture. Applied Sciences, 12(12):6242, 2022.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</p:spTree>
    <p:extLst>
      <p:ext uri="{BB962C8B-B14F-4D97-AF65-F5344CB8AC3E}">
        <p14:creationId xmlns:p14="http://schemas.microsoft.com/office/powerpoint/2010/main" val="3435000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916" y="1322041"/>
            <a:ext cx="11610109" cy="4855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[11]  M. de </a:t>
            </a:r>
            <a:r>
              <a:rPr lang="en-US" sz="1500" dirty="0" err="1">
                <a:solidFill>
                  <a:srgbClr val="222222"/>
                </a:solidFill>
                <a:latin typeface="Arial" panose="020B0604020202020204" pitchFamily="34" charset="0"/>
              </a:rPr>
              <a:t>Heus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, K. </a:t>
            </a:r>
            <a:r>
              <a:rPr lang="en-US" sz="1500" dirty="0" err="1">
                <a:solidFill>
                  <a:srgbClr val="222222"/>
                </a:solidFill>
                <a:latin typeface="Arial" panose="020B0604020202020204" pitchFamily="34" charset="0"/>
              </a:rPr>
              <a:t>Psarakis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, M. </a:t>
            </a:r>
            <a:r>
              <a:rPr lang="en-US" sz="1500" dirty="0" err="1">
                <a:solidFill>
                  <a:srgbClr val="222222"/>
                </a:solidFill>
                <a:latin typeface="Arial" panose="020B0604020202020204" pitchFamily="34" charset="0"/>
              </a:rPr>
              <a:t>Fragkoulis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, and A. </a:t>
            </a:r>
            <a:r>
              <a:rPr lang="en-US" sz="1500" dirty="0" err="1">
                <a:solidFill>
                  <a:srgbClr val="222222"/>
                </a:solidFill>
                <a:latin typeface="Arial" panose="020B0604020202020204" pitchFamily="34" charset="0"/>
              </a:rPr>
              <a:t>Katsifodimos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. Distributed transactions on serverless stateful functions. In Proceedings of the 15th ACM International Conference on Distributed and Event-based Systems, pages 31–42, 2021.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[12] S. </a:t>
            </a:r>
            <a:r>
              <a:rPr lang="en-US" sz="1500" dirty="0" err="1">
                <a:solidFill>
                  <a:srgbClr val="222222"/>
                </a:solidFill>
                <a:latin typeface="Arial" panose="020B0604020202020204" pitchFamily="34" charset="0"/>
              </a:rPr>
              <a:t>Debois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, T. T. Hildebrandt, and T. </a:t>
            </a:r>
            <a:r>
              <a:rPr lang="en-US" sz="1500" dirty="0" err="1">
                <a:solidFill>
                  <a:srgbClr val="222222"/>
                </a:solidFill>
                <a:latin typeface="Arial" panose="020B0604020202020204" pitchFamily="34" charset="0"/>
              </a:rPr>
              <a:t>Slaats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. Replication, refinement &amp; reachability: complexity in dynamic condition-response graphs. Acta Informatica, 55(6):489–520, 2018.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[13] P. Di Francesco, I. Malavolta, and P. Lago. Research on architecting microservices: Trends, focus, and potential for industrial adoption. In 2017 IEEE International conference on software architecture (ICSA), pages 21–30. IEEE, 2017. 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[14] L. Frank and T. U. </a:t>
            </a:r>
            <a:r>
              <a:rPr lang="en-US" sz="1500" dirty="0" err="1">
                <a:solidFill>
                  <a:srgbClr val="222222"/>
                </a:solidFill>
                <a:latin typeface="Arial" panose="020B0604020202020204" pitchFamily="34" charset="0"/>
              </a:rPr>
              <a:t>Zahle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. Semantic acid properties in </a:t>
            </a:r>
            <a:r>
              <a:rPr lang="en-US" sz="1500" dirty="0" err="1">
                <a:solidFill>
                  <a:srgbClr val="222222"/>
                </a:solidFill>
                <a:latin typeface="Arial" panose="020B0604020202020204" pitchFamily="34" charset="0"/>
              </a:rPr>
              <a:t>multidatabases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 using remote procedure calls and update propagations. Software: Practice and Experience, 28(1):77–98, 1998.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[15] M. O. </a:t>
            </a:r>
            <a:r>
              <a:rPr lang="en-US" sz="1500" dirty="0" err="1">
                <a:solidFill>
                  <a:srgbClr val="222222"/>
                </a:solidFill>
                <a:latin typeface="Arial" panose="020B0604020202020204" pitchFamily="34" charset="0"/>
              </a:rPr>
              <a:t>G¨okalp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, A. </a:t>
            </a:r>
            <a:r>
              <a:rPr lang="en-US" sz="1500" dirty="0" err="1">
                <a:solidFill>
                  <a:srgbClr val="222222"/>
                </a:solidFill>
                <a:latin typeface="Arial" panose="020B0604020202020204" pitchFamily="34" charset="0"/>
              </a:rPr>
              <a:t>Koc¸yi˘git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, and P. E. </a:t>
            </a:r>
            <a:r>
              <a:rPr lang="en-US" sz="1500" dirty="0" err="1">
                <a:solidFill>
                  <a:srgbClr val="222222"/>
                </a:solidFill>
                <a:latin typeface="Arial" panose="020B0604020202020204" pitchFamily="34" charset="0"/>
              </a:rPr>
              <a:t>Eren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. A visual programming framework for distributed internet of things centric complex event processing. Computers &amp; Electrical Engineering, 74:581–604, 2019.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[16] J.-P. </a:t>
            </a:r>
            <a:r>
              <a:rPr lang="en-US" sz="1500" dirty="0" err="1">
                <a:solidFill>
                  <a:srgbClr val="222222"/>
                </a:solidFill>
                <a:latin typeface="Arial" panose="020B0604020202020204" pitchFamily="34" charset="0"/>
              </a:rPr>
              <a:t>Gouigoux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 and D. </a:t>
            </a:r>
            <a:r>
              <a:rPr lang="en-US" sz="1500" dirty="0" err="1">
                <a:solidFill>
                  <a:srgbClr val="222222"/>
                </a:solidFill>
                <a:latin typeface="Arial" panose="020B0604020202020204" pitchFamily="34" charset="0"/>
              </a:rPr>
              <a:t>Tamzalit</a:t>
            </a:r>
            <a:r>
              <a:rPr lang="en-US" sz="1500" dirty="0">
                <a:solidFill>
                  <a:srgbClr val="222222"/>
                </a:solidFill>
                <a:latin typeface="Arial" panose="020B0604020202020204" pitchFamily="34" charset="0"/>
              </a:rPr>
              <a:t>. From monolith to microservices: Lessons learned on an industrial migration to a web oriented architecture. In 2017 IEEE international conference on software architecture workshops (ICSAW), pages 62–65. IEEE, 2017.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NimbusRomNo9L-Regu"/>
              </a:rPr>
              <a:t>[17] W. </a:t>
            </a:r>
            <a:r>
              <a:rPr lang="en-US" sz="1800" b="0" i="0" u="none" strike="noStrike" baseline="0" dirty="0" err="1">
                <a:latin typeface="NimbusRomNo9L-Regu"/>
              </a:rPr>
              <a:t>Hasselbring</a:t>
            </a:r>
            <a:r>
              <a:rPr lang="en-US" sz="1800" b="0" i="0" u="none" strike="noStrike" baseline="0" dirty="0">
                <a:latin typeface="NimbusRomNo9L-Regu"/>
              </a:rPr>
              <a:t> and G. </a:t>
            </a:r>
            <a:r>
              <a:rPr lang="en-US" sz="1800" b="0" i="0" u="none" strike="noStrike" baseline="0" dirty="0" err="1">
                <a:latin typeface="NimbusRomNo9L-Regu"/>
              </a:rPr>
              <a:t>Steinacker</a:t>
            </a:r>
            <a:r>
              <a:rPr lang="en-US" sz="1800" b="0" i="0" u="none" strike="noStrike" baseline="0" dirty="0">
                <a:latin typeface="NimbusRomNo9L-Regu"/>
              </a:rPr>
              <a:t>. Microservice architectures for scalability, agility and reliability in e-commerce. In </a:t>
            </a:r>
            <a:r>
              <a:rPr lang="en-US" sz="1800" b="0" i="0" u="none" strike="noStrike" baseline="0" dirty="0">
                <a:latin typeface="NimbusRomNo9L-ReguItal"/>
              </a:rPr>
              <a:t>2017 IEEE International Conference on Software Architecture Workshops (ICSAW)</a:t>
            </a:r>
            <a:r>
              <a:rPr lang="en-US" sz="1800" b="0" i="0" u="none" strike="noStrike" baseline="0" dirty="0">
                <a:latin typeface="NimbusRomNo9L-Regu"/>
              </a:rPr>
              <a:t>, pages 243–246. IEEE, 2017.</a:t>
            </a: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NimbusRomNo9L-Regu"/>
              </a:rPr>
              <a:t>[18] R. </a:t>
            </a:r>
            <a:r>
              <a:rPr lang="en-US" sz="1800" b="0" i="0" u="none" strike="noStrike" baseline="0" dirty="0" err="1">
                <a:latin typeface="NimbusRomNo9L-Regu"/>
              </a:rPr>
              <a:t>Laigner</a:t>
            </a:r>
            <a:r>
              <a:rPr lang="en-US" sz="1800" b="0" i="0" u="none" strike="noStrike" baseline="0" dirty="0">
                <a:latin typeface="NimbusRomNo9L-Regu"/>
              </a:rPr>
              <a:t>, M. Kalinowski, P. </a:t>
            </a:r>
            <a:r>
              <a:rPr lang="en-US" sz="1800" b="0" i="0" u="none" strike="noStrike" baseline="0" dirty="0" err="1">
                <a:latin typeface="NimbusRomNo9L-Regu"/>
              </a:rPr>
              <a:t>Diniz</a:t>
            </a:r>
            <a:r>
              <a:rPr lang="en-US" sz="1800" b="0" i="0" u="none" strike="noStrike" baseline="0" dirty="0">
                <a:latin typeface="NimbusRomNo9L-Regu"/>
              </a:rPr>
              <a:t>, L. Barros, C. Cassino, M. </a:t>
            </a:r>
            <a:r>
              <a:rPr lang="en-US" sz="1800" b="0" i="0" u="none" strike="noStrike" baseline="0" dirty="0" err="1">
                <a:latin typeface="NimbusRomNo9L-Regu"/>
              </a:rPr>
              <a:t>Lemos</a:t>
            </a:r>
            <a:r>
              <a:rPr lang="en-US" sz="1800" b="0" i="0" u="none" strike="noStrike" baseline="0" dirty="0">
                <a:latin typeface="NimbusRomNo9L-Regu"/>
              </a:rPr>
              <a:t>, D. Arruda, S. </a:t>
            </a:r>
            <a:r>
              <a:rPr lang="en-US" sz="1800" b="0" i="0" u="none" strike="noStrike" baseline="0" dirty="0" err="1">
                <a:latin typeface="NimbusRomNo9L-Regu"/>
              </a:rPr>
              <a:t>Lifschitz</a:t>
            </a:r>
            <a:r>
              <a:rPr lang="en-US" sz="1800" b="0" i="0" u="none" strike="noStrike" baseline="0" dirty="0">
                <a:latin typeface="NimbusRomNo9L-Regu"/>
              </a:rPr>
              <a:t>, and Y. Zhou. From a monolithic big data system to a microservices event-driven architecture. In </a:t>
            </a:r>
            <a:r>
              <a:rPr lang="en-US" sz="1800" b="0" i="0" u="none" strike="noStrike" baseline="0" dirty="0">
                <a:latin typeface="NimbusRomNo9L-ReguItal"/>
              </a:rPr>
              <a:t>2020 46th </a:t>
            </a:r>
            <a:r>
              <a:rPr lang="en-US" sz="1800" b="0" i="0" u="none" strike="noStrike" baseline="0" dirty="0" err="1">
                <a:latin typeface="NimbusRomNo9L-ReguItal"/>
              </a:rPr>
              <a:t>Euromicro</a:t>
            </a:r>
            <a:r>
              <a:rPr lang="en-US" sz="1800" b="0" i="0" u="none" strike="noStrike" baseline="0" dirty="0">
                <a:latin typeface="NimbusRomNo9L-ReguItal"/>
              </a:rPr>
              <a:t> Conference on Software Engineering and Advanced </a:t>
            </a:r>
            <a:r>
              <a:rPr lang="fr-FR" sz="1800" b="0" i="0" u="none" strike="noStrike" baseline="0" dirty="0">
                <a:latin typeface="NimbusRomNo9L-ReguItal"/>
              </a:rPr>
              <a:t>Applications (SEAA)</a:t>
            </a:r>
            <a:r>
              <a:rPr lang="fr-FR" sz="1800" b="0" i="0" u="none" strike="noStrike" baseline="0" dirty="0">
                <a:latin typeface="NimbusRomNo9L-Regu"/>
              </a:rPr>
              <a:t>, pages 213–220. IEEE, 2020.</a:t>
            </a:r>
          </a:p>
          <a:p>
            <a:pPr marL="0" indent="0">
              <a:buNone/>
            </a:pPr>
            <a:endParaRPr lang="en-US" sz="15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</p:spTree>
    <p:extLst>
      <p:ext uri="{BB962C8B-B14F-4D97-AF65-F5344CB8AC3E}">
        <p14:creationId xmlns:p14="http://schemas.microsoft.com/office/powerpoint/2010/main" val="1805442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 &amp; Answer Session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</p:spTree>
    <p:extLst>
      <p:ext uri="{BB962C8B-B14F-4D97-AF65-F5344CB8AC3E}">
        <p14:creationId xmlns:p14="http://schemas.microsoft.com/office/powerpoint/2010/main" val="12321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F818-CF76-456B-B3D3-A8F51D75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F906-380C-4FF6-A813-54B626B0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industry heavily relies on custom data consistency implementations while using microservice architecture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have multiple microservices data consistency approaches available at their disposal, however, their adaption is limited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will: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Pursue to identify the limitation of existing microservices data consistency approaches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Segregate the limitations that hinder the adaptation of  microservices data consistency approaches by industry</a:t>
            </a:r>
          </a:p>
          <a:p>
            <a:pPr lvl="1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potential solutions to overcome selected limitations to increase industry adaptation of microservices data consistency approaches</a:t>
            </a:r>
            <a:endParaRPr lang="en-PK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15D90-86B9-4379-97CB-8424C12E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90E-FE0F-44D3-AFF9-5EA47307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4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F818-CF76-456B-B3D3-A8F51D75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Research Objectives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F906-380C-4FF6-A813-54B626B0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Evaluate limitations of microservices data consistency approaches for industry adaptation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proposed adaptation model.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and evaluation of proposed adaptation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15D90-86B9-4379-97CB-8424C12E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90E-FE0F-44D3-AFF9-5EA47307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0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847269"/>
          </a:xfrm>
        </p:spPr>
        <p:txBody>
          <a:bodyPr/>
          <a:lstStyle/>
          <a:p>
            <a:pPr algn="ctr"/>
            <a:r>
              <a:rPr lang="en-US" dirty="0"/>
              <a:t>Research Roadmap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264158-F3EF-4D74-BCCA-8EF0E5A05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11" y="1353421"/>
            <a:ext cx="11401577" cy="5075637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6044BBC-429E-48F3-8A2C-4DFBAEF0E4EF}"/>
              </a:ext>
            </a:extLst>
          </p:cNvPr>
          <p:cNvSpPr/>
          <p:nvPr/>
        </p:nvSpPr>
        <p:spPr>
          <a:xfrm>
            <a:off x="6218584" y="2109308"/>
            <a:ext cx="2812875" cy="1361896"/>
          </a:xfrm>
          <a:prstGeom prst="roundRect">
            <a:avLst>
              <a:gd name="adj" fmla="val 7866"/>
            </a:avLst>
          </a:prstGeom>
          <a:noFill/>
          <a:ln w="57150">
            <a:solidFill>
              <a:srgbClr val="E947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8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74" y="2735919"/>
            <a:ext cx="9825251" cy="138616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Research Work</a:t>
            </a:r>
            <a:br>
              <a:rPr lang="en-US" sz="4000" dirty="0">
                <a:solidFill>
                  <a:schemeClr val="accent1">
                    <a:lumMod val="75000"/>
                  </a:schemeClr>
                </a:solidFill>
              </a:rPr>
            </a:br>
            <a:endParaRPr lang="en-PK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915B-F83B-42B5-93EE-5E400BC0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Parameters for Evaluating Data Consistency in Microservices Architecture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9C25-C5BB-43EA-90AB-A572DC37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b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Dirty Reads</a:t>
            </a:r>
            <a:r>
              <a:rPr lang="en-US" sz="24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buNone/>
            </a:pPr>
            <a:r>
              <a:rPr lang="en-US" sz="24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transaction read data from a row that is currently modified by another running transaction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[8, 9]</a:t>
            </a:r>
            <a:endParaRPr lang="en-US" sz="2400" b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2400" b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b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 Updates</a:t>
            </a:r>
            <a:r>
              <a:rPr lang="en-US" sz="24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</a:t>
            </a:r>
            <a:r>
              <a:rPr lang="en-US" sz="24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 different transactions trying to update the same “data”. One of them doesn’t see the new value when trying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update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[8, 27]</a:t>
            </a:r>
            <a:endParaRPr lang="en-US" sz="1600" b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2400" b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400" b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Non-repeatable Reads</a:t>
            </a:r>
            <a:r>
              <a:rPr lang="en-US" sz="24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l">
              <a:buNone/>
            </a:pPr>
            <a:r>
              <a:rPr lang="en-US" sz="24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Re-reads of the same record (during an inflight transaction) don’t produce the same results </a:t>
            </a:r>
            <a:r>
              <a:rPr lang="en-US" sz="18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endParaRPr lang="en-P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6313C-D32D-4DAD-A990-DCE88A53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28E6B-C27E-43B9-A4D8-3AB80A95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4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374" y="2735919"/>
            <a:ext cx="9825251" cy="138616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Research Work</a:t>
            </a:r>
            <a:br>
              <a:rPr lang="en-US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/>
              <a:t>Related Work</a:t>
            </a:r>
            <a:endParaRPr lang="en-PK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0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A6E0-01AD-4F2C-9B49-CF1CD2D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548" y="365125"/>
            <a:ext cx="9825251" cy="84726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Microservice - Data Consistency Approaches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AF6D5-F12B-4A33-9C7C-EB02374F9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Science Department - SZABIST - Karachi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AB5F4-83FD-40E0-B9C4-2C00BDC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1504-9B11-43A7-9941-504061FC6673}" type="slidenum">
              <a:rPr lang="en-US" smtClean="0"/>
              <a:t>9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1A6353-74B6-4301-9437-BE7B09C08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 in microservices: state of the practice, challenges, and research directions.[19]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Saga Pattern for Distributed Transactions within a Microservices Architecture[10]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Event-Based Data-Centric Semantics for Consistent Data Management in Microservices[31]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0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6734</TotalTime>
  <Words>1733</Words>
  <Application>Microsoft Office PowerPoint</Application>
  <PresentationFormat>Widescreen</PresentationFormat>
  <Paragraphs>174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NimbusRomNo9L-Regu</vt:lpstr>
      <vt:lpstr>NimbusRomNo9L-ReguItal</vt:lpstr>
      <vt:lpstr>Times New Roman</vt:lpstr>
      <vt:lpstr>Office Theme</vt:lpstr>
      <vt:lpstr>Microservices Data Consistency Approaches:  A tailored approach towards current  limitations</vt:lpstr>
      <vt:lpstr>Contents</vt:lpstr>
      <vt:lpstr>Problem Statement</vt:lpstr>
      <vt:lpstr>Research Objectives</vt:lpstr>
      <vt:lpstr>Research Roadmap</vt:lpstr>
      <vt:lpstr>Research Work </vt:lpstr>
      <vt:lpstr>Parameters for Evaluating Data Consistency in Microservices Architecture</vt:lpstr>
      <vt:lpstr>Research Work Related Work</vt:lpstr>
      <vt:lpstr>Microservice - Data Consistency Approaches</vt:lpstr>
      <vt:lpstr>A Distributed Database System for Event-based Microservices</vt:lpstr>
      <vt:lpstr>Enhancing Saga Pattern for Distributed Transactions within a Microservices Architecture</vt:lpstr>
      <vt:lpstr>Event-Based Data-Centric Semantics for Consistent Data Management in Microservices</vt:lpstr>
      <vt:lpstr>Research Work Adaptation Model</vt:lpstr>
      <vt:lpstr>SAGA Pattern</vt:lpstr>
      <vt:lpstr>SAGA Pattern</vt:lpstr>
      <vt:lpstr>Publish/Subscribe Pattern</vt:lpstr>
      <vt:lpstr>Pre-Publish Event</vt:lpstr>
      <vt:lpstr>Message Broker</vt:lpstr>
      <vt:lpstr>Message Broker</vt:lpstr>
      <vt:lpstr>Research Work Adaptation Model Evaluation</vt:lpstr>
      <vt:lpstr>Cross Microservice Validations</vt:lpstr>
      <vt:lpstr>Adaptation Model: Cross Microservice Validations</vt:lpstr>
      <vt:lpstr>Implicit Cross Microservice Associations</vt:lpstr>
      <vt:lpstr>Adaptation Model: Implicit Cross Microservice Associations</vt:lpstr>
      <vt:lpstr>Feral Ordering</vt:lpstr>
      <vt:lpstr>Adaptation Model: Feral Ordering</vt:lpstr>
      <vt:lpstr>References</vt:lpstr>
      <vt:lpstr>References</vt:lpstr>
      <vt:lpstr>Question &amp; Answer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Adeel Ansari</dc:creator>
  <cp:lastModifiedBy>Asim Riaz</cp:lastModifiedBy>
  <cp:revision>98</cp:revision>
  <dcterms:created xsi:type="dcterms:W3CDTF">2019-04-04T07:37:20Z</dcterms:created>
  <dcterms:modified xsi:type="dcterms:W3CDTF">2023-01-26T13:22:42Z</dcterms:modified>
</cp:coreProperties>
</file>