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0" r:id="rId3"/>
    <p:sldId id="291" r:id="rId4"/>
    <p:sldId id="303" r:id="rId5"/>
    <p:sldId id="294" r:id="rId6"/>
    <p:sldId id="339" r:id="rId7"/>
    <p:sldId id="343" r:id="rId8"/>
    <p:sldId id="354" r:id="rId9"/>
    <p:sldId id="356" r:id="rId10"/>
    <p:sldId id="357" r:id="rId11"/>
    <p:sldId id="358" r:id="rId12"/>
    <p:sldId id="359" r:id="rId13"/>
    <p:sldId id="377" r:id="rId14"/>
    <p:sldId id="378" r:id="rId15"/>
    <p:sldId id="362" r:id="rId16"/>
    <p:sldId id="363" r:id="rId17"/>
    <p:sldId id="364" r:id="rId18"/>
    <p:sldId id="365" r:id="rId19"/>
    <p:sldId id="367" r:id="rId20"/>
    <p:sldId id="368" r:id="rId21"/>
    <p:sldId id="369" r:id="rId22"/>
    <p:sldId id="370" r:id="rId23"/>
    <p:sldId id="371" r:id="rId24"/>
    <p:sldId id="372" r:id="rId25"/>
    <p:sldId id="344" r:id="rId26"/>
    <p:sldId id="346" r:id="rId27"/>
    <p:sldId id="348" r:id="rId28"/>
    <p:sldId id="373" r:id="rId29"/>
    <p:sldId id="352" r:id="rId30"/>
    <p:sldId id="296" r:id="rId31"/>
    <p:sldId id="349" r:id="rId32"/>
    <p:sldId id="374" r:id="rId33"/>
    <p:sldId id="299" r:id="rId34"/>
    <p:sldId id="351" r:id="rId35"/>
    <p:sldId id="375" r:id="rId36"/>
    <p:sldId id="306" r:id="rId37"/>
    <p:sldId id="350" r:id="rId38"/>
    <p:sldId id="376" r:id="rId39"/>
    <p:sldId id="338" r:id="rId40"/>
    <p:sldId id="27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3EDA8"/>
    <a:srgbClr val="E94762"/>
    <a:srgbClr val="3333FF"/>
    <a:srgbClr val="808080"/>
    <a:srgbClr val="FF99CC"/>
    <a:srgbClr val="43FFB3"/>
    <a:srgbClr val="00D881"/>
    <a:srgbClr val="33CA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162" autoAdjust="0"/>
  </p:normalViewPr>
  <p:slideViewPr>
    <p:cSldViewPr snapToGrid="0">
      <p:cViewPr varScale="1">
        <p:scale>
          <a:sx n="113" d="100"/>
          <a:sy n="113" d="100"/>
        </p:scale>
        <p:origin x="51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FC4F5-6829-4F39-B738-FE1AFD0B039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2AE20-3E2E-40FA-999C-623B29460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3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4AF4-8548-47E0-B3C7-F5C14C5277BD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1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D7D-EAB0-46BD-9D86-547866D54C7D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6DC-4E1B-48DB-ACC2-538A9DE6D149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5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5794-C5D5-4168-BAF3-913F2A36A610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F035-BE59-42A9-8E4A-D6915B722FD2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9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CF23-6001-45E7-A74A-187B4A4B8D8B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81E-0E01-4286-9BAE-768CE54C9EC6}" type="datetime1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9F70-7936-4C8A-91D1-51FB8991C2D9}" type="datetime1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5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7F00-3364-4257-9901-18AA54BDA422}" type="datetime1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43A-E32C-4211-A899-BED6604635CA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9B91-EDC7-44D2-A643-9CEAB2559AB1}" type="datetime1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2860" y="6496334"/>
            <a:ext cx="12214860" cy="3616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A174BF7-5237-4100-A0FA-57E24694E6BB}" type="datetime1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717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579" y="6538913"/>
            <a:ext cx="27432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221504-9B11-43A7-9941-504061FC667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2246" y="205864"/>
            <a:ext cx="1387474" cy="13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17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1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17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10" Type="http://schemas.openxmlformats.org/officeDocument/2006/relationships/image" Target="../media/image14.png"/><Relationship Id="rId19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801" y="956715"/>
            <a:ext cx="10814613" cy="1358049"/>
          </a:xfrm>
        </p:spPr>
        <p:txBody>
          <a:bodyPr>
            <a:noAutofit/>
          </a:bodyPr>
          <a:lstStyle/>
          <a:p>
            <a:r>
              <a:rPr lang="en-US" sz="3600" dirty="0"/>
              <a:t>Microservices Data Consistency Approaches: </a:t>
            </a:r>
            <a:br>
              <a:rPr lang="en-US" sz="3600" dirty="0"/>
            </a:br>
            <a:r>
              <a:rPr lang="en-US" sz="3600" dirty="0"/>
              <a:t>A tailored approach towards current </a:t>
            </a:r>
            <a:br>
              <a:rPr lang="en-US" sz="3600" dirty="0"/>
            </a:br>
            <a:r>
              <a:rPr lang="en-US" sz="3600" dirty="0"/>
              <a:t>limitations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3526972"/>
            <a:ext cx="9289143" cy="194557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Asim Riaz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1732102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Husnain Mansoor Ali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377848"/>
            <a:ext cx="9144000" cy="953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PhD 3rd Progress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z="2000" smtClean="0"/>
              <a:t>1</a:t>
            </a:fld>
            <a:endParaRPr lang="en-US" sz="20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Computer Science Department - SZABIST - Karachi</a:t>
            </a:r>
          </a:p>
        </p:txBody>
      </p:sp>
    </p:spTree>
    <p:extLst>
      <p:ext uri="{BB962C8B-B14F-4D97-AF65-F5344CB8AC3E}">
        <p14:creationId xmlns:p14="http://schemas.microsoft.com/office/powerpoint/2010/main" val="73718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023" y="2283078"/>
            <a:ext cx="1028700" cy="164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EAC78-A7B7-468B-82FB-385896D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9812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5" y="-11161266"/>
            <a:ext cx="11596070" cy="18575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EAC78-A7B7-468B-82FB-385896D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2841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5" y="-11161266"/>
            <a:ext cx="11596070" cy="18575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EAC78-A7B7-468B-82FB-385896D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AB44B-D591-C5E0-AD5A-08DECF14F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243" y="2454718"/>
            <a:ext cx="3389604" cy="17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6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BAB44B-D591-C5E0-AD5A-08DECF14FE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366" y="764251"/>
            <a:ext cx="6629118" cy="334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8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BAB44B-D591-C5E0-AD5A-08DECF14FE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1" y="3101076"/>
            <a:ext cx="6629118" cy="33460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F7EAD2-D861-37A6-F04C-847535EB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11" y="3881679"/>
            <a:ext cx="6266539" cy="2150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6543CA-B011-F835-6B3A-A776C2FFF3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17" y="722012"/>
            <a:ext cx="6785033" cy="22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13BE7-C56E-DAB8-6BFB-A93282F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FE950-D10D-2655-756F-890D2AA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FA96F-3209-0837-35D7-E3E31211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5" y="3365105"/>
            <a:ext cx="24955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FFE2B5-969C-1238-A18D-EE511A82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73" y="407889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6530E6-D076-C4FC-95DF-D45AB512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2283078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B43013-F945-461C-ADD0-C3380CE7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408373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6BE711E-874F-0FA5-38C9-F35355F7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93" y="1426217"/>
            <a:ext cx="914371" cy="57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25A3679-B95D-4C23-2CC7-11EACB3D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061">
            <a:off x="7061344" y="3035770"/>
            <a:ext cx="18192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AF79ACC-47C8-B8E6-9117-680AF1BE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3" y="3064776"/>
            <a:ext cx="213716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64DCC4-63BF-F062-AA53-44BF1F91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6"/>
            <a:ext cx="9825251" cy="881783"/>
          </a:xfrm>
        </p:spPr>
        <p:txBody>
          <a:bodyPr/>
          <a:lstStyle/>
          <a:p>
            <a:pPr algn="ctr"/>
            <a:r>
              <a:rPr lang="en-US" dirty="0"/>
              <a:t>Basic Microservices Model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2223" y="2535707"/>
            <a:ext cx="1028700" cy="1647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8D396B-3832-EA1F-C11E-4CE0E47F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40" y="3786406"/>
            <a:ext cx="17716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C226BA-829F-D519-9563-06E215EC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2" y="3421671"/>
            <a:ext cx="2105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D65227-0D00-7AB1-11F1-FBD596DC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46" y="2941608"/>
            <a:ext cx="6729308" cy="2698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05139-7746-28E7-644B-6ED47D0F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594" y="823522"/>
            <a:ext cx="6616811" cy="19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12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13BE7-C56E-DAB8-6BFB-A93282F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FE950-D10D-2655-756F-890D2AA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FA96F-3209-0837-35D7-E3E31211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5" y="3374341"/>
            <a:ext cx="2495550" cy="762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FFE2B5-969C-1238-A18D-EE511A82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73" y="407889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6530E6-D076-C4FC-95DF-D45AB512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2283078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B43013-F945-461C-ADD0-C3380CE7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408373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6BE711E-874F-0FA5-38C9-F35355F7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93" y="1426217"/>
            <a:ext cx="914371" cy="57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25A3679-B95D-4C23-2CC7-11EACB3D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061">
            <a:off x="7061344" y="3035770"/>
            <a:ext cx="18192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AF79ACC-47C8-B8E6-9117-680AF1BE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3" y="3064776"/>
            <a:ext cx="213716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64DCC4-63BF-F062-AA53-44BF1F91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6"/>
            <a:ext cx="9825251" cy="881783"/>
          </a:xfrm>
        </p:spPr>
        <p:txBody>
          <a:bodyPr/>
          <a:lstStyle/>
          <a:p>
            <a:pPr algn="ctr"/>
            <a:r>
              <a:rPr lang="en-US" dirty="0"/>
              <a:t>Basic Microservices Model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2223" y="2535707"/>
            <a:ext cx="1028700" cy="1647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8D396B-3832-EA1F-C11E-4CE0E47F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40" y="3786406"/>
            <a:ext cx="17716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C226BA-829F-D519-9563-06E215EC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2" y="3421671"/>
            <a:ext cx="2105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1CB0CA4-A99E-AE5E-DCD5-C05F0810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647">
            <a:off x="3001436" y="3797697"/>
            <a:ext cx="19526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0C10E6-3D8C-0B6D-7B5B-DDB116F6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894">
            <a:off x="3128368" y="3966235"/>
            <a:ext cx="1943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811190-4107-2772-AE6B-17D2A48F159E}"/>
              </a:ext>
            </a:extLst>
          </p:cNvPr>
          <p:cNvSpPr/>
          <p:nvPr/>
        </p:nvSpPr>
        <p:spPr>
          <a:xfrm>
            <a:off x="6234450" y="3128784"/>
            <a:ext cx="2595419" cy="1112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747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3487E-2C34-106D-C185-33564B44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411428"/>
            <a:ext cx="6096000" cy="992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39D94A-944B-0B45-46EE-D9EAF44E0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87" y="4544695"/>
            <a:ext cx="6508826" cy="1274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536D7-6693-A8DD-558B-8934CFDB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092" y="1048237"/>
            <a:ext cx="5925829" cy="22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1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13BE7-C56E-DAB8-6BFB-A93282F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FE950-D10D-2655-756F-890D2AA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FA96F-3209-0837-35D7-E3E31211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5" y="3374341"/>
            <a:ext cx="2495550" cy="762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FFE2B5-969C-1238-A18D-EE511A82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73" y="407889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6530E6-D076-C4FC-95DF-D45AB512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2283078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B43013-F945-461C-ADD0-C3380CE7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408373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6BE711E-874F-0FA5-38C9-F35355F7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93" y="1426217"/>
            <a:ext cx="914371" cy="57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25A3679-B95D-4C23-2CC7-11EACB3D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061">
            <a:off x="7061344" y="3035770"/>
            <a:ext cx="18192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AF79ACC-47C8-B8E6-9117-680AF1BE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3" y="3064776"/>
            <a:ext cx="213716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64DCC4-63BF-F062-AA53-44BF1F91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6"/>
            <a:ext cx="9825251" cy="881783"/>
          </a:xfrm>
        </p:spPr>
        <p:txBody>
          <a:bodyPr/>
          <a:lstStyle/>
          <a:p>
            <a:pPr algn="ctr"/>
            <a:r>
              <a:rPr lang="en-US" dirty="0"/>
              <a:t>Basic Microservices Model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2223" y="2535707"/>
            <a:ext cx="1028700" cy="1647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8D396B-3832-EA1F-C11E-4CE0E47F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40" y="3786406"/>
            <a:ext cx="17716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C226BA-829F-D519-9563-06E215EC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2" y="3421671"/>
            <a:ext cx="2105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1CB0CA4-A99E-AE5E-DCD5-C05F0810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647">
            <a:off x="3001436" y="3797697"/>
            <a:ext cx="19526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0C10E6-3D8C-0B6D-7B5B-DDB116F6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894">
            <a:off x="3128368" y="3966235"/>
            <a:ext cx="1943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811190-4107-2772-AE6B-17D2A48F159E}"/>
              </a:ext>
            </a:extLst>
          </p:cNvPr>
          <p:cNvSpPr/>
          <p:nvPr/>
        </p:nvSpPr>
        <p:spPr>
          <a:xfrm>
            <a:off x="6234450" y="3128784"/>
            <a:ext cx="2595419" cy="1112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21EE9A-BCC1-CF31-B6E4-DC6E8B6C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830">
            <a:off x="3137055" y="4055083"/>
            <a:ext cx="21526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2D32B76-C6A4-FB74-0C5D-9939B695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59" y="2779721"/>
            <a:ext cx="1905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0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513"/>
            <a:ext cx="10515600" cy="50003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Roadmap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Microservices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Model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Manger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Publish Event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Adaptation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</p:spTree>
    <p:extLst>
      <p:ext uri="{BB962C8B-B14F-4D97-AF65-F5344CB8AC3E}">
        <p14:creationId xmlns:p14="http://schemas.microsoft.com/office/powerpoint/2010/main" val="351349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4350C7-DBA1-1992-349A-83D5F482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43" y="4746599"/>
            <a:ext cx="6247157" cy="1211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23293-2289-3D21-7A2A-0507AA8E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5" y="1271444"/>
            <a:ext cx="6172188" cy="1862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DB7C4E-409F-4DDE-B923-C6DD85E3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299" y="3241522"/>
            <a:ext cx="6883400" cy="13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0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13BE7-C56E-DAB8-6BFB-A93282F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FE950-D10D-2655-756F-890D2AA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FA96F-3209-0837-35D7-E3E31211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5" y="3374341"/>
            <a:ext cx="2495550" cy="762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FFE2B5-969C-1238-A18D-EE511A82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73" y="407889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6530E6-D076-C4FC-95DF-D45AB512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2283078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B43013-F945-461C-ADD0-C3380CE7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408373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6BE711E-874F-0FA5-38C9-F35355F7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93" y="1426217"/>
            <a:ext cx="914371" cy="57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25A3679-B95D-4C23-2CC7-11EACB3D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061">
            <a:off x="7061344" y="3035770"/>
            <a:ext cx="18192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AF79ACC-47C8-B8E6-9117-680AF1BE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3" y="3064776"/>
            <a:ext cx="213716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64DCC4-63BF-F062-AA53-44BF1F91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6"/>
            <a:ext cx="9825251" cy="881783"/>
          </a:xfrm>
        </p:spPr>
        <p:txBody>
          <a:bodyPr/>
          <a:lstStyle/>
          <a:p>
            <a:pPr algn="ctr"/>
            <a:r>
              <a:rPr lang="en-US" dirty="0"/>
              <a:t>Basic Microservices Model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2372" y="2550428"/>
            <a:ext cx="1028700" cy="1647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8D396B-3832-EA1F-C11E-4CE0E47F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40" y="3786406"/>
            <a:ext cx="17716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C226BA-829F-D519-9563-06E215EC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2" y="3421671"/>
            <a:ext cx="2105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1CB0CA4-A99E-AE5E-DCD5-C05F0810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647">
            <a:off x="3001436" y="3797697"/>
            <a:ext cx="19526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0C10E6-3D8C-0B6D-7B5B-DDB116F6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894">
            <a:off x="3128368" y="3966235"/>
            <a:ext cx="1943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811190-4107-2772-AE6B-17D2A48F159E}"/>
              </a:ext>
            </a:extLst>
          </p:cNvPr>
          <p:cNvSpPr/>
          <p:nvPr/>
        </p:nvSpPr>
        <p:spPr>
          <a:xfrm>
            <a:off x="6234450" y="3128784"/>
            <a:ext cx="2595419" cy="1112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21EE9A-BCC1-CF31-B6E4-DC6E8B6C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830">
            <a:off x="3137055" y="4055083"/>
            <a:ext cx="21526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2D32B76-C6A4-FB74-0C5D-9939B695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59" y="2779721"/>
            <a:ext cx="1905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CABA539-DA52-0D16-DCEF-0A0697F1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83">
            <a:off x="3154825" y="2375695"/>
            <a:ext cx="20574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A1AD6C5-C723-C590-BBE6-5B9C46EC8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882">
            <a:off x="7261374" y="3491741"/>
            <a:ext cx="15049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4350C7-DBA1-1992-349A-83D5F482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27" y="3332815"/>
            <a:ext cx="6247157" cy="1211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9F8F1D-9A20-D95F-2E4E-36D2AEEB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32" y="1086171"/>
            <a:ext cx="6182135" cy="20878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3195BC-A9C2-41F3-90EF-BB9746C92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988" y="4833618"/>
            <a:ext cx="5870495" cy="11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8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13BE7-C56E-DAB8-6BFB-A93282F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FE950-D10D-2655-756F-890D2AA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FA96F-3209-0837-35D7-E3E31211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5" y="3374341"/>
            <a:ext cx="2495550" cy="762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FFE2B5-969C-1238-A18D-EE511A82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73" y="407889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6530E6-D076-C4FC-95DF-D45AB512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2283078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B43013-F945-461C-ADD0-C3380CE7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408373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6BE711E-874F-0FA5-38C9-F35355F7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93" y="1426217"/>
            <a:ext cx="914371" cy="57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25A3679-B95D-4C23-2CC7-11EACB3D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061">
            <a:off x="7061344" y="3035770"/>
            <a:ext cx="18192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AF79ACC-47C8-B8E6-9117-680AF1BE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3" y="3064776"/>
            <a:ext cx="213716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64DCC4-63BF-F062-AA53-44BF1F91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6"/>
            <a:ext cx="9825251" cy="881783"/>
          </a:xfrm>
        </p:spPr>
        <p:txBody>
          <a:bodyPr/>
          <a:lstStyle/>
          <a:p>
            <a:pPr algn="ctr"/>
            <a:r>
              <a:rPr lang="en-US" dirty="0"/>
              <a:t>Basic Microservices Model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2372" y="2550428"/>
            <a:ext cx="1028700" cy="1647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8D396B-3832-EA1F-C11E-4CE0E47F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540" y="3786406"/>
            <a:ext cx="17716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C226BA-829F-D519-9563-06E215EC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62" y="3421671"/>
            <a:ext cx="2105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1CB0CA4-A99E-AE5E-DCD5-C05F0810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647">
            <a:off x="3001436" y="3797697"/>
            <a:ext cx="19526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0C10E6-3D8C-0B6D-7B5B-DDB116F6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894">
            <a:off x="3128368" y="3966235"/>
            <a:ext cx="1943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811190-4107-2772-AE6B-17D2A48F159E}"/>
              </a:ext>
            </a:extLst>
          </p:cNvPr>
          <p:cNvSpPr/>
          <p:nvPr/>
        </p:nvSpPr>
        <p:spPr>
          <a:xfrm>
            <a:off x="6234450" y="3128784"/>
            <a:ext cx="2595419" cy="1112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21EE9A-BCC1-CF31-B6E4-DC6E8B6C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830">
            <a:off x="3137055" y="4055083"/>
            <a:ext cx="21526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2D32B76-C6A4-FB74-0C5D-9939B695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59" y="2779721"/>
            <a:ext cx="1905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CABA539-DA52-0D16-DCEF-0A0697F1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83">
            <a:off x="3154825" y="2375695"/>
            <a:ext cx="20574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A1AD6C5-C723-C590-BBE6-5B9C46EC8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882">
            <a:off x="7261374" y="3491741"/>
            <a:ext cx="15049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13B3C67-BB91-6B14-791E-DA48C5EB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39" y="2568148"/>
            <a:ext cx="18097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BF0458E-C1F4-A06F-B850-FFDF93D8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216">
            <a:off x="3019138" y="3601586"/>
            <a:ext cx="20383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3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B13E46-640A-D3C9-8CC1-42D9A8CA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894" y="671120"/>
            <a:ext cx="6066211" cy="2037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2E049B-5E82-46F5-BF6D-A387114FD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003" y="2822647"/>
            <a:ext cx="6110193" cy="1190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506CF-7103-4EA5-84C6-2C8A68451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004" y="4054627"/>
            <a:ext cx="5236064" cy="22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7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74" y="2735919"/>
            <a:ext cx="9825251" cy="13861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Research Work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/>
              <a:t>Evaluation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/>
              <a:t>of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/>
              <a:t>Adaptation Model</a:t>
            </a:r>
            <a:endParaRPr lang="en-PK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Adaptation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7D12CD-2560-39DF-3500-A186BF67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206" y="3305055"/>
            <a:ext cx="1977586" cy="60447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7E35016-1142-14BD-53E4-E652180C8B97}"/>
              </a:ext>
            </a:extLst>
          </p:cNvPr>
          <p:cNvGrpSpPr/>
          <p:nvPr/>
        </p:nvGrpSpPr>
        <p:grpSpPr>
          <a:xfrm>
            <a:off x="5036527" y="1850049"/>
            <a:ext cx="2118946" cy="2901462"/>
            <a:chOff x="5036527" y="1850049"/>
            <a:chExt cx="2118946" cy="290146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681BD9F-6A0B-71B8-0729-C468087CDB3E}"/>
                </a:ext>
              </a:extLst>
            </p:cNvPr>
            <p:cNvSpPr/>
            <p:nvPr/>
          </p:nvSpPr>
          <p:spPr>
            <a:xfrm>
              <a:off x="5036527" y="1850049"/>
              <a:ext cx="2118946" cy="2901462"/>
            </a:xfrm>
            <a:prstGeom prst="roundRect">
              <a:avLst>
                <a:gd name="adj" fmla="val 653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EAC639-FD92-F984-D0DB-A50804C2D7D9}"/>
                </a:ext>
              </a:extLst>
            </p:cNvPr>
            <p:cNvSpPr/>
            <p:nvPr/>
          </p:nvSpPr>
          <p:spPr>
            <a:xfrm>
              <a:off x="5036527" y="1850049"/>
              <a:ext cx="2118946" cy="378801"/>
            </a:xfrm>
            <a:prstGeom prst="roundRect">
              <a:avLst>
                <a:gd name="adj" fmla="val 28571"/>
              </a:avLst>
            </a:prstGeom>
            <a:solidFill>
              <a:srgbClr val="00FF0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Adaptation Model</a:t>
              </a:r>
              <a:endParaRPr lang="en-PK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0A9DA9-1703-2344-2682-5A94BCE2E5C6}"/>
              </a:ext>
            </a:extLst>
          </p:cNvPr>
          <p:cNvSpPr/>
          <p:nvPr/>
        </p:nvSpPr>
        <p:spPr>
          <a:xfrm>
            <a:off x="5229591" y="2434373"/>
            <a:ext cx="1732817" cy="604470"/>
          </a:xfrm>
          <a:prstGeom prst="roundRect">
            <a:avLst>
              <a:gd name="adj" fmla="val 653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Transaction Manager</a:t>
            </a:r>
            <a:endParaRPr lang="en-PK" sz="14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131C09-EC91-5305-C045-26312243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206" y="3909525"/>
            <a:ext cx="1977586" cy="60447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3F7BF76-7422-5970-B363-9491F339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642" y="2209190"/>
            <a:ext cx="1018060" cy="165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B288B31-1955-8F35-BECB-EE056A9FA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298" y="2361346"/>
            <a:ext cx="1018060" cy="16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094E4A52-6A7E-8571-5BAE-103BF5E3A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1361">
            <a:off x="7074341" y="2744309"/>
            <a:ext cx="1621943" cy="154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CA26C6E8-492F-BF87-F428-1B6F01677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02" y="3313715"/>
            <a:ext cx="2118946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7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Transaction Manager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2C8C4-70E7-4CF2-9DE1-54C764871549}"/>
              </a:ext>
            </a:extLst>
          </p:cNvPr>
          <p:cNvSpPr txBox="1"/>
          <p:nvPr/>
        </p:nvSpPr>
        <p:spPr>
          <a:xfrm>
            <a:off x="376517" y="1399418"/>
            <a:ext cx="11080376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facilitate pre-publish event some information must be included along with the payload of the message. Following information are as follows: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Number: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unique id is required to track a transaction in multiple message brokers.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Number: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transaction can update any data multiple times which can be track by similar truncation number with different versions.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information is use to handle the status of any transaction that is pending due to any reason. in Saga compensation semantic lock are used to mark a transaction as PENDING for a particular event. When that event occurs of pending transactions are rollback according to its execution sequence.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contains all the data and type of operation required to the subscribed services. 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includes any other data required to maintain any information about distributed transaction.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Post-Event Handler: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required for developer to handle any such which is require to execute after message processing.</a:t>
            </a:r>
          </a:p>
          <a:p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Pre-Publish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8CFDF-0DA7-468D-B6D1-714B2E8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32" y="1881598"/>
            <a:ext cx="6332763" cy="309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74" y="2735919"/>
            <a:ext cx="9825251" cy="13861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Research Work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/>
              <a:t>Adaptation Model Evaluation</a:t>
            </a:r>
            <a:endParaRPr lang="en-PK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F818-CF76-456B-B3D3-A8F51D75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F906-380C-4FF6-A813-54B626B0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industry heavily relies on custom data consistency implementations while using microservice architecture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have multiple microservices data consistency approaches available at their disposal, however, their adaption is limited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will: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Pursue to identify the limitation of existing microservices data consistency approaches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Segregate the limitations that hinder the adaptation of  microservices data consistency approaches by industry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potential solutions to overcome selected limitations to increase industry adaptation of microservices data consistency approaches</a:t>
            </a:r>
            <a:endParaRPr lang="en-PK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15D90-86B9-4379-97CB-8424C12E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90E-FE0F-44D3-AFF9-5EA47307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4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102729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Cross Microservice Validations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204B5-DEEC-7909-D874-1F62B9ED4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39" y="1629409"/>
            <a:ext cx="5703921" cy="3980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189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30" y="136525"/>
            <a:ext cx="982525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Adaptation Model:</a:t>
            </a:r>
            <a:br>
              <a:rPr lang="en-US" sz="4000" dirty="0"/>
            </a:br>
            <a:r>
              <a:rPr lang="en-US" sz="3600" dirty="0"/>
              <a:t>Cross Microservice Validations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B181F-31F8-4B77-80CC-F1CA3FBE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23" y="1690688"/>
            <a:ext cx="5786867" cy="47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1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30" y="136525"/>
            <a:ext cx="982525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Adaptation Model:</a:t>
            </a:r>
            <a:br>
              <a:rPr lang="en-US" sz="4000" dirty="0"/>
            </a:br>
            <a:r>
              <a:rPr lang="en-US" sz="3600" dirty="0"/>
              <a:t>Cross Microservice Validations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AFF71-F542-A5AD-6CB0-6676438A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97" y="1462088"/>
            <a:ext cx="9046715" cy="49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1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31663"/>
          </a:xfrm>
        </p:spPr>
        <p:txBody>
          <a:bodyPr/>
          <a:lstStyle/>
          <a:p>
            <a:pPr algn="ctr"/>
            <a:r>
              <a:rPr lang="en-US" dirty="0"/>
              <a:t>Feral Ordering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EF0AD40-1911-4611-A162-CFFC8B97F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9" y="1469907"/>
            <a:ext cx="6613422" cy="46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1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11" y="-212980"/>
            <a:ext cx="1096376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Adaptation Model: </a:t>
            </a:r>
            <a:r>
              <a:rPr lang="en-US" dirty="0"/>
              <a:t>Feral Ordering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AE22E-5176-4E22-8816-DBFE55074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25" y="1193045"/>
            <a:ext cx="5966317" cy="51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FAD809-EBF4-63FF-8E12-24F8901A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6" y="1477708"/>
            <a:ext cx="9467849" cy="49693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665" y="252830"/>
            <a:ext cx="1096376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Adaptation Model: </a:t>
            </a:r>
            <a:r>
              <a:rPr lang="en-US" dirty="0"/>
              <a:t>Feral Ordering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8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Implicit Cross Microservice Associations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9B7773D0-D58B-439E-B691-A92CE431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17" y="1690688"/>
            <a:ext cx="8662433" cy="41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Adaptation Model:</a:t>
            </a:r>
            <a:br>
              <a:rPr lang="en-US" sz="4400" dirty="0"/>
            </a:br>
            <a:r>
              <a:rPr lang="en-US" sz="4400" dirty="0"/>
              <a:t>Implicit Cross Microservice Associations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F9591-ECC3-44A1-8CC6-D792F1116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20" y="2089857"/>
            <a:ext cx="7634645" cy="37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Adaptation Model:</a:t>
            </a:r>
            <a:br>
              <a:rPr lang="en-US" sz="4400" dirty="0"/>
            </a:br>
            <a:r>
              <a:rPr lang="en-US" sz="4400" dirty="0"/>
              <a:t>Implicit Cross Microservice Associations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AAF25F-A3CB-DF98-095E-D5E62342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96" y="3396194"/>
            <a:ext cx="3893574" cy="2271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147C33-14FD-2165-E59B-55C334FE42AC}"/>
              </a:ext>
            </a:extLst>
          </p:cNvPr>
          <p:cNvSpPr txBox="1"/>
          <p:nvPr/>
        </p:nvSpPr>
        <p:spPr>
          <a:xfrm>
            <a:off x="1795462" y="2081776"/>
            <a:ext cx="9291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choreography of microservices is capable of autonomously managing inter-microservice decisions, owing to the fact that the functional decomposition of microservices is inherently atomic in terms of its functionality.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84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915B-F83B-42B5-93EE-5E400BC0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 for Evaluating Data Consistency in Microservices Architecture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9C25-C5BB-43EA-90AB-A572DC37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 Reads</a:t>
            </a:r>
            <a:r>
              <a:rPr lang="en-US" sz="2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endParaRPr lang="en-US" sz="24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Updates</a:t>
            </a:r>
            <a:r>
              <a:rPr lang="en-US" sz="2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endParaRPr lang="en-US" sz="24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Non-repeatable Reads</a:t>
            </a:r>
            <a:r>
              <a:rPr lang="en-US" sz="2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313C-D32D-4DAD-A990-DCE88A53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28E6B-C27E-43B9-A4D8-3AB80A95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F818-CF76-456B-B3D3-A8F51D75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Objectives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F906-380C-4FF6-A813-54B626B0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limitations of microservices data consistency approaches for industry adaptation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proposed adaptation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proposed adaptation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15D90-86B9-4379-97CB-8424C12E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90E-FE0F-44D3-AFF9-5EA47307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&amp; Answer Session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</p:spTree>
    <p:extLst>
      <p:ext uri="{BB962C8B-B14F-4D97-AF65-F5344CB8AC3E}">
        <p14:creationId xmlns:p14="http://schemas.microsoft.com/office/powerpoint/2010/main" val="12321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Down 39">
            <a:extLst>
              <a:ext uri="{FF2B5EF4-FFF2-40B4-BE49-F238E27FC236}">
                <a16:creationId xmlns:a16="http://schemas.microsoft.com/office/drawing/2014/main" id="{C2E56F5E-DF53-418E-AE50-FE053FA2633B}"/>
              </a:ext>
            </a:extLst>
          </p:cNvPr>
          <p:cNvSpPr/>
          <p:nvPr/>
        </p:nvSpPr>
        <p:spPr>
          <a:xfrm>
            <a:off x="7264185" y="3242991"/>
            <a:ext cx="1364567" cy="14755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7A5E5A-9AEA-44C2-ACB2-78CE3D4DD1C5}"/>
              </a:ext>
            </a:extLst>
          </p:cNvPr>
          <p:cNvSpPr/>
          <p:nvPr/>
        </p:nvSpPr>
        <p:spPr>
          <a:xfrm>
            <a:off x="3355357" y="1364566"/>
            <a:ext cx="2588455" cy="1924709"/>
          </a:xfrm>
          <a:prstGeom prst="rect">
            <a:avLst/>
          </a:prstGeom>
          <a:solidFill>
            <a:srgbClr val="C36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/>
          <a:lstStyle/>
          <a:p>
            <a:pPr algn="ctr"/>
            <a:r>
              <a:rPr lang="en-US" dirty="0"/>
              <a:t>Research Roadmap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DC2E0-D10E-4E8D-85E3-84843C9A1B05}"/>
              </a:ext>
            </a:extLst>
          </p:cNvPr>
          <p:cNvSpPr/>
          <p:nvPr/>
        </p:nvSpPr>
        <p:spPr>
          <a:xfrm>
            <a:off x="10044332" y="1364566"/>
            <a:ext cx="1828800" cy="4979963"/>
          </a:xfrm>
          <a:prstGeom prst="roundRect">
            <a:avLst>
              <a:gd name="adj" fmla="val 5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/>
              </a:rPr>
              <a:t>Adaptations</a:t>
            </a:r>
            <a:endParaRPr lang="en-US" dirty="0"/>
          </a:p>
          <a:p>
            <a:pPr algn="ctr"/>
            <a:r>
              <a:rPr lang="en-US" dirty="0">
                <a:solidFill>
                  <a:srgbClr val="FFFFFF"/>
                </a:solidFill>
                <a:effectLst/>
              </a:rPr>
              <a:t>of</a:t>
            </a:r>
            <a:endParaRPr lang="en-US" dirty="0"/>
          </a:p>
          <a:p>
            <a:pPr algn="ctr"/>
            <a:r>
              <a:rPr lang="en-US" dirty="0">
                <a:effectLst/>
              </a:rPr>
              <a:t>Microservices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endParaRPr lang="en-US" dirty="0"/>
          </a:p>
          <a:p>
            <a:pPr algn="ctr"/>
            <a:r>
              <a:rPr lang="en-US" dirty="0">
                <a:solidFill>
                  <a:srgbClr val="FFFFFF"/>
                </a:solidFill>
                <a:effectLst/>
              </a:rPr>
              <a:t>Implementation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8E0A6E-D866-473C-84CF-52530A1D043C}"/>
              </a:ext>
            </a:extLst>
          </p:cNvPr>
          <p:cNvSpPr/>
          <p:nvPr/>
        </p:nvSpPr>
        <p:spPr>
          <a:xfrm>
            <a:off x="614148" y="1364566"/>
            <a:ext cx="2030578" cy="4979963"/>
          </a:xfrm>
          <a:prstGeom prst="roundRect">
            <a:avLst>
              <a:gd name="adj" fmla="val 8353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Microservices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 Consistency Approaches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071BD-458E-4401-BE3A-5558D5D99ACC}"/>
              </a:ext>
            </a:extLst>
          </p:cNvPr>
          <p:cNvSpPr/>
          <p:nvPr/>
        </p:nvSpPr>
        <p:spPr>
          <a:xfrm>
            <a:off x="832303" y="2544493"/>
            <a:ext cx="1674056" cy="6154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Sagas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F44A5-53E6-4226-8107-9E27695FEC88}"/>
              </a:ext>
            </a:extLst>
          </p:cNvPr>
          <p:cNvSpPr/>
          <p:nvPr/>
        </p:nvSpPr>
        <p:spPr>
          <a:xfrm>
            <a:off x="832303" y="3429000"/>
            <a:ext cx="1674056" cy="6154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6316B-A2B6-4B1D-BA95-3C71D09DE498}"/>
              </a:ext>
            </a:extLst>
          </p:cNvPr>
          <p:cNvSpPr/>
          <p:nvPr/>
        </p:nvSpPr>
        <p:spPr>
          <a:xfrm>
            <a:off x="792409" y="4313507"/>
            <a:ext cx="1674056" cy="6154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14484F-79A2-4E34-8896-BB43DF5B6F9D}"/>
              </a:ext>
            </a:extLst>
          </p:cNvPr>
          <p:cNvSpPr/>
          <p:nvPr/>
        </p:nvSpPr>
        <p:spPr>
          <a:xfrm>
            <a:off x="3657600" y="1677024"/>
            <a:ext cx="2030578" cy="589084"/>
          </a:xfrm>
          <a:prstGeom prst="rect">
            <a:avLst/>
          </a:prstGeom>
          <a:solidFill>
            <a:srgbClr val="E947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Limitations of Adaptation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C27855E-D7BD-4458-9EAF-5AAB06ACB027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5688178" y="1971566"/>
            <a:ext cx="4356154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B9E63-0372-4C60-88D9-BE357C1B425E}"/>
              </a:ext>
            </a:extLst>
          </p:cNvPr>
          <p:cNvSpPr/>
          <p:nvPr/>
        </p:nvSpPr>
        <p:spPr>
          <a:xfrm>
            <a:off x="3657600" y="2530829"/>
            <a:ext cx="2030578" cy="589084"/>
          </a:xfrm>
          <a:prstGeom prst="rect">
            <a:avLst/>
          </a:prstGeom>
          <a:solidFill>
            <a:srgbClr val="43E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Pros &amp; Cons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ED114F3-CE60-4F0E-8EBD-C2EF19FB9BA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644726" y="2825371"/>
            <a:ext cx="1012874" cy="12700"/>
          </a:xfrm>
          <a:prstGeom prst="curved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9FA877B-B28B-4B05-B625-AFBB8DF4EE85}"/>
              </a:ext>
            </a:extLst>
          </p:cNvPr>
          <p:cNvSpPr/>
          <p:nvPr/>
        </p:nvSpPr>
        <p:spPr>
          <a:xfrm>
            <a:off x="3657600" y="4129416"/>
            <a:ext cx="2030578" cy="589084"/>
          </a:xfrm>
          <a:prstGeom prst="rect">
            <a:avLst/>
          </a:prstGeom>
          <a:solidFill>
            <a:srgbClr val="659F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Gaps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807243-85C0-462F-8C52-151B8D7E4B68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>
            <a:off x="4649585" y="3289275"/>
            <a:ext cx="23304" cy="8401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B393E57-8871-496C-AF8B-D72EBC762E49}"/>
              </a:ext>
            </a:extLst>
          </p:cNvPr>
          <p:cNvSpPr/>
          <p:nvPr/>
        </p:nvSpPr>
        <p:spPr>
          <a:xfrm>
            <a:off x="6677749" y="2197600"/>
            <a:ext cx="2541846" cy="1091675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Adaptation Model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688F004-3531-43D9-B4AE-1DAAA88E5B72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 flipV="1">
            <a:off x="5688178" y="2743438"/>
            <a:ext cx="989571" cy="1680520"/>
          </a:xfrm>
          <a:prstGeom prst="bentConnector3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9A01C-57BF-4BD6-9EB0-5D32D079C00E}"/>
              </a:ext>
            </a:extLst>
          </p:cNvPr>
          <p:cNvSpPr/>
          <p:nvPr/>
        </p:nvSpPr>
        <p:spPr>
          <a:xfrm>
            <a:off x="3994465" y="5138586"/>
            <a:ext cx="5320409" cy="10789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CB84C4-8259-47CE-A35F-76EFD3988A38}"/>
              </a:ext>
            </a:extLst>
          </p:cNvPr>
          <p:cNvSpPr/>
          <p:nvPr/>
        </p:nvSpPr>
        <p:spPr>
          <a:xfrm>
            <a:off x="4389239" y="5420427"/>
            <a:ext cx="1674056" cy="615462"/>
          </a:xfrm>
          <a:prstGeom prst="rect">
            <a:avLst/>
          </a:prstGeom>
          <a:gradFill>
            <a:gsLst>
              <a:gs pos="0">
                <a:srgbClr val="43FFB3"/>
              </a:gs>
              <a:gs pos="50000">
                <a:srgbClr val="00D881"/>
              </a:gs>
              <a:gs pos="100000">
                <a:srgbClr val="00D881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Theoretical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6A3A08-7025-41E2-96C2-F337A47F9B82}"/>
              </a:ext>
            </a:extLst>
          </p:cNvPr>
          <p:cNvSpPr/>
          <p:nvPr/>
        </p:nvSpPr>
        <p:spPr>
          <a:xfrm>
            <a:off x="7272237" y="5420427"/>
            <a:ext cx="1674056" cy="615462"/>
          </a:xfrm>
          <a:prstGeom prst="rect">
            <a:avLst/>
          </a:prstGeom>
          <a:gradFill>
            <a:gsLst>
              <a:gs pos="0">
                <a:srgbClr val="33CAFF"/>
              </a:gs>
              <a:gs pos="50000">
                <a:srgbClr val="00B0F0"/>
              </a:gs>
              <a:gs pos="100000">
                <a:srgbClr val="00B0F0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Practical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719F11-6F0B-74EA-6AB7-D3AE6DEDADDD}"/>
              </a:ext>
            </a:extLst>
          </p:cNvPr>
          <p:cNvSpPr/>
          <p:nvPr/>
        </p:nvSpPr>
        <p:spPr>
          <a:xfrm>
            <a:off x="3874344" y="5027189"/>
            <a:ext cx="5606810" cy="1280823"/>
          </a:xfrm>
          <a:prstGeom prst="roundRect">
            <a:avLst>
              <a:gd name="adj" fmla="val 1197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76D3F634-1295-4E5B-AB40-2B553D7CA7D6}"/>
              </a:ext>
            </a:extLst>
          </p:cNvPr>
          <p:cNvSpPr/>
          <p:nvPr/>
        </p:nvSpPr>
        <p:spPr>
          <a:xfrm>
            <a:off x="6312426" y="5571784"/>
            <a:ext cx="684486" cy="351693"/>
          </a:xfrm>
          <a:prstGeom prst="rightArrow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8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24" grpId="0" animBg="1"/>
      <p:bldP spid="33" grpId="0" animBg="1"/>
      <p:bldP spid="37" grpId="0" animBg="1"/>
      <p:bldP spid="41" grpId="0" animBg="1"/>
      <p:bldP spid="42" grpId="0" animBg="1"/>
      <p:bldP spid="45" grpId="0" animBg="1"/>
      <p:bldP spid="3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74" y="2735919"/>
            <a:ext cx="9825251" cy="13861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Research Work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/>
              <a:t>Basic Microservices Model</a:t>
            </a:r>
            <a:endParaRPr lang="en-PK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SAGA Pattern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23927-17ED-4F0C-A976-C89E3A46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212394"/>
            <a:ext cx="7391400" cy="467677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54684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F818-CF76-456B-B3D3-A8F51D75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6"/>
            <a:ext cx="9825251" cy="881783"/>
          </a:xfrm>
        </p:spPr>
        <p:txBody>
          <a:bodyPr/>
          <a:lstStyle/>
          <a:p>
            <a:pPr algn="ctr"/>
            <a:r>
              <a:rPr lang="en-US" dirty="0"/>
              <a:t>Microservice Choreography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F906-380C-4FF6-A813-54B626B0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assess the Adaptation model, it is imperative to establish an essential structure within which all transactions in a microservice environment can operate. To this end, a basic sales information system was selected as an exemplar for analyzing its various requirements.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15D90-86B9-4379-97CB-8424C12E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90E-FE0F-44D3-AFF9-5EA47307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0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13BE7-C56E-DAB8-6BFB-A93282F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FE950-D10D-2655-756F-890D2AA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FA96F-3209-0837-35D7-E3E31211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5" y="3365105"/>
            <a:ext cx="24955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FFE2B5-969C-1238-A18D-EE511A82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53" y="4083735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6530E6-D076-C4FC-95DF-D45AB512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2283078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B43013-F945-461C-ADD0-C3380CE7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85" y="4083736"/>
            <a:ext cx="10287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6BE711E-874F-0FA5-38C9-F35355F7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993" y="1426217"/>
            <a:ext cx="914371" cy="57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25A3679-B95D-4C23-2CC7-11EACB3D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4061">
            <a:off x="7061344" y="3035770"/>
            <a:ext cx="18192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AF79ACC-47C8-B8E6-9117-680AF1BE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620">
            <a:off x="3091035" y="2925703"/>
            <a:ext cx="20478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B64DCC4-63BF-F062-AA53-44BF1F91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6"/>
            <a:ext cx="9825251" cy="881783"/>
          </a:xfrm>
        </p:spPr>
        <p:txBody>
          <a:bodyPr/>
          <a:lstStyle/>
          <a:p>
            <a:pPr algn="ctr"/>
            <a:r>
              <a:rPr lang="en-US" dirty="0"/>
              <a:t>Basic Microservices Model</a:t>
            </a:r>
            <a:endParaRPr lang="en-PK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2DF53-FE8F-3C3F-268C-C60D57414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3023" y="2283078"/>
            <a:ext cx="10287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7089</TotalTime>
  <Words>794</Words>
  <Application>Microsoft Office PowerPoint</Application>
  <PresentationFormat>Widescreen</PresentationFormat>
  <Paragraphs>153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Office Theme</vt:lpstr>
      <vt:lpstr>Microservices Data Consistency Approaches:  A tailored approach towards current  limitations</vt:lpstr>
      <vt:lpstr>Contents</vt:lpstr>
      <vt:lpstr>Problem Statement</vt:lpstr>
      <vt:lpstr>Research Objectives</vt:lpstr>
      <vt:lpstr>Research Roadmap</vt:lpstr>
      <vt:lpstr>Research Work Basic Microservices Model</vt:lpstr>
      <vt:lpstr>SAGA Pattern</vt:lpstr>
      <vt:lpstr>Microservice Choreography</vt:lpstr>
      <vt:lpstr>Basic Microservices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Microservices Model</vt:lpstr>
      <vt:lpstr>PowerPoint Presentation</vt:lpstr>
      <vt:lpstr>Basic Microservices Model</vt:lpstr>
      <vt:lpstr>PowerPoint Presentation</vt:lpstr>
      <vt:lpstr>Basic Microservices Model</vt:lpstr>
      <vt:lpstr>PowerPoint Presentation</vt:lpstr>
      <vt:lpstr>Basic Microservices Model</vt:lpstr>
      <vt:lpstr>PowerPoint Presentation</vt:lpstr>
      <vt:lpstr>Basic Microservices Model</vt:lpstr>
      <vt:lpstr>PowerPoint Presentation</vt:lpstr>
      <vt:lpstr>Research Work Evaluation of Adaptation Model</vt:lpstr>
      <vt:lpstr>Adaptation Model</vt:lpstr>
      <vt:lpstr>Transaction Manager</vt:lpstr>
      <vt:lpstr>Pre-Publish Event</vt:lpstr>
      <vt:lpstr>Research Work Adaptation Model Evaluation</vt:lpstr>
      <vt:lpstr>Cross Microservice Validations</vt:lpstr>
      <vt:lpstr>Adaptation Model: Cross Microservice Validations</vt:lpstr>
      <vt:lpstr>Adaptation Model: Cross Microservice Validations Implementation</vt:lpstr>
      <vt:lpstr>Feral Ordering</vt:lpstr>
      <vt:lpstr>Adaptation Model: Feral Ordering</vt:lpstr>
      <vt:lpstr>Adaptation Model: Feral Ordering Implementation</vt:lpstr>
      <vt:lpstr>Implicit Cross Microservice Associations</vt:lpstr>
      <vt:lpstr>Adaptation Model: Implicit Cross Microservice Associations</vt:lpstr>
      <vt:lpstr>Adaptation Model: Implicit Cross Microservice Associations</vt:lpstr>
      <vt:lpstr>Parameters for Evaluating Data Consistency in Microservices Architecture</vt:lpstr>
      <vt:lpstr>Question &amp;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Adeel Ansari</dc:creator>
  <cp:lastModifiedBy>Asim Riaz</cp:lastModifiedBy>
  <cp:revision>103</cp:revision>
  <dcterms:created xsi:type="dcterms:W3CDTF">2019-04-04T07:37:20Z</dcterms:created>
  <dcterms:modified xsi:type="dcterms:W3CDTF">2023-06-22T08:35:21Z</dcterms:modified>
</cp:coreProperties>
</file>