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90" r:id="rId4"/>
    <p:sldId id="291" r:id="rId5"/>
    <p:sldId id="289" r:id="rId6"/>
    <p:sldId id="292" r:id="rId7"/>
    <p:sldId id="293" r:id="rId8"/>
    <p:sldId id="296" r:id="rId9"/>
    <p:sldId id="297" r:id="rId10"/>
    <p:sldId id="298" r:id="rId11"/>
    <p:sldId id="299" r:id="rId12"/>
    <p:sldId id="294" r:id="rId13"/>
    <p:sldId id="295" r:id="rId14"/>
    <p:sldId id="276" r:id="rId15"/>
    <p:sldId id="28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FC4F5-6829-4F39-B738-FE1AFD0B0397}"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2AE20-3E2E-40FA-999C-623B294609B6}" type="slidenum">
              <a:rPr lang="en-US" smtClean="0"/>
              <a:t>‹#›</a:t>
            </a:fld>
            <a:endParaRPr lang="en-US"/>
          </a:p>
        </p:txBody>
      </p:sp>
    </p:spTree>
    <p:extLst>
      <p:ext uri="{BB962C8B-B14F-4D97-AF65-F5344CB8AC3E}">
        <p14:creationId xmlns:p14="http://schemas.microsoft.com/office/powerpoint/2010/main" val="104813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424AF4-8548-47E0-B3C7-F5C14C5277BD}"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327531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64D7D-EAB0-46BD-9D86-547866D54C7D}"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6993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1E46DC-4E1B-48DB-ACC2-538A9DE6D149}"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71005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145794-C5D5-4168-BAF3-913F2A36A610}"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98583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BF035-BE59-42A9-8E4A-D6915B722FD2}"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41200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3CF23-6001-45E7-A74A-187B4A4B8D8B}" type="datetime1">
              <a:rPr lang="en-US" smtClean="0"/>
              <a:t>12/20/2021</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12573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E1F81E-0E01-4286-9BAE-768CE54C9EC6}" type="datetime1">
              <a:rPr lang="en-US" smtClean="0"/>
              <a:t>12/20/2021</a:t>
            </a:fld>
            <a:endParaRPr lang="en-US"/>
          </a:p>
        </p:txBody>
      </p:sp>
      <p:sp>
        <p:nvSpPr>
          <p:cNvPr id="8" name="Footer Placeholder 7"/>
          <p:cNvSpPr>
            <a:spLocks noGrp="1"/>
          </p:cNvSpPr>
          <p:nvPr>
            <p:ph type="ftr" sz="quarter" idx="11"/>
          </p:nvPr>
        </p:nvSpPr>
        <p:spPr/>
        <p:txBody>
          <a:bodyPr/>
          <a:lstStyle/>
          <a:p>
            <a:r>
              <a:rPr lang="en-US"/>
              <a:t>Computer Science Department - SZABIST - Karachi</a:t>
            </a:r>
          </a:p>
        </p:txBody>
      </p:sp>
      <p:sp>
        <p:nvSpPr>
          <p:cNvPr id="9" name="Slide Number Placeholder 8"/>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314959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839F70-7936-4C8A-91D1-51FB8991C2D9}" type="datetime1">
              <a:rPr lang="en-US" smtClean="0"/>
              <a:t>12/20/2021</a:t>
            </a:fld>
            <a:endParaRPr lang="en-US"/>
          </a:p>
        </p:txBody>
      </p:sp>
      <p:sp>
        <p:nvSpPr>
          <p:cNvPr id="4" name="Footer Placeholder 3"/>
          <p:cNvSpPr>
            <a:spLocks noGrp="1"/>
          </p:cNvSpPr>
          <p:nvPr>
            <p:ph type="ftr" sz="quarter" idx="11"/>
          </p:nvPr>
        </p:nvSpPr>
        <p:spPr/>
        <p:txBody>
          <a:bodyPr/>
          <a:lstStyle/>
          <a:p>
            <a:r>
              <a:rPr lang="en-US"/>
              <a:t>Computer Science Department - SZABIST - Karachi</a:t>
            </a:r>
          </a:p>
        </p:txBody>
      </p:sp>
      <p:sp>
        <p:nvSpPr>
          <p:cNvPr id="5" name="Slide Number Placeholder 4"/>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122075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37F00-3364-4257-9901-18AA54BDA422}" type="datetime1">
              <a:rPr lang="en-US" smtClean="0"/>
              <a:t>12/20/2021</a:t>
            </a:fld>
            <a:endParaRPr lang="en-US"/>
          </a:p>
        </p:txBody>
      </p:sp>
      <p:sp>
        <p:nvSpPr>
          <p:cNvPr id="3" name="Footer Placeholder 2"/>
          <p:cNvSpPr>
            <a:spLocks noGrp="1"/>
          </p:cNvSpPr>
          <p:nvPr>
            <p:ph type="ftr" sz="quarter" idx="11"/>
          </p:nvPr>
        </p:nvSpPr>
        <p:spPr/>
        <p:txBody>
          <a:bodyPr/>
          <a:lstStyle/>
          <a:p>
            <a:r>
              <a:rPr lang="en-US"/>
              <a:t>Computer Science Department - SZABIST - Karachi</a:t>
            </a:r>
          </a:p>
        </p:txBody>
      </p:sp>
      <p:sp>
        <p:nvSpPr>
          <p:cNvPr id="4" name="Slide Number Placeholder 3"/>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404189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1B443A-E32C-4211-A899-BED6604635CA}" type="datetime1">
              <a:rPr lang="en-US" smtClean="0"/>
              <a:t>12/20/2021</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51773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B9B91-EDC7-44D2-A643-9CEAB2559AB1}" type="datetime1">
              <a:rPr lang="en-US" smtClean="0"/>
              <a:t>12/20/2021</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6430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 y="6496334"/>
            <a:ext cx="12214860" cy="361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8548" y="365125"/>
            <a:ext cx="982525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492874"/>
            <a:ext cx="27432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fld id="{FA174BF7-5237-4100-A0FA-57E24694E6BB}" type="datetime1">
              <a:rPr lang="en-US" smtClean="0"/>
              <a:t>12/20/2021</a:t>
            </a:fld>
            <a:endParaRPr lang="en-US"/>
          </a:p>
        </p:txBody>
      </p:sp>
      <p:sp>
        <p:nvSpPr>
          <p:cNvPr id="5" name="Footer Placeholder 4"/>
          <p:cNvSpPr>
            <a:spLocks noGrp="1"/>
          </p:cNvSpPr>
          <p:nvPr>
            <p:ph type="ftr" sz="quarter" idx="3"/>
          </p:nvPr>
        </p:nvSpPr>
        <p:spPr>
          <a:xfrm>
            <a:off x="4027170" y="6492875"/>
            <a:ext cx="4114800" cy="365125"/>
          </a:xfrm>
          <a:prstGeom prst="rect">
            <a:avLst/>
          </a:prstGeom>
        </p:spPr>
        <p:txBody>
          <a:bodyPr vert="horz" lIns="91440" tIns="45720" rIns="91440" bIns="45720" rtlCol="0" anchor="ctr"/>
          <a:lstStyle>
            <a:lvl1pPr algn="ctr">
              <a:defRPr sz="1200" b="1">
                <a:solidFill>
                  <a:schemeClr val="bg1">
                    <a:lumMod val="95000"/>
                  </a:schemeClr>
                </a:solidFill>
              </a:defRPr>
            </a:lvl1pPr>
          </a:lstStyle>
          <a:p>
            <a:r>
              <a:rPr lang="en-US"/>
              <a:t>Computer Science Department - SZABIST - Karachi</a:t>
            </a:r>
          </a:p>
        </p:txBody>
      </p:sp>
      <p:sp>
        <p:nvSpPr>
          <p:cNvPr id="6" name="Slide Number Placeholder 5"/>
          <p:cNvSpPr>
            <a:spLocks noGrp="1"/>
          </p:cNvSpPr>
          <p:nvPr>
            <p:ph type="sldNum" sz="quarter" idx="4"/>
          </p:nvPr>
        </p:nvSpPr>
        <p:spPr>
          <a:xfrm>
            <a:off x="9347579" y="6538913"/>
            <a:ext cx="2743200" cy="319088"/>
          </a:xfrm>
          <a:prstGeom prst="rect">
            <a:avLst/>
          </a:prstGeom>
        </p:spPr>
        <p:txBody>
          <a:bodyPr vert="horz" lIns="91440" tIns="45720" rIns="91440" bIns="45720" rtlCol="0" anchor="ctr"/>
          <a:lstStyle>
            <a:lvl1pPr algn="r">
              <a:defRPr sz="2400" b="1">
                <a:solidFill>
                  <a:schemeClr val="bg1">
                    <a:lumMod val="95000"/>
                  </a:schemeClr>
                </a:solidFill>
              </a:defRPr>
            </a:lvl1pPr>
          </a:lstStyle>
          <a:p>
            <a:fld id="{C7221504-9B11-43A7-9941-504061FC6673}" type="slidenum">
              <a:rPr lang="en-US" smtClean="0"/>
              <a:pPr/>
              <a:t>‹#›</a:t>
            </a:fld>
            <a:endParaRPr lang="en-US"/>
          </a:p>
        </p:txBody>
      </p:sp>
      <p:pic>
        <p:nvPicPr>
          <p:cNvPr id="9" name="Picture 8"/>
          <p:cNvPicPr>
            <a:picLocks noChangeAspect="1"/>
          </p:cNvPicPr>
          <p:nvPr userDrawn="1"/>
        </p:nvPicPr>
        <p:blipFill>
          <a:blip r:embed="rId13"/>
          <a:stretch>
            <a:fillRect/>
          </a:stretch>
        </p:blipFill>
        <p:spPr>
          <a:xfrm>
            <a:off x="52246" y="205864"/>
            <a:ext cx="1387474" cy="1387474"/>
          </a:xfrm>
          <a:prstGeom prst="rect">
            <a:avLst/>
          </a:prstGeom>
        </p:spPr>
      </p:pic>
    </p:spTree>
    <p:extLst>
      <p:ext uri="{BB962C8B-B14F-4D97-AF65-F5344CB8AC3E}">
        <p14:creationId xmlns:p14="http://schemas.microsoft.com/office/powerpoint/2010/main" val="3596946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1491"/>
            <a:ext cx="9144000" cy="1358049"/>
          </a:xfrm>
        </p:spPr>
        <p:txBody>
          <a:bodyPr>
            <a:noAutofit/>
          </a:bodyPr>
          <a:lstStyle/>
          <a:p>
            <a:r>
              <a:rPr lang="en-US" sz="4400" dirty="0"/>
              <a:t>Microservices Architecture: Data Management Issues</a:t>
            </a:r>
          </a:p>
        </p:txBody>
      </p:sp>
      <p:sp>
        <p:nvSpPr>
          <p:cNvPr id="3" name="Subtitle 2"/>
          <p:cNvSpPr>
            <a:spLocks noGrp="1"/>
          </p:cNvSpPr>
          <p:nvPr>
            <p:ph type="subTitle" idx="1"/>
          </p:nvPr>
        </p:nvSpPr>
        <p:spPr>
          <a:xfrm>
            <a:off x="1262743" y="3526972"/>
            <a:ext cx="9289143" cy="194557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lnSpcReduction="10000"/>
          </a:bodyPr>
          <a:lstStyle/>
          <a:p>
            <a:pPr>
              <a:lnSpc>
                <a:spcPct val="100000"/>
              </a:lnSpc>
              <a:spcBef>
                <a:spcPts val="600"/>
              </a:spcBef>
              <a:spcAft>
                <a:spcPts val="600"/>
              </a:spcAft>
            </a:pPr>
            <a:r>
              <a:rPr lang="en-US" dirty="0"/>
              <a:t>Asim Riaz</a:t>
            </a:r>
          </a:p>
          <a:p>
            <a:pPr>
              <a:lnSpc>
                <a:spcPct val="100000"/>
              </a:lnSpc>
              <a:spcBef>
                <a:spcPts val="600"/>
              </a:spcBef>
              <a:spcAft>
                <a:spcPts val="600"/>
              </a:spcAft>
            </a:pPr>
            <a:r>
              <a:rPr lang="en-US" dirty="0"/>
              <a:t>1732102</a:t>
            </a:r>
          </a:p>
          <a:p>
            <a:pPr>
              <a:lnSpc>
                <a:spcPct val="100000"/>
              </a:lnSpc>
              <a:spcBef>
                <a:spcPts val="600"/>
              </a:spcBef>
              <a:spcAft>
                <a:spcPts val="600"/>
              </a:spcAft>
            </a:pPr>
            <a:r>
              <a:rPr lang="en-US" dirty="0"/>
              <a:t>Supervisor:</a:t>
            </a:r>
          </a:p>
          <a:p>
            <a:pPr>
              <a:lnSpc>
                <a:spcPct val="100000"/>
              </a:lnSpc>
              <a:spcBef>
                <a:spcPts val="600"/>
              </a:spcBef>
              <a:spcAft>
                <a:spcPts val="600"/>
              </a:spcAft>
            </a:pPr>
            <a:r>
              <a:rPr lang="en-US" dirty="0"/>
              <a:t>Dr. Adeel Ansari</a:t>
            </a:r>
          </a:p>
        </p:txBody>
      </p:sp>
      <p:sp>
        <p:nvSpPr>
          <p:cNvPr id="4" name="Title 1"/>
          <p:cNvSpPr txBox="1">
            <a:spLocks/>
          </p:cNvSpPr>
          <p:nvPr/>
        </p:nvSpPr>
        <p:spPr>
          <a:xfrm>
            <a:off x="1524000" y="2377848"/>
            <a:ext cx="9144000" cy="9531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dirty="0"/>
              <a:t>Mid-term Progress Evaluation</a:t>
            </a:r>
            <a:endParaRPr lang="en-US" sz="4400" dirty="0"/>
          </a:p>
        </p:txBody>
      </p:sp>
      <p:sp>
        <p:nvSpPr>
          <p:cNvPr id="5" name="Slide Number Placeholder 4"/>
          <p:cNvSpPr>
            <a:spLocks noGrp="1"/>
          </p:cNvSpPr>
          <p:nvPr>
            <p:ph type="sldNum" sz="quarter" idx="12"/>
          </p:nvPr>
        </p:nvSpPr>
        <p:spPr/>
        <p:txBody>
          <a:bodyPr/>
          <a:lstStyle/>
          <a:p>
            <a:fld id="{C7221504-9B11-43A7-9941-504061FC6673}" type="slidenum">
              <a:rPr lang="en-US" smtClean="0"/>
              <a:t>1</a:t>
            </a:fld>
            <a:endParaRPr lang="en-US"/>
          </a:p>
        </p:txBody>
      </p:sp>
      <p:sp>
        <p:nvSpPr>
          <p:cNvPr id="6" name="Footer Placeholder 5"/>
          <p:cNvSpPr>
            <a:spLocks noGrp="1"/>
          </p:cNvSpPr>
          <p:nvPr>
            <p:ph type="ftr" sz="quarter" idx="11"/>
          </p:nvPr>
        </p:nvSpPr>
        <p:spPr/>
        <p:txBody>
          <a:bodyPr/>
          <a:lstStyle/>
          <a:p>
            <a:r>
              <a:rPr lang="en-US" dirty="0"/>
              <a:t>Computer Science Department - SZABIST - Karachi</a:t>
            </a:r>
          </a:p>
        </p:txBody>
      </p:sp>
    </p:spTree>
    <p:extLst>
      <p:ext uri="{BB962C8B-B14F-4D97-AF65-F5344CB8AC3E}">
        <p14:creationId xmlns:p14="http://schemas.microsoft.com/office/powerpoint/2010/main" val="73718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Cross Microservice Queries</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10</a:t>
            </a:fld>
            <a:endParaRPr lang="en-US"/>
          </a:p>
        </p:txBody>
      </p:sp>
      <p:pic>
        <p:nvPicPr>
          <p:cNvPr id="6" name="Picture 5" descr="Diagram&#10;&#10;Description automatically generated">
            <a:extLst>
              <a:ext uri="{FF2B5EF4-FFF2-40B4-BE49-F238E27FC236}">
                <a16:creationId xmlns:a16="http://schemas.microsoft.com/office/drawing/2014/main" id="{299AC1C9-6B73-4268-BB06-9567E3E0B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955" y="1565996"/>
            <a:ext cx="7516090" cy="4409439"/>
          </a:xfrm>
          <a:prstGeom prst="rect">
            <a:avLst/>
          </a:prstGeom>
        </p:spPr>
      </p:pic>
    </p:spTree>
    <p:extLst>
      <p:ext uri="{BB962C8B-B14F-4D97-AF65-F5344CB8AC3E}">
        <p14:creationId xmlns:p14="http://schemas.microsoft.com/office/powerpoint/2010/main" val="319927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Feral Ordering</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11</a:t>
            </a:fld>
            <a:endParaRPr lang="en-US"/>
          </a:p>
        </p:txBody>
      </p:sp>
      <p:pic>
        <p:nvPicPr>
          <p:cNvPr id="6" name="Picture 5" descr="Diagram&#10;&#10;Description automatically generated">
            <a:extLst>
              <a:ext uri="{FF2B5EF4-FFF2-40B4-BE49-F238E27FC236}">
                <a16:creationId xmlns:a16="http://schemas.microsoft.com/office/drawing/2014/main" id="{CEF0AD40-1911-4611-A162-CFFC8B97F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289" y="1469907"/>
            <a:ext cx="6613422" cy="4606977"/>
          </a:xfrm>
          <a:prstGeom prst="rect">
            <a:avLst/>
          </a:prstGeom>
        </p:spPr>
      </p:pic>
    </p:spTree>
    <p:extLst>
      <p:ext uri="{BB962C8B-B14F-4D97-AF65-F5344CB8AC3E}">
        <p14:creationId xmlns:p14="http://schemas.microsoft.com/office/powerpoint/2010/main" val="5740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Microservices </a:t>
            </a:r>
            <a:br>
              <a:rPr lang="en-US" dirty="0"/>
            </a:br>
            <a:r>
              <a:rPr lang="en-US" dirty="0"/>
              <a:t>Data Management Micro Issues</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r>
              <a:rPr lang="en-US" dirty="0"/>
              <a:t>Constraint enforcement and schema evolution</a:t>
            </a:r>
          </a:p>
          <a:p>
            <a:r>
              <a:rPr lang="en-US" dirty="0"/>
              <a:t>Eventual consistency</a:t>
            </a:r>
          </a:p>
          <a:p>
            <a:r>
              <a:rPr lang="en-US" dirty="0"/>
              <a:t>Ensuring consistency between heterogeneous database systems.</a:t>
            </a:r>
          </a:p>
          <a:p>
            <a:pPr marL="0" indent="0" algn="l">
              <a:buNone/>
            </a:pPr>
            <a:endParaRPr lang="en-US"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12</a:t>
            </a:fld>
            <a:endParaRPr lang="en-US"/>
          </a:p>
        </p:txBody>
      </p:sp>
    </p:spTree>
    <p:extLst>
      <p:ext uri="{BB962C8B-B14F-4D97-AF65-F5344CB8AC3E}">
        <p14:creationId xmlns:p14="http://schemas.microsoft.com/office/powerpoint/2010/main" val="10820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Related Work</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r>
              <a:rPr lang="en-US" dirty="0"/>
              <a:t>Towards Microservice-oriented Database Systems [1]</a:t>
            </a:r>
          </a:p>
          <a:p>
            <a:r>
              <a:rPr lang="en-US" dirty="0"/>
              <a:t>A Distributed Database System for Event-based Microservices [12]</a:t>
            </a:r>
          </a:p>
          <a:p>
            <a:r>
              <a:rPr lang="en-US" dirty="0" err="1"/>
              <a:t>HawkEDA</a:t>
            </a:r>
            <a:r>
              <a:rPr lang="en-US" dirty="0"/>
              <a:t> - A Tool for Quantifying Data Integrity Violations in Event-driven Microservices [13]</a:t>
            </a:r>
          </a:p>
          <a:p>
            <a:r>
              <a:rPr lang="en-US" dirty="0"/>
              <a:t>Enforcing Consistency in Microservice Architectures through Event-based Constraints [14]</a:t>
            </a:r>
          </a:p>
          <a:p>
            <a:pPr marL="0" indent="0" algn="l">
              <a:buNone/>
            </a:pPr>
            <a:endParaRPr lang="en-US"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13</a:t>
            </a:fld>
            <a:endParaRPr lang="en-US"/>
          </a:p>
        </p:txBody>
      </p:sp>
    </p:spTree>
    <p:extLst>
      <p:ext uri="{BB962C8B-B14F-4D97-AF65-F5344CB8AC3E}">
        <p14:creationId xmlns:p14="http://schemas.microsoft.com/office/powerpoint/2010/main" val="389505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480670" y="1460586"/>
            <a:ext cx="11610109" cy="4478193"/>
          </a:xfrm>
        </p:spPr>
        <p:txBody>
          <a:bodyPr>
            <a:normAutofit fontScale="92500" lnSpcReduction="10000"/>
          </a:bodyPr>
          <a:lstStyle/>
          <a:p>
            <a:pPr marL="514350" indent="-514350">
              <a:buFont typeface="+mj-lt"/>
              <a:buAutoNum type="arabicPeriod"/>
            </a:pPr>
            <a:r>
              <a:rPr lang="en-US" sz="1600" b="0" i="0" dirty="0" err="1">
                <a:solidFill>
                  <a:srgbClr val="222222"/>
                </a:solidFill>
                <a:effectLst/>
                <a:latin typeface="Arial" panose="020B0604020202020204" pitchFamily="34" charset="0"/>
              </a:rPr>
              <a:t>Laigner</a:t>
            </a:r>
            <a:r>
              <a:rPr lang="en-US" sz="1600" b="0" i="0" dirty="0">
                <a:solidFill>
                  <a:srgbClr val="222222"/>
                </a:solidFill>
                <a:effectLst/>
                <a:latin typeface="Arial" panose="020B0604020202020204" pitchFamily="34" charset="0"/>
              </a:rPr>
              <a:t>, R., Zhou, Y., Salles, M.A.V., Liu, Y. and Kalinowski, M., 2021. Data Management in Microservices: State of the Practice, Challenges, and Research Directions.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arXiv:2103.00170</a:t>
            </a:r>
            <a:r>
              <a:rPr lang="en-US" sz="1600" b="0" i="0" dirty="0">
                <a:solidFill>
                  <a:srgbClr val="222222"/>
                </a:solidFill>
                <a:effectLst/>
                <a:latin typeface="Arial" panose="020B0604020202020204" pitchFamily="34" charset="0"/>
              </a:rPr>
              <a:t>.</a:t>
            </a:r>
          </a:p>
          <a:p>
            <a:pPr marL="514350" indent="-514350">
              <a:buFont typeface="+mj-lt"/>
              <a:buAutoNum type="arabicPeriod"/>
            </a:pPr>
            <a:r>
              <a:rPr lang="en-US" sz="1600" b="0" i="0" dirty="0" err="1">
                <a:solidFill>
                  <a:srgbClr val="222222"/>
                </a:solidFill>
                <a:effectLst/>
                <a:latin typeface="Arial" panose="020B0604020202020204" pitchFamily="34" charset="0"/>
              </a:rPr>
              <a:t>Baškarada</a:t>
            </a:r>
            <a:r>
              <a:rPr lang="en-US" sz="1600" b="0" i="0" dirty="0">
                <a:solidFill>
                  <a:srgbClr val="222222"/>
                </a:solidFill>
                <a:effectLst/>
                <a:latin typeface="Arial" panose="020B0604020202020204" pitchFamily="34" charset="0"/>
              </a:rPr>
              <a:t>, S., Nguyen, V. and </a:t>
            </a:r>
            <a:r>
              <a:rPr lang="en-US" sz="1600" b="0" i="0" dirty="0" err="1">
                <a:solidFill>
                  <a:srgbClr val="222222"/>
                </a:solidFill>
                <a:effectLst/>
                <a:latin typeface="Arial" panose="020B0604020202020204" pitchFamily="34" charset="0"/>
              </a:rPr>
              <a:t>Koronios</a:t>
            </a:r>
            <a:r>
              <a:rPr lang="en-US" sz="1600" b="0" i="0" dirty="0">
                <a:solidFill>
                  <a:srgbClr val="222222"/>
                </a:solidFill>
                <a:effectLst/>
                <a:latin typeface="Arial" panose="020B0604020202020204" pitchFamily="34" charset="0"/>
              </a:rPr>
              <a:t>, A., 2018. Architecting microservices: Practical opportunities and challenges. </a:t>
            </a:r>
            <a:r>
              <a:rPr lang="en-US" sz="1600" b="0" i="1" dirty="0">
                <a:solidFill>
                  <a:srgbClr val="222222"/>
                </a:solidFill>
                <a:effectLst/>
                <a:latin typeface="Arial" panose="020B0604020202020204" pitchFamily="34" charset="0"/>
              </a:rPr>
              <a:t>Journal of Computer Information Systems</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514350" indent="-514350">
              <a:buFont typeface="+mj-lt"/>
              <a:buAutoNum type="arabicPeriod"/>
            </a:pPr>
            <a:r>
              <a:rPr lang="en-US" sz="1600" b="0" i="0" dirty="0">
                <a:solidFill>
                  <a:srgbClr val="222222"/>
                </a:solidFill>
                <a:effectLst/>
                <a:latin typeface="Arial" panose="020B0604020202020204" pitchFamily="34" charset="0"/>
              </a:rPr>
              <a:t>Nguyen, P.H., Song, H., Chauvel, F., Muller, R., Boyar, S. and Levin, E., 2019, August. Using microservices for non-intrusive customization of multi-tenant SaaS. In </a:t>
            </a:r>
            <a:r>
              <a:rPr lang="en-US" sz="1600" b="0" i="1" dirty="0">
                <a:solidFill>
                  <a:srgbClr val="222222"/>
                </a:solidFill>
                <a:effectLst/>
                <a:latin typeface="Arial" panose="020B0604020202020204" pitchFamily="34" charset="0"/>
              </a:rPr>
              <a:t>Proceedings of the 2019 27th ACM Joint Meeting on European Software Engineering Conference and Symposium on the Foundations of Software Engineering</a:t>
            </a:r>
            <a:r>
              <a:rPr lang="en-US" sz="1600" b="0" i="0" dirty="0">
                <a:solidFill>
                  <a:srgbClr val="222222"/>
                </a:solidFill>
                <a:effectLst/>
                <a:latin typeface="Arial" panose="020B0604020202020204" pitchFamily="34" charset="0"/>
              </a:rPr>
              <a:t> (pp. 905-915).</a:t>
            </a:r>
          </a:p>
          <a:p>
            <a:pPr marL="514350" indent="-514350">
              <a:buFont typeface="+mj-lt"/>
              <a:buAutoNum type="arabicPeriod"/>
            </a:pPr>
            <a:r>
              <a:rPr lang="en-US" sz="1600" b="0" i="0" dirty="0" err="1">
                <a:solidFill>
                  <a:srgbClr val="222222"/>
                </a:solidFill>
                <a:effectLst/>
                <a:latin typeface="Arial" panose="020B0604020202020204" pitchFamily="34" charset="0"/>
              </a:rPr>
              <a:t>Genfer</a:t>
            </a:r>
            <a:r>
              <a:rPr lang="en-US" sz="1600" b="0" i="0" dirty="0">
                <a:solidFill>
                  <a:srgbClr val="222222"/>
                </a:solidFill>
                <a:effectLst/>
                <a:latin typeface="Arial" panose="020B0604020202020204" pitchFamily="34" charset="0"/>
              </a:rPr>
              <a:t>, P. and Zdun, U., 2021, September. Identifying Domain-Based Cyclic Dependencies in Microservice APIs Using Source Code Detectors. In </a:t>
            </a:r>
            <a:r>
              <a:rPr lang="en-US" sz="1600" b="0" i="1" dirty="0">
                <a:solidFill>
                  <a:srgbClr val="222222"/>
                </a:solidFill>
                <a:effectLst/>
                <a:latin typeface="Arial" panose="020B0604020202020204" pitchFamily="34" charset="0"/>
              </a:rPr>
              <a:t>European Conference on Software Architecture</a:t>
            </a:r>
            <a:r>
              <a:rPr lang="en-US" sz="1600" b="0" i="0" dirty="0">
                <a:solidFill>
                  <a:srgbClr val="222222"/>
                </a:solidFill>
                <a:effectLst/>
                <a:latin typeface="Arial" panose="020B0604020202020204" pitchFamily="34" charset="0"/>
              </a:rPr>
              <a:t> (pp. 207-222). Springer, Cham.</a:t>
            </a:r>
          </a:p>
          <a:p>
            <a:pPr marL="514350" indent="-514350">
              <a:buFont typeface="+mj-lt"/>
              <a:buAutoNum type="arabicPeriod"/>
            </a:pPr>
            <a:r>
              <a:rPr lang="en-US" sz="1600" b="0" i="0" dirty="0">
                <a:solidFill>
                  <a:srgbClr val="222222"/>
                </a:solidFill>
                <a:effectLst/>
                <a:latin typeface="Arial" panose="020B0604020202020204" pitchFamily="34" charset="0"/>
              </a:rPr>
              <a:t>Mosser, S., </a:t>
            </a:r>
            <a:r>
              <a:rPr lang="en-US" sz="1600" b="0" i="0" dirty="0" err="1">
                <a:solidFill>
                  <a:srgbClr val="222222"/>
                </a:solidFill>
                <a:effectLst/>
                <a:latin typeface="Arial" panose="020B0604020202020204" pitchFamily="34" charset="0"/>
              </a:rPr>
              <a:t>Caissy</a:t>
            </a:r>
            <a:r>
              <a:rPr lang="en-US" sz="1600" b="0" i="0" dirty="0">
                <a:solidFill>
                  <a:srgbClr val="222222"/>
                </a:solidFill>
                <a:effectLst/>
                <a:latin typeface="Arial" panose="020B0604020202020204" pitchFamily="34" charset="0"/>
              </a:rPr>
              <a:t>, J.P., </a:t>
            </a:r>
            <a:r>
              <a:rPr lang="en-US" sz="1600" b="0" i="0" dirty="0" err="1">
                <a:solidFill>
                  <a:srgbClr val="222222"/>
                </a:solidFill>
                <a:effectLst/>
                <a:latin typeface="Arial" panose="020B0604020202020204" pitchFamily="34" charset="0"/>
              </a:rPr>
              <a:t>Juroszek</a:t>
            </a:r>
            <a:r>
              <a:rPr lang="en-US" sz="1600" b="0" i="0" dirty="0">
                <a:solidFill>
                  <a:srgbClr val="222222"/>
                </a:solidFill>
                <a:effectLst/>
                <a:latin typeface="Arial" panose="020B0604020202020204" pitchFamily="34" charset="0"/>
              </a:rPr>
              <a:t>, F., </a:t>
            </a:r>
            <a:r>
              <a:rPr lang="en-US" sz="1600" b="0" i="0" dirty="0" err="1">
                <a:solidFill>
                  <a:srgbClr val="222222"/>
                </a:solidFill>
                <a:effectLst/>
                <a:latin typeface="Arial" panose="020B0604020202020204" pitchFamily="34" charset="0"/>
              </a:rPr>
              <a:t>Vouters</a:t>
            </a:r>
            <a:r>
              <a:rPr lang="en-US" sz="1600" b="0" i="0" dirty="0">
                <a:solidFill>
                  <a:srgbClr val="222222"/>
                </a:solidFill>
                <a:effectLst/>
                <a:latin typeface="Arial" panose="020B0604020202020204" pitchFamily="34" charset="0"/>
              </a:rPr>
              <a:t>, F. and </a:t>
            </a:r>
            <a:r>
              <a:rPr lang="en-US" sz="1600" b="0" i="0" dirty="0" err="1">
                <a:solidFill>
                  <a:srgbClr val="222222"/>
                </a:solidFill>
                <a:effectLst/>
                <a:latin typeface="Arial" panose="020B0604020202020204" pitchFamily="34" charset="0"/>
              </a:rPr>
              <a:t>Moha</a:t>
            </a:r>
            <a:r>
              <a:rPr lang="en-US" sz="1600" b="0" i="0" dirty="0">
                <a:solidFill>
                  <a:srgbClr val="222222"/>
                </a:solidFill>
                <a:effectLst/>
                <a:latin typeface="Arial" panose="020B0604020202020204" pitchFamily="34" charset="0"/>
              </a:rPr>
              <a:t>, N., 2020, December. Charting microservices to support services’ developers: The </a:t>
            </a:r>
            <a:r>
              <a:rPr lang="en-US" sz="1600" b="0" i="0" dirty="0" err="1">
                <a:solidFill>
                  <a:srgbClr val="222222"/>
                </a:solidFill>
                <a:effectLst/>
                <a:latin typeface="Arial" panose="020B0604020202020204" pitchFamily="34" charset="0"/>
              </a:rPr>
              <a:t>anaximander</a:t>
            </a:r>
            <a:r>
              <a:rPr lang="en-US" sz="1600" b="0" i="0" dirty="0">
                <a:solidFill>
                  <a:srgbClr val="222222"/>
                </a:solidFill>
                <a:effectLst/>
                <a:latin typeface="Arial" panose="020B0604020202020204" pitchFamily="34" charset="0"/>
              </a:rPr>
              <a:t> approach. In </a:t>
            </a:r>
            <a:r>
              <a:rPr lang="en-US" sz="1600" b="0" i="1" dirty="0">
                <a:solidFill>
                  <a:srgbClr val="222222"/>
                </a:solidFill>
                <a:effectLst/>
                <a:latin typeface="Arial" panose="020B0604020202020204" pitchFamily="34" charset="0"/>
              </a:rPr>
              <a:t>International Conference on Service-Oriented Computing</a:t>
            </a:r>
            <a:r>
              <a:rPr lang="en-US" sz="1600" b="0" i="0" dirty="0">
                <a:solidFill>
                  <a:srgbClr val="222222"/>
                </a:solidFill>
                <a:effectLst/>
                <a:latin typeface="Arial" panose="020B0604020202020204" pitchFamily="34" charset="0"/>
              </a:rPr>
              <a:t> (pp. 36-44). Springer, Cham.</a:t>
            </a:r>
          </a:p>
          <a:p>
            <a:pPr marL="514350" indent="-514350">
              <a:buFont typeface="+mj-lt"/>
              <a:buAutoNum type="arabicPeriod"/>
            </a:pPr>
            <a:r>
              <a:rPr lang="en-US" sz="1600" b="0" i="0" dirty="0">
                <a:solidFill>
                  <a:srgbClr val="222222"/>
                </a:solidFill>
                <a:effectLst/>
                <a:latin typeface="Arial" panose="020B0604020202020204" pitchFamily="34" charset="0"/>
              </a:rPr>
              <a:t>Azevedo, L.G., Ferreira, R.D.S., Silva, V.T.D., de </a:t>
            </a:r>
            <a:r>
              <a:rPr lang="en-US" sz="1600" b="0" i="0" dirty="0" err="1">
                <a:solidFill>
                  <a:srgbClr val="222222"/>
                </a:solidFill>
                <a:effectLst/>
                <a:latin typeface="Arial" panose="020B0604020202020204" pitchFamily="34" charset="0"/>
              </a:rPr>
              <a:t>Bayser</a:t>
            </a:r>
            <a:r>
              <a:rPr lang="en-US" sz="1600" b="0" i="0" dirty="0">
                <a:solidFill>
                  <a:srgbClr val="222222"/>
                </a:solidFill>
                <a:effectLst/>
                <a:latin typeface="Arial" panose="020B0604020202020204" pitchFamily="34" charset="0"/>
              </a:rPr>
              <a:t>, M., Soares, E.F.D.S. and Thiago, R.M., 2019, September. Geological data access on a polyglot database using a service architecture. In </a:t>
            </a:r>
            <a:r>
              <a:rPr lang="en-US" sz="1600" b="0" i="1" dirty="0">
                <a:solidFill>
                  <a:srgbClr val="222222"/>
                </a:solidFill>
                <a:effectLst/>
                <a:latin typeface="Arial" panose="020B0604020202020204" pitchFamily="34" charset="0"/>
              </a:rPr>
              <a:t>Proceedings of the XIII Brazilian Symposium on Software Components, Architectures, and Reuse</a:t>
            </a:r>
            <a:r>
              <a:rPr lang="en-US" sz="1600" b="0" i="0" dirty="0">
                <a:solidFill>
                  <a:srgbClr val="222222"/>
                </a:solidFill>
                <a:effectLst/>
                <a:latin typeface="Arial" panose="020B0604020202020204" pitchFamily="34" charset="0"/>
              </a:rPr>
              <a:t> (pp. 103-112).</a:t>
            </a:r>
          </a:p>
          <a:p>
            <a:pPr marL="514350" indent="-514350">
              <a:buFont typeface="+mj-lt"/>
              <a:buAutoNum type="arabicPeriod"/>
            </a:pPr>
            <a:r>
              <a:rPr lang="en-US" sz="1600" b="0" i="0" dirty="0" err="1">
                <a:solidFill>
                  <a:srgbClr val="222222"/>
                </a:solidFill>
                <a:effectLst/>
                <a:latin typeface="Arial" panose="020B0604020202020204" pitchFamily="34" charset="0"/>
              </a:rPr>
              <a:t>Krylovskiy</a:t>
            </a:r>
            <a:r>
              <a:rPr lang="en-US" sz="1600" b="0" i="0" dirty="0">
                <a:solidFill>
                  <a:srgbClr val="222222"/>
                </a:solidFill>
                <a:effectLst/>
                <a:latin typeface="Arial" panose="020B0604020202020204" pitchFamily="34" charset="0"/>
              </a:rPr>
              <a:t>, A., Jahn, M. and Patti, E., 2015, August. Designing a smart city internet of things platform with microservice architecture. In </a:t>
            </a:r>
            <a:r>
              <a:rPr lang="en-US" sz="1600" b="0" i="1" dirty="0">
                <a:solidFill>
                  <a:srgbClr val="222222"/>
                </a:solidFill>
                <a:effectLst/>
                <a:latin typeface="Arial" panose="020B0604020202020204" pitchFamily="34" charset="0"/>
              </a:rPr>
              <a:t>2015 3rd International Conference on Future Internet of Things and Cloud</a:t>
            </a:r>
            <a:r>
              <a:rPr lang="en-US" sz="1600" b="0" i="0" dirty="0">
                <a:solidFill>
                  <a:srgbClr val="222222"/>
                </a:solidFill>
                <a:effectLst/>
                <a:latin typeface="Arial" panose="020B0604020202020204" pitchFamily="34" charset="0"/>
              </a:rPr>
              <a:t> (pp. 25-30). IEEE.</a:t>
            </a:r>
          </a:p>
          <a:p>
            <a:pPr marL="514350" indent="-514350">
              <a:buFont typeface="+mj-lt"/>
              <a:buAutoNum type="arabicPeriod"/>
            </a:pPr>
            <a:r>
              <a:rPr lang="en-US" sz="1600" dirty="0">
                <a:solidFill>
                  <a:srgbClr val="222222"/>
                </a:solidFill>
                <a:latin typeface="Arial" panose="020B0604020202020204" pitchFamily="34" charset="0"/>
              </a:rPr>
              <a:t>Peter </a:t>
            </a:r>
            <a:r>
              <a:rPr lang="en-US" sz="1600" dirty="0" err="1">
                <a:solidFill>
                  <a:srgbClr val="222222"/>
                </a:solidFill>
                <a:latin typeface="Arial" panose="020B0604020202020204" pitchFamily="34" charset="0"/>
              </a:rPr>
              <a:t>Bailis</a:t>
            </a:r>
            <a:r>
              <a:rPr lang="en-US" sz="1600" dirty="0">
                <a:solidFill>
                  <a:srgbClr val="222222"/>
                </a:solidFill>
                <a:latin typeface="Arial" panose="020B0604020202020204" pitchFamily="34" charset="0"/>
              </a:rPr>
              <a:t> and Ali </a:t>
            </a:r>
            <a:r>
              <a:rPr lang="en-US" sz="1600" dirty="0" err="1">
                <a:solidFill>
                  <a:srgbClr val="222222"/>
                </a:solidFill>
                <a:latin typeface="Arial" panose="020B0604020202020204" pitchFamily="34" charset="0"/>
              </a:rPr>
              <a:t>Ghodsi</a:t>
            </a:r>
            <a:r>
              <a:rPr lang="en-US" sz="1600" dirty="0">
                <a:solidFill>
                  <a:srgbClr val="222222"/>
                </a:solidFill>
                <a:latin typeface="Arial" panose="020B0604020202020204" pitchFamily="34" charset="0"/>
              </a:rPr>
              <a:t>. 2013. Eventual Consistency Today: Limitations, Extensions, and Beyond. Queue 11, 3 (March 2013), 20–32. https://doi.org/10.1145/2460276.2462076</a:t>
            </a:r>
          </a:p>
        </p:txBody>
      </p:sp>
      <p:sp>
        <p:nvSpPr>
          <p:cNvPr id="4" name="Slide Number Placeholder 3"/>
          <p:cNvSpPr>
            <a:spLocks noGrp="1"/>
          </p:cNvSpPr>
          <p:nvPr>
            <p:ph type="sldNum" sz="quarter" idx="12"/>
          </p:nvPr>
        </p:nvSpPr>
        <p:spPr/>
        <p:txBody>
          <a:bodyPr/>
          <a:lstStyle/>
          <a:p>
            <a:fld id="{C7221504-9B11-43A7-9941-504061FC6673}" type="slidenum">
              <a:rPr lang="en-US" smtClean="0"/>
              <a:t>14</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343500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384916" y="1322041"/>
            <a:ext cx="11610109" cy="4478193"/>
          </a:xfrm>
        </p:spPr>
        <p:txBody>
          <a:bodyPr>
            <a:normAutofit fontScale="92500" lnSpcReduction="20000"/>
          </a:bodyPr>
          <a:lstStyle/>
          <a:p>
            <a:pPr marL="514350" indent="-514350">
              <a:buFont typeface="+mj-lt"/>
              <a:buAutoNum type="arabicPeriod" startAt="9"/>
            </a:pPr>
            <a:endParaRPr lang="en-US" sz="1400" b="0" i="0" dirty="0">
              <a:solidFill>
                <a:srgbClr val="222222"/>
              </a:solidFill>
              <a:effectLst/>
              <a:latin typeface="Arial" panose="020B0604020202020204" pitchFamily="34" charset="0"/>
            </a:endParaRPr>
          </a:p>
          <a:p>
            <a:pPr marL="514350" indent="-514350">
              <a:buFont typeface="+mj-lt"/>
              <a:buAutoNum type="arabicPeriod" startAt="9"/>
            </a:pPr>
            <a:r>
              <a:rPr lang="en-US" sz="1600" b="0" i="0" dirty="0" err="1">
                <a:solidFill>
                  <a:srgbClr val="222222"/>
                </a:solidFill>
                <a:effectLst/>
                <a:latin typeface="Arial" panose="020B0604020202020204" pitchFamily="34" charset="0"/>
              </a:rPr>
              <a:t>Shadija</a:t>
            </a:r>
            <a:r>
              <a:rPr lang="en-US" sz="1600" b="0" i="0" dirty="0">
                <a:solidFill>
                  <a:srgbClr val="222222"/>
                </a:solidFill>
                <a:effectLst/>
                <a:latin typeface="Arial" panose="020B0604020202020204" pitchFamily="34" charset="0"/>
              </a:rPr>
              <a:t>, D., </a:t>
            </a:r>
            <a:r>
              <a:rPr lang="en-US" sz="1600" b="0" i="0" dirty="0" err="1">
                <a:solidFill>
                  <a:srgbClr val="222222"/>
                </a:solidFill>
                <a:effectLst/>
                <a:latin typeface="Arial" panose="020B0604020202020204" pitchFamily="34" charset="0"/>
              </a:rPr>
              <a:t>Rezai</a:t>
            </a:r>
            <a:r>
              <a:rPr lang="en-US" sz="1600" b="0" i="0" dirty="0">
                <a:solidFill>
                  <a:srgbClr val="222222"/>
                </a:solidFill>
                <a:effectLst/>
                <a:latin typeface="Arial" panose="020B0604020202020204" pitchFamily="34" charset="0"/>
              </a:rPr>
              <a:t>, M. and Hill, R., 2017, September. Towards an understanding of microservices. In </a:t>
            </a:r>
            <a:r>
              <a:rPr lang="en-US" sz="1600" b="0" i="1" dirty="0">
                <a:solidFill>
                  <a:srgbClr val="222222"/>
                </a:solidFill>
                <a:effectLst/>
                <a:latin typeface="Arial" panose="020B0604020202020204" pitchFamily="34" charset="0"/>
              </a:rPr>
              <a:t>2017 23rd International Conference on Automation and Computing (ICAC)</a:t>
            </a:r>
            <a:r>
              <a:rPr lang="en-US" sz="1600" b="0" i="0" dirty="0">
                <a:solidFill>
                  <a:srgbClr val="222222"/>
                </a:solidFill>
                <a:effectLst/>
                <a:latin typeface="Arial" panose="020B0604020202020204" pitchFamily="34" charset="0"/>
              </a:rPr>
              <a:t> (pp. 1-6). IEEE.</a:t>
            </a:r>
          </a:p>
          <a:p>
            <a:pPr marL="514350" indent="-514350">
              <a:buFont typeface="+mj-lt"/>
              <a:buAutoNum type="arabicPeriod" startAt="9"/>
            </a:pPr>
            <a:r>
              <a:rPr lang="en-US" sz="1600" b="0" i="0" dirty="0" err="1">
                <a:solidFill>
                  <a:srgbClr val="222222"/>
                </a:solidFill>
                <a:effectLst/>
                <a:latin typeface="Arial" panose="020B0604020202020204" pitchFamily="34" charset="0"/>
              </a:rPr>
              <a:t>Ntentos</a:t>
            </a:r>
            <a:r>
              <a:rPr lang="en-US" sz="1600" b="0" i="0" dirty="0">
                <a:solidFill>
                  <a:srgbClr val="222222"/>
                </a:solidFill>
                <a:effectLst/>
                <a:latin typeface="Arial" panose="020B0604020202020204" pitchFamily="34" charset="0"/>
              </a:rPr>
              <a:t>, E., Zdun, U., </a:t>
            </a:r>
            <a:r>
              <a:rPr lang="en-US" sz="1600" b="0" i="0" dirty="0" err="1">
                <a:solidFill>
                  <a:srgbClr val="222222"/>
                </a:solidFill>
                <a:effectLst/>
                <a:latin typeface="Arial" panose="020B0604020202020204" pitchFamily="34" charset="0"/>
              </a:rPr>
              <a:t>Plakidas</a:t>
            </a:r>
            <a:r>
              <a:rPr lang="en-US" sz="1600" b="0" i="0" dirty="0">
                <a:solidFill>
                  <a:srgbClr val="222222"/>
                </a:solidFill>
                <a:effectLst/>
                <a:latin typeface="Arial" panose="020B0604020202020204" pitchFamily="34" charset="0"/>
              </a:rPr>
              <a:t>, K., </a:t>
            </a:r>
            <a:r>
              <a:rPr lang="en-US" sz="1600" b="0" i="0" dirty="0" err="1">
                <a:solidFill>
                  <a:srgbClr val="222222"/>
                </a:solidFill>
                <a:effectLst/>
                <a:latin typeface="Arial" panose="020B0604020202020204" pitchFamily="34" charset="0"/>
              </a:rPr>
              <a:t>Schall</a:t>
            </a:r>
            <a:r>
              <a:rPr lang="en-US" sz="1600" b="0" i="0" dirty="0">
                <a:solidFill>
                  <a:srgbClr val="222222"/>
                </a:solidFill>
                <a:effectLst/>
                <a:latin typeface="Arial" panose="020B0604020202020204" pitchFamily="34" charset="0"/>
              </a:rPr>
              <a:t>, D., Li, F. and </a:t>
            </a:r>
            <a:r>
              <a:rPr lang="en-US" sz="1600" b="0" i="0" dirty="0" err="1">
                <a:solidFill>
                  <a:srgbClr val="222222"/>
                </a:solidFill>
                <a:effectLst/>
                <a:latin typeface="Arial" panose="020B0604020202020204" pitchFamily="34" charset="0"/>
              </a:rPr>
              <a:t>Meixner</a:t>
            </a:r>
            <a:r>
              <a:rPr lang="en-US" sz="1600" b="0" i="0" dirty="0">
                <a:solidFill>
                  <a:srgbClr val="222222"/>
                </a:solidFill>
                <a:effectLst/>
                <a:latin typeface="Arial" panose="020B0604020202020204" pitchFamily="34" charset="0"/>
              </a:rPr>
              <a:t>, S., 2019, September. Supporting architectural decision making on data management in microservice architectures. In </a:t>
            </a:r>
            <a:r>
              <a:rPr lang="en-US" sz="1600" b="0" i="1" dirty="0">
                <a:solidFill>
                  <a:srgbClr val="222222"/>
                </a:solidFill>
                <a:effectLst/>
                <a:latin typeface="Arial" panose="020B0604020202020204" pitchFamily="34" charset="0"/>
              </a:rPr>
              <a:t>European Conference on Software Architecture</a:t>
            </a:r>
            <a:r>
              <a:rPr lang="en-US" sz="1600" b="0" i="0" dirty="0">
                <a:solidFill>
                  <a:srgbClr val="222222"/>
                </a:solidFill>
                <a:effectLst/>
                <a:latin typeface="Arial" panose="020B0604020202020204" pitchFamily="34" charset="0"/>
              </a:rPr>
              <a:t> (pp. 20-36). Springer, Cham.</a:t>
            </a:r>
          </a:p>
          <a:p>
            <a:pPr marL="514350" indent="-514350">
              <a:buFont typeface="+mj-lt"/>
              <a:buAutoNum type="arabicPeriod" startAt="9"/>
            </a:pPr>
            <a:r>
              <a:rPr lang="en-US" sz="1600" b="0" i="0" dirty="0" err="1">
                <a:solidFill>
                  <a:srgbClr val="222222"/>
                </a:solidFill>
                <a:effectLst/>
                <a:latin typeface="Arial" panose="020B0604020202020204" pitchFamily="34" charset="0"/>
              </a:rPr>
              <a:t>Laigner</a:t>
            </a:r>
            <a:r>
              <a:rPr lang="en-US" sz="1600" b="0" i="0" dirty="0">
                <a:solidFill>
                  <a:srgbClr val="222222"/>
                </a:solidFill>
                <a:effectLst/>
                <a:latin typeface="Arial" panose="020B0604020202020204" pitchFamily="34" charset="0"/>
              </a:rPr>
              <a:t>, R., Kalinowski, M., </a:t>
            </a:r>
            <a:r>
              <a:rPr lang="en-US" sz="1600" b="0" i="0" dirty="0" err="1">
                <a:solidFill>
                  <a:srgbClr val="222222"/>
                </a:solidFill>
                <a:effectLst/>
                <a:latin typeface="Arial" panose="020B0604020202020204" pitchFamily="34" charset="0"/>
              </a:rPr>
              <a:t>Diniz</a:t>
            </a:r>
            <a:r>
              <a:rPr lang="en-US" sz="1600" b="0" i="0" dirty="0">
                <a:solidFill>
                  <a:srgbClr val="222222"/>
                </a:solidFill>
                <a:effectLst/>
                <a:latin typeface="Arial" panose="020B0604020202020204" pitchFamily="34" charset="0"/>
              </a:rPr>
              <a:t>, P., Barros, L., Cassino, C., </a:t>
            </a:r>
            <a:r>
              <a:rPr lang="en-US" sz="1600" b="0" i="0" dirty="0" err="1">
                <a:solidFill>
                  <a:srgbClr val="222222"/>
                </a:solidFill>
                <a:effectLst/>
                <a:latin typeface="Arial" panose="020B0604020202020204" pitchFamily="34" charset="0"/>
              </a:rPr>
              <a:t>Lemos</a:t>
            </a:r>
            <a:r>
              <a:rPr lang="en-US" sz="1600" b="0" i="0" dirty="0">
                <a:solidFill>
                  <a:srgbClr val="222222"/>
                </a:solidFill>
                <a:effectLst/>
                <a:latin typeface="Arial" panose="020B0604020202020204" pitchFamily="34" charset="0"/>
              </a:rPr>
              <a:t>, M., Arruda, D., </a:t>
            </a:r>
            <a:r>
              <a:rPr lang="en-US" sz="1600" b="0" i="0" dirty="0" err="1">
                <a:solidFill>
                  <a:srgbClr val="222222"/>
                </a:solidFill>
                <a:effectLst/>
                <a:latin typeface="Arial" panose="020B0604020202020204" pitchFamily="34" charset="0"/>
              </a:rPr>
              <a:t>Lifschitz</a:t>
            </a:r>
            <a:r>
              <a:rPr lang="en-US" sz="1600" b="0" i="0" dirty="0">
                <a:solidFill>
                  <a:srgbClr val="222222"/>
                </a:solidFill>
                <a:effectLst/>
                <a:latin typeface="Arial" panose="020B0604020202020204" pitchFamily="34" charset="0"/>
              </a:rPr>
              <a:t>, S. and Zhou, Y., 2020, August. From a monolithic big data system to a microservices event-driven architecture. In </a:t>
            </a:r>
            <a:r>
              <a:rPr lang="en-US" sz="1600" b="0" i="1" dirty="0">
                <a:solidFill>
                  <a:srgbClr val="222222"/>
                </a:solidFill>
                <a:effectLst/>
                <a:latin typeface="Arial" panose="020B0604020202020204" pitchFamily="34" charset="0"/>
              </a:rPr>
              <a:t>2020 46th </a:t>
            </a:r>
            <a:r>
              <a:rPr lang="en-US" sz="1600" b="0" i="1" dirty="0" err="1">
                <a:solidFill>
                  <a:srgbClr val="222222"/>
                </a:solidFill>
                <a:effectLst/>
                <a:latin typeface="Arial" panose="020B0604020202020204" pitchFamily="34" charset="0"/>
              </a:rPr>
              <a:t>Euromicro</a:t>
            </a:r>
            <a:r>
              <a:rPr lang="en-US" sz="1600" b="0" i="1" dirty="0">
                <a:solidFill>
                  <a:srgbClr val="222222"/>
                </a:solidFill>
                <a:effectLst/>
                <a:latin typeface="Arial" panose="020B0604020202020204" pitchFamily="34" charset="0"/>
              </a:rPr>
              <a:t> Conference on Software Engineering and Advanced Applications (SEAA)</a:t>
            </a:r>
            <a:r>
              <a:rPr lang="en-US" sz="1600" b="0" i="0" dirty="0">
                <a:solidFill>
                  <a:srgbClr val="222222"/>
                </a:solidFill>
                <a:effectLst/>
                <a:latin typeface="Arial" panose="020B0604020202020204" pitchFamily="34" charset="0"/>
              </a:rPr>
              <a:t> (pp. 213-220). IEEE.</a:t>
            </a:r>
          </a:p>
          <a:p>
            <a:pPr marL="514350" indent="-514350">
              <a:buFont typeface="+mj-lt"/>
              <a:buAutoNum type="arabicPeriod" startAt="9"/>
            </a:pPr>
            <a:r>
              <a:rPr lang="en-US" sz="1600" b="0" i="0" dirty="0" err="1">
                <a:solidFill>
                  <a:srgbClr val="222222"/>
                </a:solidFill>
                <a:effectLst/>
                <a:latin typeface="Arial" panose="020B0604020202020204" pitchFamily="34" charset="0"/>
              </a:rPr>
              <a:t>Laigner</a:t>
            </a:r>
            <a:r>
              <a:rPr lang="en-US" sz="1600" b="0" i="0" dirty="0">
                <a:solidFill>
                  <a:srgbClr val="222222"/>
                </a:solidFill>
                <a:effectLst/>
                <a:latin typeface="Arial" panose="020B0604020202020204" pitchFamily="34" charset="0"/>
              </a:rPr>
              <a:t>, R., Zhou, Y. and Salles, M.A.V., 2021, June. A distributed database system for event-based microservices. In </a:t>
            </a:r>
            <a:r>
              <a:rPr lang="en-US" sz="1600" b="0" i="1" dirty="0">
                <a:solidFill>
                  <a:srgbClr val="222222"/>
                </a:solidFill>
                <a:effectLst/>
                <a:latin typeface="Arial" panose="020B0604020202020204" pitchFamily="34" charset="0"/>
              </a:rPr>
              <a:t>Proceedings of the 15th ACM International Conference on Distributed and Event-based Systems</a:t>
            </a:r>
            <a:r>
              <a:rPr lang="en-US" sz="1600" b="0" i="0" dirty="0">
                <a:solidFill>
                  <a:srgbClr val="222222"/>
                </a:solidFill>
                <a:effectLst/>
                <a:latin typeface="Arial" panose="020B0604020202020204" pitchFamily="34" charset="0"/>
              </a:rPr>
              <a:t> (pp. 25-30).</a:t>
            </a:r>
            <a:r>
              <a:rPr lang="en-US" sz="1600" dirty="0" err="1"/>
              <a:t>Hinsen</a:t>
            </a:r>
            <a:r>
              <a:rPr lang="en-US" sz="1600" dirty="0"/>
              <a:t>, K., 2007. Parallel scripting with Python. Computing in Science and Engineering, 9(6), p.82. </a:t>
            </a:r>
          </a:p>
          <a:p>
            <a:pPr marL="514350" indent="-514350">
              <a:buFont typeface="+mj-lt"/>
              <a:buAutoNum type="arabicPeriod" startAt="9"/>
            </a:pPr>
            <a:r>
              <a:rPr lang="en-US" sz="1600" b="0" i="0" dirty="0">
                <a:solidFill>
                  <a:srgbClr val="222222"/>
                </a:solidFill>
                <a:effectLst/>
                <a:latin typeface="Arial" panose="020B0604020202020204" pitchFamily="34" charset="0"/>
              </a:rPr>
              <a:t>Das, P., </a:t>
            </a:r>
            <a:r>
              <a:rPr lang="en-US" sz="1600" b="0" i="0" dirty="0" err="1">
                <a:solidFill>
                  <a:srgbClr val="222222"/>
                </a:solidFill>
                <a:effectLst/>
                <a:latin typeface="Arial" panose="020B0604020202020204" pitchFamily="34" charset="0"/>
              </a:rPr>
              <a:t>Laigner</a:t>
            </a:r>
            <a:r>
              <a:rPr lang="en-US" sz="1600" b="0" i="0" dirty="0">
                <a:solidFill>
                  <a:srgbClr val="222222"/>
                </a:solidFill>
                <a:effectLst/>
                <a:latin typeface="Arial" panose="020B0604020202020204" pitchFamily="34" charset="0"/>
              </a:rPr>
              <a:t>, R. and Zhou, Y., 2021, June. </a:t>
            </a:r>
            <a:r>
              <a:rPr lang="en-US" sz="1600" b="0" i="0" dirty="0" err="1">
                <a:solidFill>
                  <a:srgbClr val="222222"/>
                </a:solidFill>
                <a:effectLst/>
                <a:latin typeface="Arial" panose="020B0604020202020204" pitchFamily="34" charset="0"/>
              </a:rPr>
              <a:t>HawkEDA</a:t>
            </a:r>
            <a:r>
              <a:rPr lang="en-US" sz="1600" b="0" i="0" dirty="0">
                <a:solidFill>
                  <a:srgbClr val="222222"/>
                </a:solidFill>
                <a:effectLst/>
                <a:latin typeface="Arial" panose="020B0604020202020204" pitchFamily="34" charset="0"/>
              </a:rPr>
              <a:t>: a tool for quantifying data integrity violations in event-driven microservices. In </a:t>
            </a:r>
            <a:r>
              <a:rPr lang="en-US" sz="1600" b="0" i="1" dirty="0">
                <a:solidFill>
                  <a:srgbClr val="222222"/>
                </a:solidFill>
                <a:effectLst/>
                <a:latin typeface="Arial" panose="020B0604020202020204" pitchFamily="34" charset="0"/>
              </a:rPr>
              <a:t>Proceedings of the 15th ACM International Conference on Distributed and Event-based Systems</a:t>
            </a:r>
            <a:r>
              <a:rPr lang="en-US" sz="1600" b="0" i="0" dirty="0">
                <a:solidFill>
                  <a:srgbClr val="222222"/>
                </a:solidFill>
                <a:effectLst/>
                <a:latin typeface="Arial" panose="020B0604020202020204" pitchFamily="34" charset="0"/>
              </a:rPr>
              <a:t> (pp. 176-179).</a:t>
            </a:r>
          </a:p>
          <a:p>
            <a:pPr marL="514350" indent="-514350">
              <a:buFont typeface="+mj-lt"/>
              <a:buAutoNum type="arabicPeriod" startAt="9"/>
            </a:pPr>
            <a:r>
              <a:rPr lang="en-US" sz="1600" b="0" i="0" dirty="0">
                <a:solidFill>
                  <a:srgbClr val="222222"/>
                </a:solidFill>
                <a:effectLst/>
                <a:latin typeface="Arial" panose="020B0604020202020204" pitchFamily="34" charset="0"/>
              </a:rPr>
              <a:t>Lesniak, A., </a:t>
            </a:r>
            <a:r>
              <a:rPr lang="en-US" sz="1600" b="0" i="0" dirty="0" err="1">
                <a:solidFill>
                  <a:srgbClr val="222222"/>
                </a:solidFill>
                <a:effectLst/>
                <a:latin typeface="Arial" panose="020B0604020202020204" pitchFamily="34" charset="0"/>
              </a:rPr>
              <a:t>Laigner</a:t>
            </a:r>
            <a:r>
              <a:rPr lang="en-US" sz="1600" b="0" i="0" dirty="0">
                <a:solidFill>
                  <a:srgbClr val="222222"/>
                </a:solidFill>
                <a:effectLst/>
                <a:latin typeface="Arial" panose="020B0604020202020204" pitchFamily="34" charset="0"/>
              </a:rPr>
              <a:t>, R. and Zhou, Y., 2021, June. Enforcing consistency in microservice architectures through event-based constraints. In </a:t>
            </a:r>
            <a:r>
              <a:rPr lang="en-US" sz="1600" b="0" i="1" dirty="0">
                <a:solidFill>
                  <a:srgbClr val="222222"/>
                </a:solidFill>
                <a:effectLst/>
                <a:latin typeface="Arial" panose="020B0604020202020204" pitchFamily="34" charset="0"/>
              </a:rPr>
              <a:t>Proceedings of the 15th ACM International Conference on Distributed and Event-based Systems</a:t>
            </a:r>
            <a:r>
              <a:rPr lang="en-US" sz="1600" b="0" i="0" dirty="0">
                <a:solidFill>
                  <a:srgbClr val="222222"/>
                </a:solidFill>
                <a:effectLst/>
                <a:latin typeface="Arial" panose="020B0604020202020204" pitchFamily="34" charset="0"/>
              </a:rPr>
              <a:t> (pp. 180-183).</a:t>
            </a:r>
          </a:p>
          <a:p>
            <a:pPr marL="514350" indent="-514350">
              <a:buFont typeface="+mj-lt"/>
              <a:buAutoNum type="arabicPeriod" startAt="9"/>
            </a:pPr>
            <a:r>
              <a:rPr lang="en-US" sz="1600" b="0" i="0" dirty="0">
                <a:solidFill>
                  <a:srgbClr val="222222"/>
                </a:solidFill>
                <a:effectLst/>
                <a:latin typeface="Arial" panose="020B0604020202020204" pitchFamily="34" charset="0"/>
              </a:rPr>
              <a:t>Carrasco, A., </a:t>
            </a:r>
            <a:r>
              <a:rPr lang="en-US" sz="1600" b="0" i="0" dirty="0" err="1">
                <a:solidFill>
                  <a:srgbClr val="222222"/>
                </a:solidFill>
                <a:effectLst/>
                <a:latin typeface="Arial" panose="020B0604020202020204" pitchFamily="34" charset="0"/>
              </a:rPr>
              <a:t>Bladel</a:t>
            </a:r>
            <a:r>
              <a:rPr lang="en-US" sz="1600" b="0" i="0" dirty="0">
                <a:solidFill>
                  <a:srgbClr val="222222"/>
                </a:solidFill>
                <a:effectLst/>
                <a:latin typeface="Arial" panose="020B0604020202020204" pitchFamily="34" charset="0"/>
              </a:rPr>
              <a:t>, B.V. and </a:t>
            </a:r>
            <a:r>
              <a:rPr lang="en-US" sz="1600" b="0" i="0" dirty="0" err="1">
                <a:solidFill>
                  <a:srgbClr val="222222"/>
                </a:solidFill>
                <a:effectLst/>
                <a:latin typeface="Arial" panose="020B0604020202020204" pitchFamily="34" charset="0"/>
              </a:rPr>
              <a:t>Demeyer</a:t>
            </a:r>
            <a:r>
              <a:rPr lang="en-US" sz="1600" b="0" i="0" dirty="0">
                <a:solidFill>
                  <a:srgbClr val="222222"/>
                </a:solidFill>
                <a:effectLst/>
                <a:latin typeface="Arial" panose="020B0604020202020204" pitchFamily="34" charset="0"/>
              </a:rPr>
              <a:t>, S., 2018, September. Migrating towards microservices: migration and architecture smells. In </a:t>
            </a:r>
            <a:r>
              <a:rPr lang="en-US" sz="1600" b="0" i="1" dirty="0">
                <a:solidFill>
                  <a:srgbClr val="222222"/>
                </a:solidFill>
                <a:effectLst/>
                <a:latin typeface="Arial" panose="020B0604020202020204" pitchFamily="34" charset="0"/>
              </a:rPr>
              <a:t>Proceedings of the 2nd International Workshop on Refactoring</a:t>
            </a:r>
            <a:r>
              <a:rPr lang="en-US" sz="1600" b="0" i="0" dirty="0">
                <a:solidFill>
                  <a:srgbClr val="222222"/>
                </a:solidFill>
                <a:effectLst/>
                <a:latin typeface="Arial" panose="020B0604020202020204" pitchFamily="34" charset="0"/>
              </a:rPr>
              <a:t> (pp. 1-6).</a:t>
            </a:r>
          </a:p>
          <a:p>
            <a:pPr marL="514350" indent="-514350">
              <a:buFont typeface="+mj-lt"/>
              <a:buAutoNum type="arabicPeriod" startAt="9"/>
            </a:pPr>
            <a:r>
              <a:rPr lang="en-US" sz="1600" dirty="0"/>
              <a:t>.NET Application Architecture Reference Apps. [n.d.]. </a:t>
            </a:r>
            <a:r>
              <a:rPr lang="en-US" sz="1600" dirty="0" err="1"/>
              <a:t>eShopOnContainers</a:t>
            </a:r>
            <a:r>
              <a:rPr lang="en-US" sz="1600" dirty="0"/>
              <a:t>. https://github.com/dotnet-architecture/eShopOnContainers</a:t>
            </a:r>
          </a:p>
          <a:p>
            <a:pPr marL="514350" indent="-514350" algn="just">
              <a:buFont typeface="+mj-lt"/>
              <a:buAutoNum type="arabicPeriod" startAt="9"/>
            </a:pPr>
            <a:endParaRPr lang="en-US" sz="1100" dirty="0"/>
          </a:p>
        </p:txBody>
      </p:sp>
      <p:sp>
        <p:nvSpPr>
          <p:cNvPr id="4" name="Slide Number Placeholder 3"/>
          <p:cNvSpPr>
            <a:spLocks noGrp="1"/>
          </p:cNvSpPr>
          <p:nvPr>
            <p:ph type="sldNum" sz="quarter" idx="12"/>
          </p:nvPr>
        </p:nvSpPr>
        <p:spPr/>
        <p:txBody>
          <a:bodyPr/>
          <a:lstStyle/>
          <a:p>
            <a:fld id="{C7221504-9B11-43A7-9941-504061FC6673}" type="slidenum">
              <a:rPr lang="en-US" smtClean="0"/>
              <a:t>15</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1805442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Question &amp; Answer Session</a:t>
            </a:r>
          </a:p>
        </p:txBody>
      </p:sp>
      <p:sp>
        <p:nvSpPr>
          <p:cNvPr id="6" name="Subtitle 5"/>
          <p:cNvSpPr>
            <a:spLocks noGrp="1"/>
          </p:cNvSpPr>
          <p:nvPr>
            <p:ph type="subTitle" idx="1"/>
          </p:nvPr>
        </p:nvSpPr>
        <p:spPr/>
        <p:txBody>
          <a:bodyPr/>
          <a:lstStyle/>
          <a:p>
            <a:r>
              <a:rPr lang="en-US" dirty="0"/>
              <a:t>Thank you</a:t>
            </a:r>
          </a:p>
        </p:txBody>
      </p:sp>
      <p:sp>
        <p:nvSpPr>
          <p:cNvPr id="4" name="Slide Number Placeholder 3"/>
          <p:cNvSpPr>
            <a:spLocks noGrp="1"/>
          </p:cNvSpPr>
          <p:nvPr>
            <p:ph type="sldNum" sz="quarter" idx="12"/>
          </p:nvPr>
        </p:nvSpPr>
        <p:spPr/>
        <p:txBody>
          <a:bodyPr/>
          <a:lstStyle/>
          <a:p>
            <a:fld id="{C7221504-9B11-43A7-9941-504061FC6673}" type="slidenum">
              <a:rPr lang="en-US" smtClean="0"/>
              <a:t>16</a:t>
            </a:fld>
            <a:endParaRPr lang="en-US"/>
          </a:p>
        </p:txBody>
      </p:sp>
      <p:sp>
        <p:nvSpPr>
          <p:cNvPr id="7" name="Footer Placeholder 6"/>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1232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838200" y="1538514"/>
            <a:ext cx="10515600" cy="4847772"/>
          </a:xfrm>
        </p:spPr>
        <p:txBody>
          <a:bodyPr>
            <a:normAutofit/>
          </a:bodyPr>
          <a:lstStyle/>
          <a:p>
            <a:r>
              <a:rPr lang="en-US" dirty="0"/>
              <a:t>Introduction</a:t>
            </a:r>
          </a:p>
          <a:p>
            <a:r>
              <a:rPr lang="en-US" dirty="0"/>
              <a:t>Microservice Architecture </a:t>
            </a:r>
          </a:p>
          <a:p>
            <a:r>
              <a:rPr lang="en-US" dirty="0"/>
              <a:t>Motivating Factors</a:t>
            </a:r>
          </a:p>
          <a:p>
            <a:r>
              <a:rPr lang="en-US" dirty="0"/>
              <a:t>Microservices Data Management Issues</a:t>
            </a:r>
          </a:p>
          <a:p>
            <a:pPr lvl="1"/>
            <a:r>
              <a:rPr lang="en-US" dirty="0"/>
              <a:t>Macro</a:t>
            </a:r>
          </a:p>
          <a:p>
            <a:pPr lvl="1"/>
            <a:r>
              <a:rPr lang="en-US" dirty="0"/>
              <a:t>Micro</a:t>
            </a:r>
          </a:p>
          <a:p>
            <a:r>
              <a:rPr lang="en-US" dirty="0"/>
              <a:t>Related Work </a:t>
            </a:r>
          </a:p>
          <a:p>
            <a:r>
              <a:rPr lang="en-US" dirty="0"/>
              <a:t>References</a:t>
            </a:r>
          </a:p>
          <a:p>
            <a:r>
              <a:rPr lang="en-US" dirty="0"/>
              <a:t>Q&amp;A</a:t>
            </a:r>
          </a:p>
        </p:txBody>
      </p:sp>
      <p:sp>
        <p:nvSpPr>
          <p:cNvPr id="4" name="Slide Number Placeholder 3"/>
          <p:cNvSpPr>
            <a:spLocks noGrp="1"/>
          </p:cNvSpPr>
          <p:nvPr>
            <p:ph type="sldNum" sz="quarter" idx="12"/>
          </p:nvPr>
        </p:nvSpPr>
        <p:spPr/>
        <p:txBody>
          <a:bodyPr/>
          <a:lstStyle/>
          <a:p>
            <a:fld id="{C7221504-9B11-43A7-9941-504061FC6673}" type="slidenum">
              <a:rPr lang="en-US" smtClean="0"/>
              <a:t>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31689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Introduction</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ctr">
            <a:normAutofit/>
          </a:bodyPr>
          <a:lstStyle/>
          <a:p>
            <a:pPr marL="0" indent="0" algn="ctr">
              <a:buNone/>
            </a:pPr>
            <a:r>
              <a:rPr lang="en-PK" dirty="0">
                <a:effectLst/>
                <a:latin typeface="Times New Roman" panose="02020603050405020304" pitchFamily="18" charset="0"/>
                <a:ea typeface="Calibri" panose="020F0502020204030204" pitchFamily="34" charset="0"/>
                <a:cs typeface="Times New Roman" panose="02020603050405020304" pitchFamily="18" charset="0"/>
              </a:rPr>
              <a:t>Microservices have become a popular architectural style for data driven applications, given their ability to </a:t>
            </a:r>
            <a:r>
              <a:rPr lang="en-PK" u="sng" dirty="0">
                <a:effectLst/>
                <a:latin typeface="Times New Roman" panose="02020603050405020304" pitchFamily="18" charset="0"/>
                <a:ea typeface="Calibri" panose="020F0502020204030204" pitchFamily="34" charset="0"/>
                <a:cs typeface="Times New Roman" panose="02020603050405020304" pitchFamily="18" charset="0"/>
              </a:rPr>
              <a:t>functionally decompose</a:t>
            </a:r>
            <a:r>
              <a:rPr lang="en-PK" dirty="0">
                <a:effectLst/>
                <a:latin typeface="Times New Roman" panose="02020603050405020304" pitchFamily="18" charset="0"/>
                <a:ea typeface="Calibri" panose="020F0502020204030204" pitchFamily="34" charset="0"/>
                <a:cs typeface="Times New Roman" panose="02020603050405020304" pitchFamily="18" charset="0"/>
              </a:rPr>
              <a:t> an application into </a:t>
            </a:r>
            <a:r>
              <a:rPr lang="en-PK" u="sng" dirty="0">
                <a:effectLst/>
                <a:latin typeface="Times New Roman" panose="02020603050405020304" pitchFamily="18" charset="0"/>
                <a:ea typeface="Calibri" panose="020F0502020204030204" pitchFamily="34" charset="0"/>
                <a:cs typeface="Times New Roman" panose="02020603050405020304" pitchFamily="18" charset="0"/>
              </a:rPr>
              <a:t>small</a:t>
            </a:r>
            <a:r>
              <a:rPr lang="en-PK"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PK" u="sng" dirty="0">
                <a:effectLst/>
                <a:latin typeface="Times New Roman" panose="02020603050405020304" pitchFamily="18" charset="0"/>
                <a:ea typeface="Calibri" panose="020F0502020204030204" pitchFamily="34" charset="0"/>
                <a:cs typeface="Times New Roman" panose="02020603050405020304" pitchFamily="18" charset="0"/>
              </a:rPr>
              <a:t>autonomous</a:t>
            </a:r>
            <a:r>
              <a:rPr lang="en-PK" dirty="0">
                <a:effectLst/>
                <a:latin typeface="Times New Roman" panose="02020603050405020304" pitchFamily="18" charset="0"/>
                <a:ea typeface="Calibri" panose="020F0502020204030204" pitchFamily="34" charset="0"/>
                <a:cs typeface="Times New Roman" panose="02020603050405020304" pitchFamily="18" charset="0"/>
              </a:rPr>
              <a:t> services to achieve </a:t>
            </a:r>
            <a:r>
              <a:rPr lang="en-PK" u="sng" dirty="0">
                <a:effectLst/>
                <a:latin typeface="Times New Roman" panose="02020603050405020304" pitchFamily="18" charset="0"/>
                <a:ea typeface="Calibri" panose="020F0502020204030204" pitchFamily="34" charset="0"/>
                <a:cs typeface="Times New Roman" panose="02020603050405020304" pitchFamily="18" charset="0"/>
              </a:rPr>
              <a:t>scalability</a:t>
            </a:r>
            <a:r>
              <a:rPr lang="en-PK" dirty="0">
                <a:effectLst/>
                <a:latin typeface="Times New Roman" panose="02020603050405020304" pitchFamily="18" charset="0"/>
                <a:ea typeface="Calibri" panose="020F0502020204030204" pitchFamily="34" charset="0"/>
                <a:cs typeface="Times New Roman" panose="02020603050405020304" pitchFamily="18" charset="0"/>
              </a:rPr>
              <a:t>, strong </a:t>
            </a:r>
            <a:r>
              <a:rPr lang="en-PK" u="sng" dirty="0">
                <a:effectLst/>
                <a:latin typeface="Times New Roman" panose="02020603050405020304" pitchFamily="18" charset="0"/>
                <a:ea typeface="Calibri" panose="020F0502020204030204" pitchFamily="34" charset="0"/>
                <a:cs typeface="Times New Roman" panose="02020603050405020304" pitchFamily="18" charset="0"/>
              </a:rPr>
              <a:t>isolation</a:t>
            </a:r>
            <a:r>
              <a:rPr lang="en-PK"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PK" u="sng" dirty="0">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en-PK" dirty="0">
                <a:effectLst/>
                <a:latin typeface="Times New Roman" panose="02020603050405020304" pitchFamily="18" charset="0"/>
                <a:ea typeface="Calibri" panose="020F0502020204030204" pitchFamily="34" charset="0"/>
                <a:cs typeface="Times New Roman" panose="02020603050405020304" pitchFamily="18" charset="0"/>
              </a:rPr>
              <a:t> of database systems to the workloads and data formats of each service. </a:t>
            </a:r>
            <a:r>
              <a:rPr lang="en-US"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PK"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3</a:t>
            </a:fld>
            <a:endParaRPr lang="en-US"/>
          </a:p>
        </p:txBody>
      </p:sp>
    </p:spTree>
    <p:extLst>
      <p:ext uri="{BB962C8B-B14F-4D97-AF65-F5344CB8AC3E}">
        <p14:creationId xmlns:p14="http://schemas.microsoft.com/office/powerpoint/2010/main" val="35999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2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Introduction</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ctr">
            <a:normAutofit/>
          </a:bodyPr>
          <a:lstStyle/>
          <a:p>
            <a:pPr marL="0" indent="0" algn="ctr">
              <a:buNone/>
            </a:pPr>
            <a:r>
              <a:rPr lang="en-US" dirty="0">
                <a:latin typeface="Times New Roman" panose="02020603050405020304" pitchFamily="18" charset="0"/>
                <a:cs typeface="Times New Roman" panose="02020603050405020304" pitchFamily="18" charset="0"/>
              </a:rPr>
              <a:t>Each microservice may also manage its own database that is suitable to the data formats and workloads of the microservice. This flexibility is often associated with the polyglot persistence principle, where different categories of database systems (e.g., loosely structured NoSQL vs. relational) service separate microservices. [9]</a:t>
            </a:r>
          </a:p>
          <a:p>
            <a:pPr marL="0" indent="0" algn="ctr">
              <a:buNone/>
            </a:pPr>
            <a:endParaRPr lang="en-PK"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4</a:t>
            </a:fld>
            <a:endParaRPr lang="en-US"/>
          </a:p>
        </p:txBody>
      </p:sp>
    </p:spTree>
    <p:extLst>
      <p:ext uri="{BB962C8B-B14F-4D97-AF65-F5344CB8AC3E}">
        <p14:creationId xmlns:p14="http://schemas.microsoft.com/office/powerpoint/2010/main" val="113154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2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3AA2-4496-447B-A997-3B99380FC529}"/>
              </a:ext>
            </a:extLst>
          </p:cNvPr>
          <p:cNvSpPr>
            <a:spLocks noGrp="1"/>
          </p:cNvSpPr>
          <p:nvPr>
            <p:ph type="title"/>
          </p:nvPr>
        </p:nvSpPr>
        <p:spPr/>
        <p:txBody>
          <a:bodyPr/>
          <a:lstStyle/>
          <a:p>
            <a:pPr algn="ctr"/>
            <a:r>
              <a:rPr lang="en-US" dirty="0"/>
              <a:t>Microservice Architecture </a:t>
            </a:r>
            <a:endParaRPr lang="en-PK" dirty="0"/>
          </a:p>
        </p:txBody>
      </p:sp>
      <p:sp>
        <p:nvSpPr>
          <p:cNvPr id="4" name="Footer Placeholder 3">
            <a:extLst>
              <a:ext uri="{FF2B5EF4-FFF2-40B4-BE49-F238E27FC236}">
                <a16:creationId xmlns:a16="http://schemas.microsoft.com/office/drawing/2014/main" id="{D879DC24-951F-44CB-8B26-00AA9C1CBDC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3D10271C-099F-446C-B18A-C6AB8953E7AB}"/>
              </a:ext>
            </a:extLst>
          </p:cNvPr>
          <p:cNvSpPr>
            <a:spLocks noGrp="1"/>
          </p:cNvSpPr>
          <p:nvPr>
            <p:ph type="sldNum" sz="quarter" idx="12"/>
          </p:nvPr>
        </p:nvSpPr>
        <p:spPr/>
        <p:txBody>
          <a:bodyPr/>
          <a:lstStyle/>
          <a:p>
            <a:fld id="{C7221504-9B11-43A7-9941-504061FC6673}" type="slidenum">
              <a:rPr lang="en-US" smtClean="0"/>
              <a:t>5</a:t>
            </a:fld>
            <a:endParaRPr lang="en-US"/>
          </a:p>
        </p:txBody>
      </p:sp>
      <p:pic>
        <p:nvPicPr>
          <p:cNvPr id="7" name="Picture 6">
            <a:extLst>
              <a:ext uri="{FF2B5EF4-FFF2-40B4-BE49-F238E27FC236}">
                <a16:creationId xmlns:a16="http://schemas.microsoft.com/office/drawing/2014/main" id="{9234976C-BA2F-4E4B-BDB3-1B6645F95D77}"/>
              </a:ext>
            </a:extLst>
          </p:cNvPr>
          <p:cNvPicPr>
            <a:picLocks noChangeAspect="1"/>
          </p:cNvPicPr>
          <p:nvPr/>
        </p:nvPicPr>
        <p:blipFill>
          <a:blip r:embed="rId2"/>
          <a:stretch>
            <a:fillRect/>
          </a:stretch>
        </p:blipFill>
        <p:spPr>
          <a:xfrm>
            <a:off x="325483" y="1690688"/>
            <a:ext cx="11541034" cy="4155498"/>
          </a:xfrm>
          <a:prstGeom prst="rect">
            <a:avLst/>
          </a:prstGeom>
        </p:spPr>
      </p:pic>
    </p:spTree>
    <p:extLst>
      <p:ext uri="{BB962C8B-B14F-4D97-AF65-F5344CB8AC3E}">
        <p14:creationId xmlns:p14="http://schemas.microsoft.com/office/powerpoint/2010/main" val="348720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Motivating Factors</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pPr marL="0" indent="0" algn="l">
              <a:buNone/>
            </a:pPr>
            <a:r>
              <a:rPr lang="en-US" dirty="0"/>
              <a:t>Following are the primary reasons behind the adoption of microservices for data management.</a:t>
            </a:r>
          </a:p>
          <a:p>
            <a:r>
              <a:rPr lang="en-US" dirty="0"/>
              <a:t>Functional Decomposition</a:t>
            </a:r>
          </a:p>
          <a:p>
            <a:r>
              <a:rPr lang="en-US" dirty="0"/>
              <a:t>Decentralized Data management</a:t>
            </a:r>
          </a:p>
          <a:p>
            <a:r>
              <a:rPr lang="en-US" dirty="0"/>
              <a:t>Event-Driven Microservices</a:t>
            </a:r>
          </a:p>
          <a:p>
            <a:pPr algn="l"/>
            <a:r>
              <a:rPr lang="en-US" dirty="0"/>
              <a:t>Fault Isolation</a:t>
            </a:r>
          </a:p>
          <a:p>
            <a:pPr algn="l"/>
            <a:r>
              <a:rPr lang="en-US" dirty="0"/>
              <a:t>Schema Evolution</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6</a:t>
            </a:fld>
            <a:endParaRPr lang="en-US"/>
          </a:p>
        </p:txBody>
      </p:sp>
    </p:spTree>
    <p:extLst>
      <p:ext uri="{BB962C8B-B14F-4D97-AF65-F5344CB8AC3E}">
        <p14:creationId xmlns:p14="http://schemas.microsoft.com/office/powerpoint/2010/main" val="19447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Microservices </a:t>
            </a:r>
            <a:br>
              <a:rPr lang="en-US" dirty="0"/>
            </a:br>
            <a:r>
              <a:rPr lang="en-US" dirty="0"/>
              <a:t>Data Management Macro Issues</a:t>
            </a:r>
            <a:endParaRPr lang="en-PK" dirty="0"/>
          </a:p>
        </p:txBody>
      </p:sp>
      <p:sp>
        <p:nvSpPr>
          <p:cNvPr id="3" name="Content Placeholder 2">
            <a:extLst>
              <a:ext uri="{FF2B5EF4-FFF2-40B4-BE49-F238E27FC236}">
                <a16:creationId xmlns:a16="http://schemas.microsoft.com/office/drawing/2014/main" id="{A57D3A5D-6192-4A03-B841-396A52FE0E5F}"/>
              </a:ext>
            </a:extLst>
          </p:cNvPr>
          <p:cNvSpPr>
            <a:spLocks noGrp="1"/>
          </p:cNvSpPr>
          <p:nvPr>
            <p:ph idx="1"/>
          </p:nvPr>
        </p:nvSpPr>
        <p:spPr/>
        <p:txBody>
          <a:bodyPr/>
          <a:lstStyle/>
          <a:p>
            <a:r>
              <a:rPr lang="en-US" i="1" dirty="0"/>
              <a:t>Cross Microservice Validations [3,4]</a:t>
            </a:r>
          </a:p>
          <a:p>
            <a:r>
              <a:rPr lang="en-US" dirty="0"/>
              <a:t>Implicit Cross Microservice Associations [5]</a:t>
            </a:r>
          </a:p>
          <a:p>
            <a:r>
              <a:rPr lang="en-US" dirty="0"/>
              <a:t>Cross Microservice Queries [6, 7]</a:t>
            </a:r>
          </a:p>
          <a:p>
            <a:pPr algn="l"/>
            <a:r>
              <a:rPr lang="en-US" dirty="0"/>
              <a:t>Feral ordering[1, 16]</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7</a:t>
            </a:fld>
            <a:endParaRPr lang="en-US"/>
          </a:p>
        </p:txBody>
      </p:sp>
    </p:spTree>
    <p:extLst>
      <p:ext uri="{BB962C8B-B14F-4D97-AF65-F5344CB8AC3E}">
        <p14:creationId xmlns:p14="http://schemas.microsoft.com/office/powerpoint/2010/main" val="355145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pPr algn="ctr"/>
            <a:r>
              <a:rPr lang="en-US" dirty="0"/>
              <a:t>Cross Microservice Validations</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8</a:t>
            </a:fld>
            <a:endParaRPr lang="en-US"/>
          </a:p>
        </p:txBody>
      </p:sp>
      <p:pic>
        <p:nvPicPr>
          <p:cNvPr id="9" name="Picture 8">
            <a:extLst>
              <a:ext uri="{FF2B5EF4-FFF2-40B4-BE49-F238E27FC236}">
                <a16:creationId xmlns:a16="http://schemas.microsoft.com/office/drawing/2014/main" id="{CB5D62DC-19BF-4960-97EE-05C57F9E2275}"/>
              </a:ext>
            </a:extLst>
          </p:cNvPr>
          <p:cNvPicPr>
            <a:picLocks noChangeAspect="1"/>
          </p:cNvPicPr>
          <p:nvPr/>
        </p:nvPicPr>
        <p:blipFill>
          <a:blip r:embed="rId2"/>
          <a:stretch>
            <a:fillRect/>
          </a:stretch>
        </p:blipFill>
        <p:spPr>
          <a:xfrm>
            <a:off x="2607192" y="1690688"/>
            <a:ext cx="6977616" cy="4549955"/>
          </a:xfrm>
          <a:prstGeom prst="rect">
            <a:avLst/>
          </a:prstGeom>
        </p:spPr>
      </p:pic>
    </p:spTree>
    <p:extLst>
      <p:ext uri="{BB962C8B-B14F-4D97-AF65-F5344CB8AC3E}">
        <p14:creationId xmlns:p14="http://schemas.microsoft.com/office/powerpoint/2010/main" val="42311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p:txBody>
          <a:bodyPr/>
          <a:lstStyle/>
          <a:p>
            <a:r>
              <a:rPr lang="en-US" dirty="0"/>
              <a:t>Implicit Cross Microservice Associations</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9</a:t>
            </a:fld>
            <a:endParaRPr lang="en-US"/>
          </a:p>
        </p:txBody>
      </p:sp>
      <p:pic>
        <p:nvPicPr>
          <p:cNvPr id="8" name="Picture 7" descr="A picture containing text, watch&#10;&#10;Description automatically generated">
            <a:extLst>
              <a:ext uri="{FF2B5EF4-FFF2-40B4-BE49-F238E27FC236}">
                <a16:creationId xmlns:a16="http://schemas.microsoft.com/office/drawing/2014/main" id="{9B7773D0-D58B-439E-B691-A92CE431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117" y="1690688"/>
            <a:ext cx="8662433" cy="4195093"/>
          </a:xfrm>
          <a:prstGeom prst="rect">
            <a:avLst/>
          </a:prstGeom>
        </p:spPr>
      </p:pic>
    </p:spTree>
    <p:extLst>
      <p:ext uri="{BB962C8B-B14F-4D97-AF65-F5344CB8AC3E}">
        <p14:creationId xmlns:p14="http://schemas.microsoft.com/office/powerpoint/2010/main" val="100578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1222</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Microservices Architecture: Data Management Issues</vt:lpstr>
      <vt:lpstr>Contents</vt:lpstr>
      <vt:lpstr>Introduction</vt:lpstr>
      <vt:lpstr>Introduction</vt:lpstr>
      <vt:lpstr>Microservice Architecture </vt:lpstr>
      <vt:lpstr>Motivating Factors</vt:lpstr>
      <vt:lpstr>Microservices  Data Management Macro Issues</vt:lpstr>
      <vt:lpstr>Cross Microservice Validations</vt:lpstr>
      <vt:lpstr>Implicit Cross Microservice Associations</vt:lpstr>
      <vt:lpstr>Cross Microservice Queries</vt:lpstr>
      <vt:lpstr>Feral Ordering</vt:lpstr>
      <vt:lpstr>Microservices  Data Management Micro Issues</vt:lpstr>
      <vt:lpstr>Related Work</vt:lpstr>
      <vt:lpstr>References</vt:lpstr>
      <vt:lpstr>References</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Asim Riaz</cp:lastModifiedBy>
  <cp:revision>65</cp:revision>
  <dcterms:created xsi:type="dcterms:W3CDTF">2019-04-04T07:37:20Z</dcterms:created>
  <dcterms:modified xsi:type="dcterms:W3CDTF">2021-12-20T14:03:24Z</dcterms:modified>
</cp:coreProperties>
</file>