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00" r:id="rId3"/>
    <p:sldId id="291" r:id="rId4"/>
    <p:sldId id="303" r:id="rId5"/>
    <p:sldId id="307" r:id="rId6"/>
    <p:sldId id="313" r:id="rId7"/>
    <p:sldId id="308" r:id="rId8"/>
    <p:sldId id="310" r:id="rId9"/>
    <p:sldId id="290" r:id="rId10"/>
    <p:sldId id="311" r:id="rId11"/>
    <p:sldId id="312" r:id="rId12"/>
    <p:sldId id="317" r:id="rId13"/>
    <p:sldId id="318" r:id="rId14"/>
    <p:sldId id="319" r:id="rId15"/>
    <p:sldId id="320" r:id="rId16"/>
    <p:sldId id="314" r:id="rId17"/>
    <p:sldId id="316"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276" r:id="rId31"/>
    <p:sldId id="287"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4762"/>
    <a:srgbClr val="3333FF"/>
    <a:srgbClr val="808080"/>
    <a:srgbClr val="FF99CC"/>
    <a:srgbClr val="43FFB3"/>
    <a:srgbClr val="00D881"/>
    <a:srgbClr val="33CAFF"/>
    <a:srgbClr val="43EDA8"/>
    <a:srgbClr val="CC6600"/>
    <a:srgbClr val="659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27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FC4F5-6829-4F39-B738-FE1AFD0B0397}"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2AE20-3E2E-40FA-999C-623B294609B6}" type="slidenum">
              <a:rPr lang="en-US" smtClean="0"/>
              <a:t>‹#›</a:t>
            </a:fld>
            <a:endParaRPr lang="en-US"/>
          </a:p>
        </p:txBody>
      </p:sp>
    </p:spTree>
    <p:extLst>
      <p:ext uri="{BB962C8B-B14F-4D97-AF65-F5344CB8AC3E}">
        <p14:creationId xmlns:p14="http://schemas.microsoft.com/office/powerpoint/2010/main" val="1048131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424AF4-8548-47E0-B3C7-F5C14C5277BD}" type="datetime1">
              <a:rPr lang="en-US" smtClean="0"/>
              <a:t>6/24/2022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327531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64D7D-EAB0-46BD-9D86-547866D54C7D}" type="datetime1">
              <a:rPr lang="en-US" smtClean="0"/>
              <a:t>6/24/2022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269937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1E46DC-4E1B-48DB-ACC2-538A9DE6D149}" type="datetime1">
              <a:rPr lang="en-US" smtClean="0"/>
              <a:t>6/24/2022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271005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145794-C5D5-4168-BAF3-913F2A36A610}" type="datetime1">
              <a:rPr lang="en-US" smtClean="0"/>
              <a:t>6/24/2022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298583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BF035-BE59-42A9-8E4A-D6915B722FD2}" type="datetime1">
              <a:rPr lang="en-US" smtClean="0"/>
              <a:t>6/24/2022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
        <p:nvSpPr>
          <p:cNvPr id="6" name="Slide Number Placeholder 5"/>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41200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3CF23-6001-45E7-A74A-187B4A4B8D8B}" type="datetime1">
              <a:rPr lang="en-US" smtClean="0"/>
              <a:t>6/24/2022</a:t>
            </a:fld>
            <a:endParaRPr lang="en-US"/>
          </a:p>
        </p:txBody>
      </p:sp>
      <p:sp>
        <p:nvSpPr>
          <p:cNvPr id="6" name="Footer Placeholder 5"/>
          <p:cNvSpPr>
            <a:spLocks noGrp="1"/>
          </p:cNvSpPr>
          <p:nvPr>
            <p:ph type="ftr" sz="quarter" idx="11"/>
          </p:nvPr>
        </p:nvSpPr>
        <p:spPr/>
        <p:txBody>
          <a:bodyPr/>
          <a:lstStyle/>
          <a:p>
            <a:r>
              <a:rPr lang="en-US"/>
              <a:t>Computer Science Department - SZABIST - Karachi</a:t>
            </a:r>
          </a:p>
        </p:txBody>
      </p:sp>
      <p:sp>
        <p:nvSpPr>
          <p:cNvPr id="7" name="Slide Number Placeholder 6"/>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125739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E1F81E-0E01-4286-9BAE-768CE54C9EC6}" type="datetime1">
              <a:rPr lang="en-US" smtClean="0"/>
              <a:t>6/24/2022</a:t>
            </a:fld>
            <a:endParaRPr lang="en-US"/>
          </a:p>
        </p:txBody>
      </p:sp>
      <p:sp>
        <p:nvSpPr>
          <p:cNvPr id="8" name="Footer Placeholder 7"/>
          <p:cNvSpPr>
            <a:spLocks noGrp="1"/>
          </p:cNvSpPr>
          <p:nvPr>
            <p:ph type="ftr" sz="quarter" idx="11"/>
          </p:nvPr>
        </p:nvSpPr>
        <p:spPr/>
        <p:txBody>
          <a:bodyPr/>
          <a:lstStyle/>
          <a:p>
            <a:r>
              <a:rPr lang="en-US"/>
              <a:t>Computer Science Department - SZABIST - Karachi</a:t>
            </a:r>
          </a:p>
        </p:txBody>
      </p:sp>
      <p:sp>
        <p:nvSpPr>
          <p:cNvPr id="9" name="Slide Number Placeholder 8"/>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314959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839F70-7936-4C8A-91D1-51FB8991C2D9}" type="datetime1">
              <a:rPr lang="en-US" smtClean="0"/>
              <a:t>6/24/2022</a:t>
            </a:fld>
            <a:endParaRPr lang="en-US"/>
          </a:p>
        </p:txBody>
      </p:sp>
      <p:sp>
        <p:nvSpPr>
          <p:cNvPr id="4" name="Footer Placeholder 3"/>
          <p:cNvSpPr>
            <a:spLocks noGrp="1"/>
          </p:cNvSpPr>
          <p:nvPr>
            <p:ph type="ftr" sz="quarter" idx="11"/>
          </p:nvPr>
        </p:nvSpPr>
        <p:spPr/>
        <p:txBody>
          <a:bodyPr/>
          <a:lstStyle/>
          <a:p>
            <a:r>
              <a:rPr lang="en-US"/>
              <a:t>Computer Science Department - SZABIST - Karachi</a:t>
            </a:r>
          </a:p>
        </p:txBody>
      </p:sp>
      <p:sp>
        <p:nvSpPr>
          <p:cNvPr id="5" name="Slide Number Placeholder 4"/>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122075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37F00-3364-4257-9901-18AA54BDA422}" type="datetime1">
              <a:rPr lang="en-US" smtClean="0"/>
              <a:t>6/24/2022</a:t>
            </a:fld>
            <a:endParaRPr lang="en-US"/>
          </a:p>
        </p:txBody>
      </p:sp>
      <p:sp>
        <p:nvSpPr>
          <p:cNvPr id="3" name="Footer Placeholder 2"/>
          <p:cNvSpPr>
            <a:spLocks noGrp="1"/>
          </p:cNvSpPr>
          <p:nvPr>
            <p:ph type="ftr" sz="quarter" idx="11"/>
          </p:nvPr>
        </p:nvSpPr>
        <p:spPr/>
        <p:txBody>
          <a:bodyPr/>
          <a:lstStyle/>
          <a:p>
            <a:r>
              <a:rPr lang="en-US"/>
              <a:t>Computer Science Department - SZABIST - Karachi</a:t>
            </a:r>
          </a:p>
        </p:txBody>
      </p:sp>
      <p:sp>
        <p:nvSpPr>
          <p:cNvPr id="4" name="Slide Number Placeholder 3"/>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404189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1B443A-E32C-4211-A899-BED6604635CA}" type="datetime1">
              <a:rPr lang="en-US" smtClean="0"/>
              <a:t>6/24/2022</a:t>
            </a:fld>
            <a:endParaRPr lang="en-US"/>
          </a:p>
        </p:txBody>
      </p:sp>
      <p:sp>
        <p:nvSpPr>
          <p:cNvPr id="6" name="Footer Placeholder 5"/>
          <p:cNvSpPr>
            <a:spLocks noGrp="1"/>
          </p:cNvSpPr>
          <p:nvPr>
            <p:ph type="ftr" sz="quarter" idx="11"/>
          </p:nvPr>
        </p:nvSpPr>
        <p:spPr/>
        <p:txBody>
          <a:bodyPr/>
          <a:lstStyle/>
          <a:p>
            <a:r>
              <a:rPr lang="en-US"/>
              <a:t>Computer Science Department - SZABIST - Karachi</a:t>
            </a:r>
          </a:p>
        </p:txBody>
      </p:sp>
      <p:sp>
        <p:nvSpPr>
          <p:cNvPr id="7" name="Slide Number Placeholder 6"/>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51773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B9B91-EDC7-44D2-A643-9CEAB2559AB1}" type="datetime1">
              <a:rPr lang="en-US" smtClean="0"/>
              <a:t>6/24/2022</a:t>
            </a:fld>
            <a:endParaRPr lang="en-US"/>
          </a:p>
        </p:txBody>
      </p:sp>
      <p:sp>
        <p:nvSpPr>
          <p:cNvPr id="6" name="Footer Placeholder 5"/>
          <p:cNvSpPr>
            <a:spLocks noGrp="1"/>
          </p:cNvSpPr>
          <p:nvPr>
            <p:ph type="ftr" sz="quarter" idx="11"/>
          </p:nvPr>
        </p:nvSpPr>
        <p:spPr/>
        <p:txBody>
          <a:bodyPr/>
          <a:lstStyle/>
          <a:p>
            <a:r>
              <a:rPr lang="en-US"/>
              <a:t>Computer Science Department - SZABIST - Karachi</a:t>
            </a:r>
          </a:p>
        </p:txBody>
      </p:sp>
      <p:sp>
        <p:nvSpPr>
          <p:cNvPr id="7" name="Slide Number Placeholder 6"/>
          <p:cNvSpPr>
            <a:spLocks noGrp="1"/>
          </p:cNvSpPr>
          <p:nvPr>
            <p:ph type="sldNum" sz="quarter" idx="12"/>
          </p:nvPr>
        </p:nvSpPr>
        <p:spPr/>
        <p:txBody>
          <a:bodyPr/>
          <a:lstStyle/>
          <a:p>
            <a:fld id="{C7221504-9B11-43A7-9941-504061FC6673}" type="slidenum">
              <a:rPr lang="en-US" smtClean="0"/>
              <a:t>‹#›</a:t>
            </a:fld>
            <a:endParaRPr lang="en-US"/>
          </a:p>
        </p:txBody>
      </p:sp>
    </p:spTree>
    <p:extLst>
      <p:ext uri="{BB962C8B-B14F-4D97-AF65-F5344CB8AC3E}">
        <p14:creationId xmlns:p14="http://schemas.microsoft.com/office/powerpoint/2010/main" val="64304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 y="6496334"/>
            <a:ext cx="12214860" cy="361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8548" y="365125"/>
            <a:ext cx="982525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1000" y="6492874"/>
            <a:ext cx="2743200" cy="365125"/>
          </a:xfrm>
          <a:prstGeom prst="rect">
            <a:avLst/>
          </a:prstGeom>
        </p:spPr>
        <p:txBody>
          <a:bodyPr vert="horz" lIns="91440" tIns="45720" rIns="91440" bIns="45720" rtlCol="0" anchor="ctr"/>
          <a:lstStyle>
            <a:lvl1pPr algn="l">
              <a:defRPr sz="1200">
                <a:solidFill>
                  <a:schemeClr val="bg1">
                    <a:lumMod val="95000"/>
                  </a:schemeClr>
                </a:solidFill>
              </a:defRPr>
            </a:lvl1pPr>
          </a:lstStyle>
          <a:p>
            <a:fld id="{FA174BF7-5237-4100-A0FA-57E24694E6BB}" type="datetime1">
              <a:rPr lang="en-US" smtClean="0"/>
              <a:t>6/24/2022</a:t>
            </a:fld>
            <a:endParaRPr lang="en-US"/>
          </a:p>
        </p:txBody>
      </p:sp>
      <p:sp>
        <p:nvSpPr>
          <p:cNvPr id="5" name="Footer Placeholder 4"/>
          <p:cNvSpPr>
            <a:spLocks noGrp="1"/>
          </p:cNvSpPr>
          <p:nvPr>
            <p:ph type="ftr" sz="quarter" idx="3"/>
          </p:nvPr>
        </p:nvSpPr>
        <p:spPr>
          <a:xfrm>
            <a:off x="4027170" y="6492875"/>
            <a:ext cx="4114800" cy="365125"/>
          </a:xfrm>
          <a:prstGeom prst="rect">
            <a:avLst/>
          </a:prstGeom>
        </p:spPr>
        <p:txBody>
          <a:bodyPr vert="horz" lIns="91440" tIns="45720" rIns="91440" bIns="45720" rtlCol="0" anchor="ctr"/>
          <a:lstStyle>
            <a:lvl1pPr algn="ctr">
              <a:defRPr sz="1200" b="1">
                <a:solidFill>
                  <a:schemeClr val="bg1">
                    <a:lumMod val="95000"/>
                  </a:schemeClr>
                </a:solidFill>
              </a:defRPr>
            </a:lvl1pPr>
          </a:lstStyle>
          <a:p>
            <a:r>
              <a:rPr lang="en-US"/>
              <a:t>Computer Science Department - SZABIST - Karachi</a:t>
            </a:r>
          </a:p>
        </p:txBody>
      </p:sp>
      <p:sp>
        <p:nvSpPr>
          <p:cNvPr id="6" name="Slide Number Placeholder 5"/>
          <p:cNvSpPr>
            <a:spLocks noGrp="1"/>
          </p:cNvSpPr>
          <p:nvPr>
            <p:ph type="sldNum" sz="quarter" idx="4"/>
          </p:nvPr>
        </p:nvSpPr>
        <p:spPr>
          <a:xfrm>
            <a:off x="9347579" y="6538913"/>
            <a:ext cx="2743200" cy="319088"/>
          </a:xfrm>
          <a:prstGeom prst="rect">
            <a:avLst/>
          </a:prstGeom>
        </p:spPr>
        <p:txBody>
          <a:bodyPr vert="horz" lIns="91440" tIns="45720" rIns="91440" bIns="45720" rtlCol="0" anchor="ctr"/>
          <a:lstStyle>
            <a:lvl1pPr algn="r">
              <a:defRPr sz="2400" b="1">
                <a:solidFill>
                  <a:schemeClr val="bg1">
                    <a:lumMod val="95000"/>
                  </a:schemeClr>
                </a:solidFill>
              </a:defRPr>
            </a:lvl1pPr>
          </a:lstStyle>
          <a:p>
            <a:fld id="{C7221504-9B11-43A7-9941-504061FC6673}" type="slidenum">
              <a:rPr lang="en-US" smtClean="0"/>
              <a:pPr/>
              <a:t>‹#›</a:t>
            </a:fld>
            <a:endParaRPr lang="en-US"/>
          </a:p>
        </p:txBody>
      </p:sp>
      <p:pic>
        <p:nvPicPr>
          <p:cNvPr id="9" name="Picture 8"/>
          <p:cNvPicPr>
            <a:picLocks noChangeAspect="1"/>
          </p:cNvPicPr>
          <p:nvPr userDrawn="1"/>
        </p:nvPicPr>
        <p:blipFill>
          <a:blip r:embed="rId13"/>
          <a:stretch>
            <a:fillRect/>
          </a:stretch>
        </p:blipFill>
        <p:spPr>
          <a:xfrm>
            <a:off x="52246" y="205864"/>
            <a:ext cx="1387474" cy="1387474"/>
          </a:xfrm>
          <a:prstGeom prst="rect">
            <a:avLst/>
          </a:prstGeom>
        </p:spPr>
      </p:pic>
    </p:spTree>
    <p:extLst>
      <p:ext uri="{BB962C8B-B14F-4D97-AF65-F5344CB8AC3E}">
        <p14:creationId xmlns:p14="http://schemas.microsoft.com/office/powerpoint/2010/main" val="3596946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smryz/PhD/blob/main/mp-shadingsphere-druid-seata-tcc.md" TargetMode="External"/><Relationship Id="rId2" Type="http://schemas.openxmlformats.org/officeDocument/2006/relationships/hyperlink" Target="https://github.com/asmryz/PhD/blob/main/2PC.md" TargetMode="External"/><Relationship Id="rId1" Type="http://schemas.openxmlformats.org/officeDocument/2006/relationships/slideLayout" Target="../slideLayouts/slideLayout2.xml"/><Relationship Id="rId4" Type="http://schemas.openxmlformats.org/officeDocument/2006/relationships/hyperlink" Target="https://github.com/asmryz/PhD/blob/main/Saga%20Choreography.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1801" y="956715"/>
            <a:ext cx="10814613" cy="1358049"/>
          </a:xfrm>
        </p:spPr>
        <p:txBody>
          <a:bodyPr>
            <a:noAutofit/>
          </a:bodyPr>
          <a:lstStyle/>
          <a:p>
            <a:r>
              <a:rPr lang="en-US" sz="3600" dirty="0"/>
              <a:t>Microservices Data Consistency Approaches: </a:t>
            </a:r>
            <a:br>
              <a:rPr lang="en-US" sz="3600" dirty="0"/>
            </a:br>
            <a:r>
              <a:rPr lang="en-US" sz="3600" dirty="0"/>
              <a:t>A tailored approach towards current </a:t>
            </a:r>
            <a:br>
              <a:rPr lang="en-US" sz="3600" dirty="0"/>
            </a:br>
            <a:r>
              <a:rPr lang="en-US" sz="3600" dirty="0"/>
              <a:t>limitations</a:t>
            </a:r>
          </a:p>
        </p:txBody>
      </p:sp>
      <p:sp>
        <p:nvSpPr>
          <p:cNvPr id="3" name="Subtitle 2"/>
          <p:cNvSpPr>
            <a:spLocks noGrp="1"/>
          </p:cNvSpPr>
          <p:nvPr>
            <p:ph type="subTitle" idx="1"/>
          </p:nvPr>
        </p:nvSpPr>
        <p:spPr>
          <a:xfrm>
            <a:off x="1262743" y="3526972"/>
            <a:ext cx="9289143" cy="194557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a:bodyPr>
          <a:lstStyle/>
          <a:p>
            <a:pPr>
              <a:lnSpc>
                <a:spcPct val="100000"/>
              </a:lnSpc>
              <a:spcBef>
                <a:spcPts val="600"/>
              </a:spcBef>
              <a:spcAft>
                <a:spcPts val="600"/>
              </a:spcAft>
            </a:pPr>
            <a:r>
              <a:rPr lang="en-US" sz="2000" dirty="0">
                <a:latin typeface="Times New Roman" panose="02020603050405020304" pitchFamily="18" charset="0"/>
                <a:cs typeface="Times New Roman" panose="02020603050405020304" pitchFamily="18" charset="0"/>
              </a:rPr>
              <a:t>Asim Riaz</a:t>
            </a:r>
          </a:p>
          <a:p>
            <a:pPr>
              <a:lnSpc>
                <a:spcPct val="100000"/>
              </a:lnSpc>
              <a:spcBef>
                <a:spcPts val="600"/>
              </a:spcBef>
              <a:spcAft>
                <a:spcPts val="600"/>
              </a:spcAft>
            </a:pPr>
            <a:r>
              <a:rPr lang="en-US" sz="2000" dirty="0">
                <a:latin typeface="Times New Roman" panose="02020603050405020304" pitchFamily="18" charset="0"/>
                <a:cs typeface="Times New Roman" panose="02020603050405020304" pitchFamily="18" charset="0"/>
              </a:rPr>
              <a:t>1732102</a:t>
            </a:r>
          </a:p>
          <a:p>
            <a:pPr>
              <a:lnSpc>
                <a:spcPct val="100000"/>
              </a:lnSpc>
              <a:spcBef>
                <a:spcPts val="600"/>
              </a:spcBef>
              <a:spcAft>
                <a:spcPts val="600"/>
              </a:spcAft>
            </a:pPr>
            <a:r>
              <a:rPr lang="en-US" sz="2000" dirty="0">
                <a:latin typeface="Times New Roman" panose="02020603050405020304" pitchFamily="18" charset="0"/>
                <a:cs typeface="Times New Roman" panose="02020603050405020304" pitchFamily="18" charset="0"/>
              </a:rPr>
              <a:t>Supervisor:</a:t>
            </a:r>
          </a:p>
          <a:p>
            <a:pPr>
              <a:lnSpc>
                <a:spcPct val="100000"/>
              </a:lnSpc>
              <a:spcBef>
                <a:spcPts val="600"/>
              </a:spcBef>
              <a:spcAft>
                <a:spcPts val="600"/>
              </a:spcAft>
            </a:pPr>
            <a:r>
              <a:rPr lang="en-US" sz="2000" dirty="0">
                <a:latin typeface="Times New Roman" panose="02020603050405020304" pitchFamily="18" charset="0"/>
                <a:cs typeface="Times New Roman" panose="02020603050405020304" pitchFamily="18" charset="0"/>
              </a:rPr>
              <a:t>Dr. Husnain Mansoor Ali</a:t>
            </a:r>
          </a:p>
        </p:txBody>
      </p:sp>
      <p:sp>
        <p:nvSpPr>
          <p:cNvPr id="4" name="Title 1"/>
          <p:cNvSpPr txBox="1">
            <a:spLocks/>
          </p:cNvSpPr>
          <p:nvPr/>
        </p:nvSpPr>
        <p:spPr>
          <a:xfrm>
            <a:off x="1524000" y="2377848"/>
            <a:ext cx="9144000" cy="9531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US" sz="2800" dirty="0"/>
              <a:t>PhD 1</a:t>
            </a:r>
            <a:r>
              <a:rPr lang="en-US" sz="2800" baseline="30000" dirty="0"/>
              <a:t>st</a:t>
            </a:r>
            <a:r>
              <a:rPr lang="en-US" sz="2800" dirty="0"/>
              <a:t> Progress</a:t>
            </a:r>
            <a:endParaRPr lang="en-US" sz="4000" dirty="0"/>
          </a:p>
        </p:txBody>
      </p:sp>
      <p:sp>
        <p:nvSpPr>
          <p:cNvPr id="5" name="Slide Number Placeholder 4"/>
          <p:cNvSpPr>
            <a:spLocks noGrp="1"/>
          </p:cNvSpPr>
          <p:nvPr>
            <p:ph type="sldNum" sz="quarter" idx="12"/>
          </p:nvPr>
        </p:nvSpPr>
        <p:spPr/>
        <p:txBody>
          <a:bodyPr/>
          <a:lstStyle/>
          <a:p>
            <a:fld id="{C7221504-9B11-43A7-9941-504061FC6673}" type="slidenum">
              <a:rPr lang="en-US" sz="2000" smtClean="0"/>
              <a:t>1</a:t>
            </a:fld>
            <a:endParaRPr lang="en-US" sz="2000"/>
          </a:p>
        </p:txBody>
      </p:sp>
      <p:sp>
        <p:nvSpPr>
          <p:cNvPr id="6" name="Footer Placeholder 5"/>
          <p:cNvSpPr>
            <a:spLocks noGrp="1"/>
          </p:cNvSpPr>
          <p:nvPr>
            <p:ph type="ftr" sz="quarter" idx="11"/>
          </p:nvPr>
        </p:nvSpPr>
        <p:spPr/>
        <p:txBody>
          <a:bodyPr/>
          <a:lstStyle/>
          <a:p>
            <a:r>
              <a:rPr lang="en-US" sz="1100" dirty="0"/>
              <a:t>Computer Science Department - SZABIST - Karachi</a:t>
            </a:r>
          </a:p>
        </p:txBody>
      </p:sp>
    </p:spTree>
    <p:extLst>
      <p:ext uri="{BB962C8B-B14F-4D97-AF65-F5344CB8AC3E}">
        <p14:creationId xmlns:p14="http://schemas.microsoft.com/office/powerpoint/2010/main" val="73718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Microservice – Partial Migration </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10</a:t>
            </a:fld>
            <a:endParaRPr lang="en-US"/>
          </a:p>
        </p:txBody>
      </p:sp>
      <p:sp>
        <p:nvSpPr>
          <p:cNvPr id="3" name="Flowchart: Magnetic Disk 2">
            <a:extLst>
              <a:ext uri="{FF2B5EF4-FFF2-40B4-BE49-F238E27FC236}">
                <a16:creationId xmlns:a16="http://schemas.microsoft.com/office/drawing/2014/main" id="{A5F8BC78-8166-45C6-8030-3E82A211B7D6}"/>
              </a:ext>
            </a:extLst>
          </p:cNvPr>
          <p:cNvSpPr/>
          <p:nvPr/>
        </p:nvSpPr>
        <p:spPr>
          <a:xfrm>
            <a:off x="1847850" y="4183857"/>
            <a:ext cx="8473440" cy="178003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Data Layer</a:t>
            </a:r>
          </a:p>
        </p:txBody>
      </p:sp>
      <p:grpSp>
        <p:nvGrpSpPr>
          <p:cNvPr id="9" name="Group 8">
            <a:extLst>
              <a:ext uri="{FF2B5EF4-FFF2-40B4-BE49-F238E27FC236}">
                <a16:creationId xmlns:a16="http://schemas.microsoft.com/office/drawing/2014/main" id="{7D51FAA9-35AD-4F1F-9D1E-A89262D209B0}"/>
              </a:ext>
            </a:extLst>
          </p:cNvPr>
          <p:cNvGrpSpPr/>
          <p:nvPr/>
        </p:nvGrpSpPr>
        <p:grpSpPr>
          <a:xfrm>
            <a:off x="2974848" y="2374711"/>
            <a:ext cx="1243584" cy="1696026"/>
            <a:chOff x="2974848" y="2374711"/>
            <a:chExt cx="1243584" cy="1696026"/>
          </a:xfrm>
        </p:grpSpPr>
        <p:sp>
          <p:nvSpPr>
            <p:cNvPr id="6" name="Rectangle: Rounded Corners 5">
              <a:extLst>
                <a:ext uri="{FF2B5EF4-FFF2-40B4-BE49-F238E27FC236}">
                  <a16:creationId xmlns:a16="http://schemas.microsoft.com/office/drawing/2014/main" id="{0D7D0451-3311-4FD0-B977-4EA164023D74}"/>
                </a:ext>
              </a:extLst>
            </p:cNvPr>
            <p:cNvSpPr/>
            <p:nvPr/>
          </p:nvSpPr>
          <p:spPr>
            <a:xfrm>
              <a:off x="2974848" y="2374711"/>
              <a:ext cx="1243584" cy="1280160"/>
            </a:xfrm>
            <a:prstGeom prst="roundRect">
              <a:avLst>
                <a:gd name="adj" fmla="val 1054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Micro</a:t>
              </a:r>
            </a:p>
            <a:p>
              <a:pPr algn="ctr"/>
              <a:r>
                <a:rPr lang="en-US" dirty="0">
                  <a:solidFill>
                    <a:schemeClr val="tx1"/>
                  </a:solidFill>
                </a:rPr>
                <a:t>Service</a:t>
              </a:r>
            </a:p>
            <a:p>
              <a:pPr algn="ctr"/>
              <a:r>
                <a:rPr lang="en-US" dirty="0">
                  <a:solidFill>
                    <a:schemeClr val="tx1"/>
                  </a:solidFill>
                </a:rPr>
                <a:t>1</a:t>
              </a:r>
            </a:p>
          </p:txBody>
        </p:sp>
        <p:sp>
          <p:nvSpPr>
            <p:cNvPr id="7" name="Arrow: Down 6">
              <a:extLst>
                <a:ext uri="{FF2B5EF4-FFF2-40B4-BE49-F238E27FC236}">
                  <a16:creationId xmlns:a16="http://schemas.microsoft.com/office/drawing/2014/main" id="{348227D3-D0F2-4AB8-B838-56FB09C239DD}"/>
                </a:ext>
              </a:extLst>
            </p:cNvPr>
            <p:cNvSpPr/>
            <p:nvPr/>
          </p:nvSpPr>
          <p:spPr>
            <a:xfrm>
              <a:off x="3361391" y="3680569"/>
              <a:ext cx="470497" cy="39016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4CAD22D-A1A5-405B-BE2F-90E9B5CFD092}"/>
              </a:ext>
            </a:extLst>
          </p:cNvPr>
          <p:cNvGrpSpPr/>
          <p:nvPr/>
        </p:nvGrpSpPr>
        <p:grpSpPr>
          <a:xfrm>
            <a:off x="4540177" y="2374711"/>
            <a:ext cx="1243584" cy="1696026"/>
            <a:chOff x="2974848" y="2374711"/>
            <a:chExt cx="1243584" cy="1696026"/>
          </a:xfrm>
        </p:grpSpPr>
        <p:sp>
          <p:nvSpPr>
            <p:cNvPr id="16" name="Rectangle: Rounded Corners 15">
              <a:extLst>
                <a:ext uri="{FF2B5EF4-FFF2-40B4-BE49-F238E27FC236}">
                  <a16:creationId xmlns:a16="http://schemas.microsoft.com/office/drawing/2014/main" id="{B62FEB1E-C380-4115-AFEF-3E406893B290}"/>
                </a:ext>
              </a:extLst>
            </p:cNvPr>
            <p:cNvSpPr/>
            <p:nvPr/>
          </p:nvSpPr>
          <p:spPr>
            <a:xfrm>
              <a:off x="2974848" y="2374711"/>
              <a:ext cx="1243584" cy="1280160"/>
            </a:xfrm>
            <a:prstGeom prst="roundRect">
              <a:avLst>
                <a:gd name="adj" fmla="val 1054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Micro</a:t>
              </a:r>
            </a:p>
            <a:p>
              <a:pPr algn="ctr"/>
              <a:r>
                <a:rPr lang="en-US" dirty="0">
                  <a:solidFill>
                    <a:schemeClr val="tx1"/>
                  </a:solidFill>
                </a:rPr>
                <a:t>Service</a:t>
              </a:r>
            </a:p>
            <a:p>
              <a:pPr algn="ctr"/>
              <a:r>
                <a:rPr lang="en-US" dirty="0">
                  <a:solidFill>
                    <a:schemeClr val="tx1"/>
                  </a:solidFill>
                </a:rPr>
                <a:t>2</a:t>
              </a:r>
            </a:p>
          </p:txBody>
        </p:sp>
        <p:sp>
          <p:nvSpPr>
            <p:cNvPr id="17" name="Arrow: Down 16">
              <a:extLst>
                <a:ext uri="{FF2B5EF4-FFF2-40B4-BE49-F238E27FC236}">
                  <a16:creationId xmlns:a16="http://schemas.microsoft.com/office/drawing/2014/main" id="{53FAD878-06A8-419D-975D-4A2F7D0ECD5C}"/>
                </a:ext>
              </a:extLst>
            </p:cNvPr>
            <p:cNvSpPr/>
            <p:nvPr/>
          </p:nvSpPr>
          <p:spPr>
            <a:xfrm>
              <a:off x="3361391" y="3680569"/>
              <a:ext cx="470497" cy="39016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A184F4F2-4FC1-4CA8-A44C-CB101A218B45}"/>
              </a:ext>
            </a:extLst>
          </p:cNvPr>
          <p:cNvGrpSpPr/>
          <p:nvPr/>
        </p:nvGrpSpPr>
        <p:grpSpPr>
          <a:xfrm>
            <a:off x="6084570" y="2387480"/>
            <a:ext cx="1243584" cy="1696026"/>
            <a:chOff x="2974848" y="2374711"/>
            <a:chExt cx="1243584" cy="1696026"/>
          </a:xfrm>
        </p:grpSpPr>
        <p:sp>
          <p:nvSpPr>
            <p:cNvPr id="19" name="Rectangle: Rounded Corners 18">
              <a:extLst>
                <a:ext uri="{FF2B5EF4-FFF2-40B4-BE49-F238E27FC236}">
                  <a16:creationId xmlns:a16="http://schemas.microsoft.com/office/drawing/2014/main" id="{B3285063-3B34-49FB-B47E-735FE5A98FF5}"/>
                </a:ext>
              </a:extLst>
            </p:cNvPr>
            <p:cNvSpPr/>
            <p:nvPr/>
          </p:nvSpPr>
          <p:spPr>
            <a:xfrm>
              <a:off x="2974848" y="2374711"/>
              <a:ext cx="1243584" cy="1280160"/>
            </a:xfrm>
            <a:prstGeom prst="roundRect">
              <a:avLst>
                <a:gd name="adj" fmla="val 1054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Micro</a:t>
              </a:r>
            </a:p>
            <a:p>
              <a:pPr algn="ctr"/>
              <a:r>
                <a:rPr lang="en-US" dirty="0">
                  <a:solidFill>
                    <a:schemeClr val="tx1"/>
                  </a:solidFill>
                </a:rPr>
                <a:t>Service</a:t>
              </a:r>
            </a:p>
            <a:p>
              <a:pPr algn="ctr"/>
              <a:r>
                <a:rPr lang="en-US" dirty="0">
                  <a:solidFill>
                    <a:schemeClr val="tx1"/>
                  </a:solidFill>
                </a:rPr>
                <a:t>3</a:t>
              </a:r>
            </a:p>
          </p:txBody>
        </p:sp>
        <p:sp>
          <p:nvSpPr>
            <p:cNvPr id="20" name="Arrow: Down 19">
              <a:extLst>
                <a:ext uri="{FF2B5EF4-FFF2-40B4-BE49-F238E27FC236}">
                  <a16:creationId xmlns:a16="http://schemas.microsoft.com/office/drawing/2014/main" id="{CC9F4987-14E5-4E7F-A742-FC8CB9C07395}"/>
                </a:ext>
              </a:extLst>
            </p:cNvPr>
            <p:cNvSpPr/>
            <p:nvPr/>
          </p:nvSpPr>
          <p:spPr>
            <a:xfrm>
              <a:off x="3361391" y="3680569"/>
              <a:ext cx="470497" cy="39016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F70B9276-902B-4278-A5E0-B2F9A35CCCB0}"/>
              </a:ext>
            </a:extLst>
          </p:cNvPr>
          <p:cNvGrpSpPr/>
          <p:nvPr/>
        </p:nvGrpSpPr>
        <p:grpSpPr>
          <a:xfrm>
            <a:off x="7738322" y="2374711"/>
            <a:ext cx="1243584" cy="1696026"/>
            <a:chOff x="2974848" y="2374711"/>
            <a:chExt cx="1243584" cy="1696026"/>
          </a:xfrm>
        </p:grpSpPr>
        <p:sp>
          <p:nvSpPr>
            <p:cNvPr id="22" name="Rectangle: Rounded Corners 21">
              <a:extLst>
                <a:ext uri="{FF2B5EF4-FFF2-40B4-BE49-F238E27FC236}">
                  <a16:creationId xmlns:a16="http://schemas.microsoft.com/office/drawing/2014/main" id="{AAADCA9C-EA93-4F9F-9190-2BEA8E2D34A4}"/>
                </a:ext>
              </a:extLst>
            </p:cNvPr>
            <p:cNvSpPr/>
            <p:nvPr/>
          </p:nvSpPr>
          <p:spPr>
            <a:xfrm>
              <a:off x="2974848" y="2374711"/>
              <a:ext cx="1243584" cy="1280160"/>
            </a:xfrm>
            <a:prstGeom prst="roundRect">
              <a:avLst>
                <a:gd name="adj" fmla="val 1054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Micro</a:t>
              </a:r>
            </a:p>
            <a:p>
              <a:pPr algn="ctr"/>
              <a:r>
                <a:rPr lang="en-US" dirty="0">
                  <a:solidFill>
                    <a:schemeClr val="tx1"/>
                  </a:solidFill>
                </a:rPr>
                <a:t>Service</a:t>
              </a:r>
            </a:p>
            <a:p>
              <a:pPr algn="ctr"/>
              <a:r>
                <a:rPr lang="en-US" dirty="0">
                  <a:solidFill>
                    <a:schemeClr val="tx1"/>
                  </a:solidFill>
                </a:rPr>
                <a:t>4</a:t>
              </a:r>
            </a:p>
          </p:txBody>
        </p:sp>
        <p:sp>
          <p:nvSpPr>
            <p:cNvPr id="23" name="Arrow: Down 22">
              <a:extLst>
                <a:ext uri="{FF2B5EF4-FFF2-40B4-BE49-F238E27FC236}">
                  <a16:creationId xmlns:a16="http://schemas.microsoft.com/office/drawing/2014/main" id="{5146A7A7-7C9F-4E51-9163-1F8848D09271}"/>
                </a:ext>
              </a:extLst>
            </p:cNvPr>
            <p:cNvSpPr/>
            <p:nvPr/>
          </p:nvSpPr>
          <p:spPr>
            <a:xfrm>
              <a:off x="3361391" y="3680569"/>
              <a:ext cx="470497" cy="39016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943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Microservice – Migration Issues</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11</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ctr">
            <a:normAutofit/>
          </a:bodyPr>
          <a:lstStyle/>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Functional Decomposition </a:t>
            </a:r>
          </a:p>
          <a:p>
            <a:pPr lvl="1">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Domain Driven Design[1, 8]</a:t>
            </a:r>
          </a:p>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Database Decomposition</a:t>
            </a:r>
          </a:p>
          <a:p>
            <a:pPr lvl="1">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Data Coupling among Services</a:t>
            </a:r>
          </a:p>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Deployment</a:t>
            </a:r>
          </a:p>
          <a:p>
            <a:pPr lvl="1">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Complex Service </a:t>
            </a:r>
            <a:r>
              <a:rPr lang="en-US" sz="1800" dirty="0"/>
              <a:t>Configurations</a:t>
            </a:r>
            <a:endParaRPr lang="en-US" sz="17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Capture Service Dependencies </a:t>
            </a:r>
          </a:p>
          <a:p>
            <a:pPr lvl="1">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Modularity [8]</a:t>
            </a:r>
          </a:p>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Legacy Systems are Hard to Migrate</a:t>
            </a:r>
          </a:p>
          <a:p>
            <a:pPr lvl="1">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Complex dependencies [12]</a:t>
            </a:r>
          </a:p>
          <a:p>
            <a:pPr lvl="2">
              <a:buFont typeface="Courier New" panose="02070309020205020404" pitchFamily="49" charset="0"/>
              <a:buChar char="o"/>
            </a:pPr>
            <a:r>
              <a:rPr lang="en-US" sz="1300" dirty="0">
                <a:latin typeface="Times New Roman" panose="02020603050405020304" pitchFamily="18" charset="0"/>
                <a:cs typeface="Times New Roman" panose="02020603050405020304" pitchFamily="18" charset="0"/>
              </a:rPr>
              <a:t>Strangler Pattern [13]</a:t>
            </a:r>
          </a:p>
          <a:p>
            <a:pPr lvl="2">
              <a:buFont typeface="Courier New" panose="02070309020205020404" pitchFamily="49" charset="0"/>
              <a:buChar char="o"/>
            </a:pPr>
            <a:r>
              <a:rPr lang="en-US" sz="1300" dirty="0">
                <a:latin typeface="Times New Roman" panose="02020603050405020304" pitchFamily="18" charset="0"/>
                <a:cs typeface="Times New Roman" panose="02020603050405020304" pitchFamily="18" charset="0"/>
              </a:rPr>
              <a:t>Anti-Corruption Layer Pattern.[13]</a:t>
            </a:r>
          </a:p>
        </p:txBody>
      </p:sp>
    </p:spTree>
    <p:extLst>
      <p:ext uri="{BB962C8B-B14F-4D97-AF65-F5344CB8AC3E}">
        <p14:creationId xmlns:p14="http://schemas.microsoft.com/office/powerpoint/2010/main" val="180247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xEl>
                                              <p:pRg st="11" end="11"/>
                                            </p:txEl>
                                          </p:spTgt>
                                        </p:tgtEl>
                                        <p:attrNameLst>
                                          <p:attrName>style.visibility</p:attrName>
                                        </p:attrNameLst>
                                      </p:cBhvr>
                                      <p:to>
                                        <p:strVal val="visible"/>
                                      </p:to>
                                    </p:set>
                                    <p:anim calcmode="lin" valueType="num">
                                      <p:cBhvr additive="base">
                                        <p:cTn id="7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fontScale="90000"/>
          </a:bodyPr>
          <a:lstStyle/>
          <a:p>
            <a:pPr algn="ctr"/>
            <a:r>
              <a:rPr lang="en-US" dirty="0"/>
              <a:t>The Problem: </a:t>
            </a:r>
            <a:br>
              <a:rPr lang="en-US" dirty="0"/>
            </a:br>
            <a:r>
              <a:rPr lang="en-US" dirty="0"/>
              <a:t>Data Consistency in Distributed Systems</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12</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ctr">
            <a:norm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A shared relational database handles and ensures data consistency for monolithic applications via </a:t>
            </a:r>
            <a:r>
              <a:rPr lang="en-US" b="1" dirty="0">
                <a:latin typeface="Times New Roman" panose="02020603050405020304" pitchFamily="18" charset="0"/>
                <a:ea typeface="Calibri" panose="020F0502020204030204" pitchFamily="34" charset="0"/>
                <a:cs typeface="Times New Roman" panose="02020603050405020304" pitchFamily="18" charset="0"/>
              </a:rPr>
              <a:t>ACID</a:t>
            </a:r>
            <a:r>
              <a:rPr lang="en-US" dirty="0">
                <a:latin typeface="Times New Roman" panose="02020603050405020304" pitchFamily="18" charset="0"/>
                <a:ea typeface="Calibri" panose="020F0502020204030204" pitchFamily="34" charset="0"/>
                <a:cs typeface="Times New Roman" panose="02020603050405020304" pitchFamily="18" charset="0"/>
              </a:rPr>
              <a:t> transactions. </a:t>
            </a:r>
          </a:p>
          <a:p>
            <a:pPr lvl="1"/>
            <a:r>
              <a:rPr lang="en-US" dirty="0">
                <a:latin typeface="Times New Roman" panose="02020603050405020304" pitchFamily="18" charset="0"/>
                <a:ea typeface="Calibri" panose="020F0502020204030204" pitchFamily="34" charset="0"/>
                <a:cs typeface="Times New Roman" panose="02020603050405020304" pitchFamily="18" charset="0"/>
              </a:rPr>
              <a:t>Atomicity, Consistency, Isolation and Durability</a:t>
            </a:r>
          </a:p>
          <a:p>
            <a:r>
              <a:rPr lang="en-US" dirty="0">
                <a:latin typeface="Times New Roman" panose="02020603050405020304" pitchFamily="18" charset="0"/>
                <a:ea typeface="Calibri" panose="020F0502020204030204" pitchFamily="34" charset="0"/>
                <a:cs typeface="Times New Roman" panose="02020603050405020304" pitchFamily="18" charset="0"/>
              </a:rPr>
              <a:t>In a microservice architecture, there is no single unit of work and no central database. </a:t>
            </a:r>
          </a:p>
          <a:p>
            <a:r>
              <a:rPr lang="en-US" dirty="0">
                <a:latin typeface="Times New Roman" panose="02020603050405020304" pitchFamily="18" charset="0"/>
                <a:ea typeface="Calibri" panose="020F0502020204030204" pitchFamily="34" charset="0"/>
                <a:cs typeface="Times New Roman" panose="02020603050405020304" pitchFamily="18" charset="0"/>
              </a:rPr>
              <a:t>The business logic is distributed across various native transactions. </a:t>
            </a:r>
          </a:p>
          <a:p>
            <a:r>
              <a:rPr lang="en-US" dirty="0">
                <a:latin typeface="Times New Roman" panose="02020603050405020304" pitchFamily="18" charset="0"/>
                <a:ea typeface="Calibri" panose="020F0502020204030204" pitchFamily="34" charset="0"/>
                <a:cs typeface="Times New Roman" panose="02020603050405020304" pitchFamily="18" charset="0"/>
              </a:rPr>
              <a:t>This means that in a microservice architecture, a single transaction unit of work cannot be used across databases, which violates the rule of an </a:t>
            </a:r>
            <a:r>
              <a:rPr lang="en-US" b="1" dirty="0">
                <a:latin typeface="Times New Roman" panose="02020603050405020304" pitchFamily="18" charset="0"/>
                <a:ea typeface="Calibri" panose="020F0502020204030204" pitchFamily="34" charset="0"/>
                <a:cs typeface="Times New Roman" panose="02020603050405020304" pitchFamily="18" charset="0"/>
              </a:rPr>
              <a:t>ACID</a:t>
            </a:r>
            <a:r>
              <a:rPr lang="en-US" dirty="0">
                <a:latin typeface="Times New Roman" panose="02020603050405020304" pitchFamily="18" charset="0"/>
                <a:ea typeface="Calibri" panose="020F0502020204030204" pitchFamily="34" charset="0"/>
                <a:cs typeface="Times New Roman" panose="02020603050405020304" pitchFamily="18" charset="0"/>
              </a:rPr>
              <a:t> transaction, but it is necessary for data consistency</a:t>
            </a:r>
          </a:p>
          <a:p>
            <a:pPr>
              <a:buFont typeface="Courier New" panose="02070309020205020404" pitchFamily="49" charset="0"/>
              <a:buChar char="o"/>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2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Possible Solution</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13</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rmAutofit/>
          </a:bodyPr>
          <a:lstStyle/>
          <a:p>
            <a:pPr marL="0" indent="0">
              <a:buNone/>
            </a:pPr>
            <a:r>
              <a:rPr lang="en-US" dirty="0">
                <a:latin typeface="Times New Roman" panose="02020603050405020304" pitchFamily="18" charset="0"/>
                <a:ea typeface="Calibri" panose="020F0502020204030204" pitchFamily="34" charset="0"/>
                <a:cs typeface="Times New Roman" panose="02020603050405020304" pitchFamily="18" charset="0"/>
              </a:rPr>
              <a:t>To begin with, there is no single solution that works well in every situation. Depending primarily on the use case, various solutions can be implemented. In a microservice architecture there are two main approaches to maintaining data consistency: </a:t>
            </a: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Distributed Transaction </a:t>
            </a:r>
          </a:p>
          <a:p>
            <a:endParaRPr lang="en-US" dirty="0"/>
          </a:p>
          <a:p>
            <a:r>
              <a:rPr lang="en-US" dirty="0">
                <a:latin typeface="Times New Roman" panose="02020603050405020304" pitchFamily="18" charset="0"/>
                <a:ea typeface="Calibri" panose="020F0502020204030204" pitchFamily="34" charset="0"/>
                <a:cs typeface="Times New Roman" panose="02020603050405020304" pitchFamily="18" charset="0"/>
              </a:rPr>
              <a:t>Eventual Consistency</a:t>
            </a:r>
          </a:p>
          <a:p>
            <a:pPr>
              <a:buFont typeface="Courier New" panose="02070309020205020404" pitchFamily="49" charset="0"/>
              <a:buChar char="o"/>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51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Possible Solution</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14</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rm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Distributed Transaction </a:t>
            </a:r>
          </a:p>
          <a:p>
            <a:pPr marL="457200" lvl="1" indent="0" algn="just">
              <a:buNone/>
            </a:pPr>
            <a:r>
              <a:rPr lang="en-US" sz="2500" dirty="0">
                <a:latin typeface="Times New Roman" panose="02020603050405020304" pitchFamily="18" charset="0"/>
                <a:ea typeface="Calibri" panose="020F0502020204030204" pitchFamily="34" charset="0"/>
                <a:cs typeface="Times New Roman" panose="02020603050405020304" pitchFamily="18" charset="0"/>
              </a:rPr>
              <a:t>In a distributed transaction, transitions are carried out on multiple services, databases, and message queues. A distributed transaction manager ensures data integrity through all different databases. The complexity of distributed transactions is high because multiple resources are affected in a distributed transaction.</a:t>
            </a:r>
          </a:p>
          <a:p>
            <a:r>
              <a:rPr lang="en-US" dirty="0">
                <a:latin typeface="Times New Roman" panose="02020603050405020304" pitchFamily="18" charset="0"/>
                <a:ea typeface="Calibri" panose="020F0502020204030204" pitchFamily="34" charset="0"/>
                <a:cs typeface="Times New Roman" panose="02020603050405020304" pitchFamily="18" charset="0"/>
              </a:rPr>
              <a:t>Eventual Consistency</a:t>
            </a:r>
          </a:p>
          <a:p>
            <a:pPr marL="457200" lvl="1" indent="0">
              <a:buNone/>
            </a:pPr>
            <a:r>
              <a:rPr lang="en-US" sz="2500" dirty="0">
                <a:latin typeface="Times New Roman" panose="02020603050405020304" pitchFamily="18" charset="0"/>
                <a:ea typeface="Calibri" panose="020F0502020204030204" pitchFamily="34" charset="0"/>
                <a:cs typeface="Times New Roman" panose="02020603050405020304" pitchFamily="18" charset="0"/>
              </a:rPr>
              <a:t>The eventual consistency model emphasizes high availability in distributed systems. In this model, discrepancies are tolerated for a brief period until the distributed data problem is solved. This model uses the BASE database model instead of following distributed ACID transactions between microservices. As comp</a:t>
            </a:r>
          </a:p>
        </p:txBody>
      </p:sp>
    </p:spTree>
    <p:extLst>
      <p:ext uri="{BB962C8B-B14F-4D97-AF65-F5344CB8AC3E}">
        <p14:creationId xmlns:p14="http://schemas.microsoft.com/office/powerpoint/2010/main" val="295777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BASE Model</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15</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rmAutofit lnSpcReduction="10000"/>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As compared </a:t>
            </a:r>
            <a:r>
              <a:rPr lang="en-US" b="1" dirty="0">
                <a:latin typeface="Times New Roman" panose="02020603050405020304" pitchFamily="18" charset="0"/>
                <a:ea typeface="Calibri" panose="020F0502020204030204" pitchFamily="34" charset="0"/>
                <a:cs typeface="Times New Roman" panose="02020603050405020304" pitchFamily="18" charset="0"/>
              </a:rPr>
              <a:t>ACID</a:t>
            </a:r>
            <a:r>
              <a:rPr lang="en-US" dirty="0">
                <a:latin typeface="Times New Roman" panose="02020603050405020304" pitchFamily="18" charset="0"/>
                <a:ea typeface="Calibri" panose="020F0502020204030204" pitchFamily="34" charset="0"/>
                <a:cs typeface="Times New Roman" panose="02020603050405020304" pitchFamily="18" charset="0"/>
              </a:rPr>
              <a:t> model which delivers consistency, the BASE database model offers high availability. The eventual consistency model is used by the common pattern known as SAGA</a:t>
            </a: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1"/>
            <a:r>
              <a:rPr lang="en-US" sz="2500" b="1"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B</a:t>
            </a:r>
            <a:r>
              <a:rPr lang="en-US" sz="2500" u="sng" dirty="0">
                <a:latin typeface="Times New Roman" panose="02020603050405020304" pitchFamily="18" charset="0"/>
                <a:ea typeface="Calibri" panose="020F0502020204030204" pitchFamily="34" charset="0"/>
                <a:cs typeface="Times New Roman" panose="02020603050405020304" pitchFamily="18" charset="0"/>
              </a:rPr>
              <a:t>asically </a:t>
            </a:r>
            <a:r>
              <a:rPr lang="en-US" sz="2500" b="1"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A</a:t>
            </a:r>
            <a:r>
              <a:rPr lang="en-US" sz="2500" u="sng" dirty="0">
                <a:latin typeface="Times New Roman" panose="02020603050405020304" pitchFamily="18" charset="0"/>
                <a:ea typeface="Calibri" panose="020F0502020204030204" pitchFamily="34" charset="0"/>
                <a:cs typeface="Times New Roman" panose="02020603050405020304" pitchFamily="18" charset="0"/>
              </a:rPr>
              <a:t>vailable</a:t>
            </a:r>
            <a:r>
              <a:rPr lang="en-US" sz="2500" dirty="0">
                <a:latin typeface="Times New Roman" panose="02020603050405020304" pitchFamily="18" charset="0"/>
                <a:ea typeface="Calibri" panose="020F0502020204030204" pitchFamily="34" charset="0"/>
                <a:cs typeface="Times New Roman" panose="02020603050405020304" pitchFamily="18" charset="0"/>
              </a:rPr>
              <a:t>: It replicates the data among the nodes of the database cluster to guarantee its availability.</a:t>
            </a:r>
          </a:p>
          <a:p>
            <a:pPr marL="457200" lvl="1" indent="0">
              <a:buNone/>
            </a:pPr>
            <a:r>
              <a:rPr lang="en-US" sz="2500" dirty="0">
                <a:latin typeface="Times New Roman" panose="02020603050405020304" pitchFamily="18" charset="0"/>
                <a:ea typeface="Calibri" panose="020F0502020204030204" pitchFamily="34" charset="0"/>
                <a:cs typeface="Times New Roman" panose="02020603050405020304" pitchFamily="18" charset="0"/>
              </a:rPr>
              <a:t> </a:t>
            </a:r>
          </a:p>
          <a:p>
            <a:pPr lvl="1"/>
            <a:r>
              <a:rPr lang="en-US" sz="2500" b="1"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a:t>
            </a:r>
            <a:r>
              <a:rPr lang="en-US" sz="2500" u="sng" dirty="0">
                <a:latin typeface="Times New Roman" panose="02020603050405020304" pitchFamily="18" charset="0"/>
                <a:ea typeface="Calibri" panose="020F0502020204030204" pitchFamily="34" charset="0"/>
                <a:cs typeface="Times New Roman" panose="02020603050405020304" pitchFamily="18" charset="0"/>
              </a:rPr>
              <a:t>oft State</a:t>
            </a:r>
            <a:r>
              <a:rPr lang="en-US" sz="2500" dirty="0">
                <a:latin typeface="Times New Roman" panose="02020603050405020304" pitchFamily="18" charset="0"/>
                <a:ea typeface="Calibri" panose="020F0502020204030204" pitchFamily="34" charset="0"/>
                <a:cs typeface="Times New Roman" panose="02020603050405020304" pitchFamily="18" charset="0"/>
              </a:rPr>
              <a:t>: Data may fluctuate over time due to a lack of significant consistency. The developers are in charge of maintaining consistency.</a:t>
            </a:r>
          </a:p>
          <a:p>
            <a:pPr marL="457200" lvl="1" indent="0">
              <a:buNone/>
            </a:pP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pPr lvl="1"/>
            <a:r>
              <a:rPr lang="en-US" sz="2500" b="1" u="sng"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E</a:t>
            </a:r>
            <a:r>
              <a:rPr lang="en-US" sz="2500" u="sng" dirty="0">
                <a:latin typeface="Times New Roman" panose="02020603050405020304" pitchFamily="18" charset="0"/>
                <a:ea typeface="Calibri" panose="020F0502020204030204" pitchFamily="34" charset="0"/>
                <a:cs typeface="Times New Roman" panose="02020603050405020304" pitchFamily="18" charset="0"/>
              </a:rPr>
              <a:t>ventual Consistency</a:t>
            </a:r>
            <a:r>
              <a:rPr lang="en-US" sz="2500" dirty="0">
                <a:latin typeface="Times New Roman" panose="02020603050405020304" pitchFamily="18" charset="0"/>
                <a:ea typeface="Calibri" panose="020F0502020204030204" pitchFamily="34" charset="0"/>
                <a:cs typeface="Times New Roman" panose="02020603050405020304" pitchFamily="18" charset="0"/>
              </a:rPr>
              <a:t>: Although immediate consistency may not be attainable with the BASE, it will be achieved gradually ensured relatively after a short time.</a:t>
            </a:r>
          </a:p>
        </p:txBody>
      </p:sp>
    </p:spTree>
    <p:extLst>
      <p:ext uri="{BB962C8B-B14F-4D97-AF65-F5344CB8AC3E}">
        <p14:creationId xmlns:p14="http://schemas.microsoft.com/office/powerpoint/2010/main" val="1674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183374" y="2735919"/>
            <a:ext cx="9825251" cy="1386161"/>
          </a:xfrm>
        </p:spPr>
        <p:txBody>
          <a:bodyPr>
            <a:normAutofit/>
          </a:bodyPr>
          <a:lstStyle/>
          <a:p>
            <a:pPr algn="ctr"/>
            <a:r>
              <a:rPr lang="en-US" sz="4000" dirty="0">
                <a:solidFill>
                  <a:schemeClr val="accent1">
                    <a:lumMod val="75000"/>
                  </a:schemeClr>
                </a:solidFill>
              </a:rPr>
              <a:t>Pros &amp; Cons of Microservices Data Consistency Approaches</a:t>
            </a:r>
            <a:endParaRPr lang="en-PK" sz="4000"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16</a:t>
            </a:fld>
            <a:endParaRPr lang="en-US"/>
          </a:p>
        </p:txBody>
      </p:sp>
    </p:spTree>
    <p:extLst>
      <p:ext uri="{BB962C8B-B14F-4D97-AF65-F5344CB8AC3E}">
        <p14:creationId xmlns:p14="http://schemas.microsoft.com/office/powerpoint/2010/main" val="283332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fontScale="90000"/>
          </a:bodyPr>
          <a:lstStyle/>
          <a:p>
            <a:pPr algn="ctr"/>
            <a:r>
              <a:rPr lang="en-US" dirty="0"/>
              <a:t>Microservice - Data Consistency Approaches</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17</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ctr">
            <a:normAutofit/>
          </a:bodyPr>
          <a:lstStyle/>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2PC (Two Phase Commit)</a:t>
            </a:r>
          </a:p>
          <a:p>
            <a:pPr>
              <a:buFont typeface="Courier New" panose="02070309020205020404" pitchFamily="49" charset="0"/>
              <a:buChar char="o"/>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SAGAS Pattern</a:t>
            </a:r>
          </a:p>
          <a:p>
            <a:pPr>
              <a:buFont typeface="Courier New" panose="02070309020205020404" pitchFamily="49" charset="0"/>
              <a:buChar char="o"/>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SEATA</a:t>
            </a:r>
          </a:p>
          <a:p>
            <a:pPr>
              <a:buFont typeface="Courier New" panose="02070309020205020404" pitchFamily="49" charset="0"/>
              <a:buChar char="o"/>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20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a:t>Two Phase Commit – 2PC</a:t>
            </a:r>
            <a:endParaRPr lang="en-US"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18</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5748580" cy="4652963"/>
          </a:xfrm>
        </p:spPr>
        <p:txBody>
          <a:bodyPr anchor="t">
            <a:normAutofit/>
          </a:bodyPr>
          <a:lstStyle/>
          <a:p>
            <a:pPr>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In 2PC, a coordinator transaction observes the whole business process’s integrity. If all sub-transactions are complete successfully, it commits the transaction successfully. On the other hand, if any sub-transaction fails to complete, the coordinator transaction calls rollback all successful transactions to a consistent state</a:t>
            </a:r>
          </a:p>
          <a:p>
            <a:pPr>
              <a:buFont typeface="Courier New" panose="02070309020205020404" pitchFamily="49" charset="0"/>
              <a:buChar char="o"/>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D11DA7-B90B-0682-590E-4926DF830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780" y="1524000"/>
            <a:ext cx="5067945" cy="4638692"/>
          </a:xfrm>
          <a:prstGeom prst="rect">
            <a:avLst/>
          </a:prstGeom>
        </p:spPr>
      </p:pic>
    </p:spTree>
    <p:extLst>
      <p:ext uri="{BB962C8B-B14F-4D97-AF65-F5344CB8AC3E}">
        <p14:creationId xmlns:p14="http://schemas.microsoft.com/office/powerpoint/2010/main" val="304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SAGA Pattern</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19</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199" y="1524000"/>
            <a:ext cx="10515599" cy="2087105"/>
          </a:xfrm>
        </p:spPr>
        <p:txBody>
          <a:bodyPr anchor="t">
            <a:normAutofit fontScale="92500" lnSpcReduction="20000"/>
          </a:bodyPr>
          <a:lstStyle/>
          <a:p>
            <a:pPr>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The Saga pattern handle transaction in a distributed manner. Transaction control is dependent upon each microservices as compared to a whole transaction handling all microservices.</a:t>
            </a:r>
          </a:p>
          <a:p>
            <a:pPr>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All transactions will be executed sequentially one after another. If any subsequent microservice failed to complete its transaction, a compensation action will be triggered to roll back the transaction to maintain consistency.</a:t>
            </a:r>
          </a:p>
          <a:p>
            <a:pPr>
              <a:buFont typeface="Courier New" panose="02070309020205020404" pitchFamily="49" charset="0"/>
              <a:buChar char="o"/>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D10F0752-F413-15E2-D1AE-CB8D550CD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047" y="3752229"/>
            <a:ext cx="6763045" cy="2262683"/>
          </a:xfrm>
          <a:prstGeom prst="rect">
            <a:avLst/>
          </a:prstGeom>
        </p:spPr>
      </p:pic>
    </p:spTree>
    <p:extLst>
      <p:ext uri="{BB962C8B-B14F-4D97-AF65-F5344CB8AC3E}">
        <p14:creationId xmlns:p14="http://schemas.microsoft.com/office/powerpoint/2010/main" val="14875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838200" y="1538513"/>
            <a:ext cx="10515600" cy="500039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Research Objectives</a:t>
            </a:r>
          </a:p>
          <a:p>
            <a:r>
              <a:rPr lang="en-US" dirty="0">
                <a:latin typeface="Times New Roman" panose="02020603050405020304" pitchFamily="18" charset="0"/>
                <a:cs typeface="Times New Roman" panose="02020603050405020304" pitchFamily="18" charset="0"/>
              </a:rPr>
              <a:t>Research Roadmap</a:t>
            </a:r>
          </a:p>
          <a:p>
            <a:r>
              <a:rPr lang="en-US" dirty="0">
                <a:latin typeface="Times New Roman" panose="02020603050405020304" pitchFamily="18" charset="0"/>
                <a:cs typeface="Times New Roman" panose="02020603050405020304" pitchFamily="18" charset="0"/>
              </a:rPr>
              <a:t>Objectives Breakdown</a:t>
            </a:r>
          </a:p>
          <a:p>
            <a:r>
              <a:rPr lang="en-US" dirty="0">
                <a:latin typeface="Times New Roman" panose="02020603050405020304" pitchFamily="18" charset="0"/>
                <a:cs typeface="Times New Roman" panose="02020603050405020304" pitchFamily="18" charset="0"/>
              </a:rPr>
              <a:t>Objective – </a:t>
            </a:r>
            <a:r>
              <a:rPr lang="en-US" sz="2200" dirty="0">
                <a:latin typeface="Times New Roman" panose="02020603050405020304" pitchFamily="18" charset="0"/>
                <a:cs typeface="Times New Roman" panose="02020603050405020304" pitchFamily="18" charset="0"/>
              </a:rPr>
              <a:t>Part 1</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Design Principles</a:t>
            </a:r>
          </a:p>
          <a:p>
            <a:pPr lvl="1"/>
            <a:r>
              <a:rPr lang="en-US" dirty="0">
                <a:latin typeface="Times New Roman" panose="02020603050405020304" pitchFamily="18" charset="0"/>
                <a:cs typeface="Times New Roman" panose="02020603050405020304" pitchFamily="18" charset="0"/>
              </a:rPr>
              <a:t>Implementation Ratio</a:t>
            </a:r>
          </a:p>
          <a:p>
            <a:pPr lvl="1"/>
            <a:r>
              <a:rPr lang="en-US" dirty="0">
                <a:latin typeface="Times New Roman" panose="02020603050405020304" pitchFamily="18" charset="0"/>
                <a:cs typeface="Times New Roman" panose="02020603050405020304" pitchFamily="18" charset="0"/>
              </a:rPr>
              <a:t>Partial Migrations</a:t>
            </a:r>
          </a:p>
          <a:p>
            <a:pPr lvl="1"/>
            <a:r>
              <a:rPr lang="en-US" dirty="0">
                <a:latin typeface="Times New Roman" panose="02020603050405020304" pitchFamily="18" charset="0"/>
                <a:cs typeface="Times New Roman" panose="02020603050405020304" pitchFamily="18" charset="0"/>
              </a:rPr>
              <a:t>Migration Issues</a:t>
            </a:r>
          </a:p>
          <a:p>
            <a:r>
              <a:rPr lang="en-US" dirty="0">
                <a:latin typeface="Times New Roman" panose="02020603050405020304" pitchFamily="18" charset="0"/>
                <a:cs typeface="Times New Roman" panose="02020603050405020304" pitchFamily="18" charset="0"/>
              </a:rPr>
              <a:t>Objective – </a:t>
            </a:r>
            <a:r>
              <a:rPr lang="en-US" sz="2200" dirty="0">
                <a:latin typeface="Times New Roman" panose="02020603050405020304" pitchFamily="18" charset="0"/>
                <a:cs typeface="Times New Roman" panose="02020603050405020304" pitchFamily="18" charset="0"/>
              </a:rPr>
              <a:t>Part 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Progress</a:t>
            </a:r>
          </a:p>
          <a:p>
            <a:r>
              <a:rPr lang="en-US" dirty="0">
                <a:latin typeface="Times New Roman" panose="02020603050405020304" pitchFamily="18" charset="0"/>
                <a:cs typeface="Times New Roman" panose="02020603050405020304" pitchFamily="18" charset="0"/>
              </a:rPr>
              <a:t>Q&amp;A</a:t>
            </a:r>
          </a:p>
        </p:txBody>
      </p:sp>
      <p:sp>
        <p:nvSpPr>
          <p:cNvPr id="4" name="Slide Number Placeholder 3"/>
          <p:cNvSpPr>
            <a:spLocks noGrp="1"/>
          </p:cNvSpPr>
          <p:nvPr>
            <p:ph type="sldNum" sz="quarter" idx="12"/>
          </p:nvPr>
        </p:nvSpPr>
        <p:spPr/>
        <p:txBody>
          <a:bodyPr/>
          <a:lstStyle/>
          <a:p>
            <a:fld id="{C7221504-9B11-43A7-9941-504061FC6673}" type="slidenum">
              <a:rPr lang="en-US" smtClean="0"/>
              <a:t>2</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351349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SAGA Pattern: Orchestration</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20</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4663698" cy="4706319"/>
          </a:xfrm>
        </p:spPr>
        <p:txBody>
          <a:bodyPr anchor="t">
            <a:normAutofit lnSpcReduction="10000"/>
          </a:bodyPr>
          <a:lstStyle/>
          <a:p>
            <a:pPr>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In orchestration, transactions are sequenced in accordance with business logic by a coordinator service known as Saga Execution Orchestrator (SEG). The orchestrator chooses which operation needs to be carried out. The orchestrator should reverse the prior actions if an operation fails, this process is called compensation operation.</a:t>
            </a:r>
          </a:p>
          <a:p>
            <a:pPr>
              <a:buFont typeface="Courier New" panose="02070309020205020404" pitchFamily="49" charset="0"/>
              <a:buChar char="o"/>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33106F-3F16-A03C-8979-3614112E0934}"/>
              </a:ext>
            </a:extLst>
          </p:cNvPr>
          <p:cNvPicPr>
            <a:picLocks noChangeAspect="1"/>
          </p:cNvPicPr>
          <p:nvPr/>
        </p:nvPicPr>
        <p:blipFill>
          <a:blip r:embed="rId2"/>
          <a:stretch>
            <a:fillRect/>
          </a:stretch>
        </p:blipFill>
        <p:spPr>
          <a:xfrm>
            <a:off x="6884805" y="1138777"/>
            <a:ext cx="3381847" cy="4667901"/>
          </a:xfrm>
          <a:prstGeom prst="rect">
            <a:avLst/>
          </a:prstGeom>
        </p:spPr>
      </p:pic>
    </p:spTree>
    <p:extLst>
      <p:ext uri="{BB962C8B-B14F-4D97-AF65-F5344CB8AC3E}">
        <p14:creationId xmlns:p14="http://schemas.microsoft.com/office/powerpoint/2010/main" val="93944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SAGA Pattern: Choreography</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21</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4663698" cy="4706319"/>
          </a:xfrm>
        </p:spPr>
        <p:txBody>
          <a:bodyPr anchor="t">
            <a:normAutofit lnSpcReduction="10000"/>
          </a:bodyPr>
          <a:lstStyle/>
          <a:p>
            <a:pPr>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In choreography, an event broker has a primary role if you want to coordinate between microservices and have a mechanism of sending messages between them whenever anything occurs.</a:t>
            </a:r>
          </a:p>
          <a:p>
            <a:pPr>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Following the completion of a task, each service creates an event, and each service monitors events to take appropriate action.</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A2E429-BC76-6F50-CBCC-2B9E6FD0EC3A}"/>
              </a:ext>
            </a:extLst>
          </p:cNvPr>
          <p:cNvPicPr>
            <a:picLocks noChangeAspect="1"/>
          </p:cNvPicPr>
          <p:nvPr/>
        </p:nvPicPr>
        <p:blipFill>
          <a:blip r:embed="rId2"/>
          <a:stretch>
            <a:fillRect/>
          </a:stretch>
        </p:blipFill>
        <p:spPr>
          <a:xfrm>
            <a:off x="6690104" y="1212394"/>
            <a:ext cx="3572374" cy="4563112"/>
          </a:xfrm>
          <a:prstGeom prst="rect">
            <a:avLst/>
          </a:prstGeom>
        </p:spPr>
      </p:pic>
    </p:spTree>
    <p:extLst>
      <p:ext uri="{BB962C8B-B14F-4D97-AF65-F5344CB8AC3E}">
        <p14:creationId xmlns:p14="http://schemas.microsoft.com/office/powerpoint/2010/main" val="388937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SAGA Pattern: SEATA</a:t>
            </a:r>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22</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5257800" cy="4706319"/>
          </a:xfrm>
        </p:spPr>
        <p:txBody>
          <a:bodyPr anchor="t">
            <a:normAutofit fontScale="92500" lnSpcReduction="10000"/>
          </a:bodyPr>
          <a:lstStyle/>
          <a:p>
            <a:pPr>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SEATA is an open-source framework for handling distributed transactions based on java. SEATA works on different modes in which  XA, TCC, and Saga are included.</a:t>
            </a:r>
          </a:p>
          <a:p>
            <a:pPr>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In SEATA XA mode is implemented as a 2PC model and Saga works as it is. </a:t>
            </a:r>
          </a:p>
          <a:p>
            <a:pPr>
              <a:buFont typeface="Courier New" panose="02070309020205020404" pitchFamily="49" charset="0"/>
              <a:buChar char="o"/>
            </a:pPr>
            <a:r>
              <a:rPr lang="en-US" dirty="0">
                <a:latin typeface="Times New Roman" panose="02020603050405020304" pitchFamily="18" charset="0"/>
                <a:ea typeface="Calibri" panose="020F0502020204030204" pitchFamily="34" charset="0"/>
                <a:cs typeface="Times New Roman" panose="02020603050405020304" pitchFamily="18" charset="0"/>
              </a:rPr>
              <a:t>TCC works on a Try, Confirm and Cancel basis. In the trial phase, all sub-transaction participated in the distributed transaction to acquire business resources.</a:t>
            </a:r>
          </a:p>
        </p:txBody>
      </p:sp>
      <p:pic>
        <p:nvPicPr>
          <p:cNvPr id="6" name="Picture 5" descr="Graphical user interface, diagram&#10;&#10;Description automatically generated">
            <a:extLst>
              <a:ext uri="{FF2B5EF4-FFF2-40B4-BE49-F238E27FC236}">
                <a16:creationId xmlns:a16="http://schemas.microsoft.com/office/drawing/2014/main" id="{C6311E66-337E-E664-62D7-882C7BBF4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000" y="2195996"/>
            <a:ext cx="4143375" cy="3362325"/>
          </a:xfrm>
          <a:prstGeom prst="rect">
            <a:avLst/>
          </a:prstGeom>
        </p:spPr>
      </p:pic>
    </p:spTree>
    <p:extLst>
      <p:ext uri="{BB962C8B-B14F-4D97-AF65-F5344CB8AC3E}">
        <p14:creationId xmlns:p14="http://schemas.microsoft.com/office/powerpoint/2010/main" val="139607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charRg st="160" end="233"/>
                                            </p:txEl>
                                          </p:spTgt>
                                        </p:tgtEl>
                                        <p:attrNameLst>
                                          <p:attrName>style.visibility</p:attrName>
                                        </p:attrNameLst>
                                      </p:cBhvr>
                                      <p:to>
                                        <p:strVal val="visible"/>
                                      </p:to>
                                    </p:set>
                                    <p:anim calcmode="lin" valueType="num">
                                      <p:cBhvr additive="base">
                                        <p:cTn id="13" dur="500" fill="hold"/>
                                        <p:tgtEl>
                                          <p:spTgt spid="9">
                                            <p:txEl>
                                              <p:charRg st="160" end="2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charRg st="160" end="2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charRg st="233" end="394"/>
                                            </p:txEl>
                                          </p:spTgt>
                                        </p:tgtEl>
                                        <p:attrNameLst>
                                          <p:attrName>style.visibility</p:attrName>
                                        </p:attrNameLst>
                                      </p:cBhvr>
                                      <p:to>
                                        <p:strVal val="visible"/>
                                      </p:to>
                                    </p:set>
                                    <p:anim calcmode="lin" valueType="num">
                                      <p:cBhvr additive="base">
                                        <p:cTn id="19" dur="500" fill="hold"/>
                                        <p:tgtEl>
                                          <p:spTgt spid="9">
                                            <p:txEl>
                                              <p:charRg st="233" end="39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charRg st="233" end="39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183374" y="2735919"/>
            <a:ext cx="9825251" cy="1386161"/>
          </a:xfrm>
        </p:spPr>
        <p:txBody>
          <a:bodyPr>
            <a:normAutofit/>
          </a:bodyPr>
          <a:lstStyle/>
          <a:p>
            <a:pPr algn="ctr"/>
            <a:r>
              <a:rPr lang="en-US" sz="4000" dirty="0">
                <a:solidFill>
                  <a:schemeClr val="accent1">
                    <a:lumMod val="75000"/>
                  </a:schemeClr>
                </a:solidFill>
              </a:rPr>
              <a:t>Research Work</a:t>
            </a:r>
            <a:br>
              <a:rPr lang="en-US" sz="4000" dirty="0">
                <a:solidFill>
                  <a:schemeClr val="accent1">
                    <a:lumMod val="75000"/>
                  </a:schemeClr>
                </a:solidFill>
              </a:rPr>
            </a:br>
            <a:r>
              <a:rPr lang="en-US" sz="4000" dirty="0"/>
              <a:t>Limitations</a:t>
            </a:r>
            <a:endParaRPr lang="en-PK" sz="4000"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23</a:t>
            </a:fld>
            <a:endParaRPr lang="en-US"/>
          </a:p>
        </p:txBody>
      </p:sp>
    </p:spTree>
    <p:extLst>
      <p:ext uri="{BB962C8B-B14F-4D97-AF65-F5344CB8AC3E}">
        <p14:creationId xmlns:p14="http://schemas.microsoft.com/office/powerpoint/2010/main" val="335949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Two Phase Commit</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24</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rmAutofit/>
          </a:bodyPr>
          <a:lstStyle/>
          <a:p>
            <a:r>
              <a:rPr lang="en-US" sz="2500" dirty="0">
                <a:latin typeface="Times New Roman" panose="02020603050405020304" pitchFamily="18" charset="0"/>
                <a:ea typeface="Calibri" panose="020F0502020204030204" pitchFamily="34" charset="0"/>
                <a:cs typeface="Times New Roman" panose="02020603050405020304" pitchFamily="18" charset="0"/>
              </a:rPr>
              <a:t>There is no mechanism to roll back the other transaction if one microservice goes down during the commit step. </a:t>
            </a:r>
          </a:p>
          <a:p>
            <a:r>
              <a:rPr lang="en-US" sz="2500" dirty="0">
                <a:latin typeface="Times New Roman" panose="02020603050405020304" pitchFamily="18" charset="0"/>
                <a:ea typeface="Calibri" panose="020F0502020204030204" pitchFamily="34" charset="0"/>
                <a:cs typeface="Times New Roman" panose="02020603050405020304" pitchFamily="18" charset="0"/>
              </a:rPr>
              <a:t>While the slowest service completes its confirmation, other services must wait. Until the entire transaction is finished, the resources needed by the services remain locked. </a:t>
            </a:r>
          </a:p>
          <a:p>
            <a:r>
              <a:rPr lang="en-US" sz="2500" dirty="0">
                <a:latin typeface="Times New Roman" panose="02020603050405020304" pitchFamily="18" charset="0"/>
                <a:ea typeface="Calibri" panose="020F0502020204030204" pitchFamily="34" charset="0"/>
                <a:cs typeface="Times New Roman" panose="02020603050405020304" pitchFamily="18" charset="0"/>
              </a:rPr>
              <a:t>Due to their reliance on the transaction coordinator, 2PC commits are slow by design. This can lead to scalability problems, especially in microservices-based applications and in scenarios where there are a lot of services involved in a roll-back.</a:t>
            </a:r>
          </a:p>
        </p:txBody>
      </p:sp>
    </p:spTree>
    <p:extLst>
      <p:ext uri="{BB962C8B-B14F-4D97-AF65-F5344CB8AC3E}">
        <p14:creationId xmlns:p14="http://schemas.microsoft.com/office/powerpoint/2010/main" val="295573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SAGA Pattern </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25</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rmAutofit/>
          </a:bodyPr>
          <a:lstStyle/>
          <a:p>
            <a:r>
              <a:rPr lang="en-US" sz="2500" dirty="0">
                <a:latin typeface="Times New Roman" panose="02020603050405020304" pitchFamily="18" charset="0"/>
                <a:ea typeface="Calibri" panose="020F0502020204030204" pitchFamily="34" charset="0"/>
                <a:cs typeface="Times New Roman" panose="02020603050405020304" pitchFamily="18" charset="0"/>
              </a:rPr>
              <a:t>SAGA does not provide a precise technique to estimate the length of time it will take for a system to reach a consistent state, hence eventual data consistency is not guaranteed. </a:t>
            </a:r>
          </a:p>
          <a:p>
            <a:r>
              <a:rPr lang="en-US" sz="2500" dirty="0">
                <a:latin typeface="Times New Roman" panose="02020603050405020304" pitchFamily="18" charset="0"/>
                <a:ea typeface="Calibri" panose="020F0502020204030204" pitchFamily="34" charset="0"/>
                <a:cs typeface="Times New Roman" panose="02020603050405020304" pitchFamily="18" charset="0"/>
              </a:rPr>
              <a:t>Doesn’t have read isolation, requires more work, for example, the user might view the operation being done, but it is cancelled owing to a compensation transaction in a few seconds. </a:t>
            </a:r>
          </a:p>
          <a:p>
            <a:r>
              <a:rPr lang="en-US" sz="2500" dirty="0">
                <a:latin typeface="Times New Roman" panose="02020603050405020304" pitchFamily="18" charset="0"/>
                <a:ea typeface="Calibri" panose="020F0502020204030204" pitchFamily="34" charset="0"/>
                <a:cs typeface="Times New Roman" panose="02020603050405020304" pitchFamily="18" charset="0"/>
              </a:rPr>
              <a:t>When a service instance count gets higher, it was challenging to debug </a:t>
            </a:r>
          </a:p>
          <a:p>
            <a:r>
              <a:rPr lang="en-US" sz="2500" dirty="0">
                <a:latin typeface="Times New Roman" panose="02020603050405020304" pitchFamily="18" charset="0"/>
                <a:ea typeface="Calibri" panose="020F0502020204030204" pitchFamily="34" charset="0"/>
                <a:cs typeface="Times New Roman" panose="02020603050405020304" pitchFamily="18" charset="0"/>
              </a:rPr>
              <a:t>An increase in development costs is a result of the real service developments and the compensation that goes along with them. </a:t>
            </a:r>
          </a:p>
          <a:p>
            <a:r>
              <a:rPr lang="en-US" sz="2500" dirty="0">
                <a:latin typeface="Times New Roman" panose="02020603050405020304" pitchFamily="18" charset="0"/>
                <a:ea typeface="Calibri" panose="020F0502020204030204" pitchFamily="34" charset="0"/>
                <a:cs typeface="Times New Roman" panose="02020603050405020304" pitchFamily="18" charset="0"/>
              </a:rPr>
              <a:t>Compensation transactions make designs more complicated.</a:t>
            </a:r>
          </a:p>
        </p:txBody>
      </p:sp>
    </p:spTree>
    <p:extLst>
      <p:ext uri="{BB962C8B-B14F-4D97-AF65-F5344CB8AC3E}">
        <p14:creationId xmlns:p14="http://schemas.microsoft.com/office/powerpoint/2010/main" val="422778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SAGA Pattern: Orchestration </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26</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rmAutofit/>
          </a:bodyPr>
          <a:lstStyle/>
          <a:p>
            <a:r>
              <a:rPr lang="en-US" sz="2500" dirty="0">
                <a:latin typeface="Times New Roman" panose="02020603050405020304" pitchFamily="18" charset="0"/>
                <a:ea typeface="Calibri" panose="020F0502020204030204" pitchFamily="34" charset="0"/>
                <a:cs typeface="Times New Roman" panose="02020603050405020304" pitchFamily="18" charset="0"/>
              </a:rPr>
              <a:t>Due to the possibility of multiple calls inside the retry mechanism, compensation operation must be idempotent.</a:t>
            </a:r>
          </a:p>
          <a:p>
            <a:r>
              <a:rPr lang="en-US" sz="2500" dirty="0">
                <a:latin typeface="Times New Roman" panose="02020603050405020304" pitchFamily="18" charset="0"/>
                <a:ea typeface="Calibri" panose="020F0502020204030204" pitchFamily="34" charset="0"/>
                <a:cs typeface="Times New Roman" panose="02020603050405020304" pitchFamily="18" charset="0"/>
              </a:rPr>
              <a:t>When data has been altered by another transaction, it might not already be possible to undo the changes. </a:t>
            </a:r>
          </a:p>
          <a:p>
            <a:r>
              <a:rPr lang="en-US" sz="2500" dirty="0">
                <a:latin typeface="Times New Roman" panose="02020603050405020304" pitchFamily="18" charset="0"/>
                <a:ea typeface="Calibri" panose="020F0502020204030204" pitchFamily="34" charset="0"/>
                <a:cs typeface="Times New Roman" panose="02020603050405020304" pitchFamily="18" charset="0"/>
              </a:rPr>
              <a:t>Compensation operations have a high complexity rate in a multi-instance microservice environment.</a:t>
            </a:r>
          </a:p>
          <a:p>
            <a:pPr marL="0" indent="0">
              <a:buNone/>
            </a:pP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006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SAGA Pattern: Choreography </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27</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rmAutofit/>
          </a:bodyPr>
          <a:lstStyle/>
          <a:p>
            <a:r>
              <a:rPr lang="en-US" sz="2500" dirty="0">
                <a:latin typeface="Times New Roman" panose="02020603050405020304" pitchFamily="18" charset="0"/>
                <a:ea typeface="Calibri" panose="020F0502020204030204" pitchFamily="34" charset="0"/>
                <a:cs typeface="Times New Roman" panose="02020603050405020304" pitchFamily="18" charset="0"/>
              </a:rPr>
              <a:t>The state of the service is maintained by the event store usually worked as a message broker. States can be rebuilt by repeating an event from the event store for services. </a:t>
            </a:r>
          </a:p>
          <a:p>
            <a:pPr marL="0" indent="0">
              <a:buNone/>
            </a:pP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r>
              <a:rPr lang="en-US" sz="2500" dirty="0">
                <a:latin typeface="Times New Roman" panose="02020603050405020304" pitchFamily="18" charset="0"/>
                <a:ea typeface="Calibri" panose="020F0502020204030204" pitchFamily="34" charset="0"/>
                <a:cs typeface="Times New Roman" panose="02020603050405020304" pitchFamily="18" charset="0"/>
              </a:rPr>
              <a:t>The scope of the choreograph microservice may impact the performance of the transaction. </a:t>
            </a:r>
          </a:p>
          <a:p>
            <a:pPr marL="0" indent="0">
              <a:buNone/>
            </a:pP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r>
              <a:rPr lang="en-US" sz="2500" dirty="0">
                <a:latin typeface="Times New Roman" panose="02020603050405020304" pitchFamily="18" charset="0"/>
                <a:ea typeface="Calibri" panose="020F0502020204030204" pitchFamily="34" charset="0"/>
                <a:cs typeface="Times New Roman" panose="02020603050405020304" pitchFamily="18" charset="0"/>
              </a:rPr>
              <a:t>The higher number of steps in a transaction may lead to increase complexity, It is challenging to keep track of which services attend various events</a:t>
            </a:r>
          </a:p>
        </p:txBody>
      </p:sp>
    </p:spTree>
    <p:extLst>
      <p:ext uri="{BB962C8B-B14F-4D97-AF65-F5344CB8AC3E}">
        <p14:creationId xmlns:p14="http://schemas.microsoft.com/office/powerpoint/2010/main" val="394877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Design Considerations</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28</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rmAutofit fontScale="92500" lnSpcReduction="10000"/>
          </a:bodyPr>
          <a:lstStyle/>
          <a:p>
            <a:pPr marL="457200" indent="-457200">
              <a:buFont typeface="+mj-lt"/>
              <a:buAutoNum type="arabicPeriod"/>
            </a:pPr>
            <a:r>
              <a:rPr lang="en-US" sz="2500" dirty="0">
                <a:latin typeface="Times New Roman" panose="02020603050405020304" pitchFamily="18" charset="0"/>
                <a:ea typeface="Calibri" panose="020F0502020204030204" pitchFamily="34" charset="0"/>
                <a:cs typeface="Times New Roman" panose="02020603050405020304" pitchFamily="18" charset="0"/>
              </a:rPr>
              <a:t>If at all feasible, keep away of utilizing distributed transactions between microservices. Complex challenges arise while working with dispersed transactions.</a:t>
            </a:r>
          </a:p>
          <a:p>
            <a:pPr marL="457200" indent="-457200">
              <a:buFont typeface="+mj-lt"/>
              <a:buAutoNum type="arabicPeriod"/>
            </a:pPr>
            <a:r>
              <a:rPr lang="en-US" sz="2500" dirty="0">
                <a:latin typeface="Times New Roman" panose="02020603050405020304" pitchFamily="18" charset="0"/>
                <a:ea typeface="Calibri" panose="020F0502020204030204" pitchFamily="34" charset="0"/>
                <a:cs typeface="Times New Roman" panose="02020603050405020304" pitchFamily="18" charset="0"/>
              </a:rPr>
              <a:t>Create your system with as little reliance on distributed consistency as you can. To do this, note the following transaction boundaries.</a:t>
            </a:r>
          </a:p>
          <a:p>
            <a:pPr lvl="1"/>
            <a:r>
              <a:rPr lang="en-US" sz="2100" dirty="0">
                <a:latin typeface="Times New Roman" panose="02020603050405020304" pitchFamily="18" charset="0"/>
                <a:ea typeface="Calibri" panose="020F0502020204030204" pitchFamily="34" charset="0"/>
                <a:cs typeface="Times New Roman" panose="02020603050405020304" pitchFamily="18" charset="0"/>
              </a:rPr>
              <a:t>Decide which operations must take place inside the same work unit. For this kind of task, need strong consistency.</a:t>
            </a:r>
          </a:p>
          <a:p>
            <a:pPr lvl="1"/>
            <a:r>
              <a:rPr lang="en-US" sz="2100" dirty="0">
                <a:latin typeface="Times New Roman" panose="02020603050405020304" pitchFamily="18" charset="0"/>
                <a:ea typeface="Calibri" panose="020F0502020204030204" pitchFamily="34" charset="0"/>
                <a:cs typeface="Times New Roman" panose="02020603050405020304" pitchFamily="18" charset="0"/>
              </a:rPr>
              <a:t>Determine whether operations are consistent enough to withstand any potential delays. For this kind of procedure, use eventual consistency.</a:t>
            </a:r>
          </a:p>
          <a:p>
            <a:pPr marL="457200" indent="-457200">
              <a:buFont typeface="+mj-lt"/>
              <a:buAutoNum type="arabicPeriod"/>
            </a:pPr>
            <a:r>
              <a:rPr lang="en-US" sz="2500" dirty="0">
                <a:latin typeface="Times New Roman" panose="02020603050405020304" pitchFamily="18" charset="0"/>
                <a:ea typeface="Calibri" panose="020F0502020204030204" pitchFamily="34" charset="0"/>
                <a:cs typeface="Times New Roman" panose="02020603050405020304" pitchFamily="18" charset="0"/>
              </a:rPr>
              <a:t>If you want to use asynchronous, non-blocking service calls, think about employing event-driven architecture.</a:t>
            </a:r>
          </a:p>
          <a:p>
            <a:pPr marL="457200" indent="-457200">
              <a:buFont typeface="+mj-lt"/>
              <a:buAutoNum type="arabicPeriod"/>
            </a:pPr>
            <a:r>
              <a:rPr lang="en-US" sz="2500" dirty="0">
                <a:latin typeface="Times New Roman" panose="02020603050405020304" pitchFamily="18" charset="0"/>
                <a:ea typeface="Calibri" panose="020F0502020204030204" pitchFamily="34" charset="0"/>
                <a:cs typeface="Times New Roman" panose="02020603050405020304" pitchFamily="18" charset="0"/>
              </a:rPr>
              <a:t>To maintain consistency, create fault-tolerant systems using compensation and reconciliation procedures.</a:t>
            </a:r>
          </a:p>
          <a:p>
            <a:pPr marL="457200" indent="-457200">
              <a:buFont typeface="+mj-lt"/>
              <a:buAutoNum type="arabicPeriod"/>
            </a:pPr>
            <a:r>
              <a:rPr lang="en-US" sz="2500" dirty="0">
                <a:latin typeface="Times New Roman" panose="02020603050405020304" pitchFamily="18" charset="0"/>
                <a:ea typeface="Calibri" panose="020F0502020204030204" pitchFamily="34" charset="0"/>
                <a:cs typeface="Times New Roman" panose="02020603050405020304" pitchFamily="18" charset="0"/>
              </a:rPr>
              <a:t>A shift in perspective is necessary for creation and development of eventual consistent patterns.</a:t>
            </a:r>
          </a:p>
        </p:txBody>
      </p:sp>
    </p:spTree>
    <p:extLst>
      <p:ext uri="{BB962C8B-B14F-4D97-AF65-F5344CB8AC3E}">
        <p14:creationId xmlns:p14="http://schemas.microsoft.com/office/powerpoint/2010/main" val="212655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Demo - Log</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29</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Autofit/>
          </a:bodyPr>
          <a:lstStyle/>
          <a:p>
            <a:pPr marL="457200" indent="-457200">
              <a:buFont typeface="+mj-lt"/>
              <a:buAutoNum type="arabicPeriod"/>
            </a:pPr>
            <a:r>
              <a:rPr lang="en-US" sz="1600" dirty="0">
                <a:hlinkClick r:id="rId2"/>
              </a:rPr>
              <a:t>PhD/2PC.md at main · </a:t>
            </a:r>
            <a:r>
              <a:rPr lang="en-US" sz="1600" dirty="0" err="1">
                <a:hlinkClick r:id="rId2"/>
              </a:rPr>
              <a:t>asmryz</a:t>
            </a:r>
            <a:r>
              <a:rPr lang="en-US" sz="1600" dirty="0">
                <a:hlinkClick r:id="rId2"/>
              </a:rPr>
              <a:t>/PhD (github.com)</a:t>
            </a:r>
            <a:endParaRPr lang="en-US" sz="1600" dirty="0"/>
          </a:p>
          <a:p>
            <a:pPr marL="457200" indent="-457200">
              <a:buFont typeface="+mj-lt"/>
              <a:buAutoNum type="arabicPeriod"/>
            </a:pPr>
            <a:r>
              <a:rPr lang="en-US" sz="1600" dirty="0">
                <a:hlinkClick r:id="rId3"/>
              </a:rPr>
              <a:t>PhD/mp-shadingsphere-druid-seata-tcc.md at main · </a:t>
            </a:r>
            <a:r>
              <a:rPr lang="en-US" sz="1600" dirty="0" err="1">
                <a:hlinkClick r:id="rId3"/>
              </a:rPr>
              <a:t>asmryz</a:t>
            </a:r>
            <a:r>
              <a:rPr lang="en-US" sz="1600" dirty="0">
                <a:hlinkClick r:id="rId3"/>
              </a:rPr>
              <a:t>/PhD (github.com)</a:t>
            </a:r>
            <a:endParaRPr lang="en-US" sz="1600" dirty="0"/>
          </a:p>
          <a:p>
            <a:pPr marL="457200" indent="-457200">
              <a:buFont typeface="+mj-lt"/>
              <a:buAutoNum type="arabicPeriod"/>
            </a:pPr>
            <a:r>
              <a:rPr lang="en-US" sz="1600" dirty="0">
                <a:hlinkClick r:id="rId4"/>
              </a:rPr>
              <a:t>PhD/Saga Choreography.md at main · </a:t>
            </a:r>
            <a:r>
              <a:rPr lang="en-US" sz="1600" dirty="0" err="1">
                <a:hlinkClick r:id="rId4"/>
              </a:rPr>
              <a:t>asmryz</a:t>
            </a:r>
            <a:r>
              <a:rPr lang="en-US" sz="1600" dirty="0">
                <a:hlinkClick r:id="rId4"/>
              </a:rPr>
              <a:t>/PhD (github.com)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087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F818-CF76-456B-B3D3-A8F51D7571BA}"/>
              </a:ext>
            </a:extLst>
          </p:cNvPr>
          <p:cNvSpPr>
            <a:spLocks noGrp="1"/>
          </p:cNvSpPr>
          <p:nvPr>
            <p:ph type="title"/>
          </p:nvPr>
        </p:nvSpPr>
        <p:spPr/>
        <p:txBody>
          <a:bodyPr/>
          <a:lstStyle/>
          <a:p>
            <a:pPr algn="ctr"/>
            <a:r>
              <a:rPr lang="en-US" dirty="0"/>
              <a:t>Problem Statement</a:t>
            </a:r>
            <a:endParaRPr lang="en-PK" dirty="0"/>
          </a:p>
        </p:txBody>
      </p:sp>
      <p:sp>
        <p:nvSpPr>
          <p:cNvPr id="3" name="Content Placeholder 2">
            <a:extLst>
              <a:ext uri="{FF2B5EF4-FFF2-40B4-BE49-F238E27FC236}">
                <a16:creationId xmlns:a16="http://schemas.microsoft.com/office/drawing/2014/main" id="{C785F906-380C-4FF6-A813-54B626B0E2B4}"/>
              </a:ext>
            </a:extLst>
          </p:cNvPr>
          <p:cNvSpPr>
            <a:spLocks noGrp="1"/>
          </p:cNvSpPr>
          <p:nvPr>
            <p:ph idx="1"/>
          </p:nvPr>
        </p:nvSpPr>
        <p:spPr/>
        <p:txBody>
          <a:bodyPr anchor="ctr">
            <a:normAutofit/>
          </a:bodyPr>
          <a:lstStyle/>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Software industry heavily relies on custom data consistency implementations while using microservice architecture</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Industry have multiple microservices data consistency approaches available at their disposal, however, their adaption is limited</a:t>
            </a: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This research will:</a:t>
            </a:r>
          </a:p>
          <a:p>
            <a:pPr lvl="1"/>
            <a:r>
              <a:rPr lang="en-US" i="1" dirty="0">
                <a:latin typeface="Times New Roman" panose="02020603050405020304" pitchFamily="18" charset="0"/>
                <a:cs typeface="Times New Roman" panose="02020603050405020304" pitchFamily="18" charset="0"/>
              </a:rPr>
              <a:t>Pursue to identify the limitation of existing microservices data consistency approaches</a:t>
            </a:r>
          </a:p>
          <a:p>
            <a:pPr lvl="1"/>
            <a:r>
              <a:rPr lang="en-US" i="1" dirty="0">
                <a:latin typeface="Times New Roman" panose="02020603050405020304" pitchFamily="18" charset="0"/>
                <a:cs typeface="Times New Roman" panose="02020603050405020304" pitchFamily="18" charset="0"/>
              </a:rPr>
              <a:t>Segregate the limitations that hinder the adaptation of  microservices data consistency approaches by industry</a:t>
            </a:r>
          </a:p>
          <a:p>
            <a:pPr lvl="1"/>
            <a:r>
              <a:rPr lang="en-US" i="1" dirty="0">
                <a:latin typeface="Times New Roman" panose="02020603050405020304" pitchFamily="18" charset="0"/>
                <a:cs typeface="Times New Roman" panose="02020603050405020304" pitchFamily="18" charset="0"/>
              </a:rPr>
              <a:t>Propose potential solutions to overcome selected limitations to increase industry adaptation of microservices data consistency approaches</a:t>
            </a:r>
            <a:endParaRPr lang="en-PK" sz="4000" i="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D15D90-86B9-4379-97CB-8424C12E8CC2}"/>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2530E90E-FE0F-44D3-AFF9-5EA47307D757}"/>
              </a:ext>
            </a:extLst>
          </p:cNvPr>
          <p:cNvSpPr>
            <a:spLocks noGrp="1"/>
          </p:cNvSpPr>
          <p:nvPr>
            <p:ph type="sldNum" sz="quarter" idx="12"/>
          </p:nvPr>
        </p:nvSpPr>
        <p:spPr/>
        <p:txBody>
          <a:bodyPr/>
          <a:lstStyle/>
          <a:p>
            <a:fld id="{C7221504-9B11-43A7-9941-504061FC6673}" type="slidenum">
              <a:rPr lang="en-US" smtClean="0"/>
              <a:t>3</a:t>
            </a:fld>
            <a:endParaRPr lang="en-US"/>
          </a:p>
        </p:txBody>
      </p:sp>
    </p:spTree>
    <p:extLst>
      <p:ext uri="{BB962C8B-B14F-4D97-AF65-F5344CB8AC3E}">
        <p14:creationId xmlns:p14="http://schemas.microsoft.com/office/powerpoint/2010/main" val="113154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480670" y="1460586"/>
            <a:ext cx="11610109" cy="4766594"/>
          </a:xfrm>
        </p:spPr>
        <p:txBody>
          <a:bodyPr>
            <a:noAutofit/>
          </a:bodyPr>
          <a:lstStyle/>
          <a:p>
            <a:pPr marL="509588" indent="-509588">
              <a:lnSpc>
                <a:spcPct val="80000"/>
              </a:lnSpc>
              <a:buFont typeface="+mj-lt"/>
              <a:buAutoNum type="arabicPeriod"/>
            </a:pPr>
            <a:r>
              <a:rPr lang="en-US" sz="1500" dirty="0">
                <a:solidFill>
                  <a:srgbClr val="222222"/>
                </a:solidFill>
                <a:latin typeface="Arial" panose="020B0604020202020204" pitchFamily="34" charset="0"/>
              </a:rPr>
              <a:t> </a:t>
            </a:r>
            <a:r>
              <a:rPr lang="en-US" sz="1500" dirty="0" err="1">
                <a:solidFill>
                  <a:srgbClr val="222222"/>
                </a:solidFill>
                <a:latin typeface="Arial" panose="020B0604020202020204" pitchFamily="34" charset="0"/>
              </a:rPr>
              <a:t>Laigner</a:t>
            </a:r>
            <a:r>
              <a:rPr lang="en-US" sz="1500" dirty="0">
                <a:solidFill>
                  <a:srgbClr val="222222"/>
                </a:solidFill>
                <a:latin typeface="Arial" panose="020B0604020202020204" pitchFamily="34" charset="0"/>
              </a:rPr>
              <a:t>, R., Zhou, Y., Salles, M.A.V., Liu, Y. and Kalinowski, M., 2021. Data Management in Microservices: State of the Practice, Challenges, and Research Directions. </a:t>
            </a:r>
            <a:r>
              <a:rPr lang="en-US" sz="1500" dirty="0" err="1">
                <a:solidFill>
                  <a:srgbClr val="222222"/>
                </a:solidFill>
                <a:latin typeface="Arial" panose="020B0604020202020204" pitchFamily="34" charset="0"/>
              </a:rPr>
              <a:t>arXiv</a:t>
            </a:r>
            <a:r>
              <a:rPr lang="en-US" sz="1500" dirty="0">
                <a:solidFill>
                  <a:srgbClr val="222222"/>
                </a:solidFill>
                <a:latin typeface="Arial" panose="020B0604020202020204" pitchFamily="34" charset="0"/>
              </a:rPr>
              <a:t> preprint arXiv:2103.00170. </a:t>
            </a:r>
          </a:p>
          <a:p>
            <a:pPr marL="509588" indent="-509588">
              <a:lnSpc>
                <a:spcPct val="80000"/>
              </a:lnSpc>
              <a:buFont typeface="+mj-lt"/>
              <a:buAutoNum type="arabicPeriod"/>
            </a:pPr>
            <a:r>
              <a:rPr lang="en-US" sz="1500" dirty="0">
                <a:solidFill>
                  <a:srgbClr val="222222"/>
                </a:solidFill>
                <a:latin typeface="Arial" panose="020B0604020202020204" pitchFamily="34" charset="0"/>
              </a:rPr>
              <a:t>Xiang, Q., Peng, X., He, C., Wang, H., </a:t>
            </a:r>
            <a:r>
              <a:rPr lang="en-US" sz="1500" dirty="0" err="1">
                <a:solidFill>
                  <a:srgbClr val="222222"/>
                </a:solidFill>
                <a:latin typeface="Arial" panose="020B0604020202020204" pitchFamily="34" charset="0"/>
              </a:rPr>
              <a:t>Xie</a:t>
            </a:r>
            <a:r>
              <a:rPr lang="en-US" sz="1500" dirty="0">
                <a:solidFill>
                  <a:srgbClr val="222222"/>
                </a:solidFill>
                <a:latin typeface="Arial" panose="020B0604020202020204" pitchFamily="34" charset="0"/>
              </a:rPr>
              <a:t>, T., Liu, D., Zhang, G. and Cai, Y., 2021. No Free Lunch: Microservice Practices Reconsidered in Industry. </a:t>
            </a:r>
            <a:r>
              <a:rPr lang="en-US" sz="1500" dirty="0" err="1">
                <a:solidFill>
                  <a:srgbClr val="222222"/>
                </a:solidFill>
                <a:latin typeface="Arial" panose="020B0604020202020204" pitchFamily="34" charset="0"/>
              </a:rPr>
              <a:t>arXiv</a:t>
            </a:r>
            <a:r>
              <a:rPr lang="en-US" sz="1500" dirty="0">
                <a:solidFill>
                  <a:srgbClr val="222222"/>
                </a:solidFill>
                <a:latin typeface="Arial" panose="020B0604020202020204" pitchFamily="34" charset="0"/>
              </a:rPr>
              <a:t> preprint arXiv:2106.07321. </a:t>
            </a:r>
          </a:p>
          <a:p>
            <a:pPr marL="509588" indent="-509588">
              <a:lnSpc>
                <a:spcPct val="80000"/>
              </a:lnSpc>
              <a:buFont typeface="+mj-lt"/>
              <a:buAutoNum type="arabicPeriod"/>
            </a:pPr>
            <a:r>
              <a:rPr lang="en-US" sz="1500" dirty="0">
                <a:solidFill>
                  <a:srgbClr val="222222"/>
                </a:solidFill>
                <a:latin typeface="Arial" panose="020B0604020202020204" pitchFamily="34" charset="0"/>
              </a:rPr>
              <a:t>Waseem, M., Liang, P., Shahin, M., Ahmad, A. and </a:t>
            </a:r>
            <a:r>
              <a:rPr lang="en-US" sz="1500" dirty="0" err="1">
                <a:solidFill>
                  <a:srgbClr val="222222"/>
                </a:solidFill>
                <a:latin typeface="Arial" panose="020B0604020202020204" pitchFamily="34" charset="0"/>
              </a:rPr>
              <a:t>Nassab</a:t>
            </a:r>
            <a:r>
              <a:rPr lang="en-US" sz="1500" dirty="0">
                <a:solidFill>
                  <a:srgbClr val="222222"/>
                </a:solidFill>
                <a:latin typeface="Arial" panose="020B0604020202020204" pitchFamily="34" charset="0"/>
              </a:rPr>
              <a:t>, A.R., 2021. On the Nature of Issues in Five Open Source Microservices Systems: An Empirical Study. In Evaluation and Assessment in Software Engineering (pp. 201-210). </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BaA¡karada</a:t>
            </a:r>
            <a:r>
              <a:rPr lang="en-US" sz="1500" dirty="0">
                <a:solidFill>
                  <a:srgbClr val="222222"/>
                </a:solidFill>
                <a:latin typeface="Arial" panose="020B0604020202020204" pitchFamily="34" charset="0"/>
              </a:rPr>
              <a:t>, S., Nguyen, V. and </a:t>
            </a:r>
            <a:r>
              <a:rPr lang="en-US" sz="1500" dirty="0" err="1">
                <a:solidFill>
                  <a:srgbClr val="222222"/>
                </a:solidFill>
                <a:latin typeface="Arial" panose="020B0604020202020204" pitchFamily="34" charset="0"/>
              </a:rPr>
              <a:t>Koronios</a:t>
            </a:r>
            <a:r>
              <a:rPr lang="en-US" sz="1500" dirty="0">
                <a:solidFill>
                  <a:srgbClr val="222222"/>
                </a:solidFill>
                <a:latin typeface="Arial" panose="020B0604020202020204" pitchFamily="34" charset="0"/>
              </a:rPr>
              <a:t>, A., 2018. Architecting microservices: Practical ˚ opportunities and challenges. Journal of Computer Information Systems. </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Laigner</a:t>
            </a:r>
            <a:r>
              <a:rPr lang="en-US" sz="1500" dirty="0">
                <a:solidFill>
                  <a:srgbClr val="222222"/>
                </a:solidFill>
                <a:latin typeface="Arial" panose="020B0604020202020204" pitchFamily="34" charset="0"/>
              </a:rPr>
              <a:t>, R., Kalinowski, M., </a:t>
            </a:r>
            <a:r>
              <a:rPr lang="en-US" sz="1500" dirty="0" err="1">
                <a:solidFill>
                  <a:srgbClr val="222222"/>
                </a:solidFill>
                <a:latin typeface="Arial" panose="020B0604020202020204" pitchFamily="34" charset="0"/>
              </a:rPr>
              <a:t>Diniz</a:t>
            </a:r>
            <a:r>
              <a:rPr lang="en-US" sz="1500" dirty="0">
                <a:solidFill>
                  <a:srgbClr val="222222"/>
                </a:solidFill>
                <a:latin typeface="Arial" panose="020B0604020202020204" pitchFamily="34" charset="0"/>
              </a:rPr>
              <a:t>, P., Barros, L., Cassino, C., </a:t>
            </a:r>
            <a:r>
              <a:rPr lang="en-US" sz="1500" dirty="0" err="1">
                <a:solidFill>
                  <a:srgbClr val="222222"/>
                </a:solidFill>
                <a:latin typeface="Arial" panose="020B0604020202020204" pitchFamily="34" charset="0"/>
              </a:rPr>
              <a:t>Lemos</a:t>
            </a:r>
            <a:r>
              <a:rPr lang="en-US" sz="1500" dirty="0">
                <a:solidFill>
                  <a:srgbClr val="222222"/>
                </a:solidFill>
                <a:latin typeface="Arial" panose="020B0604020202020204" pitchFamily="34" charset="0"/>
              </a:rPr>
              <a:t>, M., Arruda, D., </a:t>
            </a:r>
            <a:r>
              <a:rPr lang="en-US" sz="1500" dirty="0" err="1">
                <a:solidFill>
                  <a:srgbClr val="222222"/>
                </a:solidFill>
                <a:latin typeface="Arial" panose="020B0604020202020204" pitchFamily="34" charset="0"/>
              </a:rPr>
              <a:t>Lifschitz</a:t>
            </a:r>
            <a:r>
              <a:rPr lang="en-US" sz="1500" dirty="0">
                <a:solidFill>
                  <a:srgbClr val="222222"/>
                </a:solidFill>
                <a:latin typeface="Arial" panose="020B0604020202020204" pitchFamily="34" charset="0"/>
              </a:rPr>
              <a:t>, S. and Zhou, Y., 2020, August. From a monolithic big data system to a microservices event-driven architecture. In 2020 46th </a:t>
            </a:r>
            <a:r>
              <a:rPr lang="en-US" sz="1500" dirty="0" err="1">
                <a:solidFill>
                  <a:srgbClr val="222222"/>
                </a:solidFill>
                <a:latin typeface="Arial" panose="020B0604020202020204" pitchFamily="34" charset="0"/>
              </a:rPr>
              <a:t>Euromicro</a:t>
            </a:r>
            <a:r>
              <a:rPr lang="en-US" sz="1500" dirty="0">
                <a:solidFill>
                  <a:srgbClr val="222222"/>
                </a:solidFill>
                <a:latin typeface="Arial" panose="020B0604020202020204" pitchFamily="34" charset="0"/>
              </a:rPr>
              <a:t> Conference on Software Engineering and Advanced Applications (SEAA) (pp. 213-220). IEEE. </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Kuryazov</a:t>
            </a:r>
            <a:r>
              <a:rPr lang="en-US" sz="1500" dirty="0">
                <a:solidFill>
                  <a:srgbClr val="222222"/>
                </a:solidFill>
                <a:latin typeface="Arial" panose="020B0604020202020204" pitchFamily="34" charset="0"/>
              </a:rPr>
              <a:t>, D., </a:t>
            </a:r>
            <a:r>
              <a:rPr lang="en-US" sz="1500" dirty="0" err="1">
                <a:solidFill>
                  <a:srgbClr val="222222"/>
                </a:solidFill>
                <a:latin typeface="Arial" panose="020B0604020202020204" pitchFamily="34" charset="0"/>
              </a:rPr>
              <a:t>Jabborov</a:t>
            </a:r>
            <a:r>
              <a:rPr lang="en-US" sz="1500" dirty="0">
                <a:solidFill>
                  <a:srgbClr val="222222"/>
                </a:solidFill>
                <a:latin typeface="Arial" panose="020B0604020202020204" pitchFamily="34" charset="0"/>
              </a:rPr>
              <a:t>, D. and </a:t>
            </a:r>
            <a:r>
              <a:rPr lang="en-US" sz="1500" dirty="0" err="1">
                <a:solidFill>
                  <a:srgbClr val="222222"/>
                </a:solidFill>
                <a:latin typeface="Arial" panose="020B0604020202020204" pitchFamily="34" charset="0"/>
              </a:rPr>
              <a:t>Khujamuratov</a:t>
            </a:r>
            <a:r>
              <a:rPr lang="en-US" sz="1500" dirty="0">
                <a:solidFill>
                  <a:srgbClr val="222222"/>
                </a:solidFill>
                <a:latin typeface="Arial" panose="020B0604020202020204" pitchFamily="34" charset="0"/>
              </a:rPr>
              <a:t>, B., 2020, October. Towards decomposing monolithic applications into microservices. In 2020 IEEE 14th International Conference on Application of Information and Communication Technologies (AICT) (pp. 1-4). IEEE. </a:t>
            </a:r>
          </a:p>
          <a:p>
            <a:pPr marL="509588" indent="-509588">
              <a:lnSpc>
                <a:spcPct val="80000"/>
              </a:lnSpc>
              <a:buFont typeface="+mj-lt"/>
              <a:buAutoNum type="arabicPeriod"/>
            </a:pPr>
            <a:r>
              <a:rPr lang="en-US" sz="1500" dirty="0">
                <a:solidFill>
                  <a:srgbClr val="222222"/>
                </a:solidFill>
                <a:latin typeface="Arial" panose="020B0604020202020204" pitchFamily="34" charset="0"/>
              </a:rPr>
              <a:t>Two Phase Commit. (2022). Available at: https://tbindi.github.io/tale/images/two.png. </a:t>
            </a:r>
          </a:p>
          <a:p>
            <a:pPr marL="509588" indent="-509588">
              <a:lnSpc>
                <a:spcPct val="80000"/>
              </a:lnSpc>
              <a:buFont typeface="+mj-lt"/>
              <a:buAutoNum type="arabicPeriod"/>
            </a:pPr>
            <a:r>
              <a:rPr lang="en-US" sz="1500" dirty="0">
                <a:solidFill>
                  <a:srgbClr val="222222"/>
                </a:solidFill>
                <a:latin typeface="Arial" panose="020B0604020202020204" pitchFamily="34" charset="0"/>
              </a:rPr>
              <a:t>Microservices in the enterprise, 2021: Real benefits, worth the challenges. (2021). IBM Market Development Insights. </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Daja</a:t>
            </a:r>
            <a:r>
              <a:rPr lang="en-US" sz="1500" dirty="0">
                <a:solidFill>
                  <a:srgbClr val="222222"/>
                </a:solidFill>
                <a:latin typeface="Arial" panose="020B0604020202020204" pitchFamily="34" charset="0"/>
              </a:rPr>
              <a:t>, D., 2020. Data Transformation: An Overview. </a:t>
            </a:r>
          </a:p>
          <a:p>
            <a:pPr marL="509588" indent="-509588">
              <a:lnSpc>
                <a:spcPct val="80000"/>
              </a:lnSpc>
              <a:buFont typeface="+mj-lt"/>
              <a:buAutoNum type="arabicPeriod"/>
            </a:pPr>
            <a:r>
              <a:rPr lang="en-US" sz="1500" dirty="0" err="1">
                <a:solidFill>
                  <a:srgbClr val="222222"/>
                </a:solidFill>
                <a:latin typeface="Arial" panose="020B0604020202020204" pitchFamily="34" charset="0"/>
              </a:rPr>
              <a:t>Laigner</a:t>
            </a:r>
            <a:r>
              <a:rPr lang="en-US" sz="1500" dirty="0">
                <a:solidFill>
                  <a:srgbClr val="222222"/>
                </a:solidFill>
                <a:latin typeface="Arial" panose="020B0604020202020204" pitchFamily="34" charset="0"/>
              </a:rPr>
              <a:t>, R., Zhou, Y. and Salles, M.A.V., 2021, June. A distributed database system for event-based microservices. In Proceedings of the 15th ACM International Conference on Distributed and Event-based Systems (pp. 25-30). </a:t>
            </a:r>
          </a:p>
        </p:txBody>
      </p:sp>
      <p:sp>
        <p:nvSpPr>
          <p:cNvPr id="4" name="Slide Number Placeholder 3"/>
          <p:cNvSpPr>
            <a:spLocks noGrp="1"/>
          </p:cNvSpPr>
          <p:nvPr>
            <p:ph type="sldNum" sz="quarter" idx="12"/>
          </p:nvPr>
        </p:nvSpPr>
        <p:spPr/>
        <p:txBody>
          <a:bodyPr/>
          <a:lstStyle/>
          <a:p>
            <a:fld id="{C7221504-9B11-43A7-9941-504061FC6673}" type="slidenum">
              <a:rPr lang="en-US" smtClean="0"/>
              <a:t>30</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3435000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384916" y="1322041"/>
            <a:ext cx="11610109" cy="4855735"/>
          </a:xfrm>
        </p:spPr>
        <p:txBody>
          <a:bodyPr>
            <a:normAutofit fontScale="92500" lnSpcReduction="10000"/>
          </a:bodyPr>
          <a:lstStyle/>
          <a:p>
            <a:pPr marL="514350" indent="-514350">
              <a:buFont typeface="+mj-lt"/>
              <a:buAutoNum type="arabicPeriod" startAt="11"/>
            </a:pPr>
            <a:r>
              <a:rPr lang="en-US" sz="1500" dirty="0" err="1">
                <a:solidFill>
                  <a:srgbClr val="222222"/>
                </a:solidFill>
                <a:latin typeface="Arial" panose="020B0604020202020204" pitchFamily="34" charset="0"/>
              </a:rPr>
              <a:t>Bailis</a:t>
            </a:r>
            <a:r>
              <a:rPr lang="en-US" sz="1500" dirty="0">
                <a:solidFill>
                  <a:srgbClr val="222222"/>
                </a:solidFill>
                <a:latin typeface="Arial" panose="020B0604020202020204" pitchFamily="34" charset="0"/>
              </a:rPr>
              <a:t>, P. and </a:t>
            </a:r>
            <a:r>
              <a:rPr lang="en-US" sz="1500" dirty="0" err="1">
                <a:solidFill>
                  <a:srgbClr val="222222"/>
                </a:solidFill>
                <a:latin typeface="Arial" panose="020B0604020202020204" pitchFamily="34" charset="0"/>
              </a:rPr>
              <a:t>Ghodsi</a:t>
            </a:r>
            <a:r>
              <a:rPr lang="en-US" sz="1500" dirty="0">
                <a:solidFill>
                  <a:srgbClr val="222222"/>
                </a:solidFill>
                <a:latin typeface="Arial" panose="020B0604020202020204" pitchFamily="34" charset="0"/>
              </a:rPr>
              <a:t>, A., 2013. Eventual consistency today: limitations, extensions, and beyond. Communications of the ACM, 56(5), pp.55-63. </a:t>
            </a:r>
          </a:p>
          <a:p>
            <a:pPr marL="514350" indent="-514350">
              <a:buFont typeface="+mj-lt"/>
              <a:buAutoNum type="arabicPeriod" startAt="11"/>
            </a:pPr>
            <a:r>
              <a:rPr lang="en-US" sz="1500" dirty="0">
                <a:solidFill>
                  <a:srgbClr val="222222"/>
                </a:solidFill>
                <a:latin typeface="Arial" panose="020B0604020202020204" pitchFamily="34" charset="0"/>
              </a:rPr>
              <a:t>Microservice Orchestration and Choreography by </a:t>
            </a:r>
            <a:r>
              <a:rPr lang="en-US" sz="1500" dirty="0" err="1">
                <a:solidFill>
                  <a:srgbClr val="222222"/>
                </a:solidFill>
                <a:latin typeface="Arial" panose="020B0604020202020204" pitchFamily="34" charset="0"/>
              </a:rPr>
              <a:t>Dev.Pro</a:t>
            </a:r>
            <a:r>
              <a:rPr lang="en-US" sz="1500" dirty="0">
                <a:solidFill>
                  <a:srgbClr val="222222"/>
                </a:solidFill>
                <a:latin typeface="Arial" panose="020B0604020202020204" pitchFamily="34" charset="0"/>
              </a:rPr>
              <a:t>. (n.d.). Available at: https://dev.pro/wp-content/uploads/2022/03/Microservice-Orchestration-andChoreography-by-Dev.Pro.png[Accessed24Jun.2022]. </a:t>
            </a:r>
          </a:p>
          <a:p>
            <a:pPr marL="514350" indent="-514350">
              <a:buFont typeface="+mj-lt"/>
              <a:buAutoNum type="arabicPeriod" startAt="11"/>
            </a:pPr>
            <a:r>
              <a:rPr lang="en-US" sz="1500" dirty="0" err="1">
                <a:solidFill>
                  <a:srgbClr val="222222"/>
                </a:solidFill>
                <a:latin typeface="Arial" panose="020B0604020202020204" pitchFamily="34" charset="0"/>
              </a:rPr>
              <a:t>Taibi</a:t>
            </a:r>
            <a:r>
              <a:rPr lang="en-US" sz="1500" dirty="0">
                <a:solidFill>
                  <a:srgbClr val="222222"/>
                </a:solidFill>
                <a:latin typeface="Arial" panose="020B0604020202020204" pitchFamily="34" charset="0"/>
              </a:rPr>
              <a:t>, D., </a:t>
            </a:r>
            <a:r>
              <a:rPr lang="en-US" sz="1500" dirty="0" err="1">
                <a:solidFill>
                  <a:srgbClr val="222222"/>
                </a:solidFill>
                <a:latin typeface="Arial" panose="020B0604020202020204" pitchFamily="34" charset="0"/>
              </a:rPr>
              <a:t>Lenarduzzi</a:t>
            </a:r>
            <a:r>
              <a:rPr lang="en-US" sz="1500" dirty="0">
                <a:solidFill>
                  <a:srgbClr val="222222"/>
                </a:solidFill>
                <a:latin typeface="Arial" panose="020B0604020202020204" pitchFamily="34" charset="0"/>
              </a:rPr>
              <a:t>, V. and </a:t>
            </a:r>
            <a:r>
              <a:rPr lang="en-US" sz="1500" dirty="0" err="1">
                <a:solidFill>
                  <a:srgbClr val="222222"/>
                </a:solidFill>
                <a:latin typeface="Arial" panose="020B0604020202020204" pitchFamily="34" charset="0"/>
              </a:rPr>
              <a:t>Pahl</a:t>
            </a:r>
            <a:r>
              <a:rPr lang="en-US" sz="1500" dirty="0">
                <a:solidFill>
                  <a:srgbClr val="222222"/>
                </a:solidFill>
                <a:latin typeface="Arial" panose="020B0604020202020204" pitchFamily="34" charset="0"/>
              </a:rPr>
              <a:t>, C., 2017. Processes, motivations, and issues for migrating to microservices architectures: An empirical investigation. IEEE Cloud Computing, 4(5), pp.22-32. </a:t>
            </a:r>
          </a:p>
          <a:p>
            <a:pPr marL="514350" indent="-514350">
              <a:buFont typeface="+mj-lt"/>
              <a:buAutoNum type="arabicPeriod" startAt="11"/>
            </a:pPr>
            <a:r>
              <a:rPr lang="en-US" sz="1500" dirty="0">
                <a:solidFill>
                  <a:srgbClr val="222222"/>
                </a:solidFill>
                <a:latin typeface="Arial" panose="020B0604020202020204" pitchFamily="34" charset="0"/>
              </a:rPr>
              <a:t>Vale, G., Correia, F.F., Guerra, E.M., de Oliveira Rosa, T., </a:t>
            </a:r>
            <a:r>
              <a:rPr lang="en-US" sz="1500" dirty="0" err="1">
                <a:solidFill>
                  <a:srgbClr val="222222"/>
                </a:solidFill>
                <a:latin typeface="Arial" panose="020B0604020202020204" pitchFamily="34" charset="0"/>
              </a:rPr>
              <a:t>Fritzsch</a:t>
            </a:r>
            <a:r>
              <a:rPr lang="en-US" sz="1500" dirty="0">
                <a:solidFill>
                  <a:srgbClr val="222222"/>
                </a:solidFill>
                <a:latin typeface="Arial" panose="020B0604020202020204" pitchFamily="34" charset="0"/>
              </a:rPr>
              <a:t>, J. and Bogner, J., 2022, March. Designing Microservice Systems Using Patterns: An Empirical Study on Quality Trade-Offs. In 2022 IEEE 19th International Conference on Software Architecture (ICSA) (pp. 69-79). IEEE.</a:t>
            </a:r>
          </a:p>
          <a:p>
            <a:pPr marL="514350" indent="-514350">
              <a:buFont typeface="+mj-lt"/>
              <a:buAutoNum type="arabicPeriod" startAt="11"/>
            </a:pPr>
            <a:r>
              <a:rPr lang="en-US" sz="1500" dirty="0" err="1">
                <a:solidFill>
                  <a:srgbClr val="222222"/>
                </a:solidFill>
                <a:latin typeface="Arial" panose="020B0604020202020204" pitchFamily="34" charset="0"/>
              </a:rPr>
              <a:t>HaselbA¶ck</a:t>
            </a:r>
            <a:r>
              <a:rPr lang="en-US" sz="1500" dirty="0">
                <a:solidFill>
                  <a:srgbClr val="222222"/>
                </a:solidFill>
                <a:latin typeface="Arial" panose="020B0604020202020204" pitchFamily="34" charset="0"/>
              </a:rPr>
              <a:t>, S., </a:t>
            </a:r>
            <a:r>
              <a:rPr lang="en-US" sz="1500" dirty="0" err="1">
                <a:solidFill>
                  <a:srgbClr val="222222"/>
                </a:solidFill>
                <a:latin typeface="Arial" panose="020B0604020202020204" pitchFamily="34" charset="0"/>
              </a:rPr>
              <a:t>Weinreich</a:t>
            </a:r>
            <a:r>
              <a:rPr lang="en-US" sz="1500" dirty="0">
                <a:solidFill>
                  <a:srgbClr val="222222"/>
                </a:solidFill>
                <a:latin typeface="Arial" panose="020B0604020202020204" pitchFamily="34" charset="0"/>
              </a:rPr>
              <a:t>, R. and </a:t>
            </a:r>
            <a:r>
              <a:rPr lang="en-US" sz="1500" dirty="0" err="1">
                <a:solidFill>
                  <a:srgbClr val="222222"/>
                </a:solidFill>
                <a:latin typeface="Arial" panose="020B0604020202020204" pitchFamily="34" charset="0"/>
              </a:rPr>
              <a:t>Buchgeher</a:t>
            </a:r>
            <a:r>
              <a:rPr lang="en-US" sz="1500" dirty="0">
                <a:solidFill>
                  <a:srgbClr val="222222"/>
                </a:solidFill>
                <a:latin typeface="Arial" panose="020B0604020202020204" pitchFamily="34" charset="0"/>
              </a:rPr>
              <a:t>, G., 2018, November. An expert interview ˜ study on areas of microservice design. In 2018 IEEE 11th Conference on Service-Oriented Computing and Applications (SOCA) (pp. 137-144). IEEE. </a:t>
            </a:r>
          </a:p>
          <a:p>
            <a:pPr marL="514350" indent="-514350">
              <a:buFont typeface="+mj-lt"/>
              <a:buAutoNum type="arabicPeriod" startAt="11"/>
            </a:pPr>
            <a:r>
              <a:rPr lang="en-US" sz="1500" dirty="0">
                <a:solidFill>
                  <a:srgbClr val="222222"/>
                </a:solidFill>
                <a:latin typeface="Arial" panose="020B0604020202020204" pitchFamily="34" charset="0"/>
              </a:rPr>
              <a:t> Bogner, J., </a:t>
            </a:r>
            <a:r>
              <a:rPr lang="en-US" sz="1500" dirty="0" err="1">
                <a:solidFill>
                  <a:srgbClr val="222222"/>
                </a:solidFill>
                <a:latin typeface="Arial" panose="020B0604020202020204" pitchFamily="34" charset="0"/>
              </a:rPr>
              <a:t>Fritzsch</a:t>
            </a:r>
            <a:r>
              <a:rPr lang="en-US" sz="1500" dirty="0">
                <a:solidFill>
                  <a:srgbClr val="222222"/>
                </a:solidFill>
                <a:latin typeface="Arial" panose="020B0604020202020204" pitchFamily="34" charset="0"/>
              </a:rPr>
              <a:t>, J., Wagner, S. and Zimmermann, A., 2019, March. Microservices in industry: insights into technologies, characteristics, and software quality. In 2019 IEEE international conference on software architecture companion (ICSA-C) (pp. 187-195). IEEE. </a:t>
            </a:r>
          </a:p>
          <a:p>
            <a:pPr marL="514350" indent="-514350">
              <a:buFont typeface="+mj-lt"/>
              <a:buAutoNum type="arabicPeriod" startAt="11"/>
            </a:pPr>
            <a:r>
              <a:rPr lang="en-US" sz="1500" dirty="0" err="1">
                <a:solidFill>
                  <a:srgbClr val="222222"/>
                </a:solidFill>
                <a:latin typeface="Arial" panose="020B0604020202020204" pitchFamily="34" charset="0"/>
              </a:rPr>
              <a:t>SA¶ylemez</a:t>
            </a:r>
            <a:r>
              <a:rPr lang="en-US" sz="1500" dirty="0">
                <a:solidFill>
                  <a:srgbClr val="222222"/>
                </a:solidFill>
                <a:latin typeface="Arial" panose="020B0604020202020204" pitchFamily="34" charset="0"/>
              </a:rPr>
              <a:t>, M., </a:t>
            </a:r>
            <a:r>
              <a:rPr lang="en-US" sz="1500" dirty="0" err="1">
                <a:solidFill>
                  <a:srgbClr val="222222"/>
                </a:solidFill>
                <a:latin typeface="Arial" panose="020B0604020202020204" pitchFamily="34" charset="0"/>
              </a:rPr>
              <a:t>Tekinerdogan</a:t>
            </a:r>
            <a:r>
              <a:rPr lang="en-US" sz="1500" dirty="0">
                <a:solidFill>
                  <a:srgbClr val="222222"/>
                </a:solidFill>
                <a:latin typeface="Arial" panose="020B0604020202020204" pitchFamily="34" charset="0"/>
              </a:rPr>
              <a:t>, B. and </a:t>
            </a:r>
            <a:r>
              <a:rPr lang="en-US" sz="1500" dirty="0" err="1">
                <a:solidFill>
                  <a:srgbClr val="222222"/>
                </a:solidFill>
                <a:latin typeface="Arial" panose="020B0604020202020204" pitchFamily="34" charset="0"/>
              </a:rPr>
              <a:t>Koluk</a:t>
            </a:r>
            <a:r>
              <a:rPr lang="en-US" sz="1500" dirty="0">
                <a:solidFill>
                  <a:srgbClr val="222222"/>
                </a:solidFill>
                <a:latin typeface="Arial" panose="020B0604020202020204" pitchFamily="34" charset="0"/>
              </a:rPr>
              <a:t> ˜ A¨ ±saTarhan,A.,2022.Feature − </a:t>
            </a:r>
            <a:r>
              <a:rPr lang="en-US" sz="1500" dirty="0" err="1">
                <a:solidFill>
                  <a:srgbClr val="222222"/>
                </a:solidFill>
                <a:latin typeface="Arial" panose="020B0604020202020204" pitchFamily="34" charset="0"/>
              </a:rPr>
              <a:t>DrivenCharacterizationo</a:t>
            </a:r>
            <a:r>
              <a:rPr lang="en-US" sz="1500" dirty="0">
                <a:solidFill>
                  <a:srgbClr val="222222"/>
                </a:solidFill>
                <a:latin typeface="Arial" panose="020B0604020202020204" pitchFamily="34" charset="0"/>
              </a:rPr>
              <a:t> f </a:t>
            </a:r>
            <a:r>
              <a:rPr lang="en-US" sz="1500" dirty="0" err="1">
                <a:solidFill>
                  <a:srgbClr val="222222"/>
                </a:solidFill>
                <a:latin typeface="Arial" panose="020B0604020202020204" pitchFamily="34" charset="0"/>
              </a:rPr>
              <a:t>MicroserviceArchitectures</a:t>
            </a:r>
            <a:r>
              <a:rPr lang="en-US" sz="1500" dirty="0">
                <a:solidFill>
                  <a:srgbClr val="222222"/>
                </a:solidFill>
                <a:latin typeface="Arial" panose="020B0604020202020204" pitchFamily="34" charset="0"/>
              </a:rPr>
              <a:t>: </a:t>
            </a:r>
            <a:r>
              <a:rPr lang="en-US" sz="1500" dirty="0" err="1">
                <a:solidFill>
                  <a:srgbClr val="222222"/>
                </a:solidFill>
                <a:latin typeface="Arial" panose="020B0604020202020204" pitchFamily="34" charset="0"/>
              </a:rPr>
              <a:t>ASurveyo</a:t>
            </a:r>
            <a:r>
              <a:rPr lang="en-US" sz="1500" dirty="0">
                <a:solidFill>
                  <a:srgbClr val="222222"/>
                </a:solidFill>
                <a:latin typeface="Arial" panose="020B0604020202020204" pitchFamily="34" charset="0"/>
              </a:rPr>
              <a:t> </a:t>
            </a:r>
            <a:r>
              <a:rPr lang="en-US" sz="1500" dirty="0" err="1">
                <a:solidFill>
                  <a:srgbClr val="222222"/>
                </a:solidFill>
                <a:latin typeface="Arial" panose="020B0604020202020204" pitchFamily="34" charset="0"/>
              </a:rPr>
              <a:t>ftheStateo</a:t>
            </a:r>
            <a:r>
              <a:rPr lang="en-US" sz="1500" dirty="0">
                <a:solidFill>
                  <a:srgbClr val="222222"/>
                </a:solidFill>
                <a:latin typeface="Arial" panose="020B0604020202020204" pitchFamily="34" charset="0"/>
              </a:rPr>
              <a:t> fthePractice.AppliedSciences,12(9), p.4424. </a:t>
            </a:r>
          </a:p>
          <a:p>
            <a:pPr marL="514350" indent="-514350">
              <a:buFont typeface="+mj-lt"/>
              <a:buAutoNum type="arabicPeriod" startAt="11"/>
            </a:pPr>
            <a:r>
              <a:rPr lang="en-US" sz="1500" dirty="0" err="1">
                <a:solidFill>
                  <a:srgbClr val="222222"/>
                </a:solidFill>
                <a:latin typeface="Arial" panose="020B0604020202020204" pitchFamily="34" charset="0"/>
              </a:rPr>
              <a:t>Blinowski</a:t>
            </a:r>
            <a:r>
              <a:rPr lang="en-US" sz="1500" dirty="0">
                <a:solidFill>
                  <a:srgbClr val="222222"/>
                </a:solidFill>
                <a:latin typeface="Arial" panose="020B0604020202020204" pitchFamily="34" charset="0"/>
              </a:rPr>
              <a:t>, G., </a:t>
            </a:r>
            <a:r>
              <a:rPr lang="en-US" sz="1500" dirty="0" err="1">
                <a:solidFill>
                  <a:srgbClr val="222222"/>
                </a:solidFill>
                <a:latin typeface="Arial" panose="020B0604020202020204" pitchFamily="34" charset="0"/>
              </a:rPr>
              <a:t>Ojdowska</a:t>
            </a:r>
            <a:r>
              <a:rPr lang="en-US" sz="1500" dirty="0">
                <a:solidFill>
                  <a:srgbClr val="222222"/>
                </a:solidFill>
                <a:latin typeface="Arial" panose="020B0604020202020204" pitchFamily="34" charset="0"/>
              </a:rPr>
              <a:t>, A. and </a:t>
            </a:r>
            <a:r>
              <a:rPr lang="en-US" sz="1500" dirty="0" err="1">
                <a:solidFill>
                  <a:srgbClr val="222222"/>
                </a:solidFill>
                <a:latin typeface="Arial" panose="020B0604020202020204" pitchFamily="34" charset="0"/>
              </a:rPr>
              <a:t>PrzybyAek</a:t>
            </a:r>
            <a:r>
              <a:rPr lang="en-US" sz="1500" dirty="0">
                <a:solidFill>
                  <a:srgbClr val="222222"/>
                </a:solidFill>
                <a:latin typeface="Arial" panose="020B0604020202020204" pitchFamily="34" charset="0"/>
              </a:rPr>
              <a:t>, A., 2022. Monolithic vs. Microservice Archi- ˚ </a:t>
            </a:r>
            <a:r>
              <a:rPr lang="en-US" sz="1500" dirty="0" err="1">
                <a:solidFill>
                  <a:srgbClr val="222222"/>
                </a:solidFill>
                <a:latin typeface="Arial" panose="020B0604020202020204" pitchFamily="34" charset="0"/>
              </a:rPr>
              <a:t>tecture</a:t>
            </a:r>
            <a:r>
              <a:rPr lang="en-US" sz="1500" dirty="0">
                <a:solidFill>
                  <a:srgbClr val="222222"/>
                </a:solidFill>
                <a:latin typeface="Arial" panose="020B0604020202020204" pitchFamily="34" charset="0"/>
              </a:rPr>
              <a:t>: A Performance and Scalability Evaluation. IEEE Access, 10, pp.20357-20374. </a:t>
            </a:r>
          </a:p>
          <a:p>
            <a:pPr marL="514350" indent="-514350">
              <a:buFont typeface="+mj-lt"/>
              <a:buAutoNum type="arabicPeriod" startAt="11"/>
            </a:pPr>
            <a:r>
              <a:rPr lang="en-US" sz="1500" dirty="0">
                <a:solidFill>
                  <a:srgbClr val="222222"/>
                </a:solidFill>
                <a:latin typeface="Arial" panose="020B0604020202020204" pitchFamily="34" charset="0"/>
              </a:rPr>
              <a:t>seata.io. (n.d.). </a:t>
            </a:r>
            <a:r>
              <a:rPr lang="en-US" sz="1500" dirty="0" err="1">
                <a:solidFill>
                  <a:srgbClr val="222222"/>
                </a:solidFill>
                <a:latin typeface="Arial" panose="020B0604020202020204" pitchFamily="34" charset="0"/>
              </a:rPr>
              <a:t>Seata</a:t>
            </a:r>
            <a:r>
              <a:rPr lang="en-US" sz="1500" dirty="0">
                <a:solidFill>
                  <a:srgbClr val="222222"/>
                </a:solidFill>
                <a:latin typeface="Arial" panose="020B0604020202020204" pitchFamily="34" charset="0"/>
              </a:rPr>
              <a:t>. [online] Available at: https://seata.io/en-us/ [Accessed 2 Feb. 2022]. </a:t>
            </a:r>
          </a:p>
          <a:p>
            <a:pPr marL="514350" indent="-514350">
              <a:buFont typeface="+mj-lt"/>
              <a:buAutoNum type="arabicPeriod" startAt="11"/>
            </a:pPr>
            <a:r>
              <a:rPr lang="en-US" sz="1500" dirty="0">
                <a:solidFill>
                  <a:srgbClr val="222222"/>
                </a:solidFill>
                <a:latin typeface="Arial" panose="020B0604020202020204" pitchFamily="34" charset="0"/>
              </a:rPr>
              <a:t>Wu, M., Zhang, Y., Liu, J., Wang, S., Zhang, Z., Xia, X. and Mao, X., On the Way to Microservices: Exploring Problems and Solutions from Online QA Community. </a:t>
            </a:r>
          </a:p>
        </p:txBody>
      </p:sp>
      <p:sp>
        <p:nvSpPr>
          <p:cNvPr id="4" name="Slide Number Placeholder 3"/>
          <p:cNvSpPr>
            <a:spLocks noGrp="1"/>
          </p:cNvSpPr>
          <p:nvPr>
            <p:ph type="sldNum" sz="quarter" idx="12"/>
          </p:nvPr>
        </p:nvSpPr>
        <p:spPr/>
        <p:txBody>
          <a:bodyPr/>
          <a:lstStyle/>
          <a:p>
            <a:fld id="{C7221504-9B11-43A7-9941-504061FC6673}" type="slidenum">
              <a:rPr lang="en-US" smtClean="0"/>
              <a:t>31</a:t>
            </a:fld>
            <a:endParaRPr lang="en-US"/>
          </a:p>
        </p:txBody>
      </p:sp>
      <p:sp>
        <p:nvSpPr>
          <p:cNvPr id="5" name="Footer Placeholder 4"/>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1805442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Question &amp; Answer Session</a:t>
            </a:r>
          </a:p>
        </p:txBody>
      </p:sp>
      <p:sp>
        <p:nvSpPr>
          <p:cNvPr id="6" name="Subtitle 5"/>
          <p:cNvSpPr>
            <a:spLocks noGrp="1"/>
          </p:cNvSpPr>
          <p:nvPr>
            <p:ph type="subTitle" idx="1"/>
          </p:nvPr>
        </p:nvSpPr>
        <p:spPr/>
        <p:txBody>
          <a:bodyPr/>
          <a:lstStyle/>
          <a:p>
            <a:r>
              <a:rPr lang="en-US" dirty="0"/>
              <a:t>Thank you</a:t>
            </a:r>
          </a:p>
        </p:txBody>
      </p:sp>
      <p:sp>
        <p:nvSpPr>
          <p:cNvPr id="4" name="Slide Number Placeholder 3"/>
          <p:cNvSpPr>
            <a:spLocks noGrp="1"/>
          </p:cNvSpPr>
          <p:nvPr>
            <p:ph type="sldNum" sz="quarter" idx="12"/>
          </p:nvPr>
        </p:nvSpPr>
        <p:spPr/>
        <p:txBody>
          <a:bodyPr/>
          <a:lstStyle/>
          <a:p>
            <a:fld id="{C7221504-9B11-43A7-9941-504061FC6673}" type="slidenum">
              <a:rPr lang="en-US" smtClean="0"/>
              <a:t>32</a:t>
            </a:fld>
            <a:endParaRPr lang="en-US"/>
          </a:p>
        </p:txBody>
      </p:sp>
      <p:sp>
        <p:nvSpPr>
          <p:cNvPr id="7" name="Footer Placeholder 6"/>
          <p:cNvSpPr>
            <a:spLocks noGrp="1"/>
          </p:cNvSpPr>
          <p:nvPr>
            <p:ph type="ftr" sz="quarter" idx="11"/>
          </p:nvPr>
        </p:nvSpPr>
        <p:spPr/>
        <p:txBody>
          <a:bodyPr/>
          <a:lstStyle/>
          <a:p>
            <a:r>
              <a:rPr lang="en-US"/>
              <a:t>Computer Science Department - SZABIST - Karachi</a:t>
            </a:r>
          </a:p>
        </p:txBody>
      </p:sp>
    </p:spTree>
    <p:extLst>
      <p:ext uri="{BB962C8B-B14F-4D97-AF65-F5344CB8AC3E}">
        <p14:creationId xmlns:p14="http://schemas.microsoft.com/office/powerpoint/2010/main" val="12321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F818-CF76-456B-B3D3-A8F51D7571BA}"/>
              </a:ext>
            </a:extLst>
          </p:cNvPr>
          <p:cNvSpPr>
            <a:spLocks noGrp="1"/>
          </p:cNvSpPr>
          <p:nvPr>
            <p:ph type="title"/>
          </p:nvPr>
        </p:nvSpPr>
        <p:spPr/>
        <p:txBody>
          <a:bodyPr/>
          <a:lstStyle/>
          <a:p>
            <a:pPr algn="ctr"/>
            <a:r>
              <a:rPr lang="en-US" dirty="0"/>
              <a:t>Research Objectives</a:t>
            </a:r>
            <a:endParaRPr lang="en-PK" dirty="0"/>
          </a:p>
        </p:txBody>
      </p:sp>
      <p:sp>
        <p:nvSpPr>
          <p:cNvPr id="3" name="Content Placeholder 2">
            <a:extLst>
              <a:ext uri="{FF2B5EF4-FFF2-40B4-BE49-F238E27FC236}">
                <a16:creationId xmlns:a16="http://schemas.microsoft.com/office/drawing/2014/main" id="{C785F906-380C-4FF6-A813-54B626B0E2B4}"/>
              </a:ext>
            </a:extLst>
          </p:cNvPr>
          <p:cNvSpPr>
            <a:spLocks noGrp="1"/>
          </p:cNvSpPr>
          <p:nvPr>
            <p:ph idx="1"/>
          </p:nvPr>
        </p:nvSpPr>
        <p:spPr/>
        <p:txBody>
          <a:bodyPr anchor="t">
            <a:normAutofit/>
          </a:bodyPr>
          <a:lstStyle/>
          <a:p>
            <a:pPr marL="514350" indent="-514350">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Evaluate limitations of microservices data consistency approaches for industry adaptation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Design and proposed adaptation model.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Testing and evaluation of proposed adaptation model.</a:t>
            </a:r>
            <a:endParaRPr lang="en-PK"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D15D90-86B9-4379-97CB-8424C12E8CC2}"/>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2530E90E-FE0F-44D3-AFF9-5EA47307D757}"/>
              </a:ext>
            </a:extLst>
          </p:cNvPr>
          <p:cNvSpPr>
            <a:spLocks noGrp="1"/>
          </p:cNvSpPr>
          <p:nvPr>
            <p:ph type="sldNum" sz="quarter" idx="12"/>
          </p:nvPr>
        </p:nvSpPr>
        <p:spPr/>
        <p:txBody>
          <a:bodyPr/>
          <a:lstStyle/>
          <a:p>
            <a:fld id="{C7221504-9B11-43A7-9941-504061FC6673}" type="slidenum">
              <a:rPr lang="en-US" smtClean="0"/>
              <a:t>4</a:t>
            </a:fld>
            <a:endParaRPr lang="en-US"/>
          </a:p>
        </p:txBody>
      </p:sp>
    </p:spTree>
    <p:extLst>
      <p:ext uri="{BB962C8B-B14F-4D97-AF65-F5344CB8AC3E}">
        <p14:creationId xmlns:p14="http://schemas.microsoft.com/office/powerpoint/2010/main" val="217210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lstStyle/>
          <a:p>
            <a:pPr algn="ctr"/>
            <a:r>
              <a:rPr lang="en-US" dirty="0"/>
              <a:t>Research Roadmap</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5</a:t>
            </a:fld>
            <a:endParaRPr lang="en-US"/>
          </a:p>
        </p:txBody>
      </p:sp>
      <p:pic>
        <p:nvPicPr>
          <p:cNvPr id="12" name="Picture 11">
            <a:extLst>
              <a:ext uri="{FF2B5EF4-FFF2-40B4-BE49-F238E27FC236}">
                <a16:creationId xmlns:a16="http://schemas.microsoft.com/office/drawing/2014/main" id="{45264158-F3EF-4D74-BCCA-8EF0E5A05DE3}"/>
              </a:ext>
            </a:extLst>
          </p:cNvPr>
          <p:cNvPicPr>
            <a:picLocks noChangeAspect="1"/>
          </p:cNvPicPr>
          <p:nvPr/>
        </p:nvPicPr>
        <p:blipFill>
          <a:blip r:embed="rId2"/>
          <a:stretch>
            <a:fillRect/>
          </a:stretch>
        </p:blipFill>
        <p:spPr>
          <a:xfrm>
            <a:off x="395211" y="1353421"/>
            <a:ext cx="11401577" cy="5075637"/>
          </a:xfrm>
          <a:prstGeom prst="rect">
            <a:avLst/>
          </a:prstGeom>
        </p:spPr>
      </p:pic>
      <p:sp>
        <p:nvSpPr>
          <p:cNvPr id="16" name="Rectangle: Rounded Corners 15">
            <a:extLst>
              <a:ext uri="{FF2B5EF4-FFF2-40B4-BE49-F238E27FC236}">
                <a16:creationId xmlns:a16="http://schemas.microsoft.com/office/drawing/2014/main" id="{66044BBC-429E-48F3-8A2C-4DFBAEF0E4EF}"/>
              </a:ext>
            </a:extLst>
          </p:cNvPr>
          <p:cNvSpPr/>
          <p:nvPr/>
        </p:nvSpPr>
        <p:spPr>
          <a:xfrm>
            <a:off x="2898609" y="1270998"/>
            <a:ext cx="3078866" cy="2216606"/>
          </a:xfrm>
          <a:prstGeom prst="roundRect">
            <a:avLst>
              <a:gd name="adj" fmla="val 7866"/>
            </a:avLst>
          </a:prstGeom>
          <a:noFill/>
          <a:ln w="57150">
            <a:solidFill>
              <a:srgbClr val="E94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68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Research Objective - Breakdown</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6</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t">
            <a:normAutofit/>
          </a:bodyPr>
          <a:lstStyle/>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Limitations of  Industry Adaptations for Microservices Implementations</a:t>
            </a:r>
          </a:p>
          <a:p>
            <a:pPr>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Pros &amp; Cons of Microservices Data Consistency Approaches / Frameworks</a:t>
            </a:r>
          </a:p>
          <a:p>
            <a:pPr>
              <a:buFont typeface="Courier New" panose="02070309020205020404" pitchFamily="49" charset="0"/>
              <a:buChar char="o"/>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86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183374" y="2735919"/>
            <a:ext cx="9825251" cy="1386161"/>
          </a:xfrm>
        </p:spPr>
        <p:txBody>
          <a:bodyPr>
            <a:normAutofit fontScale="90000"/>
          </a:bodyPr>
          <a:lstStyle/>
          <a:p>
            <a:pPr algn="ctr"/>
            <a:r>
              <a:rPr lang="en-US" sz="4400" dirty="0">
                <a:solidFill>
                  <a:schemeClr val="accent1">
                    <a:lumMod val="75000"/>
                  </a:schemeClr>
                </a:solidFill>
                <a:latin typeface="Times New Roman" panose="02020603050405020304" pitchFamily="18" charset="0"/>
                <a:cs typeface="Times New Roman" panose="02020603050405020304" pitchFamily="18" charset="0"/>
              </a:rPr>
              <a:t>Limitations of  Industry Adaptations for Microservices Implementations</a:t>
            </a:r>
            <a:br>
              <a:rPr lang="en-US" dirty="0"/>
            </a:br>
            <a:r>
              <a:rPr lang="en-US" dirty="0"/>
              <a:t>Background</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7</a:t>
            </a:fld>
            <a:endParaRPr lang="en-US"/>
          </a:p>
        </p:txBody>
      </p:sp>
    </p:spTree>
    <p:extLst>
      <p:ext uri="{BB962C8B-B14F-4D97-AF65-F5344CB8AC3E}">
        <p14:creationId xmlns:p14="http://schemas.microsoft.com/office/powerpoint/2010/main" val="21508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A6E0-01AD-4F2C-9B49-CF1CD2D848A6}"/>
              </a:ext>
            </a:extLst>
          </p:cNvPr>
          <p:cNvSpPr>
            <a:spLocks noGrp="1"/>
          </p:cNvSpPr>
          <p:nvPr>
            <p:ph type="title"/>
          </p:nvPr>
        </p:nvSpPr>
        <p:spPr>
          <a:xfrm>
            <a:off x="1528548" y="365125"/>
            <a:ext cx="9825251" cy="847269"/>
          </a:xfrm>
        </p:spPr>
        <p:txBody>
          <a:bodyPr>
            <a:normAutofit/>
          </a:bodyPr>
          <a:lstStyle/>
          <a:p>
            <a:pPr algn="ctr"/>
            <a:r>
              <a:rPr lang="en-US" dirty="0"/>
              <a:t>Microservice - The Core Design Principles</a:t>
            </a:r>
            <a:endParaRPr lang="en-PK" dirty="0"/>
          </a:p>
        </p:txBody>
      </p:sp>
      <p:sp>
        <p:nvSpPr>
          <p:cNvPr id="4" name="Footer Placeholder 3">
            <a:extLst>
              <a:ext uri="{FF2B5EF4-FFF2-40B4-BE49-F238E27FC236}">
                <a16:creationId xmlns:a16="http://schemas.microsoft.com/office/drawing/2014/main" id="{20AAF6D5-F12B-4A33-9C7C-EB02374F9710}"/>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ECAAB5F4-83FD-40E0-B9C4-2C00BDC98594}"/>
              </a:ext>
            </a:extLst>
          </p:cNvPr>
          <p:cNvSpPr>
            <a:spLocks noGrp="1"/>
          </p:cNvSpPr>
          <p:nvPr>
            <p:ph type="sldNum" sz="quarter" idx="12"/>
          </p:nvPr>
        </p:nvSpPr>
        <p:spPr/>
        <p:txBody>
          <a:bodyPr/>
          <a:lstStyle/>
          <a:p>
            <a:fld id="{C7221504-9B11-43A7-9941-504061FC6673}" type="slidenum">
              <a:rPr lang="en-US" smtClean="0"/>
              <a:t>8</a:t>
            </a:fld>
            <a:endParaRPr lang="en-US"/>
          </a:p>
        </p:txBody>
      </p:sp>
      <p:sp>
        <p:nvSpPr>
          <p:cNvPr id="9" name="Content Placeholder 2">
            <a:extLst>
              <a:ext uri="{FF2B5EF4-FFF2-40B4-BE49-F238E27FC236}">
                <a16:creationId xmlns:a16="http://schemas.microsoft.com/office/drawing/2014/main" id="{351A6353-74B6-4301-9437-BE7B09C08327}"/>
              </a:ext>
            </a:extLst>
          </p:cNvPr>
          <p:cNvSpPr>
            <a:spLocks noGrp="1"/>
          </p:cNvSpPr>
          <p:nvPr>
            <p:ph idx="1"/>
          </p:nvPr>
        </p:nvSpPr>
        <p:spPr>
          <a:xfrm>
            <a:off x="838200" y="1524000"/>
            <a:ext cx="10515600" cy="4652963"/>
          </a:xfrm>
        </p:spPr>
        <p:txBody>
          <a:bodyPr anchor="ctr">
            <a:normAutofit/>
          </a:bodyPr>
          <a:lstStyle/>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Loose Coupling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This is achieved by only exposing the standard based APIs, so that any changes in the implementation of the Microservice will be completely transparent.[3]</a:t>
            </a:r>
          </a:p>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Autonomy </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Autonomy is the measure of control that the Microservice has over its runtime environment and database schema during implementation.[3]</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By virtue of being independent of each other, Microservices have the opportunity to cut off communication to a failed Microservice that it is collaborating with. [3, 7]</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This technique stops individual Microservice failures from propagating through the larger business solution. [8]</a:t>
            </a:r>
          </a:p>
          <a:p>
            <a:pPr>
              <a:buFont typeface="Courier New" panose="02070309020205020404" pitchFamily="49" charset="0"/>
              <a:buChar char="o"/>
            </a:pPr>
            <a:r>
              <a:rPr lang="en-US" sz="2400" dirty="0">
                <a:solidFill>
                  <a:schemeClr val="accent1">
                    <a:lumMod val="75000"/>
                  </a:schemeClr>
                </a:solidFill>
                <a:latin typeface="Times New Roman" panose="02020603050405020304" pitchFamily="18" charset="0"/>
                <a:cs typeface="Times New Roman" panose="02020603050405020304" pitchFamily="18" charset="0"/>
              </a:rPr>
              <a:t>Event‑Driven Architecture</a:t>
            </a:r>
          </a:p>
          <a:p>
            <a:pPr lvl="1">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In this architecture a Microservice publishes an event when something notable happens. [1]</a:t>
            </a:r>
          </a:p>
          <a:p>
            <a:pPr lvl="1">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Other Microservices subscribe to those events and when a Microservice receives an event it can update accordingly, which might lead to more events being published. [1, 5]</a:t>
            </a:r>
          </a:p>
        </p:txBody>
      </p:sp>
    </p:spTree>
    <p:extLst>
      <p:ext uri="{BB962C8B-B14F-4D97-AF65-F5344CB8AC3E}">
        <p14:creationId xmlns:p14="http://schemas.microsoft.com/office/powerpoint/2010/main" val="295943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5F906-380C-4FF6-A813-54B626B0E2B4}"/>
              </a:ext>
            </a:extLst>
          </p:cNvPr>
          <p:cNvSpPr>
            <a:spLocks noGrp="1"/>
          </p:cNvSpPr>
          <p:nvPr>
            <p:ph idx="1"/>
          </p:nvPr>
        </p:nvSpPr>
        <p:spPr>
          <a:xfrm>
            <a:off x="838200" y="2269172"/>
            <a:ext cx="10515600" cy="2319655"/>
          </a:xfrm>
        </p:spPr>
        <p:txBody>
          <a:bodyPr anchor="ctr">
            <a:normAutofit/>
          </a:bodyPr>
          <a:lstStyle/>
          <a:p>
            <a:pPr marL="0" indent="0" algn="ctr">
              <a:buNone/>
            </a:pPr>
            <a:r>
              <a:rPr lang="en-US" dirty="0">
                <a:latin typeface="Times New Roman" panose="02020603050405020304" pitchFamily="18" charset="0"/>
                <a:ea typeface="Calibri" panose="020F0502020204030204" pitchFamily="34" charset="0"/>
                <a:cs typeface="Times New Roman" panose="02020603050405020304" pitchFamily="18" charset="0"/>
              </a:rPr>
              <a:t>The majority of microservices architecture adaptations are migration from traditional monolithic architecture. Which does not follow the overall core design principle</a:t>
            </a:r>
            <a:r>
              <a:rPr lang="en-US" sz="2000" dirty="0">
                <a:latin typeface="Times New Roman" panose="02020603050405020304" pitchFamily="18" charset="0"/>
                <a:ea typeface="Calibri" panose="020F0502020204030204" pitchFamily="34" charset="0"/>
                <a:cs typeface="Times New Roman" panose="02020603050405020304" pitchFamily="18" charset="0"/>
              </a:rPr>
              <a:t>[1, 6] </a:t>
            </a:r>
            <a:endParaRPr lang="en-PK" sz="4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2D15D90-86B9-4379-97CB-8424C12E8CC2}"/>
              </a:ext>
            </a:extLst>
          </p:cNvPr>
          <p:cNvSpPr>
            <a:spLocks noGrp="1"/>
          </p:cNvSpPr>
          <p:nvPr>
            <p:ph type="ftr" sz="quarter" idx="11"/>
          </p:nvPr>
        </p:nvSpPr>
        <p:spPr/>
        <p:txBody>
          <a:bodyPr/>
          <a:lstStyle/>
          <a:p>
            <a:r>
              <a:rPr lang="en-US"/>
              <a:t>Computer Science Department - SZABIST - Karachi</a:t>
            </a:r>
          </a:p>
        </p:txBody>
      </p:sp>
      <p:sp>
        <p:nvSpPr>
          <p:cNvPr id="5" name="Slide Number Placeholder 4">
            <a:extLst>
              <a:ext uri="{FF2B5EF4-FFF2-40B4-BE49-F238E27FC236}">
                <a16:creationId xmlns:a16="http://schemas.microsoft.com/office/drawing/2014/main" id="{2530E90E-FE0F-44D3-AFF9-5EA47307D757}"/>
              </a:ext>
            </a:extLst>
          </p:cNvPr>
          <p:cNvSpPr>
            <a:spLocks noGrp="1"/>
          </p:cNvSpPr>
          <p:nvPr>
            <p:ph type="sldNum" sz="quarter" idx="12"/>
          </p:nvPr>
        </p:nvSpPr>
        <p:spPr/>
        <p:txBody>
          <a:bodyPr/>
          <a:lstStyle/>
          <a:p>
            <a:fld id="{C7221504-9B11-43A7-9941-504061FC6673}" type="slidenum">
              <a:rPr lang="en-US" smtClean="0"/>
              <a:t>9</a:t>
            </a:fld>
            <a:endParaRPr lang="en-US"/>
          </a:p>
        </p:txBody>
      </p:sp>
      <p:sp>
        <p:nvSpPr>
          <p:cNvPr id="8" name="Title 1">
            <a:extLst>
              <a:ext uri="{FF2B5EF4-FFF2-40B4-BE49-F238E27FC236}">
                <a16:creationId xmlns:a16="http://schemas.microsoft.com/office/drawing/2014/main" id="{3A5414B9-5612-454C-A82C-DA8D0E3F2B50}"/>
              </a:ext>
            </a:extLst>
          </p:cNvPr>
          <p:cNvSpPr>
            <a:spLocks noGrp="1"/>
          </p:cNvSpPr>
          <p:nvPr>
            <p:ph type="title"/>
          </p:nvPr>
        </p:nvSpPr>
        <p:spPr>
          <a:xfrm>
            <a:off x="1528548" y="365125"/>
            <a:ext cx="9825251" cy="847269"/>
          </a:xfrm>
        </p:spPr>
        <p:txBody>
          <a:bodyPr>
            <a:normAutofit/>
          </a:bodyPr>
          <a:lstStyle/>
          <a:p>
            <a:pPr algn="ctr"/>
            <a:r>
              <a:rPr lang="en-US" dirty="0"/>
              <a:t>Towards Microservices from Monolithic</a:t>
            </a:r>
            <a:endParaRPr lang="en-PK" dirty="0"/>
          </a:p>
        </p:txBody>
      </p:sp>
    </p:spTree>
    <p:extLst>
      <p:ext uri="{BB962C8B-B14F-4D97-AF65-F5344CB8AC3E}">
        <p14:creationId xmlns:p14="http://schemas.microsoft.com/office/powerpoint/2010/main" val="359999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2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4994</TotalTime>
  <Words>2784</Words>
  <Application>Microsoft Office PowerPoint</Application>
  <PresentationFormat>Widescreen</PresentationFormat>
  <Paragraphs>242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Courier New</vt:lpstr>
      <vt:lpstr>Times New Roman</vt:lpstr>
      <vt:lpstr>Office Theme</vt:lpstr>
      <vt:lpstr>Microservices Data Consistency Approaches:  A tailored approach towards current  limitations</vt:lpstr>
      <vt:lpstr>Contents</vt:lpstr>
      <vt:lpstr>Problem Statement</vt:lpstr>
      <vt:lpstr>Research Objectives</vt:lpstr>
      <vt:lpstr>Research Roadmap</vt:lpstr>
      <vt:lpstr>Research Objective - Breakdown</vt:lpstr>
      <vt:lpstr>Limitations of  Industry Adaptations for Microservices Implementations Background</vt:lpstr>
      <vt:lpstr>Microservice - The Core Design Principles</vt:lpstr>
      <vt:lpstr>Towards Microservices from Monolithic</vt:lpstr>
      <vt:lpstr>Microservice – Partial Migration </vt:lpstr>
      <vt:lpstr>Microservice – Migration Issues</vt:lpstr>
      <vt:lpstr>The Problem:  Data Consistency in Distributed Systems</vt:lpstr>
      <vt:lpstr>Possible Solution</vt:lpstr>
      <vt:lpstr>Possible Solution</vt:lpstr>
      <vt:lpstr>BASE Model</vt:lpstr>
      <vt:lpstr>Pros &amp; Cons of Microservices Data Consistency Approaches</vt:lpstr>
      <vt:lpstr>Microservice - Data Consistency Approaches</vt:lpstr>
      <vt:lpstr>Two Phase Commit – 2PC</vt:lpstr>
      <vt:lpstr>SAGA Pattern</vt:lpstr>
      <vt:lpstr>SAGA Pattern: Orchestration</vt:lpstr>
      <vt:lpstr>SAGA Pattern: Choreography</vt:lpstr>
      <vt:lpstr>SAGA Pattern: SEATA</vt:lpstr>
      <vt:lpstr>Research Work Limitations</vt:lpstr>
      <vt:lpstr>Two Phase Commit</vt:lpstr>
      <vt:lpstr>SAGA Pattern </vt:lpstr>
      <vt:lpstr>SAGA Pattern: Orchestration </vt:lpstr>
      <vt:lpstr>SAGA Pattern: Choreography </vt:lpstr>
      <vt:lpstr>Design Considerations</vt:lpstr>
      <vt:lpstr>Demo - Log</vt:lpstr>
      <vt:lpstr>References</vt:lpstr>
      <vt:lpstr>References</vt:lpstr>
      <vt:lpstr>Question &amp;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Asim Riaz</cp:lastModifiedBy>
  <cp:revision>88</cp:revision>
  <dcterms:created xsi:type="dcterms:W3CDTF">2019-04-04T07:37:20Z</dcterms:created>
  <dcterms:modified xsi:type="dcterms:W3CDTF">2022-06-24T04:45:14Z</dcterms:modified>
</cp:coreProperties>
</file>