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8" r:id="rId3"/>
    <p:sldId id="259" r:id="rId4"/>
    <p:sldId id="260" r:id="rId5"/>
    <p:sldId id="261" r:id="rId6"/>
    <p:sldId id="262" r:id="rId7"/>
    <p:sldId id="274" r:id="rId8"/>
    <p:sldId id="264" r:id="rId9"/>
    <p:sldId id="268" r:id="rId10"/>
    <p:sldId id="269" r:id="rId11"/>
    <p:sldId id="270" r:id="rId12"/>
    <p:sldId id="271" r:id="rId13"/>
    <p:sldId id="272" r:id="rId14"/>
    <p:sldId id="263" r:id="rId15"/>
    <p:sldId id="273" r:id="rId16"/>
    <p:sldId id="265" r:id="rId17"/>
    <p:sldId id="266" r:id="rId18"/>
    <p:sldId id="267" r:id="rId19"/>
  </p:sldIdLst>
  <p:sldSz cx="9601200" cy="5486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728">
          <p15:clr>
            <a:srgbClr val="A4A3A4"/>
          </p15:clr>
        </p15:guide>
        <p15:guide id="4"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85" d="100"/>
          <a:sy n="85" d="100"/>
        </p:scale>
        <p:origin x="840" y="78"/>
      </p:cViewPr>
      <p:guideLst>
        <p:guide orient="horz" pos="1620"/>
        <p:guide pos="2880"/>
        <p:guide orient="horz" pos="1728"/>
        <p:guide pos="30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5364480"/>
            <a:ext cx="9601200" cy="1219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9441180" y="2438"/>
            <a:ext cx="160020" cy="5486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60020" cy="5486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601200" cy="201168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3621" y="5113328"/>
            <a:ext cx="9274759" cy="247649"/>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440180" y="2255521"/>
            <a:ext cx="6720840" cy="140208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23-Mar-21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63222" y="1936090"/>
            <a:ext cx="9274759"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60022" y="121921"/>
            <a:ext cx="9274759" cy="5237683"/>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480560" y="1692250"/>
            <a:ext cx="640080" cy="48768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579774" y="1767841"/>
            <a:ext cx="441655" cy="3365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560570" y="1759563"/>
            <a:ext cx="480060" cy="353061"/>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720090" y="304800"/>
            <a:ext cx="8161020" cy="1402080"/>
          </a:xfrm>
        </p:spPr>
        <p:txBody>
          <a:bodyPr anchor="b"/>
          <a:lstStyle>
            <a:lvl1pPr>
              <a:defRPr sz="4200">
                <a:solidFill>
                  <a:schemeClr val="accent1"/>
                </a:solidFill>
              </a:defRPr>
            </a:lvl1pPr>
          </a:lstStyle>
          <a:p>
            <a:r>
              <a:rPr kumimoji="0" lang="en-US"/>
              <a:t>Click to edit Master title style</a:t>
            </a:r>
          </a:p>
        </p:txBody>
      </p:sp>
    </p:spTree>
  </p:cSld>
  <p:clrMapOvr>
    <a:masterClrMapping/>
  </p:clrMapOvr>
  <p:transition spd="slow">
    <p:cover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364480"/>
            <a:ext cx="9601200" cy="1219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360920" y="0"/>
            <a:ext cx="2240280" cy="5486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1"/>
            <a:ext cx="9601200" cy="12435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60020" cy="5486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53621" y="5113328"/>
            <a:ext cx="9274759" cy="247649"/>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60022" y="124361"/>
            <a:ext cx="9274759" cy="5237683"/>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5003598" y="2622500"/>
            <a:ext cx="499628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7181698" y="2340611"/>
            <a:ext cx="640080" cy="48768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7280912" y="2416201"/>
            <a:ext cx="441655" cy="3365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7261708" y="2407923"/>
            <a:ext cx="480060" cy="353061"/>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20040" y="243843"/>
            <a:ext cx="6880860" cy="465709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23-Mar-21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760970" y="243843"/>
            <a:ext cx="1520190" cy="4681221"/>
          </a:xfrm>
        </p:spPr>
        <p:txBody>
          <a:bodyPr vert="eaVert"/>
          <a:lstStyle/>
          <a:p>
            <a:r>
              <a:rPr kumimoji="0" lang="en-US"/>
              <a:t>Click to edit Master title style</a:t>
            </a:r>
          </a:p>
        </p:txBody>
      </p:sp>
    </p:spTree>
  </p:cSld>
  <p:clrMapOvr>
    <a:masterClrMapping/>
  </p:clrMapOvr>
  <p:transition spd="slow">
    <p:cover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579772" y="821100"/>
            <a:ext cx="480060" cy="353061"/>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16840" y="1221639"/>
            <a:ext cx="8929116" cy="3657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slow">
    <p:cover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60020" cy="5486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364480"/>
            <a:ext cx="9601200" cy="1219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601200" cy="1219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9441180" y="15241"/>
            <a:ext cx="160020" cy="5486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60022" y="1828800"/>
            <a:ext cx="9274759" cy="24384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63222" y="113882"/>
            <a:ext cx="9274759" cy="171175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436849" y="2194561"/>
            <a:ext cx="6804183" cy="1338580"/>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53621" y="5113328"/>
            <a:ext cx="9274759" cy="247649"/>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60022" y="121921"/>
            <a:ext cx="9274759" cy="5237683"/>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23-Mar-21</a:t>
            </a:fld>
            <a:endParaRPr lang="en-US"/>
          </a:p>
        </p:txBody>
      </p:sp>
      <p:sp>
        <p:nvSpPr>
          <p:cNvPr id="8" name="Straight Connector 7"/>
          <p:cNvSpPr>
            <a:spLocks noChangeShapeType="1"/>
          </p:cNvSpPr>
          <p:nvPr/>
        </p:nvSpPr>
        <p:spPr bwMode="auto">
          <a:xfrm>
            <a:off x="160022" y="1950720"/>
            <a:ext cx="9274759"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480560" y="1692250"/>
            <a:ext cx="640080" cy="48768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579774" y="1767841"/>
            <a:ext cx="441655" cy="3365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560570" y="1759563"/>
            <a:ext cx="480060" cy="353061"/>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58429" y="426720"/>
            <a:ext cx="8161020" cy="12192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masterClrMapping/>
  </p:clrMapOvr>
  <p:transition spd="slow">
    <p:cover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6840" y="182881"/>
            <a:ext cx="8961120" cy="607161"/>
          </a:xfrm>
        </p:spPr>
        <p:txBody>
          <a:bodyPr/>
          <a:lstStyle/>
          <a:p>
            <a:r>
              <a:rPr kumimoji="0" lang="en-US"/>
              <a:t>Click to edit Master title style</a:t>
            </a:r>
          </a:p>
        </p:txBody>
      </p:sp>
      <p:sp>
        <p:nvSpPr>
          <p:cNvPr id="5" name="Date Placeholder 4"/>
          <p:cNvSpPr>
            <a:spLocks noGrp="1"/>
          </p:cNvSpPr>
          <p:nvPr>
            <p:ph type="dt" sz="half" idx="10"/>
          </p:nvPr>
        </p:nvSpPr>
        <p:spPr>
          <a:xfrm>
            <a:off x="6080760" y="5127956"/>
            <a:ext cx="3197200" cy="292608"/>
          </a:xfrm>
        </p:spPr>
        <p:txBody>
          <a:bodyPr/>
          <a:lstStyle/>
          <a:p>
            <a:fld id="{1D8BD707-D9CF-40AE-B4C6-C98DA3205C09}" type="datetimeFigureOut">
              <a:rPr lang="en-US" smtClean="0"/>
              <a:pPr/>
              <a:t>23-Mar-21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791239" y="1260521"/>
            <a:ext cx="9367" cy="3855646"/>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16840" y="1097283"/>
            <a:ext cx="4240530" cy="3745382"/>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5040630" y="1097283"/>
            <a:ext cx="4240530" cy="3745382"/>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slow">
    <p:cover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800600" y="1760222"/>
            <a:ext cx="0" cy="335036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601200" cy="115824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364480"/>
            <a:ext cx="9601200" cy="1219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60020" cy="5486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9441180" y="0"/>
            <a:ext cx="160020" cy="5486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60022" y="1097280"/>
            <a:ext cx="9274759" cy="73152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53221" y="5113327"/>
            <a:ext cx="9274759" cy="248717"/>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16841" y="1219203"/>
            <a:ext cx="4242197" cy="586380"/>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030899" y="1219201"/>
            <a:ext cx="4243864" cy="585216"/>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23-Mar-21</a:t>
            </a:fld>
            <a:endParaRPr lang="en-US"/>
          </a:p>
        </p:txBody>
      </p:sp>
      <p:sp>
        <p:nvSpPr>
          <p:cNvPr id="8" name="Footer Placeholder 7"/>
          <p:cNvSpPr>
            <a:spLocks noGrp="1"/>
          </p:cNvSpPr>
          <p:nvPr>
            <p:ph type="ftr" sz="quarter" idx="11"/>
          </p:nvPr>
        </p:nvSpPr>
        <p:spPr>
          <a:xfrm>
            <a:off x="320040" y="5127956"/>
            <a:ext cx="3760470" cy="292608"/>
          </a:xfrm>
        </p:spPr>
        <p:txBody>
          <a:bodyPr/>
          <a:lstStyle/>
          <a:p>
            <a:endParaRPr lang="en-US"/>
          </a:p>
        </p:txBody>
      </p:sp>
      <p:sp>
        <p:nvSpPr>
          <p:cNvPr id="15" name="Straight Connector 14"/>
          <p:cNvSpPr>
            <a:spLocks noChangeShapeType="1"/>
          </p:cNvSpPr>
          <p:nvPr/>
        </p:nvSpPr>
        <p:spPr bwMode="auto">
          <a:xfrm>
            <a:off x="160022" y="1024128"/>
            <a:ext cx="9274759"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60022" y="124361"/>
            <a:ext cx="9274759" cy="5237683"/>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16840" y="1977108"/>
            <a:ext cx="4243730" cy="305472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5040630" y="1977108"/>
            <a:ext cx="4240530" cy="305775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480560" y="764829"/>
            <a:ext cx="640080" cy="48768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579774" y="840420"/>
            <a:ext cx="441655" cy="3365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560570" y="833935"/>
            <a:ext cx="480060" cy="353061"/>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masterClrMapping/>
  </p:clrMapOvr>
  <p:transition spd="slow">
    <p:cover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23-Mar-21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560570" y="828817"/>
            <a:ext cx="480060" cy="353061"/>
          </a:xfrm>
        </p:spPr>
        <p:txBody>
          <a:bodyPr/>
          <a:lstStyle/>
          <a:p>
            <a:fld id="{B6F15528-21DE-4FAA-801E-634DDDAF4B2B}" type="slidenum">
              <a:rPr lang="en-US" smtClean="0"/>
              <a:pPr/>
              <a:t>‹#›</a:t>
            </a:fld>
            <a:endParaRPr lang="en-US"/>
          </a:p>
        </p:txBody>
      </p:sp>
    </p:spTree>
  </p:cSld>
  <p:clrMapOvr>
    <a:masterClrMapping/>
  </p:clrMapOvr>
  <p:transition spd="slow">
    <p:cover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364480"/>
            <a:ext cx="9601200" cy="1219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1"/>
            <a:ext cx="9601200" cy="12435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9441180" y="0"/>
            <a:ext cx="160020" cy="5486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60020" cy="5486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53621" y="5113328"/>
            <a:ext cx="9274759" cy="247649"/>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60022" y="126799"/>
            <a:ext cx="9274759" cy="5237683"/>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23-Mar-21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480560" y="5059680"/>
            <a:ext cx="640080" cy="353060"/>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transition spd="slow">
    <p:cover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60022" y="121920"/>
            <a:ext cx="9274759" cy="24384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364480"/>
            <a:ext cx="9601200" cy="1219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9441180" y="0"/>
            <a:ext cx="160020" cy="5486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2"/>
            <a:ext cx="9601200" cy="9509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60020" cy="5486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60020" y="487681"/>
            <a:ext cx="2880360" cy="469392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00050" y="731520"/>
            <a:ext cx="2480310" cy="79248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400050" y="1584964"/>
            <a:ext cx="2480310" cy="3315970"/>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60022" y="121921"/>
            <a:ext cx="9274759" cy="5237683"/>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60022" y="426720"/>
            <a:ext cx="9274759"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280410" y="548640"/>
            <a:ext cx="5920740" cy="43281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360170" y="182880"/>
            <a:ext cx="640080" cy="48768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459384" y="258471"/>
            <a:ext cx="441655" cy="3365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440180" y="250194"/>
            <a:ext cx="480060" cy="353061"/>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56821" y="5110710"/>
            <a:ext cx="9274759" cy="247649"/>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23-Mar-21</a:t>
            </a:fld>
            <a:endParaRPr lang="en-US"/>
          </a:p>
        </p:txBody>
      </p:sp>
      <p:sp>
        <p:nvSpPr>
          <p:cNvPr id="6" name="Footer Placeholder 5"/>
          <p:cNvSpPr>
            <a:spLocks noGrp="1"/>
          </p:cNvSpPr>
          <p:nvPr>
            <p:ph type="ftr" sz="quarter" idx="11"/>
          </p:nvPr>
        </p:nvSpPr>
        <p:spPr>
          <a:xfrm>
            <a:off x="316840" y="5128679"/>
            <a:ext cx="3552444" cy="292608"/>
          </a:xfrm>
        </p:spPr>
        <p:txBody>
          <a:bodyPr/>
          <a:lstStyle/>
          <a:p>
            <a:endParaRPr lang="en-US"/>
          </a:p>
        </p:txBody>
      </p:sp>
    </p:spTree>
  </p:cSld>
  <p:clrMapOvr>
    <a:masterClrMapping/>
  </p:clrMapOvr>
  <p:transition spd="slow">
    <p:cover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60022" y="426720"/>
            <a:ext cx="9274759"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364480"/>
            <a:ext cx="9601200" cy="1219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9441180" y="0"/>
            <a:ext cx="160020" cy="5486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1"/>
            <a:ext cx="9601200" cy="1219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60020" cy="5486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60022" y="121922"/>
            <a:ext cx="9274759" cy="24140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60020" y="487681"/>
            <a:ext cx="2880360" cy="469392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60022" y="124361"/>
            <a:ext cx="9274759" cy="5237683"/>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360170" y="182880"/>
            <a:ext cx="640080" cy="48768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459384" y="258471"/>
            <a:ext cx="441655" cy="3365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440180" y="250194"/>
            <a:ext cx="480060" cy="353061"/>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150394" y="4023360"/>
            <a:ext cx="6160770" cy="97536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150394" y="487681"/>
            <a:ext cx="6160770" cy="341376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00050" y="792480"/>
            <a:ext cx="2560320" cy="420624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56821" y="5110710"/>
            <a:ext cx="9274759" cy="247649"/>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6077559" y="5123988"/>
            <a:ext cx="3197200" cy="292608"/>
          </a:xfrm>
        </p:spPr>
        <p:txBody>
          <a:bodyPr/>
          <a:lstStyle/>
          <a:p>
            <a:fld id="{1D8BD707-D9CF-40AE-B4C6-C98DA3205C09}" type="datetimeFigureOut">
              <a:rPr lang="en-US" smtClean="0"/>
              <a:pPr/>
              <a:t>23-Mar-21</a:t>
            </a:fld>
            <a:endParaRPr lang="en-US"/>
          </a:p>
        </p:txBody>
      </p:sp>
      <p:sp>
        <p:nvSpPr>
          <p:cNvPr id="6" name="Footer Placeholder 5"/>
          <p:cNvSpPr>
            <a:spLocks noGrp="1"/>
          </p:cNvSpPr>
          <p:nvPr>
            <p:ph type="ftr" sz="quarter" idx="11"/>
          </p:nvPr>
        </p:nvSpPr>
        <p:spPr>
          <a:xfrm>
            <a:off x="316840" y="5128679"/>
            <a:ext cx="3763670" cy="292608"/>
          </a:xfrm>
        </p:spPr>
        <p:txBody>
          <a:bodyPr/>
          <a:lstStyle/>
          <a:p>
            <a:endParaRPr lang="en-US"/>
          </a:p>
        </p:txBody>
      </p:sp>
    </p:spTree>
  </p:cSld>
  <p:clrMapOvr>
    <a:masterClrMapping/>
  </p:clrMapOvr>
  <p:transition spd="slow">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5364480"/>
            <a:ext cx="9601200" cy="12192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3"/>
            <a:ext cx="9601200" cy="111469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60020" cy="5486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9441180" y="0"/>
            <a:ext cx="160020" cy="5486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56821" y="5110710"/>
            <a:ext cx="9274759" cy="247649"/>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6080760" y="5123988"/>
            <a:ext cx="3197200" cy="292608"/>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23-Mar-21</a:t>
            </a:fld>
            <a:endParaRPr lang="en-US"/>
          </a:p>
        </p:txBody>
      </p:sp>
      <p:sp>
        <p:nvSpPr>
          <p:cNvPr id="3" name="Footer Placeholder 2"/>
          <p:cNvSpPr>
            <a:spLocks noGrp="1"/>
          </p:cNvSpPr>
          <p:nvPr>
            <p:ph type="ftr" sz="quarter" idx="3"/>
          </p:nvPr>
        </p:nvSpPr>
        <p:spPr>
          <a:xfrm>
            <a:off x="320040" y="5128679"/>
            <a:ext cx="3760470" cy="292608"/>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60022" y="124361"/>
            <a:ext cx="9274759" cy="5237683"/>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60022" y="1021394"/>
            <a:ext cx="9274759"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480560" y="764829"/>
            <a:ext cx="640080" cy="48768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579774" y="840420"/>
            <a:ext cx="441655" cy="3365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560570" y="832142"/>
            <a:ext cx="480060" cy="353061"/>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16840" y="182881"/>
            <a:ext cx="8961120" cy="607161"/>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16840" y="1219200"/>
            <a:ext cx="8961120" cy="36795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cover dir="d"/>
  </p:transition>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840" y="182880"/>
            <a:ext cx="8961120" cy="609600"/>
          </a:xfrm>
        </p:spPr>
        <p:txBody>
          <a:bodyPr>
            <a:normAutofit fontScale="90000"/>
          </a:bodyPr>
          <a:lstStyle/>
          <a:p>
            <a:r>
              <a:rPr lang="en-US" sz="3600" b="1" dirty="0">
                <a:solidFill>
                  <a:srgbClr val="C00000"/>
                </a:solidFill>
                <a:latin typeface="Lucida Sans Unicode" panose="020B0602030504020204" pitchFamily="34" charset="0"/>
                <a:cs typeface="Lucida Sans Unicode" panose="020B0602030504020204" pitchFamily="34" charset="0"/>
              </a:rPr>
              <a:t>SOFTWARE  DEVELOPMENT  II</a:t>
            </a:r>
          </a:p>
        </p:txBody>
      </p:sp>
      <p:sp>
        <p:nvSpPr>
          <p:cNvPr id="5" name="Content Placeholder 4"/>
          <p:cNvSpPr>
            <a:spLocks noGrp="1"/>
          </p:cNvSpPr>
          <p:nvPr>
            <p:ph sz="quarter" idx="1"/>
          </p:nvPr>
        </p:nvSpPr>
        <p:spPr>
          <a:xfrm>
            <a:off x="352134" y="2743201"/>
            <a:ext cx="8961120" cy="914400"/>
          </a:xfrm>
        </p:spPr>
        <p:txBody>
          <a:bodyPr>
            <a:noAutofit/>
          </a:bodyPr>
          <a:lstStyle/>
          <a:p>
            <a:pPr marL="0" indent="0" algn="ctr">
              <a:buNone/>
            </a:pPr>
            <a:r>
              <a:rPr lang="en-US" sz="3200" b="1" dirty="0">
                <a:latin typeface="Lucida Sans Unicode" panose="020B0602030504020204" pitchFamily="34" charset="0"/>
                <a:cs typeface="Lucida Sans Unicode" panose="020B0602030504020204" pitchFamily="34" charset="0"/>
              </a:rPr>
              <a:t>Student Information Management System</a:t>
            </a:r>
          </a:p>
          <a:p>
            <a:pPr marL="0" indent="0" algn="ctr">
              <a:buNone/>
            </a:pPr>
            <a:r>
              <a:rPr lang="en-US" sz="3200" b="1" dirty="0">
                <a:latin typeface="Lucida Sans Unicode" panose="020B0602030504020204" pitchFamily="34" charset="0"/>
                <a:cs typeface="Lucida Sans Unicode" panose="020B0602030504020204" pitchFamily="34" charset="0"/>
              </a:rPr>
              <a:t>(SIMS)</a:t>
            </a:r>
          </a:p>
        </p:txBody>
      </p:sp>
      <p:sp>
        <p:nvSpPr>
          <p:cNvPr id="7" name="Content Placeholder 4"/>
          <p:cNvSpPr txBox="1">
            <a:spLocks/>
          </p:cNvSpPr>
          <p:nvPr/>
        </p:nvSpPr>
        <p:spPr>
          <a:xfrm>
            <a:off x="2240281" y="1706880"/>
            <a:ext cx="5184829" cy="48768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ctr">
              <a:buFont typeface="Wingdings 2"/>
              <a:buNone/>
            </a:pPr>
            <a:r>
              <a:rPr lang="en-US" sz="3000" b="1" dirty="0">
                <a:solidFill>
                  <a:srgbClr val="002060"/>
                </a:solidFill>
                <a:latin typeface="Lucida Sans Unicode" panose="020B0602030504020204" pitchFamily="34" charset="0"/>
                <a:cs typeface="Lucida Sans Unicode" panose="020B0602030504020204" pitchFamily="34" charset="0"/>
              </a:rPr>
              <a:t>Project Presentation on -</a:t>
            </a:r>
          </a:p>
        </p:txBody>
      </p:sp>
      <p:sp>
        <p:nvSpPr>
          <p:cNvPr id="8" name="Content Placeholder 4"/>
          <p:cNvSpPr txBox="1">
            <a:spLocks/>
          </p:cNvSpPr>
          <p:nvPr/>
        </p:nvSpPr>
        <p:spPr>
          <a:xfrm>
            <a:off x="7680960" y="4751246"/>
            <a:ext cx="1760220" cy="376681"/>
          </a:xfrm>
          <a:prstGeom prst="rect">
            <a:avLst/>
          </a:prstGeom>
        </p:spPr>
        <p:txBody>
          <a:bodyPr vert="horz">
            <a:normAutofit fontScale="925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ctr">
              <a:buFont typeface="Wingdings 2"/>
              <a:buNone/>
            </a:pPr>
            <a:r>
              <a:rPr lang="en-US" sz="2400" b="1" dirty="0">
                <a:solidFill>
                  <a:schemeClr val="bg2">
                    <a:lumMod val="25000"/>
                  </a:schemeClr>
                </a:solidFill>
                <a:latin typeface="Lucida Sans Unicode" panose="020B0602030504020204" pitchFamily="34" charset="0"/>
                <a:cs typeface="Lucida Sans Unicode" panose="020B0602030504020204" pitchFamily="34" charset="0"/>
              </a:rPr>
              <a:t>Using C#</a:t>
            </a:r>
          </a:p>
        </p:txBody>
      </p:sp>
    </p:spTree>
    <p:extLst>
      <p:ext uri="{BB962C8B-B14F-4D97-AF65-F5344CB8AC3E}">
        <p14:creationId xmlns:p14="http://schemas.microsoft.com/office/powerpoint/2010/main" val="3124376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074" y="381000"/>
            <a:ext cx="6742008" cy="4968240"/>
          </a:xfrm>
          <a:prstGeom prst="rect">
            <a:avLst/>
          </a:prstGeom>
        </p:spPr>
      </p:pic>
      <p:sp>
        <p:nvSpPr>
          <p:cNvPr id="3" name="TextBox 2">
            <a:extLst>
              <a:ext uri="{FF2B5EF4-FFF2-40B4-BE49-F238E27FC236}">
                <a16:creationId xmlns:a16="http://schemas.microsoft.com/office/drawing/2014/main" id="{B267D322-DD0E-400C-8C8F-697C4B17E90C}"/>
              </a:ext>
            </a:extLst>
          </p:cNvPr>
          <p:cNvSpPr txBox="1"/>
          <p:nvPr/>
        </p:nvSpPr>
        <p:spPr>
          <a:xfrm>
            <a:off x="304800" y="381000"/>
            <a:ext cx="3390900" cy="442429"/>
          </a:xfrm>
          <a:prstGeom prst="rect">
            <a:avLst/>
          </a:prstGeom>
          <a:noFill/>
        </p:spPr>
        <p:txBody>
          <a:bodyPr wrap="square" rtlCol="0">
            <a:spAutoFit/>
          </a:bodyPr>
          <a:lstStyle/>
          <a:p>
            <a:pPr>
              <a:lnSpc>
                <a:spcPts val="3000"/>
              </a:lnSpc>
            </a:pPr>
            <a:r>
              <a:rPr lang="en-GB" sz="1600" b="1" u="sng" dirty="0">
                <a:latin typeface="Lucida Sans Unicode" panose="020B0602030504020204" pitchFamily="34" charset="0"/>
                <a:cs typeface="Lucida Sans Unicode" panose="020B0602030504020204" pitchFamily="34" charset="0"/>
              </a:rPr>
              <a:t>Add Student Form</a:t>
            </a:r>
          </a:p>
        </p:txBody>
      </p:sp>
      <p:sp>
        <p:nvSpPr>
          <p:cNvPr id="4" name="TextBox 3">
            <a:extLst>
              <a:ext uri="{FF2B5EF4-FFF2-40B4-BE49-F238E27FC236}">
                <a16:creationId xmlns:a16="http://schemas.microsoft.com/office/drawing/2014/main" id="{B267D322-DD0E-400C-8C8F-697C4B17E90C}"/>
              </a:ext>
            </a:extLst>
          </p:cNvPr>
          <p:cNvSpPr txBox="1"/>
          <p:nvPr/>
        </p:nvSpPr>
        <p:spPr>
          <a:xfrm>
            <a:off x="304800" y="914400"/>
            <a:ext cx="2209800" cy="2785378"/>
          </a:xfrm>
          <a:prstGeom prst="rect">
            <a:avLst/>
          </a:prstGeom>
          <a:noFill/>
        </p:spPr>
        <p:txBody>
          <a:bodyPr wrap="square" rtlCol="0">
            <a:spAutoFit/>
          </a:bodyPr>
          <a:lstStyle/>
          <a:p>
            <a:pPr algn="just">
              <a:lnSpc>
                <a:spcPts val="3000"/>
              </a:lnSpc>
            </a:pPr>
            <a:r>
              <a:rPr lang="en-GB" sz="1600" dirty="0">
                <a:latin typeface="Arial" panose="020B0604020202020204" pitchFamily="34" charset="0"/>
                <a:cs typeface="Arial" panose="020B0604020202020204" pitchFamily="34" charset="0"/>
              </a:rPr>
              <a:t>This is the student form where user can input all the necessary information in the database through this form and make useful later on.</a:t>
            </a:r>
          </a:p>
        </p:txBody>
      </p:sp>
    </p:spTree>
    <p:extLst>
      <p:ext uri="{BB962C8B-B14F-4D97-AF65-F5344CB8AC3E}">
        <p14:creationId xmlns:p14="http://schemas.microsoft.com/office/powerpoint/2010/main" val="1591973911"/>
      </p:ext>
    </p:extLst>
  </p:cSld>
  <p:clrMapOvr>
    <a:masterClrMapping/>
  </p:clrMapOvr>
  <p:transition spd="slow">
    <p:cover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858054"/>
            <a:ext cx="6713764" cy="4542620"/>
          </a:xfrm>
          <a:prstGeom prst="rect">
            <a:avLst/>
          </a:prstGeom>
        </p:spPr>
      </p:pic>
      <p:sp>
        <p:nvSpPr>
          <p:cNvPr id="3" name="TextBox 2">
            <a:extLst>
              <a:ext uri="{FF2B5EF4-FFF2-40B4-BE49-F238E27FC236}">
                <a16:creationId xmlns:a16="http://schemas.microsoft.com/office/drawing/2014/main" id="{B267D322-DD0E-400C-8C8F-697C4B17E90C}"/>
              </a:ext>
            </a:extLst>
          </p:cNvPr>
          <p:cNvSpPr txBox="1"/>
          <p:nvPr/>
        </p:nvSpPr>
        <p:spPr>
          <a:xfrm>
            <a:off x="304800" y="381000"/>
            <a:ext cx="3543300" cy="477054"/>
          </a:xfrm>
          <a:prstGeom prst="rect">
            <a:avLst/>
          </a:prstGeom>
          <a:noFill/>
        </p:spPr>
        <p:txBody>
          <a:bodyPr wrap="square" rtlCol="0">
            <a:spAutoFit/>
          </a:bodyPr>
          <a:lstStyle/>
          <a:p>
            <a:pPr>
              <a:lnSpc>
                <a:spcPts val="3000"/>
              </a:lnSpc>
            </a:pPr>
            <a:r>
              <a:rPr lang="en-GB" sz="1600" b="1" u="sng" dirty="0">
                <a:latin typeface="Lucida Sans Unicode" panose="020B0602030504020204" pitchFamily="34" charset="0"/>
                <a:cs typeface="Lucida Sans Unicode" panose="020B0602030504020204" pitchFamily="34" charset="0"/>
              </a:rPr>
              <a:t>View Student in Grid-View</a:t>
            </a:r>
          </a:p>
        </p:txBody>
      </p:sp>
      <p:sp>
        <p:nvSpPr>
          <p:cNvPr id="4" name="TextBox 3">
            <a:extLst>
              <a:ext uri="{FF2B5EF4-FFF2-40B4-BE49-F238E27FC236}">
                <a16:creationId xmlns:a16="http://schemas.microsoft.com/office/drawing/2014/main" id="{B267D322-DD0E-400C-8C8F-697C4B17E90C}"/>
              </a:ext>
            </a:extLst>
          </p:cNvPr>
          <p:cNvSpPr txBox="1"/>
          <p:nvPr/>
        </p:nvSpPr>
        <p:spPr>
          <a:xfrm>
            <a:off x="304800" y="914400"/>
            <a:ext cx="2286000" cy="3554819"/>
          </a:xfrm>
          <a:prstGeom prst="rect">
            <a:avLst/>
          </a:prstGeom>
          <a:noFill/>
        </p:spPr>
        <p:txBody>
          <a:bodyPr wrap="square" rtlCol="0">
            <a:spAutoFit/>
          </a:bodyPr>
          <a:lstStyle/>
          <a:p>
            <a:pPr algn="just">
              <a:lnSpc>
                <a:spcPts val="3000"/>
              </a:lnSpc>
            </a:pPr>
            <a:r>
              <a:rPr lang="en-GB" sz="1600" dirty="0">
                <a:latin typeface="Arial" panose="020B0604020202020204" pitchFamily="34" charset="0"/>
                <a:cs typeface="Arial" panose="020B0604020202020204" pitchFamily="34" charset="0"/>
              </a:rPr>
              <a:t>This is the form where user can see or show the student information in grid-view according to given command, such as- </a:t>
            </a:r>
          </a:p>
          <a:p>
            <a:pPr algn="just">
              <a:lnSpc>
                <a:spcPts val="3000"/>
              </a:lnSpc>
            </a:pPr>
            <a:r>
              <a:rPr lang="en-GB" sz="1600" dirty="0">
                <a:latin typeface="Arial" panose="020B0604020202020204" pitchFamily="34" charset="0"/>
                <a:cs typeface="Arial" panose="020B0604020202020204" pitchFamily="34" charset="0"/>
              </a:rPr>
              <a:t>Department selection, Year selection, or just randomly put an ID.</a:t>
            </a:r>
          </a:p>
        </p:txBody>
      </p:sp>
    </p:spTree>
    <p:extLst>
      <p:ext uri="{BB962C8B-B14F-4D97-AF65-F5344CB8AC3E}">
        <p14:creationId xmlns:p14="http://schemas.microsoft.com/office/powerpoint/2010/main" val="2520962887"/>
      </p:ext>
    </p:extLst>
  </p:cSld>
  <p:clrMapOvr>
    <a:masterClrMapping/>
  </p:clrMapOvr>
  <p:transition spd="slow">
    <p:cover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457200"/>
            <a:ext cx="4848225" cy="4429125"/>
          </a:xfrm>
          <a:prstGeom prst="rect">
            <a:avLst/>
          </a:prstGeom>
        </p:spPr>
      </p:pic>
      <p:sp>
        <p:nvSpPr>
          <p:cNvPr id="3" name="TextBox 2">
            <a:extLst>
              <a:ext uri="{FF2B5EF4-FFF2-40B4-BE49-F238E27FC236}">
                <a16:creationId xmlns:a16="http://schemas.microsoft.com/office/drawing/2014/main" id="{B267D322-DD0E-400C-8C8F-697C4B17E90C}"/>
              </a:ext>
            </a:extLst>
          </p:cNvPr>
          <p:cNvSpPr txBox="1"/>
          <p:nvPr/>
        </p:nvSpPr>
        <p:spPr>
          <a:xfrm>
            <a:off x="457200" y="700185"/>
            <a:ext cx="3390900" cy="442429"/>
          </a:xfrm>
          <a:prstGeom prst="rect">
            <a:avLst/>
          </a:prstGeom>
          <a:noFill/>
        </p:spPr>
        <p:txBody>
          <a:bodyPr wrap="square" rtlCol="0">
            <a:spAutoFit/>
          </a:bodyPr>
          <a:lstStyle/>
          <a:p>
            <a:pPr>
              <a:lnSpc>
                <a:spcPts val="3000"/>
              </a:lnSpc>
            </a:pPr>
            <a:r>
              <a:rPr lang="en-GB" sz="1600" b="1" u="sng" dirty="0">
                <a:latin typeface="Lucida Sans Unicode" panose="020B0602030504020204" pitchFamily="34" charset="0"/>
                <a:cs typeface="Lucida Sans Unicode" panose="020B0602030504020204" pitchFamily="34" charset="0"/>
              </a:rPr>
              <a:t>Statistical Information</a:t>
            </a:r>
          </a:p>
        </p:txBody>
      </p:sp>
      <p:sp>
        <p:nvSpPr>
          <p:cNvPr id="4" name="TextBox 3">
            <a:extLst>
              <a:ext uri="{FF2B5EF4-FFF2-40B4-BE49-F238E27FC236}">
                <a16:creationId xmlns:a16="http://schemas.microsoft.com/office/drawing/2014/main" id="{B267D322-DD0E-400C-8C8F-697C4B17E90C}"/>
              </a:ext>
            </a:extLst>
          </p:cNvPr>
          <p:cNvSpPr txBox="1"/>
          <p:nvPr/>
        </p:nvSpPr>
        <p:spPr>
          <a:xfrm>
            <a:off x="446314" y="1295400"/>
            <a:ext cx="3401786" cy="2785378"/>
          </a:xfrm>
          <a:prstGeom prst="rect">
            <a:avLst/>
          </a:prstGeom>
          <a:noFill/>
        </p:spPr>
        <p:txBody>
          <a:bodyPr wrap="square" rtlCol="0">
            <a:spAutoFit/>
          </a:bodyPr>
          <a:lstStyle/>
          <a:p>
            <a:pPr algn="just">
              <a:lnSpc>
                <a:spcPts val="3000"/>
              </a:lnSpc>
            </a:pPr>
            <a:r>
              <a:rPr lang="en-GB" sz="1600" dirty="0">
                <a:latin typeface="Arial" panose="020B0604020202020204" pitchFamily="34" charset="0"/>
                <a:cs typeface="Arial" panose="020B0604020202020204" pitchFamily="34" charset="0"/>
              </a:rPr>
              <a:t>This is the form where user can count the information of student in various statistical value from stored database. Such as, total student count, department wise count, year wise count, total male and female count etc.</a:t>
            </a:r>
          </a:p>
        </p:txBody>
      </p:sp>
    </p:spTree>
    <p:extLst>
      <p:ext uri="{BB962C8B-B14F-4D97-AF65-F5344CB8AC3E}">
        <p14:creationId xmlns:p14="http://schemas.microsoft.com/office/powerpoint/2010/main" val="4025169911"/>
      </p:ext>
    </p:extLst>
  </p:cSld>
  <p:clrMapOvr>
    <a:masterClrMapping/>
  </p:clrMapOvr>
  <p:transition spd="slow">
    <p:cover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029739"/>
            <a:ext cx="5314950" cy="3209925"/>
          </a:xfrm>
          <a:prstGeom prst="rect">
            <a:avLst/>
          </a:prstGeom>
        </p:spPr>
      </p:pic>
      <p:sp>
        <p:nvSpPr>
          <p:cNvPr id="3" name="TextBox 2">
            <a:extLst>
              <a:ext uri="{FF2B5EF4-FFF2-40B4-BE49-F238E27FC236}">
                <a16:creationId xmlns:a16="http://schemas.microsoft.com/office/drawing/2014/main" id="{B267D322-DD0E-400C-8C8F-697C4B17E90C}"/>
              </a:ext>
            </a:extLst>
          </p:cNvPr>
          <p:cNvSpPr txBox="1"/>
          <p:nvPr/>
        </p:nvSpPr>
        <p:spPr>
          <a:xfrm>
            <a:off x="419100" y="457200"/>
            <a:ext cx="3390900" cy="442429"/>
          </a:xfrm>
          <a:prstGeom prst="rect">
            <a:avLst/>
          </a:prstGeom>
          <a:noFill/>
        </p:spPr>
        <p:txBody>
          <a:bodyPr wrap="square" rtlCol="0">
            <a:spAutoFit/>
          </a:bodyPr>
          <a:lstStyle/>
          <a:p>
            <a:pPr>
              <a:lnSpc>
                <a:spcPts val="3000"/>
              </a:lnSpc>
            </a:pPr>
            <a:r>
              <a:rPr lang="en-GB" sz="1600" b="1" u="sng" dirty="0">
                <a:latin typeface="Lucida Sans Unicode" panose="020B0602030504020204" pitchFamily="34" charset="0"/>
                <a:cs typeface="Lucida Sans Unicode" panose="020B0602030504020204" pitchFamily="34" charset="0"/>
              </a:rPr>
              <a:t>Update Student Database</a:t>
            </a:r>
          </a:p>
        </p:txBody>
      </p:sp>
      <p:sp>
        <p:nvSpPr>
          <p:cNvPr id="4" name="TextBox 3">
            <a:extLst>
              <a:ext uri="{FF2B5EF4-FFF2-40B4-BE49-F238E27FC236}">
                <a16:creationId xmlns:a16="http://schemas.microsoft.com/office/drawing/2014/main" id="{B267D322-DD0E-400C-8C8F-697C4B17E90C}"/>
              </a:ext>
            </a:extLst>
          </p:cNvPr>
          <p:cNvSpPr txBox="1"/>
          <p:nvPr/>
        </p:nvSpPr>
        <p:spPr>
          <a:xfrm>
            <a:off x="419100" y="1066800"/>
            <a:ext cx="2781300" cy="3170099"/>
          </a:xfrm>
          <a:prstGeom prst="rect">
            <a:avLst/>
          </a:prstGeom>
          <a:noFill/>
        </p:spPr>
        <p:txBody>
          <a:bodyPr wrap="square" rtlCol="0">
            <a:spAutoFit/>
          </a:bodyPr>
          <a:lstStyle/>
          <a:p>
            <a:pPr algn="just">
              <a:lnSpc>
                <a:spcPts val="3000"/>
              </a:lnSpc>
            </a:pPr>
            <a:r>
              <a:rPr lang="en-GB" sz="1600" dirty="0">
                <a:latin typeface="Arial" panose="020B0604020202020204" pitchFamily="34" charset="0"/>
                <a:cs typeface="Arial" panose="020B0604020202020204" pitchFamily="34" charset="0"/>
              </a:rPr>
              <a:t>This is the form where user can update a student info in 2 ways. </a:t>
            </a:r>
          </a:p>
          <a:p>
            <a:pPr algn="just">
              <a:lnSpc>
                <a:spcPts val="3000"/>
              </a:lnSpc>
            </a:pPr>
            <a:r>
              <a:rPr lang="en-GB" sz="1600" dirty="0">
                <a:latin typeface="Arial" panose="020B0604020202020204" pitchFamily="34" charset="0"/>
                <a:cs typeface="Arial" panose="020B0604020202020204" pitchFamily="34" charset="0"/>
              </a:rPr>
              <a:t>User can edit the data he or she provided and user can delete an entered data from database through the delete button.</a:t>
            </a:r>
          </a:p>
        </p:txBody>
      </p:sp>
    </p:spTree>
    <p:extLst>
      <p:ext uri="{BB962C8B-B14F-4D97-AF65-F5344CB8AC3E}">
        <p14:creationId xmlns:p14="http://schemas.microsoft.com/office/powerpoint/2010/main" val="699067500"/>
      </p:ext>
    </p:extLst>
  </p:cSld>
  <p:clrMapOvr>
    <a:masterClrMapping/>
  </p:clrMapOvr>
  <p:transition spd="slow">
    <p:cover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 y="152400"/>
            <a:ext cx="8961120" cy="533401"/>
          </a:xfrm>
        </p:spPr>
        <p:txBody>
          <a:bodyPr>
            <a:normAutofit fontScale="90000"/>
          </a:bodyPr>
          <a:lstStyle/>
          <a:p>
            <a:r>
              <a:rPr lang="en-US" b="1" dirty="0">
                <a:solidFill>
                  <a:schemeClr val="accent3">
                    <a:lumMod val="50000"/>
                  </a:schemeClr>
                </a:solidFill>
              </a:rPr>
              <a:t>System Diagram</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0"/>
            <a:ext cx="9601200" cy="4724400"/>
          </a:xfrm>
          <a:prstGeom prst="rect">
            <a:avLst/>
          </a:prstGeom>
        </p:spPr>
      </p:pic>
    </p:spTree>
    <p:extLst>
      <p:ext uri="{BB962C8B-B14F-4D97-AF65-F5344CB8AC3E}">
        <p14:creationId xmlns:p14="http://schemas.microsoft.com/office/powerpoint/2010/main" val="106313740"/>
      </p:ext>
    </p:extLst>
  </p:cSld>
  <p:clrMapOvr>
    <a:masterClrMapping/>
  </p:clrMapOvr>
  <p:transition spd="slow">
    <p:cover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67D322-DD0E-400C-8C8F-697C4B17E90C}"/>
              </a:ext>
            </a:extLst>
          </p:cNvPr>
          <p:cNvSpPr txBox="1"/>
          <p:nvPr/>
        </p:nvSpPr>
        <p:spPr>
          <a:xfrm>
            <a:off x="838200" y="2209800"/>
            <a:ext cx="7772400" cy="477054"/>
          </a:xfrm>
          <a:prstGeom prst="rect">
            <a:avLst/>
          </a:prstGeom>
          <a:noFill/>
        </p:spPr>
        <p:txBody>
          <a:bodyPr wrap="square" rtlCol="0">
            <a:spAutoFit/>
          </a:bodyPr>
          <a:lstStyle/>
          <a:p>
            <a:pPr algn="ctr">
              <a:lnSpc>
                <a:spcPts val="3000"/>
              </a:lnSpc>
            </a:pPr>
            <a:r>
              <a:rPr lang="en-GB" sz="4000" b="1" dirty="0">
                <a:solidFill>
                  <a:srgbClr val="002060"/>
                </a:solidFill>
                <a:latin typeface="Bookman Old Style" panose="02050604050505020204" pitchFamily="18" charset="0"/>
                <a:cs typeface="Lucida Sans Unicode" panose="020B0602030504020204" pitchFamily="34" charset="0"/>
              </a:rPr>
              <a:t>PROJECT  VIEW</a:t>
            </a:r>
          </a:p>
        </p:txBody>
      </p:sp>
    </p:spTree>
    <p:extLst>
      <p:ext uri="{BB962C8B-B14F-4D97-AF65-F5344CB8AC3E}">
        <p14:creationId xmlns:p14="http://schemas.microsoft.com/office/powerpoint/2010/main" val="804414286"/>
      </p:ext>
    </p:extLst>
  </p:cSld>
  <p:clrMapOvr>
    <a:masterClrMapping/>
  </p:clrMapOvr>
  <p:transition spd="slow">
    <p:cover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3">
                    <a:lumMod val="50000"/>
                  </a:schemeClr>
                </a:solidFill>
              </a:rPr>
              <a:t>Limitation</a:t>
            </a:r>
          </a:p>
        </p:txBody>
      </p:sp>
      <p:sp>
        <p:nvSpPr>
          <p:cNvPr id="3" name="Content Placeholder 2"/>
          <p:cNvSpPr>
            <a:spLocks noGrp="1"/>
          </p:cNvSpPr>
          <p:nvPr>
            <p:ph sz="quarter" idx="1"/>
          </p:nvPr>
        </p:nvSpPr>
        <p:spPr>
          <a:xfrm>
            <a:off x="762000" y="1600199"/>
            <a:ext cx="8483956" cy="3279039"/>
          </a:xfrm>
        </p:spPr>
        <p:txBody>
          <a:bodyPr>
            <a:normAutofit/>
          </a:bodyPr>
          <a:lstStyle/>
          <a:p>
            <a:pPr>
              <a:buFont typeface="Wingdings" panose="05000000000000000000" pitchFamily="2" charset="2"/>
              <a:buChar char="v"/>
            </a:pPr>
            <a:r>
              <a:rPr lang="en-US" sz="2400" dirty="0">
                <a:latin typeface="Bahnschrift" panose="020B0502040204020203" pitchFamily="34" charset="0"/>
              </a:rPr>
              <a:t>Platform depended (windows- visual studio).</a:t>
            </a:r>
          </a:p>
          <a:p>
            <a:pPr>
              <a:buFont typeface="Wingdings" panose="05000000000000000000" pitchFamily="2" charset="2"/>
              <a:buChar char="v"/>
            </a:pPr>
            <a:r>
              <a:rPr lang="en-US" sz="2400" dirty="0">
                <a:latin typeface="Bahnschrift" panose="020B0502040204020203" pitchFamily="34" charset="0"/>
              </a:rPr>
              <a:t>No public view option.</a:t>
            </a:r>
          </a:p>
          <a:p>
            <a:pPr>
              <a:buFont typeface="Wingdings" panose="05000000000000000000" pitchFamily="2" charset="2"/>
              <a:buChar char="v"/>
            </a:pPr>
            <a:r>
              <a:rPr lang="en-US" sz="2400" dirty="0">
                <a:latin typeface="Bahnschrift" panose="020B0502040204020203" pitchFamily="34" charset="0"/>
              </a:rPr>
              <a:t>Limited features. </a:t>
            </a:r>
          </a:p>
          <a:p>
            <a:pPr>
              <a:buFont typeface="Wingdings" panose="05000000000000000000" pitchFamily="2" charset="2"/>
              <a:buChar char="v"/>
            </a:pPr>
            <a:r>
              <a:rPr lang="en-US" sz="2400" dirty="0">
                <a:latin typeface="Bahnschrift" panose="020B0502040204020203" pitchFamily="34" charset="0"/>
              </a:rPr>
              <a:t>Time delay.</a:t>
            </a:r>
          </a:p>
          <a:p>
            <a:pPr>
              <a:buFont typeface="Wingdings" panose="05000000000000000000" pitchFamily="2" charset="2"/>
              <a:buChar char="v"/>
            </a:pPr>
            <a:endParaRPr lang="en-US" sz="2400" dirty="0">
              <a:latin typeface="Bahnschrift" panose="020B0502040204020203" pitchFamily="34" charset="0"/>
            </a:endParaRPr>
          </a:p>
        </p:txBody>
      </p:sp>
    </p:spTree>
    <p:extLst>
      <p:ext uri="{BB962C8B-B14F-4D97-AF65-F5344CB8AC3E}">
        <p14:creationId xmlns:p14="http://schemas.microsoft.com/office/powerpoint/2010/main" val="1583542678"/>
      </p:ext>
    </p:extLst>
  </p:cSld>
  <p:clrMapOvr>
    <a:masterClrMapping/>
  </p:clrMapOvr>
  <p:transition spd="slow">
    <p:cover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3">
                    <a:lumMod val="50000"/>
                  </a:schemeClr>
                </a:solidFill>
              </a:rPr>
              <a:t>Future Plan</a:t>
            </a:r>
          </a:p>
        </p:txBody>
      </p:sp>
      <p:sp>
        <p:nvSpPr>
          <p:cNvPr id="3" name="Content Placeholder 2"/>
          <p:cNvSpPr>
            <a:spLocks noGrp="1"/>
          </p:cNvSpPr>
          <p:nvPr>
            <p:ph sz="quarter" idx="1"/>
          </p:nvPr>
        </p:nvSpPr>
        <p:spPr>
          <a:xfrm>
            <a:off x="609600" y="1752600"/>
            <a:ext cx="8382000" cy="3124200"/>
          </a:xfrm>
        </p:spPr>
        <p:txBody>
          <a:bodyPr>
            <a:normAutofit/>
          </a:bodyPr>
          <a:lstStyle/>
          <a:p>
            <a:pPr>
              <a:buFont typeface="Wingdings" panose="05000000000000000000" pitchFamily="2" charset="2"/>
              <a:buChar char="Ø"/>
            </a:pPr>
            <a:r>
              <a:rPr lang="en-US" sz="2400" dirty="0">
                <a:latin typeface="Bahnschrift" panose="020B0502040204020203" pitchFamily="34" charset="0"/>
              </a:rPr>
              <a:t>Update the graphics and user-interface.</a:t>
            </a:r>
          </a:p>
          <a:p>
            <a:pPr>
              <a:buFont typeface="Wingdings" panose="05000000000000000000" pitchFamily="2" charset="2"/>
              <a:buChar char="Ø"/>
            </a:pPr>
            <a:r>
              <a:rPr lang="en-US" sz="2400" dirty="0">
                <a:latin typeface="Bahnschrift" panose="020B0502040204020203" pitchFamily="34" charset="0"/>
              </a:rPr>
              <a:t>Notifications system.</a:t>
            </a:r>
          </a:p>
          <a:p>
            <a:pPr>
              <a:buFont typeface="Wingdings" panose="05000000000000000000" pitchFamily="2" charset="2"/>
              <a:buChar char="Ø"/>
            </a:pPr>
            <a:r>
              <a:rPr lang="en-US" sz="2400" dirty="0">
                <a:latin typeface="Bahnschrift" panose="020B0502040204020203" pitchFamily="34" charset="0"/>
              </a:rPr>
              <a:t>Advance data record systems.</a:t>
            </a:r>
          </a:p>
          <a:p>
            <a:pPr>
              <a:buFont typeface="Wingdings" panose="05000000000000000000" pitchFamily="2" charset="2"/>
              <a:buChar char="Ø"/>
            </a:pPr>
            <a:r>
              <a:rPr lang="en-US" sz="2400" dirty="0">
                <a:latin typeface="Bahnschrift" panose="020B0502040204020203" pitchFamily="34" charset="0"/>
              </a:rPr>
              <a:t>Expand the system as an institute’s information manager.</a:t>
            </a:r>
          </a:p>
          <a:p>
            <a:pPr>
              <a:buFont typeface="Wingdings" panose="05000000000000000000" pitchFamily="2" charset="2"/>
              <a:buChar char="Ø"/>
            </a:pPr>
            <a:r>
              <a:rPr lang="en-US" sz="2400" dirty="0">
                <a:latin typeface="Bahnschrift" panose="020B0502040204020203" pitchFamily="34" charset="0"/>
              </a:rPr>
              <a:t>Enable a public view options. </a:t>
            </a:r>
          </a:p>
        </p:txBody>
      </p:sp>
    </p:spTree>
    <p:extLst>
      <p:ext uri="{BB962C8B-B14F-4D97-AF65-F5344CB8AC3E}">
        <p14:creationId xmlns:p14="http://schemas.microsoft.com/office/powerpoint/2010/main" val="1636595993"/>
      </p:ext>
    </p:extLst>
  </p:cSld>
  <p:clrMapOvr>
    <a:masterClrMapping/>
  </p:clrMapOvr>
  <p:transition spd="slow">
    <p:cover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946" y="548640"/>
            <a:ext cx="5000625" cy="4145280"/>
          </a:xfrm>
          <a:prstGeom prst="rect">
            <a:avLst/>
          </a:prstGeom>
        </p:spPr>
      </p:pic>
    </p:spTree>
    <p:extLst>
      <p:ext uri="{BB962C8B-B14F-4D97-AF65-F5344CB8AC3E}">
        <p14:creationId xmlns:p14="http://schemas.microsoft.com/office/powerpoint/2010/main" val="31180333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9C14FE-D402-45CA-8FD3-F1B84049D3E3}"/>
              </a:ext>
            </a:extLst>
          </p:cNvPr>
          <p:cNvSpPr txBox="1"/>
          <p:nvPr/>
        </p:nvSpPr>
        <p:spPr>
          <a:xfrm>
            <a:off x="2040758" y="548645"/>
            <a:ext cx="7126655" cy="1015663"/>
          </a:xfrm>
          <a:prstGeom prst="rect">
            <a:avLst/>
          </a:prstGeom>
          <a:noFill/>
        </p:spPr>
        <p:txBody>
          <a:bodyPr wrap="square" rtlCol="0">
            <a:spAutoFit/>
          </a:bodyPr>
          <a:lstStyle/>
          <a:p>
            <a:pPr algn="ctr"/>
            <a:r>
              <a:rPr lang="en-GB" sz="3000" b="1" dirty="0">
                <a:solidFill>
                  <a:srgbClr val="000000"/>
                </a:solidFill>
                <a:latin typeface="Arial" panose="020B0604020202020204" pitchFamily="34" charset="0"/>
                <a:cs typeface="Arial" panose="020B0604020202020204" pitchFamily="34" charset="0"/>
              </a:rPr>
              <a:t>Bangladesh University of Business And Technology (BUBT)</a:t>
            </a:r>
          </a:p>
        </p:txBody>
      </p:sp>
      <p:sp>
        <p:nvSpPr>
          <p:cNvPr id="6" name="TextBox 5">
            <a:extLst>
              <a:ext uri="{FF2B5EF4-FFF2-40B4-BE49-F238E27FC236}">
                <a16:creationId xmlns:a16="http://schemas.microsoft.com/office/drawing/2014/main" id="{20258753-E70D-4DD8-A6D2-9E86A3E6910C}"/>
              </a:ext>
            </a:extLst>
          </p:cNvPr>
          <p:cNvSpPr txBox="1"/>
          <p:nvPr/>
        </p:nvSpPr>
        <p:spPr>
          <a:xfrm>
            <a:off x="5791221" y="2821069"/>
            <a:ext cx="2160270" cy="477054"/>
          </a:xfrm>
          <a:prstGeom prst="rect">
            <a:avLst/>
          </a:prstGeom>
          <a:noFill/>
        </p:spPr>
        <p:txBody>
          <a:bodyPr wrap="square" rtlCol="0">
            <a:spAutoFit/>
          </a:bodyPr>
          <a:lstStyle/>
          <a:p>
            <a:pPr>
              <a:lnSpc>
                <a:spcPts val="3000"/>
              </a:lnSpc>
            </a:pPr>
            <a:r>
              <a:rPr lang="en-GB" sz="2000" b="1" u="sng" dirty="0">
                <a:solidFill>
                  <a:srgbClr val="000000"/>
                </a:solidFill>
                <a:latin typeface="Arial" panose="020B0604020202020204" pitchFamily="34" charset="0"/>
                <a:cs typeface="Arial" panose="020B0604020202020204" pitchFamily="34" charset="0"/>
              </a:rPr>
              <a:t>Supervised By:</a:t>
            </a:r>
          </a:p>
        </p:txBody>
      </p:sp>
      <p:sp>
        <p:nvSpPr>
          <p:cNvPr id="7" name="TextBox 6">
            <a:extLst>
              <a:ext uri="{FF2B5EF4-FFF2-40B4-BE49-F238E27FC236}">
                <a16:creationId xmlns:a16="http://schemas.microsoft.com/office/drawing/2014/main" id="{B267D322-DD0E-400C-8C8F-697C4B17E90C}"/>
              </a:ext>
            </a:extLst>
          </p:cNvPr>
          <p:cNvSpPr txBox="1"/>
          <p:nvPr/>
        </p:nvSpPr>
        <p:spPr>
          <a:xfrm>
            <a:off x="1040130" y="2821069"/>
            <a:ext cx="2472420" cy="477054"/>
          </a:xfrm>
          <a:prstGeom prst="rect">
            <a:avLst/>
          </a:prstGeom>
          <a:noFill/>
        </p:spPr>
        <p:txBody>
          <a:bodyPr wrap="square" rtlCol="0">
            <a:spAutoFit/>
          </a:bodyPr>
          <a:lstStyle/>
          <a:p>
            <a:pPr>
              <a:lnSpc>
                <a:spcPts val="3000"/>
              </a:lnSpc>
            </a:pPr>
            <a:r>
              <a:rPr lang="en-GB" sz="2000" b="1" u="sng" dirty="0">
                <a:solidFill>
                  <a:srgbClr val="000000"/>
                </a:solidFill>
                <a:latin typeface="Arial" panose="020B0604020202020204" pitchFamily="34" charset="0"/>
                <a:cs typeface="Arial" panose="020B0604020202020204" pitchFamily="34" charset="0"/>
              </a:rPr>
              <a:t>Submitted By:</a:t>
            </a:r>
            <a:endParaRPr lang="en-GB" sz="2000" dirty="0">
              <a:solidFill>
                <a:srgbClr val="00000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59" y="284344"/>
            <a:ext cx="1510189" cy="1341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Up-Down Arrow 9"/>
          <p:cNvSpPr/>
          <p:nvPr/>
        </p:nvSpPr>
        <p:spPr>
          <a:xfrm>
            <a:off x="4640584" y="3202713"/>
            <a:ext cx="320039" cy="1735711"/>
          </a:xfrm>
          <a:prstGeom prst="up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2" name="TextBox 11">
            <a:extLst>
              <a:ext uri="{FF2B5EF4-FFF2-40B4-BE49-F238E27FC236}">
                <a16:creationId xmlns:a16="http://schemas.microsoft.com/office/drawing/2014/main" id="{B267D322-DD0E-400C-8C8F-697C4B17E90C}"/>
              </a:ext>
            </a:extLst>
          </p:cNvPr>
          <p:cNvSpPr txBox="1"/>
          <p:nvPr/>
        </p:nvSpPr>
        <p:spPr>
          <a:xfrm>
            <a:off x="3717751" y="2377440"/>
            <a:ext cx="2165694" cy="477054"/>
          </a:xfrm>
          <a:prstGeom prst="rect">
            <a:avLst/>
          </a:prstGeom>
          <a:noFill/>
        </p:spPr>
        <p:txBody>
          <a:bodyPr wrap="square" rtlCol="0">
            <a:spAutoFit/>
          </a:bodyPr>
          <a:lstStyle/>
          <a:p>
            <a:pPr>
              <a:lnSpc>
                <a:spcPts val="3000"/>
              </a:lnSpc>
            </a:pPr>
            <a:r>
              <a:rPr lang="en-GB" sz="2200" b="1" dirty="0">
                <a:solidFill>
                  <a:schemeClr val="accent2">
                    <a:lumMod val="50000"/>
                  </a:schemeClr>
                </a:solidFill>
                <a:latin typeface="Lucida Sans Unicode" panose="020B0602030504020204" pitchFamily="34" charset="0"/>
                <a:cs typeface="Lucida Sans Unicode" panose="020B0602030504020204" pitchFamily="34" charset="0"/>
              </a:rPr>
              <a:t>Project “SIMS”</a:t>
            </a:r>
          </a:p>
        </p:txBody>
      </p:sp>
      <p:graphicFrame>
        <p:nvGraphicFramePr>
          <p:cNvPr id="13" name="Table 12"/>
          <p:cNvGraphicFramePr>
            <a:graphicFrameLocks noGrp="1"/>
          </p:cNvGraphicFramePr>
          <p:nvPr>
            <p:extLst>
              <p:ext uri="{D42A27DB-BD31-4B8C-83A1-F6EECF244321}">
                <p14:modId xmlns:p14="http://schemas.microsoft.com/office/powerpoint/2010/main" val="234260020"/>
              </p:ext>
            </p:extLst>
          </p:nvPr>
        </p:nvGraphicFramePr>
        <p:xfrm>
          <a:off x="400050" y="3352801"/>
          <a:ext cx="3760470" cy="1463040"/>
        </p:xfrm>
        <a:graphic>
          <a:graphicData uri="http://schemas.openxmlformats.org/drawingml/2006/table">
            <a:tbl>
              <a:tblPr firstRow="1" bandRow="1">
                <a:tableStyleId>{C4B1156A-380E-4F78-BDF5-A606A8083BF9}</a:tableStyleId>
              </a:tblPr>
              <a:tblGrid>
                <a:gridCol w="3024726">
                  <a:extLst>
                    <a:ext uri="{9D8B030D-6E8A-4147-A177-3AD203B41FA5}">
                      <a16:colId xmlns:a16="http://schemas.microsoft.com/office/drawing/2014/main" val="20000"/>
                    </a:ext>
                  </a:extLst>
                </a:gridCol>
                <a:gridCol w="735744">
                  <a:extLst>
                    <a:ext uri="{9D8B030D-6E8A-4147-A177-3AD203B41FA5}">
                      <a16:colId xmlns:a16="http://schemas.microsoft.com/office/drawing/2014/main" val="20001"/>
                    </a:ext>
                  </a:extLst>
                </a:gridCol>
              </a:tblGrid>
              <a:tr h="487680">
                <a:tc>
                  <a:txBody>
                    <a:bodyPr/>
                    <a:lstStyle/>
                    <a:p>
                      <a:r>
                        <a:rPr lang="en-US" sz="1500" b="0" dirty="0">
                          <a:latin typeface="Arial Unicode MS" panose="020B0604020202020204" pitchFamily="34" charset="-128"/>
                          <a:ea typeface="Arial Unicode MS" panose="020B0604020202020204" pitchFamily="34" charset="-128"/>
                          <a:cs typeface="Arial Unicode MS" panose="020B0604020202020204" pitchFamily="34" charset="-128"/>
                        </a:rPr>
                        <a:t>Sirajum Munir Tamim</a:t>
                      </a:r>
                    </a:p>
                  </a:txBody>
                  <a:tcPr marL="96012" marR="9601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b="0" dirty="0">
                          <a:latin typeface="Arial Unicode MS" panose="020B0604020202020204" pitchFamily="34" charset="-128"/>
                          <a:ea typeface="Arial Unicode MS" panose="020B0604020202020204" pitchFamily="34" charset="-128"/>
                          <a:cs typeface="Arial Unicode MS" panose="020B0604020202020204" pitchFamily="34" charset="-128"/>
                        </a:rPr>
                        <a:t>252</a:t>
                      </a:r>
                    </a:p>
                  </a:txBody>
                  <a:tcPr marL="96012" marR="9601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87680">
                <a:tc>
                  <a:txBody>
                    <a:bodyPr/>
                    <a:lstStyle/>
                    <a:p>
                      <a:r>
                        <a:rPr lang="en-US" sz="1500" b="0" dirty="0">
                          <a:latin typeface="Arial Unicode MS" panose="020B0604020202020204" pitchFamily="34" charset="-128"/>
                          <a:ea typeface="Arial Unicode MS" panose="020B0604020202020204" pitchFamily="34" charset="-128"/>
                          <a:cs typeface="Arial Unicode MS" panose="020B0604020202020204" pitchFamily="34" charset="-128"/>
                        </a:rPr>
                        <a:t>Md. Rabiul Hasan Emon</a:t>
                      </a:r>
                    </a:p>
                  </a:txBody>
                  <a:tcPr marL="96012" marR="9601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b="0" dirty="0">
                          <a:latin typeface="Arial Unicode MS" panose="020B0604020202020204" pitchFamily="34" charset="-128"/>
                          <a:ea typeface="Arial Unicode MS" panose="020B0604020202020204" pitchFamily="34" charset="-128"/>
                          <a:cs typeface="Arial Unicode MS" panose="020B0604020202020204" pitchFamily="34" charset="-128"/>
                        </a:rPr>
                        <a:t>258</a:t>
                      </a:r>
                    </a:p>
                  </a:txBody>
                  <a:tcPr marL="96012" marR="9601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87680">
                <a:tc>
                  <a:txBody>
                    <a:bodyPr/>
                    <a:lstStyle/>
                    <a:p>
                      <a:r>
                        <a:rPr lang="en-US" sz="1500" b="0" dirty="0">
                          <a:latin typeface="Arial Unicode MS" panose="020B0604020202020204" pitchFamily="34" charset="-128"/>
                          <a:ea typeface="Arial Unicode MS" panose="020B0604020202020204" pitchFamily="34" charset="-128"/>
                          <a:cs typeface="Arial Unicode MS" panose="020B0604020202020204" pitchFamily="34" charset="-128"/>
                        </a:rPr>
                        <a:t>Tonmoy Ahammed Alam</a:t>
                      </a:r>
                    </a:p>
                  </a:txBody>
                  <a:tcPr marL="96012" marR="9601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b="0" dirty="0">
                          <a:latin typeface="Arial Unicode MS" panose="020B0604020202020204" pitchFamily="34" charset="-128"/>
                          <a:ea typeface="Arial Unicode MS" panose="020B0604020202020204" pitchFamily="34" charset="-128"/>
                          <a:cs typeface="Arial Unicode MS" panose="020B0604020202020204" pitchFamily="34" charset="-128"/>
                        </a:rPr>
                        <a:t>245</a:t>
                      </a:r>
                    </a:p>
                  </a:txBody>
                  <a:tcPr marL="96012" marR="9601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767913276"/>
              </p:ext>
            </p:extLst>
          </p:nvPr>
        </p:nvGraphicFramePr>
        <p:xfrm>
          <a:off x="5440683" y="3352800"/>
          <a:ext cx="3600451" cy="1463040"/>
        </p:xfrm>
        <a:graphic>
          <a:graphicData uri="http://schemas.openxmlformats.org/drawingml/2006/table">
            <a:tbl>
              <a:tblPr firstRow="1" bandRow="1">
                <a:tableStyleId>{D7AC3CCA-C797-4891-BE02-D94E43425B78}</a:tableStyleId>
              </a:tblPr>
              <a:tblGrid>
                <a:gridCol w="3600451">
                  <a:extLst>
                    <a:ext uri="{9D8B030D-6E8A-4147-A177-3AD203B41FA5}">
                      <a16:colId xmlns:a16="http://schemas.microsoft.com/office/drawing/2014/main" val="20000"/>
                    </a:ext>
                  </a:extLst>
                </a:gridCol>
              </a:tblGrid>
              <a:tr h="1463040">
                <a:tc>
                  <a:txBody>
                    <a:bodyPr/>
                    <a:lstStyle/>
                    <a:p>
                      <a:r>
                        <a:rPr lang="en-US" sz="1600" b="0" dirty="0">
                          <a:latin typeface="Arial Unicode MS" panose="020B0604020202020204" pitchFamily="34" charset="-128"/>
                          <a:ea typeface="Arial Unicode MS" panose="020B0604020202020204" pitchFamily="34" charset="-128"/>
                          <a:cs typeface="Arial Unicode MS" panose="020B0604020202020204" pitchFamily="34" charset="-128"/>
                        </a:rPr>
                        <a:t>Suman</a:t>
                      </a:r>
                      <a:r>
                        <a:rPr lang="en-US" sz="1600" b="0" baseline="0" dirty="0">
                          <a:latin typeface="Arial Unicode MS" panose="020B0604020202020204" pitchFamily="34" charset="-128"/>
                          <a:ea typeface="Arial Unicode MS" panose="020B0604020202020204" pitchFamily="34" charset="-128"/>
                          <a:cs typeface="Arial Unicode MS" panose="020B0604020202020204" pitchFamily="34" charset="-128"/>
                        </a:rPr>
                        <a:t> Saha</a:t>
                      </a:r>
                    </a:p>
                    <a:p>
                      <a:r>
                        <a:rPr lang="en-US" sz="1600" b="0" baseline="0" dirty="0">
                          <a:latin typeface="Arial Unicode MS" panose="020B0604020202020204" pitchFamily="34" charset="-128"/>
                          <a:ea typeface="Arial Unicode MS" panose="020B0604020202020204" pitchFamily="34" charset="-128"/>
                          <a:cs typeface="Arial Unicode MS" panose="020B0604020202020204" pitchFamily="34" charset="-128"/>
                        </a:rPr>
                        <a:t>Assistant Professor</a:t>
                      </a:r>
                    </a:p>
                    <a:p>
                      <a:r>
                        <a:rPr lang="en-US" sz="1600" b="0" baseline="0" dirty="0">
                          <a:latin typeface="Arial Unicode MS" panose="020B0604020202020204" pitchFamily="34" charset="-128"/>
                          <a:ea typeface="Arial Unicode MS" panose="020B0604020202020204" pitchFamily="34" charset="-128"/>
                          <a:cs typeface="Arial Unicode MS" panose="020B0604020202020204" pitchFamily="34" charset="-128"/>
                        </a:rPr>
                        <a:t>Department of CSE</a:t>
                      </a:r>
                    </a:p>
                    <a:p>
                      <a:r>
                        <a:rPr lang="en-US" sz="1600" b="0" baseline="0" dirty="0">
                          <a:latin typeface="Arial Unicode MS" panose="020B0604020202020204" pitchFamily="34" charset="-128"/>
                          <a:ea typeface="Arial Unicode MS" panose="020B0604020202020204" pitchFamily="34" charset="-128"/>
                          <a:cs typeface="Arial Unicode MS" panose="020B0604020202020204" pitchFamily="34" charset="-128"/>
                        </a:rPr>
                        <a:t>BUBT</a:t>
                      </a:r>
                    </a:p>
                    <a:p>
                      <a:r>
                        <a:rPr lang="en-US" sz="1600" b="0" baseline="0" dirty="0">
                          <a:latin typeface="Arial Unicode MS" panose="020B0604020202020204" pitchFamily="34" charset="-128"/>
                          <a:ea typeface="Arial Unicode MS" panose="020B0604020202020204" pitchFamily="34" charset="-128"/>
                          <a:cs typeface="Arial Unicode MS" panose="020B0604020202020204" pitchFamily="34" charset="-128"/>
                        </a:rPr>
                        <a:t>Mirpur-2, Dhaka-1216</a:t>
                      </a:r>
                      <a:endParaRPr lang="en-US" sz="1600" b="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6012" marR="96012" marT="36576" marB="36576"/>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68157494"/>
      </p:ext>
    </p:extLst>
  </p:cSld>
  <p:clrMapOvr>
    <a:masterClrMapping/>
  </p:clrMapOvr>
  <p:transition spd="slow">
    <p:cover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5">
                    <a:lumMod val="50000"/>
                  </a:schemeClr>
                </a:solidFill>
                <a:latin typeface="Arial" panose="020B0604020202020204" pitchFamily="34" charset="0"/>
                <a:cs typeface="Arial" panose="020B0604020202020204" pitchFamily="34" charset="0"/>
              </a:rPr>
              <a:t>PRESENTATION  OUTLINE</a:t>
            </a:r>
          </a:p>
        </p:txBody>
      </p:sp>
      <p:sp>
        <p:nvSpPr>
          <p:cNvPr id="3" name="Content Placeholder 2"/>
          <p:cNvSpPr>
            <a:spLocks noGrp="1"/>
          </p:cNvSpPr>
          <p:nvPr>
            <p:ph sz="quarter" idx="1"/>
          </p:nvPr>
        </p:nvSpPr>
        <p:spPr>
          <a:xfrm>
            <a:off x="1143000" y="1676400"/>
            <a:ext cx="8102956" cy="3202838"/>
          </a:xfrm>
        </p:spPr>
        <p:txBody>
          <a:bodyPr>
            <a:normAutofit/>
          </a:bodyPr>
          <a:lstStyle/>
          <a:p>
            <a:pPr>
              <a:buFont typeface="Wingdings" panose="05000000000000000000" pitchFamily="2" charset="2"/>
              <a:buChar char="q"/>
            </a:pPr>
            <a:r>
              <a:rPr lang="en-US" sz="1800" dirty="0">
                <a:latin typeface="Bahnschrift" panose="020B0502040204020203" pitchFamily="34" charset="0"/>
                <a:cs typeface="Arial" panose="020B0604020202020204" pitchFamily="34" charset="0"/>
              </a:rPr>
              <a:t>Introduction</a:t>
            </a:r>
          </a:p>
          <a:p>
            <a:pPr>
              <a:buFont typeface="Wingdings" panose="05000000000000000000" pitchFamily="2" charset="2"/>
              <a:buChar char="q"/>
            </a:pPr>
            <a:r>
              <a:rPr lang="en-US" sz="1800" dirty="0">
                <a:latin typeface="Bahnschrift" panose="020B0502040204020203" pitchFamily="34" charset="0"/>
                <a:cs typeface="Arial" panose="020B0604020202020204" pitchFamily="34" charset="0"/>
              </a:rPr>
              <a:t>Motivation</a:t>
            </a:r>
          </a:p>
          <a:p>
            <a:pPr>
              <a:buFont typeface="Wingdings" panose="05000000000000000000" pitchFamily="2" charset="2"/>
              <a:buChar char="q"/>
            </a:pPr>
            <a:r>
              <a:rPr lang="en-US" sz="1800" dirty="0">
                <a:latin typeface="Bahnschrift" panose="020B0502040204020203" pitchFamily="34" charset="0"/>
                <a:cs typeface="Arial" panose="020B0604020202020204" pitchFamily="34" charset="0"/>
              </a:rPr>
              <a:t>Proposed System</a:t>
            </a:r>
          </a:p>
          <a:p>
            <a:pPr>
              <a:buFont typeface="Wingdings" panose="05000000000000000000" pitchFamily="2" charset="2"/>
              <a:buChar char="q"/>
            </a:pPr>
            <a:r>
              <a:rPr lang="en-US" sz="1800" dirty="0">
                <a:latin typeface="Bahnschrift" panose="020B0502040204020203" pitchFamily="34" charset="0"/>
                <a:cs typeface="Arial" panose="020B0604020202020204" pitchFamily="34" charset="0"/>
              </a:rPr>
              <a:t>E-R Diagram</a:t>
            </a:r>
          </a:p>
          <a:p>
            <a:pPr>
              <a:buFont typeface="Wingdings" panose="05000000000000000000" pitchFamily="2" charset="2"/>
              <a:buChar char="q"/>
            </a:pPr>
            <a:r>
              <a:rPr lang="en-US" sz="1800" dirty="0">
                <a:latin typeface="Bahnschrift" panose="020B0502040204020203" pitchFamily="34" charset="0"/>
                <a:cs typeface="Arial" panose="020B0604020202020204" pitchFamily="34" charset="0"/>
              </a:rPr>
              <a:t>User Interface (UI)</a:t>
            </a:r>
          </a:p>
          <a:p>
            <a:pPr>
              <a:buFont typeface="Wingdings" panose="05000000000000000000" pitchFamily="2" charset="2"/>
              <a:buChar char="q"/>
            </a:pPr>
            <a:r>
              <a:rPr lang="en-US" sz="1800" dirty="0">
                <a:latin typeface="Bahnschrift" panose="020B0502040204020203" pitchFamily="34" charset="0"/>
                <a:cs typeface="Arial" panose="020B0604020202020204" pitchFamily="34" charset="0"/>
              </a:rPr>
              <a:t>System Diagram</a:t>
            </a:r>
          </a:p>
          <a:p>
            <a:pPr>
              <a:buFont typeface="Wingdings" panose="05000000000000000000" pitchFamily="2" charset="2"/>
              <a:buChar char="q"/>
            </a:pPr>
            <a:r>
              <a:rPr lang="en-US" sz="1800" dirty="0">
                <a:latin typeface="Bahnschrift" panose="020B0502040204020203" pitchFamily="34" charset="0"/>
                <a:cs typeface="Arial" panose="020B0604020202020204" pitchFamily="34" charset="0"/>
              </a:rPr>
              <a:t>Limitation</a:t>
            </a:r>
          </a:p>
          <a:p>
            <a:pPr>
              <a:buFont typeface="Wingdings" panose="05000000000000000000" pitchFamily="2" charset="2"/>
              <a:buChar char="q"/>
            </a:pPr>
            <a:r>
              <a:rPr lang="en-US" sz="1800" dirty="0">
                <a:latin typeface="Bahnschrift" panose="020B0502040204020203" pitchFamily="34" charset="0"/>
                <a:cs typeface="Arial" panose="020B0604020202020204" pitchFamily="34" charset="0"/>
              </a:rPr>
              <a:t>Future Plan &amp; Conclusion</a:t>
            </a:r>
          </a:p>
        </p:txBody>
      </p:sp>
    </p:spTree>
    <p:extLst>
      <p:ext uri="{BB962C8B-B14F-4D97-AF65-F5344CB8AC3E}">
        <p14:creationId xmlns:p14="http://schemas.microsoft.com/office/powerpoint/2010/main" val="2550942815"/>
      </p:ext>
    </p:extLst>
  </p:cSld>
  <p:clrMapOvr>
    <a:masterClrMapping/>
  </p:clrMapOvr>
  <p:transition spd="slow">
    <p:cover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3">
                    <a:lumMod val="50000"/>
                  </a:schemeClr>
                </a:solidFill>
              </a:rPr>
              <a:t>Introduction</a:t>
            </a:r>
          </a:p>
        </p:txBody>
      </p:sp>
      <p:sp>
        <p:nvSpPr>
          <p:cNvPr id="3" name="Content Placeholder 2"/>
          <p:cNvSpPr>
            <a:spLocks noGrp="1"/>
          </p:cNvSpPr>
          <p:nvPr>
            <p:ph sz="quarter" idx="1"/>
          </p:nvPr>
        </p:nvSpPr>
        <p:spPr>
          <a:xfrm>
            <a:off x="457200" y="1447801"/>
            <a:ext cx="8788756" cy="3431438"/>
          </a:xfrm>
        </p:spPr>
        <p:txBody>
          <a:bodyPr>
            <a:normAutofit/>
          </a:bodyPr>
          <a:lstStyle/>
          <a:p>
            <a:pPr marL="0" indent="0" algn="just">
              <a:buNone/>
            </a:pPr>
            <a:r>
              <a:rPr lang="en-US" sz="2000" b="1" dirty="0">
                <a:latin typeface="Bahnschrift" panose="020B0502040204020203" pitchFamily="34" charset="0"/>
              </a:rPr>
              <a:t>Student Information Management System</a:t>
            </a:r>
            <a:r>
              <a:rPr lang="en-US" sz="2000" dirty="0">
                <a:latin typeface="Bahnschrift" panose="020B0502040204020203" pitchFamily="34" charset="0"/>
              </a:rPr>
              <a:t> is basically a idea of  storing information of students and show or print the data grid according to the given command. Project “SIMS” is able to-</a:t>
            </a:r>
          </a:p>
          <a:p>
            <a:pPr marL="0" indent="0">
              <a:buNone/>
            </a:pPr>
            <a:endParaRPr lang="en-US" sz="2000" dirty="0">
              <a:latin typeface="Bahnschrift" panose="020B0502040204020203" pitchFamily="34" charset="0"/>
            </a:endParaRPr>
          </a:p>
          <a:p>
            <a:pPr>
              <a:buFont typeface="Arial" panose="020B0604020202020204" pitchFamily="34" charset="0"/>
              <a:buChar char="•"/>
            </a:pPr>
            <a:r>
              <a:rPr lang="en-US" sz="2000" dirty="0">
                <a:latin typeface="Bahnschrift" panose="020B0502040204020203" pitchFamily="34" charset="0"/>
              </a:rPr>
              <a:t>Start with an user login from and proceed to next.</a:t>
            </a:r>
          </a:p>
          <a:p>
            <a:pPr>
              <a:buFont typeface="Arial" panose="020B0604020202020204" pitchFamily="34" charset="0"/>
              <a:buChar char="•"/>
            </a:pPr>
            <a:r>
              <a:rPr lang="en-US" sz="2000" dirty="0">
                <a:latin typeface="Bahnschrift" panose="020B0502040204020203" pitchFamily="34" charset="0"/>
              </a:rPr>
              <a:t>Record student information individually.</a:t>
            </a:r>
          </a:p>
          <a:p>
            <a:pPr>
              <a:buFont typeface="Arial" panose="020B0604020202020204" pitchFamily="34" charset="0"/>
              <a:buChar char="•"/>
            </a:pPr>
            <a:r>
              <a:rPr lang="en-US" sz="2000" dirty="0">
                <a:latin typeface="Bahnschrift" panose="020B0502040204020203" pitchFamily="34" charset="0"/>
              </a:rPr>
              <a:t>Update the student database.</a:t>
            </a:r>
          </a:p>
          <a:p>
            <a:pPr>
              <a:buFont typeface="Arial" panose="020B0604020202020204" pitchFamily="34" charset="0"/>
              <a:buChar char="•"/>
            </a:pPr>
            <a:r>
              <a:rPr lang="en-US" sz="2000" dirty="0">
                <a:latin typeface="Bahnschrift" panose="020B0502040204020203" pitchFamily="34" charset="0"/>
              </a:rPr>
              <a:t>Show the statistical information from database.</a:t>
            </a:r>
          </a:p>
          <a:p>
            <a:pPr>
              <a:buFont typeface="Arial" panose="020B0604020202020204" pitchFamily="34" charset="0"/>
              <a:buChar char="•"/>
            </a:pPr>
            <a:r>
              <a:rPr lang="en-US" sz="2000" dirty="0">
                <a:latin typeface="Bahnschrift" panose="020B0502040204020203" pitchFamily="34" charset="0"/>
              </a:rPr>
              <a:t>Generate student information in data-grid accordingly.</a:t>
            </a:r>
          </a:p>
          <a:p>
            <a:pPr>
              <a:buFont typeface="Arial" panose="020B0604020202020204" pitchFamily="34" charset="0"/>
              <a:buChar char="•"/>
            </a:pPr>
            <a:endParaRPr lang="en-US" sz="2000" dirty="0">
              <a:latin typeface="Bahnschrift" panose="020B0502040204020203" pitchFamily="34" charset="0"/>
            </a:endParaRPr>
          </a:p>
        </p:txBody>
      </p:sp>
    </p:spTree>
    <p:extLst>
      <p:ext uri="{BB962C8B-B14F-4D97-AF65-F5344CB8AC3E}">
        <p14:creationId xmlns:p14="http://schemas.microsoft.com/office/powerpoint/2010/main" val="806916279"/>
      </p:ext>
    </p:extLst>
  </p:cSld>
  <p:clrMapOvr>
    <a:masterClrMapping/>
  </p:clrMapOvr>
  <p:transition spd="slow">
    <p:cover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3">
                    <a:lumMod val="50000"/>
                  </a:schemeClr>
                </a:solidFill>
              </a:rPr>
              <a:t>Motivation</a:t>
            </a:r>
          </a:p>
        </p:txBody>
      </p:sp>
      <p:sp>
        <p:nvSpPr>
          <p:cNvPr id="3" name="Content Placeholder 2"/>
          <p:cNvSpPr>
            <a:spLocks noGrp="1"/>
          </p:cNvSpPr>
          <p:nvPr>
            <p:ph sz="quarter" idx="1"/>
          </p:nvPr>
        </p:nvSpPr>
        <p:spPr>
          <a:xfrm>
            <a:off x="533400" y="1524000"/>
            <a:ext cx="8712556" cy="3355238"/>
          </a:xfrm>
        </p:spPr>
        <p:txBody>
          <a:bodyPr>
            <a:normAutofit/>
          </a:bodyPr>
          <a:lstStyle/>
          <a:p>
            <a:pPr marL="0" indent="0">
              <a:buNone/>
            </a:pPr>
            <a:r>
              <a:rPr lang="en-US" sz="2400" u="sng" dirty="0">
                <a:latin typeface="Arial Rounded MT Bold" panose="020F0704030504030204" pitchFamily="34" charset="0"/>
              </a:rPr>
              <a:t>The objectives of this project are :</a:t>
            </a:r>
          </a:p>
          <a:p>
            <a:pPr>
              <a:lnSpc>
                <a:spcPct val="150000"/>
              </a:lnSpc>
              <a:buFont typeface="Courier New" panose="02070309020205020404" pitchFamily="49" charset="0"/>
              <a:buChar char="o"/>
            </a:pPr>
            <a:r>
              <a:rPr lang="en-US" sz="2000" dirty="0">
                <a:latin typeface="Bahnschrift" panose="020B0502040204020203" pitchFamily="34" charset="0"/>
                <a:cs typeface="Times New Roman" panose="02020603050405020304" pitchFamily="18" charset="0"/>
              </a:rPr>
              <a:t>To design a system that can be handled as  student information storage.</a:t>
            </a:r>
          </a:p>
          <a:p>
            <a:pPr>
              <a:lnSpc>
                <a:spcPct val="150000"/>
              </a:lnSpc>
              <a:buFont typeface="Courier New" panose="02070309020205020404" pitchFamily="49" charset="0"/>
              <a:buChar char="o"/>
            </a:pPr>
            <a:r>
              <a:rPr lang="en-US" sz="2000" dirty="0">
                <a:latin typeface="Bahnschrift" panose="020B0502040204020203" pitchFamily="34" charset="0"/>
                <a:cs typeface="Times New Roman" panose="02020603050405020304" pitchFamily="18" charset="0"/>
              </a:rPr>
              <a:t>To design a system that can keep and track of students particularly.</a:t>
            </a:r>
          </a:p>
          <a:p>
            <a:pPr>
              <a:lnSpc>
                <a:spcPct val="150000"/>
              </a:lnSpc>
              <a:buFont typeface="Courier New" panose="02070309020205020404" pitchFamily="49" charset="0"/>
              <a:buChar char="o"/>
            </a:pPr>
            <a:r>
              <a:rPr lang="en-US" sz="2000" dirty="0">
                <a:latin typeface="Bahnschrift" panose="020B0502040204020203" pitchFamily="34" charset="0"/>
                <a:cs typeface="Times New Roman" panose="02020603050405020304" pitchFamily="18" charset="0"/>
              </a:rPr>
              <a:t> To design system that is much better than manual data recording system.</a:t>
            </a:r>
          </a:p>
          <a:p>
            <a:pPr>
              <a:lnSpc>
                <a:spcPct val="150000"/>
              </a:lnSpc>
              <a:buFont typeface="Courier New" panose="02070309020205020404" pitchFamily="49" charset="0"/>
              <a:buChar char="o"/>
            </a:pPr>
            <a:r>
              <a:rPr lang="en-US" sz="2000" dirty="0">
                <a:latin typeface="Bahnschrift" panose="020B0502040204020203" pitchFamily="34" charset="0"/>
                <a:cs typeface="Times New Roman" panose="02020603050405020304" pitchFamily="18" charset="0"/>
              </a:rPr>
              <a:t>To design system that is easy to view and find student information accordingly.</a:t>
            </a:r>
          </a:p>
        </p:txBody>
      </p:sp>
    </p:spTree>
    <p:extLst>
      <p:ext uri="{BB962C8B-B14F-4D97-AF65-F5344CB8AC3E}">
        <p14:creationId xmlns:p14="http://schemas.microsoft.com/office/powerpoint/2010/main" val="3149119757"/>
      </p:ext>
    </p:extLst>
  </p:cSld>
  <p:clrMapOvr>
    <a:masterClrMapping/>
  </p:clrMapOvr>
  <p:transition spd="slow">
    <p:cover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3">
                    <a:lumMod val="50000"/>
                  </a:schemeClr>
                </a:solidFill>
              </a:rPr>
              <a:t>Proposed System</a:t>
            </a:r>
          </a:p>
        </p:txBody>
      </p:sp>
      <p:sp>
        <p:nvSpPr>
          <p:cNvPr id="3" name="Content Placeholder 2"/>
          <p:cNvSpPr>
            <a:spLocks noGrp="1"/>
          </p:cNvSpPr>
          <p:nvPr>
            <p:ph sz="quarter" idx="1"/>
          </p:nvPr>
        </p:nvSpPr>
        <p:spPr>
          <a:xfrm>
            <a:off x="838200" y="1600201"/>
            <a:ext cx="8407756" cy="3200400"/>
          </a:xfrm>
        </p:spPr>
        <p:txBody>
          <a:bodyPr>
            <a:normAutofit/>
          </a:bodyPr>
          <a:lstStyle/>
          <a:p>
            <a:pPr algn="just">
              <a:lnSpc>
                <a:spcPct val="100000"/>
              </a:lnSpc>
              <a:buFont typeface="Wingdings" panose="05000000000000000000" pitchFamily="2" charset="2"/>
              <a:buChar char="ü"/>
            </a:pPr>
            <a:r>
              <a:rPr lang="en-US" sz="2400" dirty="0">
                <a:solidFill>
                  <a:srgbClr val="000000"/>
                </a:solidFill>
                <a:latin typeface="Bahnschrift" panose="020B0502040204020203" pitchFamily="34" charset="0"/>
                <a:cs typeface="Times New Roman" panose="02020603050405020304" pitchFamily="18" charset="0"/>
              </a:rPr>
              <a:t>Ensure data accuracy and data security.</a:t>
            </a:r>
          </a:p>
          <a:p>
            <a:pPr algn="just">
              <a:lnSpc>
                <a:spcPct val="100000"/>
              </a:lnSpc>
              <a:buFont typeface="Wingdings" panose="05000000000000000000" pitchFamily="2" charset="2"/>
              <a:buChar char="ü"/>
            </a:pPr>
            <a:r>
              <a:rPr lang="en-US" sz="2400" dirty="0">
                <a:solidFill>
                  <a:srgbClr val="000000"/>
                </a:solidFill>
                <a:latin typeface="Bahnschrift" panose="020B0502040204020203" pitchFamily="34" charset="0"/>
                <a:cs typeface="Times New Roman" panose="02020603050405020304" pitchFamily="18" charset="0"/>
              </a:rPr>
              <a:t>Minimize manual data entry into database.</a:t>
            </a:r>
          </a:p>
          <a:p>
            <a:pPr algn="just">
              <a:lnSpc>
                <a:spcPct val="100000"/>
              </a:lnSpc>
              <a:buFont typeface="Wingdings" panose="05000000000000000000" pitchFamily="2" charset="2"/>
              <a:buChar char="ü"/>
            </a:pPr>
            <a:r>
              <a:rPr lang="en-US" sz="2400" dirty="0">
                <a:solidFill>
                  <a:srgbClr val="000000"/>
                </a:solidFill>
                <a:latin typeface="Bahnschrift" panose="020B0502040204020203" pitchFamily="34" charset="0"/>
                <a:cs typeface="Times New Roman" panose="02020603050405020304" pitchFamily="18" charset="0"/>
              </a:rPr>
              <a:t>Greater efficiency and faster operation.</a:t>
            </a:r>
          </a:p>
          <a:p>
            <a:pPr algn="just">
              <a:lnSpc>
                <a:spcPct val="100000"/>
              </a:lnSpc>
              <a:buFont typeface="Wingdings" panose="05000000000000000000" pitchFamily="2" charset="2"/>
              <a:buChar char="ü"/>
            </a:pPr>
            <a:r>
              <a:rPr lang="en-US" sz="2400" dirty="0">
                <a:solidFill>
                  <a:srgbClr val="000000"/>
                </a:solidFill>
                <a:latin typeface="Bahnschrift" panose="020B0502040204020203" pitchFamily="34" charset="0"/>
                <a:cs typeface="Times New Roman" panose="02020603050405020304" pitchFamily="18" charset="0"/>
              </a:rPr>
              <a:t>User friendly and interactive.</a:t>
            </a:r>
          </a:p>
          <a:p>
            <a:pPr algn="just">
              <a:buFont typeface="Wingdings" panose="05000000000000000000" pitchFamily="2" charset="2"/>
              <a:buChar char="ü"/>
            </a:pPr>
            <a:r>
              <a:rPr lang="en-US" sz="2400" dirty="0">
                <a:solidFill>
                  <a:srgbClr val="000000"/>
                </a:solidFill>
                <a:latin typeface="Bahnschrift" panose="020B0502040204020203" pitchFamily="34" charset="0"/>
                <a:cs typeface="Times New Roman" panose="02020603050405020304" pitchFamily="18" charset="0"/>
              </a:rPr>
              <a:t>Better “FUNCTIONAL” service.</a:t>
            </a:r>
          </a:p>
        </p:txBody>
      </p:sp>
    </p:spTree>
    <p:extLst>
      <p:ext uri="{BB962C8B-B14F-4D97-AF65-F5344CB8AC3E}">
        <p14:creationId xmlns:p14="http://schemas.microsoft.com/office/powerpoint/2010/main" val="2954166803"/>
      </p:ext>
    </p:extLst>
  </p:cSld>
  <p:clrMapOvr>
    <a:masterClrMapping/>
  </p:clrMapOvr>
  <p:transition spd="slow">
    <p:cover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601200" cy="5486400"/>
          </a:xfrm>
          <a:prstGeom prst="rect">
            <a:avLst/>
          </a:prstGeom>
        </p:spPr>
      </p:pic>
    </p:spTree>
    <p:extLst>
      <p:ext uri="{BB962C8B-B14F-4D97-AF65-F5344CB8AC3E}">
        <p14:creationId xmlns:p14="http://schemas.microsoft.com/office/powerpoint/2010/main" val="1994480633"/>
      </p:ext>
    </p:extLst>
  </p:cSld>
  <p:clrMapOvr>
    <a:masterClrMapping/>
  </p:clrMapOvr>
  <p:transition spd="slow">
    <p:cover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chemeClr val="accent3">
                    <a:lumMod val="50000"/>
                  </a:schemeClr>
                </a:solidFill>
                <a:latin typeface="Arial" panose="020B0604020202020204" pitchFamily="34" charset="0"/>
                <a:cs typeface="Arial" panose="020B0604020202020204" pitchFamily="34" charset="0"/>
              </a:rPr>
              <a:t>User Interface (UI)</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362200"/>
            <a:ext cx="4191000" cy="25146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2362200"/>
            <a:ext cx="3800475" cy="2514600"/>
          </a:xfrm>
          <a:prstGeom prst="rect">
            <a:avLst/>
          </a:prstGeom>
        </p:spPr>
      </p:pic>
      <p:sp>
        <p:nvSpPr>
          <p:cNvPr id="12" name="Bent Arrow 11"/>
          <p:cNvSpPr/>
          <p:nvPr/>
        </p:nvSpPr>
        <p:spPr>
          <a:xfrm>
            <a:off x="2286000" y="4038600"/>
            <a:ext cx="3124200" cy="304800"/>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Left Arrow 14"/>
          <p:cNvSpPr/>
          <p:nvPr/>
        </p:nvSpPr>
        <p:spPr>
          <a:xfrm>
            <a:off x="4648200" y="3429000"/>
            <a:ext cx="762000" cy="190500"/>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267D322-DD0E-400C-8C8F-697C4B17E90C}"/>
              </a:ext>
            </a:extLst>
          </p:cNvPr>
          <p:cNvSpPr txBox="1"/>
          <p:nvPr/>
        </p:nvSpPr>
        <p:spPr>
          <a:xfrm>
            <a:off x="457200" y="1219200"/>
            <a:ext cx="3390900" cy="442429"/>
          </a:xfrm>
          <a:prstGeom prst="rect">
            <a:avLst/>
          </a:prstGeom>
          <a:noFill/>
        </p:spPr>
        <p:txBody>
          <a:bodyPr wrap="square" rtlCol="0">
            <a:spAutoFit/>
          </a:bodyPr>
          <a:lstStyle/>
          <a:p>
            <a:pPr>
              <a:lnSpc>
                <a:spcPts val="3000"/>
              </a:lnSpc>
            </a:pPr>
            <a:r>
              <a:rPr lang="en-GB" sz="1600" b="1" u="sng" dirty="0">
                <a:latin typeface="Lucida Sans Unicode" panose="020B0602030504020204" pitchFamily="34" charset="0"/>
                <a:cs typeface="Lucida Sans Unicode" panose="020B0602030504020204" pitchFamily="34" charset="0"/>
              </a:rPr>
              <a:t>User Menu and Forget password</a:t>
            </a:r>
          </a:p>
        </p:txBody>
      </p:sp>
      <p:sp>
        <p:nvSpPr>
          <p:cNvPr id="17" name="TextBox 16">
            <a:extLst>
              <a:ext uri="{FF2B5EF4-FFF2-40B4-BE49-F238E27FC236}">
                <a16:creationId xmlns:a16="http://schemas.microsoft.com/office/drawing/2014/main" id="{B267D322-DD0E-400C-8C8F-697C4B17E90C}"/>
              </a:ext>
            </a:extLst>
          </p:cNvPr>
          <p:cNvSpPr txBox="1"/>
          <p:nvPr/>
        </p:nvSpPr>
        <p:spPr>
          <a:xfrm>
            <a:off x="457200" y="1661629"/>
            <a:ext cx="8753475" cy="424668"/>
          </a:xfrm>
          <a:prstGeom prst="rect">
            <a:avLst/>
          </a:prstGeom>
          <a:noFill/>
        </p:spPr>
        <p:txBody>
          <a:bodyPr wrap="square" rtlCol="0">
            <a:spAutoFit/>
          </a:bodyPr>
          <a:lstStyle/>
          <a:p>
            <a:pPr>
              <a:lnSpc>
                <a:spcPts val="3000"/>
              </a:lnSpc>
            </a:pPr>
            <a:r>
              <a:rPr lang="en-GB" sz="1600" dirty="0">
                <a:latin typeface="Arial" panose="020B0604020202020204" pitchFamily="34" charset="0"/>
                <a:cs typeface="Arial" panose="020B0604020202020204" pitchFamily="34" charset="0"/>
              </a:rPr>
              <a:t>This is the first form to enter the manager applications, which handles a verified user.</a:t>
            </a:r>
          </a:p>
        </p:txBody>
      </p:sp>
    </p:spTree>
    <p:extLst>
      <p:ext uri="{BB962C8B-B14F-4D97-AF65-F5344CB8AC3E}">
        <p14:creationId xmlns:p14="http://schemas.microsoft.com/office/powerpoint/2010/main" val="430787945"/>
      </p:ext>
    </p:extLst>
  </p:cSld>
  <p:clrMapOvr>
    <a:masterClrMapping/>
  </p:clrMapOvr>
  <p:transition spd="slow">
    <p:cover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066800"/>
            <a:ext cx="3710464" cy="3896360"/>
          </a:xfrm>
          <a:prstGeom prst="rect">
            <a:avLst/>
          </a:prstGeom>
        </p:spPr>
      </p:pic>
      <p:sp>
        <p:nvSpPr>
          <p:cNvPr id="3" name="TextBox 2">
            <a:extLst>
              <a:ext uri="{FF2B5EF4-FFF2-40B4-BE49-F238E27FC236}">
                <a16:creationId xmlns:a16="http://schemas.microsoft.com/office/drawing/2014/main" id="{B267D322-DD0E-400C-8C8F-697C4B17E90C}"/>
              </a:ext>
            </a:extLst>
          </p:cNvPr>
          <p:cNvSpPr txBox="1"/>
          <p:nvPr/>
        </p:nvSpPr>
        <p:spPr>
          <a:xfrm>
            <a:off x="609600" y="533400"/>
            <a:ext cx="3390900" cy="442429"/>
          </a:xfrm>
          <a:prstGeom prst="rect">
            <a:avLst/>
          </a:prstGeom>
          <a:noFill/>
        </p:spPr>
        <p:txBody>
          <a:bodyPr wrap="square" rtlCol="0">
            <a:spAutoFit/>
          </a:bodyPr>
          <a:lstStyle/>
          <a:p>
            <a:pPr>
              <a:lnSpc>
                <a:spcPts val="3000"/>
              </a:lnSpc>
            </a:pPr>
            <a:r>
              <a:rPr lang="en-GB" sz="1600" b="1" u="sng" dirty="0">
                <a:latin typeface="Lucida Sans Unicode" panose="020B0602030504020204" pitchFamily="34" charset="0"/>
                <a:cs typeface="Lucida Sans Unicode" panose="020B0602030504020204" pitchFamily="34" charset="0"/>
              </a:rPr>
              <a:t>Main Menu Form of an User</a:t>
            </a:r>
          </a:p>
        </p:txBody>
      </p:sp>
      <p:sp>
        <p:nvSpPr>
          <p:cNvPr id="4" name="TextBox 3">
            <a:extLst>
              <a:ext uri="{FF2B5EF4-FFF2-40B4-BE49-F238E27FC236}">
                <a16:creationId xmlns:a16="http://schemas.microsoft.com/office/drawing/2014/main" id="{B267D322-DD0E-400C-8C8F-697C4B17E90C}"/>
              </a:ext>
            </a:extLst>
          </p:cNvPr>
          <p:cNvSpPr txBox="1"/>
          <p:nvPr/>
        </p:nvSpPr>
        <p:spPr>
          <a:xfrm>
            <a:off x="609598" y="1230742"/>
            <a:ext cx="4648201" cy="2785378"/>
          </a:xfrm>
          <a:prstGeom prst="rect">
            <a:avLst/>
          </a:prstGeom>
          <a:noFill/>
        </p:spPr>
        <p:txBody>
          <a:bodyPr wrap="square" rtlCol="0">
            <a:spAutoFit/>
          </a:bodyPr>
          <a:lstStyle/>
          <a:p>
            <a:pPr algn="just">
              <a:lnSpc>
                <a:spcPts val="3000"/>
              </a:lnSpc>
            </a:pPr>
            <a:r>
              <a:rPr lang="en-GB" sz="1600" dirty="0">
                <a:latin typeface="Arial" panose="020B0604020202020204" pitchFamily="34" charset="0"/>
                <a:cs typeface="Arial" panose="020B0604020202020204" pitchFamily="34" charset="0"/>
              </a:rPr>
              <a:t>This is the main menu form to manage student data with database connection. It includes 4 sections – </a:t>
            </a:r>
          </a:p>
          <a:p>
            <a:pPr marL="342900" indent="-342900">
              <a:lnSpc>
                <a:spcPts val="3000"/>
              </a:lnSpc>
              <a:buFont typeface="+mj-lt"/>
              <a:buAutoNum type="arabicPeriod"/>
            </a:pPr>
            <a:r>
              <a:rPr lang="en-GB" sz="1600" dirty="0">
                <a:latin typeface="Arial" panose="020B0604020202020204" pitchFamily="34" charset="0"/>
                <a:cs typeface="Arial" panose="020B0604020202020204" pitchFamily="34" charset="0"/>
              </a:rPr>
              <a:t>Add Student</a:t>
            </a:r>
          </a:p>
          <a:p>
            <a:pPr marL="342900" indent="-342900">
              <a:lnSpc>
                <a:spcPts val="3000"/>
              </a:lnSpc>
              <a:buFont typeface="+mj-lt"/>
              <a:buAutoNum type="arabicPeriod"/>
            </a:pPr>
            <a:r>
              <a:rPr lang="en-GB" sz="1600" dirty="0">
                <a:latin typeface="Arial" panose="020B0604020202020204" pitchFamily="34" charset="0"/>
                <a:cs typeface="Arial" panose="020B0604020202020204" pitchFamily="34" charset="0"/>
              </a:rPr>
              <a:t>View Student</a:t>
            </a:r>
          </a:p>
          <a:p>
            <a:pPr marL="342900" indent="-342900">
              <a:lnSpc>
                <a:spcPts val="3000"/>
              </a:lnSpc>
              <a:buFont typeface="+mj-lt"/>
              <a:buAutoNum type="arabicPeriod"/>
            </a:pPr>
            <a:r>
              <a:rPr lang="en-GB" sz="1600" dirty="0">
                <a:latin typeface="Arial" panose="020B0604020202020204" pitchFamily="34" charset="0"/>
                <a:cs typeface="Arial" panose="020B0604020202020204" pitchFamily="34" charset="0"/>
              </a:rPr>
              <a:t>Statics</a:t>
            </a:r>
          </a:p>
          <a:p>
            <a:pPr marL="342900" indent="-342900">
              <a:lnSpc>
                <a:spcPts val="3000"/>
              </a:lnSpc>
              <a:buFont typeface="+mj-lt"/>
              <a:buAutoNum type="arabicPeriod"/>
            </a:pPr>
            <a:r>
              <a:rPr lang="en-GB" sz="1600" dirty="0">
                <a:latin typeface="Arial" panose="020B0604020202020204" pitchFamily="34" charset="0"/>
                <a:cs typeface="Arial" panose="020B0604020202020204" pitchFamily="34" charset="0"/>
              </a:rPr>
              <a:t>Update</a:t>
            </a:r>
          </a:p>
        </p:txBody>
      </p:sp>
    </p:spTree>
    <p:extLst>
      <p:ext uri="{BB962C8B-B14F-4D97-AF65-F5344CB8AC3E}">
        <p14:creationId xmlns:p14="http://schemas.microsoft.com/office/powerpoint/2010/main" val="3677651286"/>
      </p:ext>
    </p:extLst>
  </p:cSld>
  <p:clrMapOvr>
    <a:masterClrMapping/>
  </p:clrMapOvr>
  <p:transition spd="slow">
    <p:cover dir="d"/>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719</TotalTime>
  <Words>509</Words>
  <Application>Microsoft Office PowerPoint</Application>
  <PresentationFormat>Custom</PresentationFormat>
  <Paragraphs>81</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Arial Rounded MT Bold</vt:lpstr>
      <vt:lpstr>Arial Unicode MS</vt:lpstr>
      <vt:lpstr>Bahnschrift</vt:lpstr>
      <vt:lpstr>Bookman Old Style</vt:lpstr>
      <vt:lpstr>Courier New</vt:lpstr>
      <vt:lpstr>Georgia</vt:lpstr>
      <vt:lpstr>Lucida Sans Unicode</vt:lpstr>
      <vt:lpstr>Times New Roman</vt:lpstr>
      <vt:lpstr>Wingdings</vt:lpstr>
      <vt:lpstr>Wingdings 2</vt:lpstr>
      <vt:lpstr>Civic</vt:lpstr>
      <vt:lpstr>SOFTWARE  DEVELOPMENT  II</vt:lpstr>
      <vt:lpstr>PowerPoint Presentation</vt:lpstr>
      <vt:lpstr>PRESENTATION  OUTLINE</vt:lpstr>
      <vt:lpstr>Introduction</vt:lpstr>
      <vt:lpstr>Motivation</vt:lpstr>
      <vt:lpstr>Proposed System</vt:lpstr>
      <vt:lpstr>PowerPoint Presentation</vt:lpstr>
      <vt:lpstr>User Interface (UI)</vt:lpstr>
      <vt:lpstr>PowerPoint Presentation</vt:lpstr>
      <vt:lpstr>PowerPoint Presentation</vt:lpstr>
      <vt:lpstr>PowerPoint Presentation</vt:lpstr>
      <vt:lpstr>PowerPoint Presentation</vt:lpstr>
      <vt:lpstr>PowerPoint Presentation</vt:lpstr>
      <vt:lpstr>System Diagram</vt:lpstr>
      <vt:lpstr>PowerPoint Presentation</vt:lpstr>
      <vt:lpstr>Limitation</vt:lpstr>
      <vt:lpstr>Future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Sirajum Munir Tamiim</dc:creator>
  <cp:lastModifiedBy>Sirajum Munir Tamiim</cp:lastModifiedBy>
  <cp:revision>67</cp:revision>
  <dcterms:created xsi:type="dcterms:W3CDTF">2006-08-16T00:00:00Z</dcterms:created>
  <dcterms:modified xsi:type="dcterms:W3CDTF">2021-03-23T05:43:08Z</dcterms:modified>
</cp:coreProperties>
</file>