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3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59" r:id="rId12"/>
    <p:sldId id="320" r:id="rId13"/>
    <p:sldId id="281" r:id="rId14"/>
    <p:sldId id="270" r:id="rId15"/>
    <p:sldId id="272" r:id="rId16"/>
    <p:sldId id="271" r:id="rId17"/>
    <p:sldId id="323" r:id="rId18"/>
    <p:sldId id="324" r:id="rId19"/>
    <p:sldId id="325" r:id="rId20"/>
    <p:sldId id="327" r:id="rId21"/>
    <p:sldId id="326" r:id="rId22"/>
    <p:sldId id="328" r:id="rId23"/>
    <p:sldId id="329" r:id="rId24"/>
    <p:sldId id="314" r:id="rId25"/>
    <p:sldId id="275" r:id="rId26"/>
    <p:sldId id="277" r:id="rId27"/>
    <p:sldId id="278" r:id="rId28"/>
    <p:sldId id="279" r:id="rId29"/>
    <p:sldId id="280" r:id="rId30"/>
    <p:sldId id="315" r:id="rId31"/>
    <p:sldId id="321" r:id="rId32"/>
    <p:sldId id="322" r:id="rId33"/>
    <p:sldId id="331" r:id="rId34"/>
    <p:sldId id="330" r:id="rId35"/>
    <p:sldId id="332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88" r:id="rId44"/>
    <p:sldId id="290" r:id="rId45"/>
    <p:sldId id="291" r:id="rId46"/>
    <p:sldId id="292" r:id="rId47"/>
    <p:sldId id="293" r:id="rId48"/>
    <p:sldId id="318" r:id="rId49"/>
    <p:sldId id="317" r:id="rId5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zz" initials="f" lastIdx="1" clrIdx="0">
    <p:extLst>
      <p:ext uri="{19B8F6BF-5375-455C-9EA6-DF929625EA0E}">
        <p15:presenceInfo xmlns:p15="http://schemas.microsoft.com/office/powerpoint/2012/main" userId="fi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0T11:07:25.60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03296-91D7-40FD-8CD1-FA61486D8F64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C660-7526-4CD0-A7E5-0AEC097E8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99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Notamment pour être</a:t>
            </a:r>
            <a:r>
              <a:rPr lang="fr-FR" baseline="0" dirty="0" smtClean="0"/>
              <a:t> inscrit dans les classes avec les plus nombreuses et les plus jolies filles…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7C660-7526-4CD0-A7E5-0AEC097E82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7C660-7526-4CD0-A7E5-0AEC097E82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3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7C660-7526-4CD0-A7E5-0AEC097E82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3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16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0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6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6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2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5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0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1546669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8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piratage </a:t>
            </a:r>
            <a:r>
              <a:rPr lang="fr-FR" sz="4800" b="1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&amp; </a:t>
            </a:r>
            <a:r>
              <a:rPr lang="fr-FR" sz="48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sécurité</a:t>
            </a:r>
            <a:endParaRPr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487967" y="5872784"/>
            <a:ext cx="9143640" cy="6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28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10 fé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vrier </a:t>
            </a:r>
            <a:r>
              <a:rPr lang="fr-FR" sz="28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2017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00091" y="3655634"/>
            <a:ext cx="8791575" cy="1655762"/>
          </a:xfrm>
        </p:spPr>
        <p:txBody>
          <a:bodyPr/>
          <a:lstStyle/>
          <a:p>
            <a:pPr algn="ctr"/>
            <a:r>
              <a:rPr lang="fr-FR" dirty="0" smtClean="0"/>
              <a:t>Le hacking en philosophie et en techniques</a:t>
            </a:r>
            <a:endParaRPr lang="fr-FR" dirty="0"/>
          </a:p>
        </p:txBody>
      </p:sp>
      <p:sp>
        <p:nvSpPr>
          <p:cNvPr id="8" name="Sous-titre 4"/>
          <p:cNvSpPr txBox="1">
            <a:spLocks/>
          </p:cNvSpPr>
          <p:nvPr/>
        </p:nvSpPr>
        <p:spPr>
          <a:xfrm>
            <a:off x="1700090" y="542588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Xavier </a:t>
            </a:r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coquand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 &amp; Anthony BOUVET</a:t>
            </a:r>
            <a:endParaRPr lang="fr-FR" sz="18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08000" y="360000"/>
            <a:ext cx="1329847" cy="431852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FFFFFF"/>
                </a:solidFill>
                <a:latin typeface="Century Gothic"/>
              </a:rPr>
              <a:t>Hacker !</a:t>
            </a:r>
            <a:endParaRPr dirty="0"/>
          </a:p>
        </p:txBody>
      </p:sp>
      <p:pic>
        <p:nvPicPr>
          <p:cNvPr id="164" name="Picture 4"/>
          <p:cNvPicPr/>
          <p:nvPr/>
        </p:nvPicPr>
        <p:blipFill>
          <a:blip r:embed="rId2"/>
          <a:stretch/>
        </p:blipFill>
        <p:spPr>
          <a:xfrm>
            <a:off x="7494531" y="841998"/>
            <a:ext cx="2560320" cy="22546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729520" y="1623558"/>
            <a:ext cx="732960" cy="69156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6" name="Picture 2"/>
          <p:cNvPicPr/>
          <p:nvPr/>
        </p:nvPicPr>
        <p:blipFill>
          <a:blip r:embed="rId3"/>
          <a:stretch/>
        </p:blipFill>
        <p:spPr>
          <a:xfrm>
            <a:off x="3942042" y="4161960"/>
            <a:ext cx="4590720" cy="269604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/>
        </p:blipFill>
        <p:spPr>
          <a:xfrm>
            <a:off x="1163459" y="1142099"/>
            <a:ext cx="3796920" cy="2115720"/>
          </a:xfrm>
          <a:prstGeom prst="rect">
            <a:avLst/>
          </a:prstGeom>
          <a:ln>
            <a:noFill/>
          </a:ln>
        </p:spPr>
      </p:pic>
      <p:sp>
        <p:nvSpPr>
          <p:cNvPr id="8" name="Égal 7"/>
          <p:cNvSpPr/>
          <p:nvPr/>
        </p:nvSpPr>
        <p:spPr>
          <a:xfrm>
            <a:off x="5729520" y="3321216"/>
            <a:ext cx="732960" cy="777347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14520" y="875580"/>
            <a:ext cx="1036296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MAC GYVER EST </a:t>
            </a:r>
            <a:r>
              <a:rPr lang="fr-FR" sz="2000" b="1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LE PREMIER HACKER CONNU DU GRAND PUBLIC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strike="noStrike" dirty="0">
                <a:solidFill>
                  <a:srgbClr val="53534D"/>
                </a:solidFill>
                <a:latin typeface="Century Gothic"/>
              </a:rPr>
              <a:t> 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465462"/>
            <a:ext cx="5067300" cy="333375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1002534" y="390179"/>
            <a:ext cx="317880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FFFFFF"/>
                </a:solidFill>
                <a:latin typeface="Century Gothic"/>
              </a:rPr>
              <a:t>KING BOSS HACKER !!!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40" y="0"/>
            <a:ext cx="12191760" cy="110919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Sommaire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03683" y="1593273"/>
            <a:ext cx="10584754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AutoNum type="romanUcPeriod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Sécurité Web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fr-FR" sz="24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514350" indent="-514350">
              <a:buAutoNum type="romanUcPeriod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Barbus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1) Buffer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Overflow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2)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Cracking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fr-FR" sz="24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514350" indent="-514350">
              <a:buAutoNum type="romanUcPeriod"/>
            </a:pPr>
            <a:r>
              <a:rPr lang="fr-FR" sz="2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Forensic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Malware 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fr-FR" sz="24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514350" indent="-514350">
              <a:buAutoNum type="romanUcPeriod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Cryptographie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1) Chiffrement par décalage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2) Chiffrement par substitution</a:t>
            </a:r>
            <a:b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3) Chiffrement asymétrique (RSA)</a:t>
            </a:r>
          </a:p>
        </p:txBody>
      </p:sp>
    </p:spTree>
    <p:extLst>
      <p:ext uri="{BB962C8B-B14F-4D97-AF65-F5344CB8AC3E}">
        <p14:creationId xmlns:p14="http://schemas.microsoft.com/office/powerpoint/2010/main" val="3935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0" y="2061000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 dirty="0">
                <a:solidFill>
                  <a:srgbClr val="53534D"/>
                </a:solidFill>
                <a:latin typeface="Century Gothic"/>
              </a:rPr>
              <a:t>Sécurité web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-376952" y="0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barbus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87040" y="2141854"/>
            <a:ext cx="30714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 – Buffer </a:t>
            </a:r>
            <a:r>
              <a:rPr lang="fr-FR" sz="2800" dirty="0" err="1" smtClean="0"/>
              <a:t>Overflow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2  - Cracking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952932" y="1456495"/>
            <a:ext cx="10338655" cy="436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 smtClean="0">
                <a:solidFill>
                  <a:srgbClr val="53534D"/>
                </a:solidFill>
                <a:latin typeface="Century Gothic"/>
              </a:rPr>
              <a:t>Objectifs :</a:t>
            </a:r>
          </a:p>
          <a:p>
            <a:pPr>
              <a:lnSpc>
                <a:spcPct val="100000"/>
              </a:lnSpc>
            </a:pPr>
            <a:endParaRPr lang="fr-FR" sz="2400" b="1" strike="noStrike" dirty="0" smtClean="0">
              <a:solidFill>
                <a:srgbClr val="53534D"/>
              </a:solidFill>
              <a:latin typeface="Century Gothic"/>
            </a:endParaRPr>
          </a:p>
          <a:p>
            <a:pPr marL="1793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53534D"/>
                </a:solidFill>
                <a:latin typeface="Century Gothic"/>
              </a:rPr>
              <a:t>R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éécrire certaines parties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de la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mémoire</a:t>
            </a:r>
          </a:p>
          <a:p>
            <a:pPr marL="442913">
              <a:lnSpc>
                <a:spcPct val="100000"/>
              </a:lnSpc>
            </a:pPr>
            <a:endParaRPr lang="fr-FR" sz="2400" b="1" strike="noStrike" dirty="0" smtClean="0">
              <a:solidFill>
                <a:srgbClr val="53534D"/>
              </a:solidFill>
              <a:latin typeface="Century Gothic"/>
            </a:endParaRPr>
          </a:p>
          <a:p>
            <a:pPr marL="4429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Injecter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des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instructions</a:t>
            </a:r>
          </a:p>
          <a:p>
            <a:pPr marL="623888">
              <a:lnSpc>
                <a:spcPct val="100000"/>
              </a:lnSpc>
            </a:pPr>
            <a:endParaRPr lang="fr-FR" sz="2400" b="1" strike="noStrike" dirty="0" smtClean="0">
              <a:solidFill>
                <a:srgbClr val="53534D"/>
              </a:solidFill>
              <a:latin typeface="Century Gothic"/>
            </a:endParaRPr>
          </a:p>
          <a:p>
            <a:pPr marL="6238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rgbClr val="53534D"/>
                </a:solidFill>
                <a:latin typeface="Century Gothic"/>
              </a:rPr>
              <a:t>Utilisation détournée du programme</a:t>
            </a:r>
            <a:endParaRPr lang="fr-FR" sz="2400" b="1" strike="noStrike" dirty="0" smtClean="0">
              <a:solidFill>
                <a:srgbClr val="53534D"/>
              </a:solidFill>
              <a:latin typeface="Century Gothic"/>
            </a:endParaRPr>
          </a:p>
          <a:p>
            <a:pPr marL="720725">
              <a:lnSpc>
                <a:spcPct val="100000"/>
              </a:lnSpc>
            </a:pPr>
            <a:endParaRPr lang="fr-FR" sz="2400" b="1" strike="noStrike" dirty="0" smtClean="0">
              <a:solidFill>
                <a:srgbClr val="53534D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2"/>
          <p:cNvSpPr txBox="1"/>
          <p:nvPr/>
        </p:nvSpPr>
        <p:spPr>
          <a:xfrm>
            <a:off x="933050" y="2489760"/>
            <a:ext cx="10380218" cy="436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7200" dirty="0" smtClean="0"/>
              <a:t>Démystification de la </a:t>
            </a:r>
            <a:r>
              <a:rPr lang="fr-FR" sz="7200" dirty="0" err="1" smtClean="0"/>
              <a:t>stack</a:t>
            </a:r>
            <a:endParaRPr lang="fr-FR" sz="7200" dirty="0" smtClean="0"/>
          </a:p>
          <a:p>
            <a:pPr>
              <a:lnSpc>
                <a:spcPct val="100000"/>
              </a:lnSpc>
            </a:pPr>
            <a:r>
              <a:rPr lang="fr-FR" sz="7200" dirty="0"/>
              <a:t>	</a:t>
            </a:r>
            <a:r>
              <a:rPr lang="fr-FR" sz="7200" dirty="0" smtClean="0"/>
              <a:t>			  &gt;&lt; </a:t>
            </a:r>
            <a:endParaRPr sz="7200" dirty="0"/>
          </a:p>
        </p:txBody>
      </p:sp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51" y="1068307"/>
            <a:ext cx="4938588" cy="5092575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4427145" y="3603279"/>
            <a:ext cx="2" cy="579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4436197" y="2507810"/>
            <a:ext cx="9054" cy="6065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9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73" y="1251766"/>
            <a:ext cx="4815461" cy="40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pic>
        <p:nvPicPr>
          <p:cNvPr id="2054" name="Picture 6" descr="Stack construction during the function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46" y="1466660"/>
            <a:ext cx="6481827" cy="401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47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000" y="1656000"/>
            <a:ext cx="3095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Question Ouverte</a:t>
            </a:r>
            <a:endParaRPr dirty="0"/>
          </a:p>
        </p:txBody>
      </p:sp>
      <p:sp>
        <p:nvSpPr>
          <p:cNvPr id="131" name="CustomShape 2"/>
          <p:cNvSpPr/>
          <p:nvPr/>
        </p:nvSpPr>
        <p:spPr>
          <a:xfrm>
            <a:off x="1182477" y="2552883"/>
            <a:ext cx="9827046" cy="2478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Quels sont </a:t>
            </a:r>
            <a:r>
              <a:rPr lang="fr-FR" sz="48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les enjeux de </a:t>
            </a:r>
            <a:r>
              <a:rPr lang="fr-FR" sz="48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la </a:t>
            </a:r>
            <a:r>
              <a:rPr lang="fr-FR" sz="48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sécurité informatique ?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9888" y="591317"/>
            <a:ext cx="11452223" cy="646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Piratage &amp; sécurité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59" y="1629624"/>
            <a:ext cx="5430640" cy="36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74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521799" y="2390116"/>
            <a:ext cx="7342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./bof</a:t>
            </a:r>
          </a:p>
          <a:p>
            <a:r>
              <a:rPr lang="fr-FR" sz="2800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Some</a:t>
            </a:r>
            <a:r>
              <a:rPr lang="fr-FR" sz="28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fr-F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input: </a:t>
            </a:r>
            <a:r>
              <a:rPr lang="fr-FR" sz="28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AAAAAAAAAAAA…AA (x80)</a:t>
            </a:r>
          </a:p>
          <a:p>
            <a:r>
              <a:rPr lang="fr-FR" sz="28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AAA…AAAA</a:t>
            </a:r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Segmentation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fault</a:t>
            </a:r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52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pic>
        <p:nvPicPr>
          <p:cNvPr id="6146" name="Picture 2" descr="More buffer area has been overwritten with 'A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32" y="1736992"/>
            <a:ext cx="5368112" cy="31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51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  <p:pic>
        <p:nvPicPr>
          <p:cNvPr id="7170" name="Picture 2" descr="http://www.tenouk.com/Bufferoverflowc/Bufferoverflow4_files/image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40" y="1528628"/>
            <a:ext cx="4565367" cy="36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60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574" y="1095737"/>
            <a:ext cx="11028852" cy="436172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b="1" dirty="0" smtClean="0">
                <a:solidFill>
                  <a:schemeClr val="bg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FAILLES HISTORIQUES </a:t>
            </a:r>
          </a:p>
          <a:p>
            <a:pPr marL="0" indent="0" algn="ctr">
              <a:buNone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hlinkClick r:id="" action="ppaction://noaction"/>
              </a:rPr>
              <a:t>Openssh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hlinkClick r:id="" action="ppaction://noaction"/>
              </a:rPr>
              <a:t> 3.3</a:t>
            </a:r>
            <a:endParaRPr lang="fr-FR" b="1" dirty="0" smtClean="0">
              <a:solidFill>
                <a:schemeClr val="accent3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Morris 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W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orm 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finger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sur 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U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nix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Code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R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ed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W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orm (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M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icrosoft IIS)</a:t>
            </a:r>
            <a:endParaRPr lang="fr-FR" b="1" dirty="0" smtClean="0">
              <a:solidFill>
                <a:schemeClr val="accent3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Sql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W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lammer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W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orm (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M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icrosoft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sql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server 2000)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Root  sur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Wi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, la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PS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2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, la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XBOX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008000" y="360000"/>
            <a:ext cx="27176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Buffer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Overflow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9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871855" y="1298404"/>
            <a:ext cx="4448289" cy="7632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1008000" y="360000"/>
            <a:ext cx="20408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Cracking</a:t>
            </a:r>
            <a:endParaRPr/>
          </a:p>
        </p:txBody>
      </p:sp>
      <p:sp>
        <p:nvSpPr>
          <p:cNvPr id="3" name="ZoneTexte 2"/>
          <p:cNvSpPr txBox="1"/>
          <p:nvPr/>
        </p:nvSpPr>
        <p:spPr>
          <a:xfrm>
            <a:off x="2498757" y="1258433"/>
            <a:ext cx="659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au reverse &amp; cracking </a:t>
            </a:r>
            <a:endParaRPr lang="fr-FR" sz="3600" dirty="0"/>
          </a:p>
        </p:txBody>
      </p:sp>
      <p:pic>
        <p:nvPicPr>
          <p:cNvPr id="8196" name="Picture 4" descr="Résultat de recherche d'images pour &quot;reverse engineer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53" y="2752255"/>
            <a:ext cx="4974286" cy="23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91927" y="1553912"/>
            <a:ext cx="10408145" cy="436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On part du principe que l’on a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tous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les droits sur sa propre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machine,</a:t>
            </a:r>
            <a:endParaRPr b="1" dirty="0"/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rgbClr val="53534D"/>
                </a:solidFill>
                <a:latin typeface="Century Gothic"/>
              </a:rPr>
              <a:t>y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compris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ceux de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modifier le programme.</a:t>
            </a:r>
            <a:endParaRPr b="1" dirty="0"/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On peut, par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exemple:</a:t>
            </a:r>
            <a:endParaRPr b="1" dirty="0"/>
          </a:p>
          <a:p>
            <a:pPr>
              <a:lnSpc>
                <a:spcPct val="100000"/>
              </a:lnSpc>
            </a:pPr>
            <a:endParaRPr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Editer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le code (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inverser/sauter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la vérification de la clef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d’accès)</a:t>
            </a:r>
            <a:b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</a:br>
            <a:endParaRPr lang="fr-FR" sz="2400" b="1" strike="noStrike" dirty="0" smtClean="0">
              <a:solidFill>
                <a:srgbClr val="53534D"/>
              </a:solidFill>
              <a:latin typeface="Century 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Trouver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la clef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:</a:t>
            </a:r>
          </a:p>
          <a:p>
            <a:pPr marL="800100" lvl="1" indent="-342900">
              <a:buFontTx/>
              <a:buChar char="→"/>
            </a:pPr>
            <a:r>
              <a:rPr lang="fr-FR" sz="2400" b="1" dirty="0">
                <a:solidFill>
                  <a:srgbClr val="53534D"/>
                </a:solidFill>
                <a:latin typeface="Century Gothic"/>
              </a:rPr>
              <a:t>L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ire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la clef dans le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programme</a:t>
            </a:r>
          </a:p>
          <a:p>
            <a:pPr marL="800100" lvl="1" indent="-342900">
              <a:buFontTx/>
              <a:buChar char="→"/>
            </a:pPr>
            <a:r>
              <a:rPr lang="fr-FR" sz="2400" b="1" dirty="0">
                <a:solidFill>
                  <a:srgbClr val="53534D"/>
                </a:solidFill>
                <a:latin typeface="Century Gothic"/>
              </a:rPr>
              <a:t>D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écrypter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la clef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008000" y="360000"/>
            <a:ext cx="20408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Cracking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22811" y="2075972"/>
            <a:ext cx="4982411" cy="270605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Tant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que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la clef n'est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pas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bonne,</a:t>
            </a:r>
            <a:endParaRPr b="1" dirty="0"/>
          </a:p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 On demande </a:t>
            </a:r>
            <a:r>
              <a:rPr lang="fr-FR" sz="2400" b="1" dirty="0" smtClean="0">
                <a:solidFill>
                  <a:srgbClr val="53534D"/>
                </a:solidFill>
                <a:latin typeface="Century Gothic"/>
              </a:rPr>
              <a:t>la </a:t>
            </a:r>
            <a:r>
              <a:rPr lang="fr-FR" sz="2400" b="1" dirty="0" smtClean="0">
                <a:solidFill>
                  <a:srgbClr val="53534D"/>
                </a:solidFill>
                <a:latin typeface="Century Gothic"/>
              </a:rPr>
              <a:t>clef.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 Si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la clef est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"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PASSWORD",</a:t>
            </a:r>
            <a:endParaRPr b="1" dirty="0"/>
          </a:p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 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on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lance le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logiciel,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 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sinon </a:t>
            </a:r>
            <a:r>
              <a:rPr lang="fr-FR" sz="2400" b="1" strike="noStrike" dirty="0">
                <a:solidFill>
                  <a:srgbClr val="53534D"/>
                </a:solidFill>
                <a:latin typeface="Century Gothic"/>
              </a:rPr>
              <a:t>on </a:t>
            </a:r>
            <a:r>
              <a:rPr lang="fr-FR" sz="2400" b="1" strike="noStrike" dirty="0" smtClean="0">
                <a:solidFill>
                  <a:srgbClr val="53534D"/>
                </a:solidFill>
                <a:latin typeface="Century Gothic"/>
              </a:rPr>
              <a:t>recommence.</a:t>
            </a:r>
            <a:endParaRPr b="1" dirty="0"/>
          </a:p>
        </p:txBody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5905222" y="1121400"/>
            <a:ext cx="5559480" cy="461520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1008000" y="360000"/>
            <a:ext cx="20408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Cracking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4"/>
          <p:cNvPicPr/>
          <p:nvPr/>
        </p:nvPicPr>
        <p:blipFill>
          <a:blip r:embed="rId2"/>
          <a:stretch/>
        </p:blipFill>
        <p:spPr>
          <a:xfrm>
            <a:off x="5564637" y="1834740"/>
            <a:ext cx="5696280" cy="3188520"/>
          </a:xfrm>
          <a:prstGeom prst="rect">
            <a:avLst/>
          </a:prstGeom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008000" y="2644170"/>
            <a:ext cx="3946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Le programme STRINGS</a:t>
            </a:r>
          </a:p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extrait les chaines</a:t>
            </a:r>
          </a:p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de caractères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contenues</a:t>
            </a:r>
            <a:endParaRPr lang="fr-FR" sz="2400" b="1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dans un programme.</a:t>
            </a:r>
            <a:endParaRPr lang="fr-FR" sz="24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008000" y="360000"/>
            <a:ext cx="20408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Cracking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91927" y="1789440"/>
            <a:ext cx="10408145" cy="436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800" strike="noStrike" dirty="0">
                <a:latin typeface="Century Gothic"/>
              </a:rPr>
              <a:t> </a:t>
            </a:r>
            <a:r>
              <a:rPr lang="fr-FR" sz="2800" strike="noStrike" dirty="0" smtClean="0">
                <a:latin typeface="Century Gothic"/>
              </a:rPr>
              <a:t>Objectif du développeur : </a:t>
            </a:r>
            <a:r>
              <a:rPr lang="fr-FR" sz="2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ompliquer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la tache du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cracker.</a:t>
            </a:r>
            <a:endParaRPr lang="fr-FR" sz="2400" b="1" strike="noStrike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fr-FR" sz="2400" b="1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Pour ça :</a:t>
            </a:r>
          </a:p>
          <a:p>
            <a:pPr marL="72072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err="1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Obfusquer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code</a:t>
            </a:r>
          </a:p>
          <a:p>
            <a:pPr marL="72072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Pas un unique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mot de passe, mais des conditions de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validité</a:t>
            </a:r>
          </a:p>
          <a:p>
            <a:pPr marL="72072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Plusieurs vérifications,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avec d’autres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facteurs</a:t>
            </a:r>
          </a:p>
          <a:p>
            <a:pPr marL="72072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Crypter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la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clé</a:t>
            </a:r>
          </a:p>
          <a:p>
            <a:pPr marL="72072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Empêcher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l'utilisation de logiciels de </a:t>
            </a:r>
            <a:r>
              <a:rPr lang="fr-FR" sz="2400" b="1" strike="noStrike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debug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(gdb,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...)</a:t>
            </a:r>
          </a:p>
          <a:p>
            <a:pPr marL="72072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V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érification </a:t>
            </a:r>
            <a:r>
              <a:rPr lang="fr-FR" sz="2400" b="1" strike="noStrike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en </a:t>
            </a:r>
            <a:r>
              <a:rPr lang="fr-FR" sz="2400" b="1" strike="noStrike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ligne</a:t>
            </a:r>
          </a:p>
        </p:txBody>
      </p:sp>
      <p:sp>
        <p:nvSpPr>
          <p:cNvPr id="5" name="CustomShape 2"/>
          <p:cNvSpPr/>
          <p:nvPr/>
        </p:nvSpPr>
        <p:spPr>
          <a:xfrm>
            <a:off x="1008000" y="360000"/>
            <a:ext cx="20408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Cracking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68000" y="1656000"/>
            <a:ext cx="384156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FFFFFF"/>
                </a:solidFill>
                <a:latin typeface="Century Gothic"/>
              </a:rPr>
              <a:t>Réponses (non exhaustives)</a:t>
            </a:r>
            <a:endParaRPr dirty="0"/>
          </a:p>
        </p:txBody>
      </p:sp>
      <p:sp>
        <p:nvSpPr>
          <p:cNvPr id="134" name="CustomShape 2"/>
          <p:cNvSpPr/>
          <p:nvPr/>
        </p:nvSpPr>
        <p:spPr>
          <a:xfrm>
            <a:off x="826499" y="2532299"/>
            <a:ext cx="1053900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S’emparer </a:t>
            </a:r>
            <a:r>
              <a:rPr lang="fr-FR" sz="36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de données </a:t>
            </a: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confidentielles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Détourner </a:t>
            </a:r>
            <a:r>
              <a:rPr lang="fr-FR" sz="36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l’usage d’un </a:t>
            </a: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outil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Voler </a:t>
            </a:r>
            <a:r>
              <a:rPr lang="fr-FR" sz="36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une technologie ou un </a:t>
            </a: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outil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Espionnage </a:t>
            </a:r>
            <a:r>
              <a:rPr lang="fr-FR" sz="36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industriel, militaire, ou </a:t>
            </a: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personnel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Attaquer/Défendre </a:t>
            </a:r>
            <a:r>
              <a:rPr lang="fr-FR" sz="3600" strike="noStrike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la </a:t>
            </a:r>
            <a:r>
              <a:rPr lang="fr-FR" sz="3600" strike="noStrike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crédibilité d’une person</a:t>
            </a:r>
            <a:r>
              <a:rPr lang="fr-FR" sz="3600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ne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369888" y="591317"/>
            <a:ext cx="11452223" cy="646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Piratage &amp; sécurité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479886" y="2671953"/>
            <a:ext cx="9503829" cy="256429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4000" dirty="0" smtClean="0">
                <a:solidFill>
                  <a:schemeClr val="bg2"/>
                </a:solidFill>
              </a:rPr>
              <a:t>TP : REVERSE D’UN PROG BASIC ET D’UN    	</a:t>
            </a:r>
            <a:r>
              <a:rPr lang="fr-FR" sz="4000" dirty="0">
                <a:solidFill>
                  <a:schemeClr val="bg2"/>
                </a:solidFill>
              </a:rPr>
              <a:t>	 </a:t>
            </a:r>
            <a:r>
              <a:rPr lang="fr-FR" sz="4000" dirty="0" smtClean="0">
                <a:solidFill>
                  <a:schemeClr val="bg2"/>
                </a:solidFill>
              </a:rPr>
              <a:t>  ALGO DE CRYPTO AVEC IDA </a:t>
            </a:r>
            <a:endParaRPr sz="4000" dirty="0">
              <a:solidFill>
                <a:schemeClr val="bg2"/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008000" y="360000"/>
            <a:ext cx="204084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Cracking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694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0" y="2182186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 dirty="0" smtClean="0">
                <a:solidFill>
                  <a:srgbClr val="53534D"/>
                </a:solidFill>
                <a:latin typeface="Century Gothic"/>
              </a:rPr>
              <a:t>Les barbus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079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40" y="0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218" name="Picture 2" descr="https://pbs.twimg.com/media/C3pD44yWEAAehAU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86" y="0"/>
            <a:ext cx="4852659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bs.twimg.com/media/C3FGFaoXcAI9uxy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4" y="270934"/>
            <a:ext cx="5071938" cy="297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pbs.twimg.com/media/C2p0kbhWEAEDBAF.jpg: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6" y="3639492"/>
            <a:ext cx="5229286" cy="25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erry Christmas ransomware ransom note (version 2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33" y="3395050"/>
            <a:ext cx="4318501" cy="32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ésultat de recherche d'images pour &quot;command and control virus&quot;"/>
          <p:cNvSpPr>
            <a:spLocks noChangeAspect="1" noChangeArrowheads="1"/>
          </p:cNvSpPr>
          <p:nvPr/>
        </p:nvSpPr>
        <p:spPr bwMode="auto">
          <a:xfrm>
            <a:off x="3749697" y="3395338"/>
            <a:ext cx="350172" cy="3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68" name="Picture 4" descr="Résultat de recherche d'images pour &quot;command and control viru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25" y="1278759"/>
            <a:ext cx="5602744" cy="42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10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ésultat de recherche d'images pour &quot;script kiddi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58" y="825390"/>
            <a:ext cx="71247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4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ésultat de recherche d'images pour &quot;volatility forensic&quot;"/>
          <p:cNvSpPr>
            <a:spLocks noChangeAspect="1" noChangeArrowheads="1"/>
          </p:cNvSpPr>
          <p:nvPr/>
        </p:nvSpPr>
        <p:spPr bwMode="auto">
          <a:xfrm>
            <a:off x="2274086" y="30423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292" name="Picture 4" descr="Résultat de recherche d'images pour &quot;volatility forensic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21" y="1339913"/>
            <a:ext cx="7298306" cy="44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81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0" y="2061000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079480" y="2396040"/>
            <a:ext cx="8033040" cy="293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1 - Chiffrement par décalage
2  - Chiffrement par substitution (symétrique)
      	- Mono alphabétique
    	- Poly alphabétique
3  - Chiffrement asymétrique
</a:t>
            </a:r>
            <a:r>
              <a:rPr lang="fr-FR" sz="1200" b="1" strike="noStrike" dirty="0">
                <a:solidFill>
                  <a:srgbClr val="53534D"/>
                </a:solidFill>
                <a:latin typeface="Century Gothic"/>
              </a:rPr>
              <a:t>
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1258560" y="1390320"/>
            <a:ext cx="10539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Les premiers algorithmes de codage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0" y="-7200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08000" y="360000"/>
            <a:ext cx="2616120" cy="70020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Chiffrement par décalage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1188360" y="1606680"/>
            <a:ext cx="52401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Exemple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1 : Le code de César</a:t>
            </a:r>
            <a:endParaRPr dirty="0"/>
          </a:p>
        </p:txBody>
      </p:sp>
      <p:sp>
        <p:nvSpPr>
          <p:cNvPr id="217" name="TextShape 3"/>
          <p:cNvSpPr txBox="1"/>
          <p:nvPr/>
        </p:nvSpPr>
        <p:spPr>
          <a:xfrm>
            <a:off x="2079480" y="2730960"/>
            <a:ext cx="8033040" cy="248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200" strike="noStrike" cap="all" dirty="0">
                <a:solidFill>
                  <a:srgbClr val="C00000"/>
                </a:solidFill>
                <a:latin typeface="Century Gothic"/>
              </a:rPr>
              <a:t>H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 + </a:t>
            </a:r>
            <a:r>
              <a:rPr lang="fr-FR" sz="3200" strike="noStrike" cap="all" dirty="0">
                <a:solidFill>
                  <a:srgbClr val="00B050"/>
                </a:solidFill>
                <a:latin typeface="Century Gothic"/>
              </a:rPr>
              <a:t>1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 =  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I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3200" strike="noStrike" cap="all" dirty="0">
                <a:solidFill>
                  <a:srgbClr val="C00000"/>
                </a:solidFill>
                <a:latin typeface="Century Gothic"/>
              </a:rPr>
              <a:t>E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 + </a:t>
            </a:r>
            <a:r>
              <a:rPr lang="fr-FR" sz="3200" strike="noStrike" cap="all" dirty="0">
                <a:solidFill>
                  <a:srgbClr val="00B050"/>
                </a:solidFill>
                <a:latin typeface="Century Gothic"/>
              </a:rPr>
              <a:t>1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 =  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F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3200" strike="noStrike" cap="all" dirty="0">
                <a:solidFill>
                  <a:srgbClr val="C00000"/>
                </a:solidFill>
                <a:latin typeface="Century Gothic"/>
              </a:rPr>
              <a:t>L 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+ </a:t>
            </a:r>
            <a:r>
              <a:rPr lang="fr-FR" sz="3200" strike="noStrike" cap="all" dirty="0">
                <a:solidFill>
                  <a:srgbClr val="00B050"/>
                </a:solidFill>
                <a:latin typeface="Century Gothic"/>
              </a:rPr>
              <a:t>1 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=  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M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3200" strike="noStrike" cap="all" dirty="0">
                <a:solidFill>
                  <a:srgbClr val="C00000"/>
                </a:solidFill>
                <a:latin typeface="Century Gothic"/>
              </a:rPr>
              <a:t>L 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+ </a:t>
            </a:r>
            <a:r>
              <a:rPr lang="fr-FR" sz="3200" strike="noStrike" cap="all" dirty="0">
                <a:solidFill>
                  <a:srgbClr val="00B050"/>
                </a:solidFill>
                <a:latin typeface="Century Gothic"/>
              </a:rPr>
              <a:t>1  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= 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M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3200" strike="noStrike" cap="all" dirty="0">
                <a:solidFill>
                  <a:srgbClr val="C00000"/>
                </a:solidFill>
                <a:latin typeface="Century Gothic"/>
              </a:rPr>
              <a:t>O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 + </a:t>
            </a:r>
            <a:r>
              <a:rPr lang="fr-FR" sz="3200" strike="noStrike" cap="all" dirty="0">
                <a:solidFill>
                  <a:srgbClr val="00B050"/>
                </a:solidFill>
                <a:latin typeface="Century Gothic"/>
              </a:rPr>
              <a:t>1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 = 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P
</a:t>
            </a:r>
            <a:r>
              <a:rPr lang="fr-FR" sz="3200" strike="noStrike" cap="all" dirty="0" smtClean="0">
                <a:solidFill>
                  <a:srgbClr val="0070C0"/>
                </a:solidFill>
                <a:latin typeface="Century Gothic"/>
              </a:rPr>
              <a:t>         </a:t>
            </a:r>
            <a:r>
              <a:rPr lang="fr-FR" sz="3200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« HELLO » DEVIENT « IFMMP »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
</a:t>
            </a:r>
            <a:r>
              <a:rPr lang="fr-FR" sz="3200" b="1" strike="noStrike" dirty="0">
                <a:solidFill>
                  <a:schemeClr val="bg2"/>
                </a:solidFill>
                <a:latin typeface="Century Gothic"/>
              </a:rPr>
              <a:t>
</a:t>
            </a:r>
            <a:r>
              <a:rPr lang="fr-FR" sz="3200" b="1" strike="noStrike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1200" b="1" strike="noStrike" dirty="0">
                <a:solidFill>
                  <a:srgbClr val="53534D"/>
                </a:solidFill>
                <a:latin typeface="Century Gothic"/>
              </a:rPr>
              <a:t>
</a:t>
            </a:r>
            <a:endParaRPr dirty="0"/>
          </a:p>
        </p:txBody>
      </p:sp>
      <p:pic>
        <p:nvPicPr>
          <p:cNvPr id="219" name="Picture 2"/>
          <p:cNvPicPr/>
          <p:nvPr/>
        </p:nvPicPr>
        <p:blipFill>
          <a:blip r:embed="rId2"/>
          <a:stretch/>
        </p:blipFill>
        <p:spPr>
          <a:xfrm>
            <a:off x="5661720" y="3056040"/>
            <a:ext cx="5324040" cy="1275840"/>
          </a:xfrm>
          <a:prstGeom prst="rect">
            <a:avLst/>
          </a:prstGeom>
          <a:ln>
            <a:noFill/>
          </a:ln>
        </p:spPr>
      </p:pic>
      <p:sp>
        <p:nvSpPr>
          <p:cNvPr id="220" name="Line 5"/>
          <p:cNvSpPr/>
          <p:nvPr/>
        </p:nvSpPr>
        <p:spPr>
          <a:xfrm>
            <a:off x="4818960" y="3056040"/>
            <a:ext cx="0" cy="2514600"/>
          </a:xfrm>
          <a:prstGeom prst="line">
            <a:avLst/>
          </a:prstGeom>
          <a:ln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88000" y="1605600"/>
            <a:ext cx="10539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Exemple 2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: Chiffrement par substitution</a:t>
            </a:r>
            <a:endParaRPr dirty="0"/>
          </a:p>
        </p:txBody>
      </p:sp>
      <p:sp>
        <p:nvSpPr>
          <p:cNvPr id="222" name="CustomShape 2"/>
          <p:cNvSpPr/>
          <p:nvPr/>
        </p:nvSpPr>
        <p:spPr>
          <a:xfrm>
            <a:off x="1465500" y="2454556"/>
            <a:ext cx="926100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strike="noStrike" dirty="0">
                <a:solidFill>
                  <a:srgbClr val="333333"/>
                </a:solidFill>
                <a:latin typeface="Consolas"/>
              </a:rPr>
              <a:t>Substitution de chaque lettre de l’alphabet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400" strike="noStrike" dirty="0">
                <a:solidFill>
                  <a:srgbClr val="FF0000"/>
                </a:solidFill>
                <a:latin typeface="Calibri"/>
              </a:rPr>
              <a:t>ABCDEFGHIJKLMNOPQRSTUVWXYZ</a:t>
            </a:r>
            <a:endParaRPr dirty="0"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400" strike="noStrike" dirty="0">
                <a:solidFill>
                  <a:srgbClr val="00B050"/>
                </a:solidFill>
                <a:latin typeface="Calibri"/>
              </a:rPr>
              <a:t>AZERTYUIOPQSDFGHJKLMWXCVBN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Donc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    « One Point » devient « </a:t>
            </a:r>
            <a:r>
              <a:rPr lang="fr-FR" sz="2400" strike="noStrike" dirty="0" err="1">
                <a:solidFill>
                  <a:srgbClr val="000000"/>
                </a:solidFill>
                <a:latin typeface="Calibri"/>
              </a:rPr>
              <a:t>Gft</a:t>
            </a: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trike="noStrike" dirty="0" err="1">
                <a:solidFill>
                  <a:srgbClr val="000000"/>
                </a:solidFill>
                <a:latin typeface="Calibri"/>
              </a:rPr>
              <a:t>Hgofm</a:t>
            </a: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 »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4" name="CustomShape 4"/>
          <p:cNvSpPr/>
          <p:nvPr/>
        </p:nvSpPr>
        <p:spPr>
          <a:xfrm>
            <a:off x="1008000" y="360000"/>
            <a:ext cx="4304520" cy="70020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Chiffrement par Substitution Mono alphabétique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221130" y="3429000"/>
            <a:ext cx="414437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595959"/>
                </a:solidFill>
                <a:latin typeface="Calibri"/>
              </a:rPr>
              <a:t>factoriel de 26 = </a:t>
            </a:r>
            <a:r>
              <a:rPr lang="fr-FR" b="1" dirty="0">
                <a:solidFill>
                  <a:srgbClr val="00B050"/>
                </a:solidFill>
                <a:latin typeface="Calibri"/>
              </a:rPr>
              <a:t>403 291 461 126 605 635 584 000 000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595959"/>
                </a:solidFill>
                <a:latin typeface="Calibri"/>
              </a:rPr>
              <a:t>	Avec 1 000 000 </a:t>
            </a:r>
            <a:r>
              <a:rPr lang="fr-FR" b="1" dirty="0" smtClean="0">
                <a:solidFill>
                  <a:srgbClr val="595959"/>
                </a:solidFill>
                <a:latin typeface="Calibri"/>
              </a:rPr>
              <a:t>essais </a:t>
            </a:r>
            <a:r>
              <a:rPr lang="fr-FR" b="1" dirty="0">
                <a:solidFill>
                  <a:srgbClr val="595959"/>
                </a:solidFill>
                <a:latin typeface="Calibri"/>
              </a:rPr>
              <a:t>par sec = 13 000 milliards d'années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595959"/>
                </a:solidFill>
                <a:latin typeface="Calibri"/>
              </a:rPr>
              <a:t>	soit 1000 fois l'âge de l'univers.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40" y="2268818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Un peu de culture People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188360" y="1605600"/>
            <a:ext cx="10539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Exemple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3 : Le Carré de Polybe</a:t>
            </a:r>
            <a:endParaRPr dirty="0"/>
          </a:p>
        </p:txBody>
      </p:sp>
      <p:sp>
        <p:nvSpPr>
          <p:cNvPr id="228" name="CustomShape 4"/>
          <p:cNvSpPr/>
          <p:nvPr/>
        </p:nvSpPr>
        <p:spPr>
          <a:xfrm>
            <a:off x="1008000" y="360000"/>
            <a:ext cx="2766960" cy="70020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Autre Chiffrement par substitution</a:t>
            </a:r>
            <a:endParaRPr dirty="0"/>
          </a:p>
        </p:txBody>
      </p:sp>
      <p:pic>
        <p:nvPicPr>
          <p:cNvPr id="229" name="Picture 2"/>
          <p:cNvPicPr/>
          <p:nvPr/>
        </p:nvPicPr>
        <p:blipFill>
          <a:blip r:embed="rId2"/>
          <a:stretch/>
        </p:blipFill>
        <p:spPr>
          <a:xfrm>
            <a:off x="7617240" y="2637360"/>
            <a:ext cx="2652120" cy="2388240"/>
          </a:xfrm>
          <a:prstGeom prst="rect">
            <a:avLst/>
          </a:prstGeom>
          <a:ln>
            <a:noFill/>
          </a:ln>
        </p:spPr>
      </p:pic>
      <p:sp>
        <p:nvSpPr>
          <p:cNvPr id="230" name="TextShape 5"/>
          <p:cNvSpPr txBox="1"/>
          <p:nvPr/>
        </p:nvSpPr>
        <p:spPr>
          <a:xfrm>
            <a:off x="1922651" y="2637360"/>
            <a:ext cx="7908840" cy="248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strike="noStrike" cap="all" dirty="0">
                <a:solidFill>
                  <a:srgbClr val="C00000"/>
                </a:solidFill>
                <a:latin typeface="Century Gothic"/>
              </a:rPr>
              <a:t>H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=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et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2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donc </a:t>
            </a:r>
            <a:r>
              <a:rPr lang="fr-FR" sz="2400" strike="noStrike" cap="all" dirty="0">
                <a:solidFill>
                  <a:srgbClr val="0070C0"/>
                </a:solidFill>
                <a:latin typeface="Century Gothic"/>
              </a:rPr>
              <a:t>32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2400" strike="noStrike" cap="all" dirty="0">
                <a:solidFill>
                  <a:srgbClr val="C00000"/>
                </a:solidFill>
                <a:latin typeface="Century Gothic"/>
              </a:rPr>
              <a:t>E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 =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5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et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1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donc </a:t>
            </a:r>
            <a:r>
              <a:rPr lang="fr-FR" sz="2400" strike="noStrike" cap="all" dirty="0">
                <a:solidFill>
                  <a:srgbClr val="0070C0"/>
                </a:solidFill>
                <a:latin typeface="Century Gothic"/>
              </a:rPr>
              <a:t>51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2400" strike="noStrike" cap="all" dirty="0">
                <a:solidFill>
                  <a:srgbClr val="C00000"/>
                </a:solidFill>
                <a:latin typeface="Century Gothic"/>
              </a:rPr>
              <a:t>L  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=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1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et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donc </a:t>
            </a:r>
            <a:r>
              <a:rPr lang="fr-FR" sz="2400" strike="noStrike" cap="all" dirty="0">
                <a:solidFill>
                  <a:srgbClr val="0070C0"/>
                </a:solidFill>
                <a:latin typeface="Century Gothic"/>
              </a:rPr>
              <a:t>13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2400" strike="noStrike" cap="all" dirty="0">
                <a:solidFill>
                  <a:srgbClr val="C00000"/>
                </a:solidFill>
                <a:latin typeface="Century Gothic"/>
              </a:rPr>
              <a:t>L  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=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1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et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donc </a:t>
            </a:r>
            <a:r>
              <a:rPr lang="fr-FR" sz="2400" strike="noStrike" cap="all" dirty="0">
                <a:solidFill>
                  <a:srgbClr val="0070C0"/>
                </a:solidFill>
                <a:latin typeface="Century Gothic"/>
              </a:rPr>
              <a:t>13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2400" strike="noStrike" cap="all" dirty="0">
                <a:solidFill>
                  <a:srgbClr val="C00000"/>
                </a:solidFill>
                <a:latin typeface="Century Gothic"/>
              </a:rPr>
              <a:t>O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=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4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et </a:t>
            </a:r>
            <a:r>
              <a:rPr lang="fr-FR" sz="2400" strike="noStrike" cap="all" dirty="0">
                <a:solidFill>
                  <a:srgbClr val="00B050"/>
                </a:solidFill>
                <a:latin typeface="Century Gothic"/>
              </a:rPr>
              <a:t>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 donc </a:t>
            </a:r>
            <a:r>
              <a:rPr lang="fr-FR" sz="2400" strike="noStrike" cap="all" dirty="0">
                <a:solidFill>
                  <a:srgbClr val="0070C0"/>
                </a:solidFill>
                <a:latin typeface="Century Gothic"/>
              </a:rPr>
              <a:t>43</a:t>
            </a:r>
            <a:r>
              <a:rPr lang="fr-FR" sz="2400" strike="noStrike" cap="all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
</a:t>
            </a:r>
            <a:r>
              <a:rPr lang="fr-FR" sz="3200" strike="noStrike" cap="all" dirty="0" smtClean="0">
                <a:solidFill>
                  <a:srgbClr val="0070C0"/>
                </a:solidFill>
                <a:latin typeface="Century Gothic"/>
              </a:rPr>
              <a:t>        </a:t>
            </a:r>
            <a:r>
              <a:rPr lang="fr-FR" sz="3200" strike="noStrike" cap="all" dirty="0" smtClean="0">
                <a:solidFill>
                  <a:srgbClr val="53534D"/>
                </a:solidFill>
                <a:latin typeface="Century Gothic"/>
              </a:rPr>
              <a:t>«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 </a:t>
            </a:r>
            <a:r>
              <a:rPr lang="fr-FR" sz="3200" strike="noStrike" cap="all" dirty="0">
                <a:solidFill>
                  <a:srgbClr val="D23C3A"/>
                </a:solidFill>
                <a:latin typeface="Century Gothic"/>
              </a:rPr>
              <a:t>HELLO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 » DEVIENT «  </a:t>
            </a:r>
            <a:r>
              <a:rPr lang="fr-FR" sz="3200" strike="noStrike" cap="all" dirty="0">
                <a:solidFill>
                  <a:srgbClr val="0070C0"/>
                </a:solidFill>
                <a:latin typeface="Century Gothic"/>
              </a:rPr>
              <a:t>3251131343</a:t>
            </a:r>
            <a:r>
              <a:rPr lang="fr-FR" sz="3200" strike="noStrike" cap="all" dirty="0">
                <a:solidFill>
                  <a:srgbClr val="53534D"/>
                </a:solidFill>
                <a:latin typeface="Century Gothic"/>
              </a:rPr>
              <a:t> »</a:t>
            </a:r>
            <a:r>
              <a:rPr lang="fr-FR" sz="3200" b="1" strike="noStrike" dirty="0">
                <a:solidFill>
                  <a:srgbClr val="53534D"/>
                </a:solidFill>
                <a:latin typeface="Century Gothic"/>
              </a:rPr>
              <a:t>
</a:t>
            </a:r>
            <a:r>
              <a:rPr lang="fr-FR" sz="1200" b="1" strike="noStrike" dirty="0">
                <a:solidFill>
                  <a:srgbClr val="53534D"/>
                </a:solidFill>
                <a:latin typeface="Century Gothic"/>
              </a:rPr>
              <a:t>
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88360" y="1605600"/>
            <a:ext cx="10539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Exemple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4 : Chiffre de </a:t>
            </a:r>
            <a:r>
              <a:rPr lang="fr-FR" sz="3200" strike="noStrike" dirty="0" err="1">
                <a:solidFill>
                  <a:srgbClr val="000000"/>
                </a:solidFill>
                <a:latin typeface="Calibri"/>
              </a:rPr>
              <a:t>Vigenere</a:t>
            </a:r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1188360" y="2749582"/>
            <a:ext cx="1002060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 strike="noStrike" dirty="0">
                <a:solidFill>
                  <a:srgbClr val="333333"/>
                </a:solidFill>
                <a:latin typeface="Consolas"/>
              </a:rPr>
              <a:t>Texte en clair: </a:t>
            </a:r>
            <a:r>
              <a:rPr lang="fr-FR" sz="2800" strike="noStrike" dirty="0">
                <a:solidFill>
                  <a:srgbClr val="C00000"/>
                </a:solidFill>
                <a:latin typeface="Consolas"/>
              </a:rPr>
              <a:t>G R O U P E  O N E  P O I N T</a:t>
            </a:r>
            <a:endParaRPr dirty="0"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 strike="noStrike" dirty="0">
                <a:solidFill>
                  <a:srgbClr val="333333"/>
                </a:solidFill>
                <a:latin typeface="Consolas"/>
              </a:rPr>
              <a:t>Clef:  OP       </a:t>
            </a:r>
            <a:r>
              <a:rPr lang="fr-FR" sz="2800" strike="noStrike" dirty="0">
                <a:solidFill>
                  <a:srgbClr val="0070C0"/>
                </a:solidFill>
                <a:latin typeface="Consolas"/>
              </a:rPr>
              <a:t>O P O P O P  O P O  P O P O P</a:t>
            </a:r>
            <a:endParaRPr dirty="0"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 strike="noStrike" dirty="0">
                <a:solidFill>
                  <a:srgbClr val="333333"/>
                </a:solidFill>
                <a:latin typeface="Consolas"/>
              </a:rPr>
              <a:t>Phrase Crypté:  </a:t>
            </a:r>
            <a:r>
              <a:rPr lang="fr-FR" sz="2800" strike="noStrike" dirty="0">
                <a:solidFill>
                  <a:srgbClr val="00B050"/>
                </a:solidFill>
                <a:latin typeface="Consolas"/>
              </a:rPr>
              <a:t>U G C J D T  C </a:t>
            </a:r>
            <a:r>
              <a:rPr lang="fr-FR" sz="2800" strike="noStrike" dirty="0" err="1">
                <a:solidFill>
                  <a:srgbClr val="00B050"/>
                </a:solidFill>
                <a:latin typeface="Consolas"/>
              </a:rPr>
              <a:t>C</a:t>
            </a:r>
            <a:r>
              <a:rPr lang="fr-FR" sz="2800" strike="noStrike" dirty="0">
                <a:solidFill>
                  <a:srgbClr val="00B050"/>
                </a:solidFill>
                <a:latin typeface="Consolas"/>
              </a:rPr>
              <a:t> S  E C X B I</a:t>
            </a:r>
            <a:endParaRPr dirty="0"/>
          </a:p>
        </p:txBody>
      </p:sp>
      <p:sp>
        <p:nvSpPr>
          <p:cNvPr id="234" name="CustomShape 4"/>
          <p:cNvSpPr/>
          <p:nvPr/>
        </p:nvSpPr>
        <p:spPr>
          <a:xfrm>
            <a:off x="1008000" y="360000"/>
            <a:ext cx="4473000" cy="70020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Chiffrement par Substitution Poly alphabétique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558792" y="4410901"/>
            <a:ext cx="414437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Nombre 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de </a:t>
            </a:r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possibilités 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quasiment </a:t>
            </a:r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infini, 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mais </a:t>
            </a:r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possibilité 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de retrouver la longueur de la clef par analyse de </a:t>
            </a:r>
            <a:r>
              <a:rPr lang="fr-F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fréquence.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2"/>
          <p:cNvSpPr/>
          <p:nvPr/>
        </p:nvSpPr>
        <p:spPr>
          <a:xfrm>
            <a:off x="926820" y="202320"/>
            <a:ext cx="4473000" cy="70020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RSA – Chiffrement symétrique /asymétrique</a:t>
            </a:r>
            <a:endParaRPr dirty="0"/>
          </a:p>
        </p:txBody>
      </p:sp>
      <p:pic>
        <p:nvPicPr>
          <p:cNvPr id="240" name="Picture 2"/>
          <p:cNvPicPr/>
          <p:nvPr/>
        </p:nvPicPr>
        <p:blipFill>
          <a:blip r:embed="rId2"/>
          <a:stretch/>
        </p:blipFill>
        <p:spPr>
          <a:xfrm>
            <a:off x="468720" y="5119200"/>
            <a:ext cx="1490040" cy="1202040"/>
          </a:xfrm>
          <a:prstGeom prst="rect">
            <a:avLst/>
          </a:prstGeom>
          <a:ln>
            <a:noFill/>
          </a:ln>
        </p:spPr>
      </p:pic>
      <p:pic>
        <p:nvPicPr>
          <p:cNvPr id="241" name="Picture 2"/>
          <p:cNvPicPr/>
          <p:nvPr/>
        </p:nvPicPr>
        <p:blipFill>
          <a:blip r:embed="rId2"/>
          <a:stretch/>
        </p:blipFill>
        <p:spPr>
          <a:xfrm>
            <a:off x="430200" y="2409840"/>
            <a:ext cx="1490040" cy="1202040"/>
          </a:xfrm>
          <a:prstGeom prst="rect">
            <a:avLst/>
          </a:prstGeom>
          <a:ln>
            <a:noFill/>
          </a:ln>
        </p:spPr>
      </p:pic>
      <p:pic>
        <p:nvPicPr>
          <p:cNvPr id="242" name="Picture 4"/>
          <p:cNvPicPr/>
          <p:nvPr/>
        </p:nvPicPr>
        <p:blipFill>
          <a:blip r:embed="rId3"/>
          <a:stretch/>
        </p:blipFill>
        <p:spPr>
          <a:xfrm>
            <a:off x="1520280" y="2045520"/>
            <a:ext cx="489960" cy="489960"/>
          </a:xfrm>
          <a:prstGeom prst="rect">
            <a:avLst/>
          </a:prstGeom>
          <a:ln>
            <a:noFill/>
          </a:ln>
        </p:spPr>
      </p:pic>
      <p:pic>
        <p:nvPicPr>
          <p:cNvPr id="243" name="Picture 4"/>
          <p:cNvPicPr/>
          <p:nvPr/>
        </p:nvPicPr>
        <p:blipFill>
          <a:blip r:embed="rId3"/>
          <a:stretch/>
        </p:blipFill>
        <p:spPr>
          <a:xfrm>
            <a:off x="11243880" y="5013720"/>
            <a:ext cx="489960" cy="489960"/>
          </a:xfrm>
          <a:prstGeom prst="rect">
            <a:avLst/>
          </a:prstGeom>
          <a:ln>
            <a:noFill/>
          </a:ln>
        </p:spPr>
      </p:pic>
      <p:sp>
        <p:nvSpPr>
          <p:cNvPr id="244" name="Line 3"/>
          <p:cNvSpPr/>
          <p:nvPr/>
        </p:nvSpPr>
        <p:spPr>
          <a:xfrm>
            <a:off x="1523880" y="4233960"/>
            <a:ext cx="9053280" cy="74160"/>
          </a:xfrm>
          <a:prstGeom prst="line">
            <a:avLst/>
          </a:prstGeom>
          <a:ln>
            <a:round/>
          </a:ln>
        </p:spPr>
      </p:sp>
      <p:pic>
        <p:nvPicPr>
          <p:cNvPr id="245" name="Picture 6"/>
          <p:cNvPicPr/>
          <p:nvPr/>
        </p:nvPicPr>
        <p:blipFill>
          <a:blip r:embed="rId4"/>
          <a:stretch/>
        </p:blipFill>
        <p:spPr>
          <a:xfrm>
            <a:off x="1765440" y="4690440"/>
            <a:ext cx="1027440" cy="1030680"/>
          </a:xfrm>
          <a:prstGeom prst="rect">
            <a:avLst/>
          </a:prstGeom>
          <a:ln>
            <a:noFill/>
          </a:ln>
        </p:spPr>
      </p:pic>
      <p:pic>
        <p:nvPicPr>
          <p:cNvPr id="246" name="Picture 8"/>
          <p:cNvPicPr/>
          <p:nvPr/>
        </p:nvPicPr>
        <p:blipFill>
          <a:blip r:embed="rId5"/>
          <a:stretch/>
        </p:blipFill>
        <p:spPr>
          <a:xfrm>
            <a:off x="9282960" y="2226240"/>
            <a:ext cx="1761120" cy="1651320"/>
          </a:xfrm>
          <a:prstGeom prst="rect">
            <a:avLst/>
          </a:prstGeom>
          <a:ln>
            <a:noFill/>
          </a:ln>
        </p:spPr>
      </p:pic>
      <p:pic>
        <p:nvPicPr>
          <p:cNvPr id="247" name="Picture 8"/>
          <p:cNvPicPr/>
          <p:nvPr/>
        </p:nvPicPr>
        <p:blipFill>
          <a:blip r:embed="rId5"/>
          <a:stretch/>
        </p:blipFill>
        <p:spPr>
          <a:xfrm>
            <a:off x="9282960" y="4678200"/>
            <a:ext cx="1761120" cy="165132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5486400" y="1065960"/>
            <a:ext cx="5090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 dirty="0">
                <a:solidFill>
                  <a:srgbClr val="000000"/>
                </a:solidFill>
                <a:latin typeface="Calibri"/>
              </a:rPr>
              <a:t>Vous devez envoyer une information confidentielle a votre banque pour 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la 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mettre en lieu 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sûr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249" name="CustomShape 5"/>
          <p:cNvSpPr/>
          <p:nvPr/>
        </p:nvSpPr>
        <p:spPr>
          <a:xfrm>
            <a:off x="3163320" y="2593440"/>
            <a:ext cx="5090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trike="noStrike" dirty="0">
                <a:solidFill>
                  <a:srgbClr val="000000"/>
                </a:solidFill>
                <a:latin typeface="Calibri"/>
              </a:rPr>
              <a:t>La </a:t>
            </a:r>
            <a:r>
              <a:rPr lang="fr-FR" dirty="0">
                <a:solidFill>
                  <a:srgbClr val="000000"/>
                </a:solidFill>
                <a:latin typeface="Calibri"/>
              </a:rPr>
              <a:t>Si on vous vole la valise et la clef pendant le transfert, le voleur s’emparera de l’information.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banque 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vous 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fournit 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une valise et une clef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250" name="CustomShape 6"/>
          <p:cNvSpPr/>
          <p:nvPr/>
        </p:nvSpPr>
        <p:spPr>
          <a:xfrm>
            <a:off x="3163320" y="5119200"/>
            <a:ext cx="5090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 dirty="0">
                <a:solidFill>
                  <a:srgbClr val="000000"/>
                </a:solidFill>
                <a:latin typeface="Calibri"/>
              </a:rPr>
              <a:t>La banque vous 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fournit 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une valise et un 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cadenas, 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mais garde la seule clef qui permet de l’ouvrir.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trike="noStrike" dirty="0">
                <a:solidFill>
                  <a:srgbClr val="000000"/>
                </a:solidFill>
                <a:latin typeface="Calibri"/>
              </a:rPr>
              <a:t>Si on vous vole la valise et le </a:t>
            </a:r>
            <a:r>
              <a:rPr lang="fr-FR" strike="noStrike" dirty="0" smtClean="0">
                <a:solidFill>
                  <a:srgbClr val="000000"/>
                </a:solidFill>
                <a:latin typeface="Calibri"/>
              </a:rPr>
              <a:t>cadenas, </a:t>
            </a:r>
            <a:r>
              <a:rPr lang="fr-FR" strike="noStrike" dirty="0">
                <a:solidFill>
                  <a:srgbClr val="000000"/>
                </a:solidFill>
                <a:latin typeface="Calibri"/>
              </a:rPr>
              <a:t>le voleur ne s’emparera pas de l’information.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68840" y="183240"/>
            <a:ext cx="12191760" cy="65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0" y="1074600"/>
            <a:ext cx="230976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Récapitulatif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2999378" y="2010839"/>
            <a:ext cx="608868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b="1" strike="noStrike" dirty="0">
                <a:solidFill>
                  <a:srgbClr val="C00000"/>
                </a:solidFill>
                <a:latin typeface="Calibri"/>
              </a:rPr>
              <a:t>Nombres de possibilités pour clef RSA de 1000 bits :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b="1" strike="noStrike" dirty="0">
                <a:solidFill>
                  <a:srgbClr val="595959"/>
                </a:solidFill>
                <a:latin typeface="Calibri"/>
              </a:rPr>
              <a:t>	Correspond au nombre d'atomes dans l'univers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b="1" strike="noStrike" dirty="0">
                <a:solidFill>
                  <a:srgbClr val="C00000"/>
                </a:solidFill>
                <a:latin typeface="Calibri"/>
              </a:rPr>
              <a:t>Taille de la dernière clef craquer et sa taille :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b="1" strike="noStrike" dirty="0">
                <a:solidFill>
                  <a:srgbClr val="595959"/>
                </a:solidFill>
                <a:latin typeface="Calibri"/>
              </a:rPr>
              <a:t> 	768 bits en décembre 2012 avec une timing </a:t>
            </a:r>
            <a:r>
              <a:rPr lang="fr-FR" b="1" strike="noStrike" dirty="0" err="1">
                <a:solidFill>
                  <a:srgbClr val="595959"/>
                </a:solidFill>
                <a:latin typeface="Calibri"/>
              </a:rPr>
              <a:t>attack</a:t>
            </a:r>
            <a:r>
              <a:rPr lang="fr-FR" b="1" strike="noStrike" dirty="0">
                <a:solidFill>
                  <a:srgbClr val="595959"/>
                </a:solidFill>
                <a:latin typeface="Calibr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83560" y="1712160"/>
            <a:ext cx="11008080" cy="472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Génération des clés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Clef Publique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Choisissez le produit N de deux (grands) nombres premiers </a:t>
            </a:r>
            <a:r>
              <a:rPr lang="fr-FR" sz="2400" strike="noStrike" dirty="0">
                <a:solidFill>
                  <a:srgbClr val="0070C0"/>
                </a:solidFill>
                <a:latin typeface="Calibri"/>
              </a:rPr>
              <a:t>p et q </a:t>
            </a: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de même taille</a:t>
            </a:r>
            <a:endParaRPr dirty="0"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400" strike="noStrike" dirty="0">
                <a:solidFill>
                  <a:srgbClr val="000000"/>
                </a:solidFill>
                <a:latin typeface="Calibri"/>
              </a:rPr>
              <a:t>Choisissez un nombre E qui n'a pas de facteur premier avec </a:t>
            </a:r>
            <a:r>
              <a:rPr lang="fr-FR" sz="2400" strike="noStrike" dirty="0">
                <a:solidFill>
                  <a:srgbClr val="EF3B24"/>
                </a:solidFill>
                <a:latin typeface="Calibri"/>
              </a:rPr>
              <a:t>(p - 1).(q - 1)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Vous avez votre paire (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E,N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) qui servira </a:t>
            </a: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à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crypter les messages </a:t>
            </a: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à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envoyer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</p:txBody>
      </p:sp>
      <p:sp>
        <p:nvSpPr>
          <p:cNvPr id="252" name="CustomShape 2"/>
          <p:cNvSpPr/>
          <p:nvPr/>
        </p:nvSpPr>
        <p:spPr>
          <a:xfrm>
            <a:off x="168840" y="183240"/>
            <a:ext cx="12191760" cy="65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0" y="1074600"/>
            <a:ext cx="447300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RSA – Chiffrement asymétrique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83560" y="1979280"/>
            <a:ext cx="11008080" cy="35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Clef Privée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Choisissez un nombre D tel que : </a:t>
            </a:r>
            <a:r>
              <a:rPr lang="fr-FR" sz="3200" strike="noStrike" dirty="0">
                <a:solidFill>
                  <a:srgbClr val="EF3B24"/>
                </a:solidFill>
                <a:latin typeface="Calibri"/>
              </a:rPr>
              <a:t>E x D </a:t>
            </a:r>
            <a:r>
              <a:rPr lang="fr-FR" sz="3200" strike="noStrike" dirty="0" err="1">
                <a:solidFill>
                  <a:srgbClr val="EF3B24"/>
                </a:solidFill>
                <a:latin typeface="Calibri"/>
              </a:rPr>
              <a:t>mod</a:t>
            </a:r>
            <a:r>
              <a:rPr lang="fr-FR" sz="3200" strike="noStrike" dirty="0">
                <a:solidFill>
                  <a:srgbClr val="EF3B24"/>
                </a:solidFill>
                <a:latin typeface="Calibri"/>
              </a:rPr>
              <a:t> (p - 1).(q - 1) = 1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Vous avez votre paire 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(D,N)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qui servira </a:t>
            </a:r>
            <a:r>
              <a:rPr lang="fr-FR" sz="3200" strike="noStrike" dirty="0" smtClean="0">
                <a:solidFill>
                  <a:srgbClr val="000000"/>
                </a:solidFill>
                <a:latin typeface="Calibri"/>
              </a:rPr>
              <a:t>à 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décrypter les messages codés par la clef publique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</p:txBody>
      </p:sp>
      <p:sp>
        <p:nvSpPr>
          <p:cNvPr id="255" name="CustomShape 2"/>
          <p:cNvSpPr/>
          <p:nvPr/>
        </p:nvSpPr>
        <p:spPr>
          <a:xfrm>
            <a:off x="168840" y="183240"/>
            <a:ext cx="12191760" cy="65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0" y="1074600"/>
            <a:ext cx="447300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RSA – Chiffrement asymétrique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993240" y="1466280"/>
            <a:ext cx="11008080" cy="54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EF3B24"/>
                </a:solidFill>
                <a:latin typeface="Calibri"/>
              </a:rPr>
              <a:t>BONJOUR</a:t>
            </a: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fr-FR" sz="3200" strike="noStrike" dirty="0">
                <a:solidFill>
                  <a:srgbClr val="0070C0"/>
                </a:solidFill>
                <a:latin typeface="Calibri"/>
              </a:rPr>
              <a:t>2 15 14 10 15 </a:t>
            </a:r>
            <a:r>
              <a:rPr lang="fr-FR" sz="3200" dirty="0" smtClean="0">
                <a:solidFill>
                  <a:srgbClr val="0070C0"/>
                </a:solidFill>
                <a:latin typeface="Calibri"/>
              </a:rPr>
              <a:t>2118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Découpage en blocs de même taille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70C0"/>
                </a:solidFill>
                <a:latin typeface="Calibri"/>
              </a:rPr>
              <a:t>002 151 410 152 118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Application du chiffrement avec la clef publique :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Message Crypté = </a:t>
            </a:r>
            <a:r>
              <a:rPr lang="fr-FR" sz="3200" strike="noStrike" dirty="0" err="1">
                <a:solidFill>
                  <a:srgbClr val="00B050"/>
                </a:solidFill>
                <a:latin typeface="Calibri"/>
              </a:rPr>
              <a:t>B^e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 </a:t>
            </a:r>
            <a:r>
              <a:rPr lang="fr-FR" sz="3200" strike="noStrike" dirty="0" err="1">
                <a:solidFill>
                  <a:srgbClr val="00B050"/>
                </a:solidFill>
                <a:latin typeface="Calibri"/>
              </a:rPr>
              <a:t>mod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(n)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0000"/>
                </a:solidFill>
                <a:latin typeface="Calibri"/>
              </a:rPr>
              <a:t> </a:t>
            </a:r>
            <a:endParaRPr dirty="0"/>
          </a:p>
        </p:txBody>
      </p:sp>
      <p:sp>
        <p:nvSpPr>
          <p:cNvPr id="258" name="CustomShape 2"/>
          <p:cNvSpPr/>
          <p:nvPr/>
        </p:nvSpPr>
        <p:spPr>
          <a:xfrm>
            <a:off x="168840" y="183240"/>
            <a:ext cx="12191760" cy="65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0" y="1074600"/>
            <a:ext cx="447300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Century Gothic"/>
              </a:rPr>
              <a:t>RSA – Chiffrage des messages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275855" y="2514095"/>
            <a:ext cx="110080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Message crypté = </a:t>
            </a:r>
            <a:r>
              <a:rPr lang="fr-FR" sz="3200" strike="noStrike" dirty="0" err="1">
                <a:solidFill>
                  <a:srgbClr val="00B050"/>
                </a:solidFill>
                <a:latin typeface="Calibri"/>
              </a:rPr>
              <a:t>C^d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 </a:t>
            </a:r>
            <a:r>
              <a:rPr lang="fr-FR" sz="3200" strike="noStrike" dirty="0" err="1">
                <a:solidFill>
                  <a:srgbClr val="00B050"/>
                </a:solidFill>
                <a:latin typeface="Calibri"/>
              </a:rPr>
              <a:t>mod</a:t>
            </a:r>
            <a:r>
              <a:rPr lang="fr-FR" sz="3200" strike="noStrike" dirty="0">
                <a:solidFill>
                  <a:srgbClr val="00B050"/>
                </a:solidFill>
                <a:latin typeface="Calibri"/>
              </a:rPr>
              <a:t>(n) </a:t>
            </a:r>
            <a:endParaRPr dirty="0"/>
          </a:p>
        </p:txBody>
      </p:sp>
      <p:sp>
        <p:nvSpPr>
          <p:cNvPr id="261" name="CustomShape 2"/>
          <p:cNvSpPr/>
          <p:nvPr/>
        </p:nvSpPr>
        <p:spPr>
          <a:xfrm>
            <a:off x="168840" y="183240"/>
            <a:ext cx="12191760" cy="65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0" y="1074600"/>
            <a:ext cx="3512880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FFFFFF"/>
                </a:solidFill>
                <a:latin typeface="Century Gothic"/>
              </a:rPr>
              <a:t> RSA </a:t>
            </a:r>
            <a:r>
              <a:rPr lang="fr-FR" sz="2000" b="1" strike="noStrike" dirty="0">
                <a:solidFill>
                  <a:srgbClr val="FFFFFF"/>
                </a:solidFill>
                <a:latin typeface="Century Gothic"/>
              </a:rPr>
              <a:t>– </a:t>
            </a:r>
            <a:r>
              <a:rPr lang="fr-FR" sz="2000" b="1" strike="noStrike" dirty="0" err="1">
                <a:solidFill>
                  <a:srgbClr val="FFFFFF"/>
                </a:solidFill>
                <a:latin typeface="Century Gothic"/>
              </a:rPr>
              <a:t>Dechiffrement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64275" y="3910548"/>
            <a:ext cx="10222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fr-FR" dirty="0" smtClean="0">
                <a:latin typeface="Consolas" panose="020B0609020204030204" pitchFamily="49" charset="0"/>
              </a:rPr>
              <a:t>-</a:t>
            </a:r>
            <a:r>
              <a:rPr lang="fr-FR" dirty="0">
                <a:latin typeface="Consolas" panose="020B0609020204030204" pitchFamily="49" charset="0"/>
              </a:rPr>
              <a:t>Attaque de Wiener : Possibilité de retrouver l'exposant D de la clef privé si il est </a:t>
            </a:r>
            <a:r>
              <a:rPr lang="fr-FR" dirty="0" smtClean="0">
                <a:latin typeface="Consolas" panose="020B0609020204030204" pitchFamily="49" charset="0"/>
              </a:rPr>
              <a:t>suffisamment </a:t>
            </a:r>
            <a:r>
              <a:rPr lang="fr-FR" dirty="0">
                <a:latin typeface="Consolas" panose="020B0609020204030204" pitchFamily="49" charset="0"/>
              </a:rPr>
              <a:t>petit, </a:t>
            </a:r>
            <a:r>
              <a:rPr lang="fr-FR" dirty="0" smtClean="0">
                <a:latin typeface="Consolas" panose="020B0609020204030204" pitchFamily="49" charset="0"/>
              </a:rPr>
              <a:t>grâce </a:t>
            </a:r>
            <a:r>
              <a:rPr lang="fr-FR" dirty="0">
                <a:latin typeface="Consolas" panose="020B0609020204030204" pitchFamily="49" charset="0"/>
              </a:rPr>
              <a:t>aux </a:t>
            </a:r>
            <a:r>
              <a:rPr lang="fr-FR" dirty="0" smtClean="0">
                <a:latin typeface="Consolas" panose="020B0609020204030204" pitchFamily="49" charset="0"/>
              </a:rPr>
              <a:t>développement </a:t>
            </a:r>
            <a:r>
              <a:rPr lang="fr-FR" dirty="0">
                <a:latin typeface="Consolas" panose="020B0609020204030204" pitchFamily="49" charset="0"/>
              </a:rPr>
              <a:t>par fractions continues</a:t>
            </a:r>
          </a:p>
          <a:p>
            <a:pPr fontAlgn="t">
              <a:buFont typeface="+mj-lt"/>
              <a:buAutoNum type="arabicPeriod"/>
            </a:pPr>
            <a:endParaRPr lang="fr-FR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endParaRPr lang="fr-FR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fr-FR" dirty="0" smtClean="0">
                <a:latin typeface="Consolas" panose="020B0609020204030204" pitchFamily="49" charset="0"/>
              </a:rPr>
              <a:t>-</a:t>
            </a:r>
            <a:r>
              <a:rPr lang="fr-FR" dirty="0">
                <a:latin typeface="Consolas" panose="020B0609020204030204" pitchFamily="49" charset="0"/>
              </a:rPr>
              <a:t>Timing </a:t>
            </a:r>
            <a:r>
              <a:rPr lang="fr-FR" dirty="0" err="1">
                <a:latin typeface="Consolas" panose="020B0609020204030204" pitchFamily="49" charset="0"/>
              </a:rPr>
              <a:t>attacks</a:t>
            </a:r>
            <a:r>
              <a:rPr lang="fr-FR" dirty="0">
                <a:latin typeface="Consolas" panose="020B0609020204030204" pitchFamily="49" charset="0"/>
              </a:rPr>
              <a:t> : Consiste a retrouver la clef de </a:t>
            </a:r>
            <a:r>
              <a:rPr lang="fr-FR" dirty="0" smtClean="0">
                <a:latin typeface="Consolas" panose="020B0609020204030204" pitchFamily="49" charset="0"/>
              </a:rPr>
              <a:t>déchiffrement </a:t>
            </a:r>
            <a:r>
              <a:rPr lang="fr-FR" dirty="0">
                <a:latin typeface="Consolas" panose="020B0609020204030204" pitchFamily="49" charset="0"/>
              </a:rPr>
              <a:t>en fonction du temps mis par la clef publique pour chiffrer le </a:t>
            </a:r>
            <a:r>
              <a:rPr lang="fr-FR" dirty="0" smtClean="0">
                <a:latin typeface="Consolas" panose="020B0609020204030204" pitchFamily="49" charset="0"/>
              </a:rPr>
              <a:t>texte </a:t>
            </a:r>
            <a:r>
              <a:rPr lang="fr-FR" dirty="0">
                <a:latin typeface="Consolas" panose="020B0609020204030204" pitchFamily="49" charset="0"/>
              </a:rPr>
              <a:t>et en </a:t>
            </a:r>
            <a:r>
              <a:rPr lang="fr-FR" dirty="0" smtClean="0">
                <a:latin typeface="Consolas" panose="020B0609020204030204" pitchFamily="49" charset="0"/>
              </a:rPr>
              <a:t>connaissant </a:t>
            </a:r>
            <a:r>
              <a:rPr lang="fr-FR" dirty="0">
                <a:latin typeface="Consolas" panose="020B0609020204030204" pitchFamily="49" charset="0"/>
              </a:rPr>
              <a:t>une longueur approximative.</a:t>
            </a:r>
            <a:endParaRPr lang="fr-FR" b="0" i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"/>
          <p:cNvSpPr/>
          <p:nvPr/>
        </p:nvSpPr>
        <p:spPr>
          <a:xfrm>
            <a:off x="-1" y="1082520"/>
            <a:ext cx="3178629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FFFFFF"/>
                </a:solidFill>
                <a:latin typeface="Century Gothic"/>
              </a:rPr>
              <a:t>    SOCIAL GUESSING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168840" y="183240"/>
            <a:ext cx="12191760" cy="139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 dirty="0" smtClean="0">
                <a:solidFill>
                  <a:srgbClr val="53534D"/>
                </a:solidFill>
                <a:latin typeface="Century Gothic"/>
              </a:rPr>
              <a:t>Cryptographie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511629" y="2268222"/>
            <a:ext cx="74558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Parler de son nouveau cheval appelé chocolat sur les réseaux sociaux,</a:t>
            </a:r>
          </a:p>
          <a:p>
            <a:r>
              <a:rPr lang="fr-FR" dirty="0" smtClean="0"/>
              <a:t>C’est bien, sauf quand votre mot de passe, est chocolat.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Date de naissance / mariage / rencontre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Passe temps / hobbies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Usurper l’identité d’une personne de confiance.</a:t>
            </a:r>
          </a:p>
        </p:txBody>
      </p:sp>
      <p:pic>
        <p:nvPicPr>
          <p:cNvPr id="4098" name="Picture 2" descr="Mots de passe 2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32" y="2806020"/>
            <a:ext cx="4314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60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"/>
          <p:cNvSpPr/>
          <p:nvPr/>
        </p:nvSpPr>
        <p:spPr>
          <a:xfrm>
            <a:off x="0" y="1082520"/>
            <a:ext cx="4074059" cy="395280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FFFFFF"/>
                </a:solidFill>
                <a:latin typeface="Century Gothic"/>
              </a:rPr>
              <a:t>    SECURITÉ DES INFORMATIONS</a:t>
            </a:r>
            <a:endParaRPr dirty="0"/>
          </a:p>
        </p:txBody>
      </p:sp>
      <p:sp>
        <p:nvSpPr>
          <p:cNvPr id="270" name="CustomShape 3"/>
          <p:cNvSpPr/>
          <p:nvPr/>
        </p:nvSpPr>
        <p:spPr>
          <a:xfrm>
            <a:off x="168840" y="183240"/>
            <a:ext cx="12191760" cy="139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3200" b="1" strike="noStrike" cap="all">
                <a:solidFill>
                  <a:srgbClr val="53534D"/>
                </a:solidFill>
                <a:latin typeface="Century Gothic"/>
              </a:rPr>
              <a:t>Cryptographie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477800"/>
            <a:ext cx="10058400" cy="51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0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71888" y="124817"/>
            <a:ext cx="86918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PEOPLE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0085" y="2231203"/>
            <a:ext cx="5105124" cy="23955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Fortune de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76 milliards de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dollars.</a:t>
            </a:r>
          </a:p>
          <a:p>
            <a:pPr>
              <a:lnSpc>
                <a:spcPct val="100000"/>
              </a:lnSpc>
            </a:pPr>
            <a:endParaRPr lang="fr-FR" sz="2400" strike="noStrike" dirty="0" smtClean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Connu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pour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avoir piraté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le réseau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informatique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de son école privée de Seattle avec son comparse Paul Allen, à 12 ans.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1" name="Picture 2"/>
          <p:cNvPicPr/>
          <p:nvPr/>
        </p:nvPicPr>
        <p:blipFill>
          <a:blip r:embed="rId3"/>
          <a:stretch/>
        </p:blipFill>
        <p:spPr>
          <a:xfrm>
            <a:off x="6303379" y="1853820"/>
            <a:ext cx="4723200" cy="31503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5046712" y="809151"/>
            <a:ext cx="2098575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000" strike="noStrike" dirty="0">
                <a:solidFill>
                  <a:srgbClr val="000000"/>
                </a:solidFill>
                <a:latin typeface="Calibri"/>
              </a:rPr>
              <a:t>Bill Gates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2"/>
          <p:cNvSpPr txBox="1"/>
          <p:nvPr/>
        </p:nvSpPr>
        <p:spPr>
          <a:xfrm>
            <a:off x="6292423" y="2004296"/>
            <a:ext cx="5063554" cy="27662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VP d’</a:t>
            </a:r>
            <a:r>
              <a:rPr lang="fr-FR" sz="2400" strike="noStrike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Illiad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, fortune personnelle estimée de 9 milliards d’€</a:t>
            </a:r>
          </a:p>
          <a:p>
            <a:pPr>
              <a:lnSpc>
                <a:spcPct val="100000"/>
              </a:lnSpc>
            </a:pPr>
            <a:endParaRPr lang="fr-FR" sz="2400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Arrêté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à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l‘âge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de 20 ans pour avoir piraté le réseau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de communication radiotéléphonique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de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l'Elysée.</a:t>
            </a:r>
          </a:p>
        </p:txBody>
      </p:sp>
      <p:sp>
        <p:nvSpPr>
          <p:cNvPr id="145" name="CustomShape 3"/>
          <p:cNvSpPr/>
          <p:nvPr/>
        </p:nvSpPr>
        <p:spPr>
          <a:xfrm>
            <a:off x="4898467" y="727948"/>
            <a:ext cx="2395066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000" strike="noStrike" dirty="0">
                <a:solidFill>
                  <a:srgbClr val="000000"/>
                </a:solidFill>
                <a:latin typeface="Calibri"/>
              </a:rPr>
              <a:t>Xavier Niel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3"/>
          <a:stretch/>
        </p:blipFill>
        <p:spPr>
          <a:xfrm>
            <a:off x="927464" y="1944257"/>
            <a:ext cx="4756474" cy="3000703"/>
          </a:xfrm>
          <a:prstGeom prst="rect">
            <a:avLst/>
          </a:prstGeom>
          <a:ln>
            <a:noFill/>
          </a:ln>
        </p:spPr>
      </p:pic>
      <p:sp>
        <p:nvSpPr>
          <p:cNvPr id="6" name="TextShape 1"/>
          <p:cNvSpPr txBox="1"/>
          <p:nvPr/>
        </p:nvSpPr>
        <p:spPr>
          <a:xfrm>
            <a:off x="1271888" y="124817"/>
            <a:ext cx="86918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PEOPLE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2"/>
          <p:cNvSpPr txBox="1"/>
          <p:nvPr/>
        </p:nvSpPr>
        <p:spPr>
          <a:xfrm>
            <a:off x="824149" y="1858320"/>
            <a:ext cx="5271851" cy="3827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Créateur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de </a:t>
            </a:r>
            <a:r>
              <a:rPr lang="fr-FR" sz="2400" strike="noStrike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Whatsapp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.</a:t>
            </a:r>
          </a:p>
          <a:p>
            <a:pPr>
              <a:lnSpc>
                <a:spcPct val="100000"/>
              </a:lnSpc>
            </a:pPr>
            <a:endParaRPr lang="fr-FR" sz="2400" dirty="0" smtClean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participé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à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The w00w00 Security </a:t>
            </a:r>
            <a:r>
              <a:rPr lang="fr-FR" sz="2400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Research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Group, un </a:t>
            </a:r>
            <a:r>
              <a:rPr lang="fr-FR" sz="2400" strike="noStrike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think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tank qui comptait aussi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Sean Parker et Shawn </a:t>
            </a:r>
            <a:r>
              <a:rPr lang="fr-FR" sz="2400" strike="noStrike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Fanning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(</a:t>
            </a:r>
            <a:r>
              <a:rPr lang="fr-FR" sz="2400" strike="noStrike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Napster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).</a:t>
            </a:r>
          </a:p>
          <a:p>
            <a:pPr>
              <a:lnSpc>
                <a:spcPct val="100000"/>
              </a:lnSpc>
            </a:pPr>
            <a:endParaRPr lang="fr-FR" sz="2400" strike="noStrike" dirty="0" smtClean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 pu obtenir entre autres, une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connexion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à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distance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aux serveurs 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de </a:t>
            </a:r>
            <a:r>
              <a:rPr lang="fr-FR" sz="2400" strike="noStrike" dirty="0" err="1">
                <a:solidFill>
                  <a:schemeClr val="bg2">
                    <a:lumMod val="50000"/>
                  </a:schemeClr>
                </a:solidFill>
                <a:latin typeface="Century Gothic"/>
              </a:rPr>
              <a:t>Silicon</a:t>
            </a:r>
            <a:r>
              <a:rPr lang="fr-FR" sz="2400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</a:t>
            </a:r>
            <a:r>
              <a:rPr lang="fr-FR" sz="2400" strike="noStrike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Graphics.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010709" y="761054"/>
            <a:ext cx="2170582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000" strike="noStrike" dirty="0">
                <a:solidFill>
                  <a:srgbClr val="000000"/>
                </a:solidFill>
                <a:latin typeface="Calibri"/>
              </a:rPr>
              <a:t>Jan </a:t>
            </a:r>
            <a:r>
              <a:rPr lang="fr-FR" sz="4000" strike="noStrike" dirty="0" err="1">
                <a:solidFill>
                  <a:srgbClr val="000000"/>
                </a:solidFill>
                <a:latin typeface="Calibri"/>
              </a:rPr>
              <a:t>Koum</a:t>
            </a:r>
            <a:endParaRPr dirty="0"/>
          </a:p>
        </p:txBody>
      </p:sp>
      <p:pic>
        <p:nvPicPr>
          <p:cNvPr id="150" name="Picture 2"/>
          <p:cNvPicPr/>
          <p:nvPr/>
        </p:nvPicPr>
        <p:blipFill>
          <a:blip r:embed="rId2"/>
          <a:stretch/>
        </p:blipFill>
        <p:spPr>
          <a:xfrm>
            <a:off x="6303753" y="2201220"/>
            <a:ext cx="5584680" cy="314136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1271888" y="124817"/>
            <a:ext cx="86918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400" b="1" strike="noStrike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PEOPLE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2061000"/>
            <a:ext cx="12191760" cy="1397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Principe </a:t>
            </a:r>
            <a:r>
              <a:rPr lang="fr-FR" sz="3600" b="1" strike="noStrike" cap="all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générAL</a:t>
            </a:r>
            <a:r>
              <a:rPr lang="fr-FR" sz="3600" b="1" strike="noStrike" cap="all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du Hack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306764" y="233251"/>
            <a:ext cx="1350408" cy="442644"/>
          </a:xfrm>
          <a:prstGeom prst="rect">
            <a:avLst/>
          </a:prstGeom>
          <a:solidFill>
            <a:srgbClr val="E42E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FFFFFF"/>
                </a:solidFill>
                <a:latin typeface="Century Gothic"/>
              </a:rPr>
              <a:t>Hacker ?</a:t>
            </a:r>
            <a:endParaRPr dirty="0"/>
          </a:p>
        </p:txBody>
      </p:sp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1243586" y="1220213"/>
            <a:ext cx="3796920" cy="2115720"/>
          </a:xfrm>
          <a:prstGeom prst="rect">
            <a:avLst/>
          </a:prstGeom>
          <a:ln>
            <a:noFill/>
          </a:ln>
        </p:spPr>
      </p:pic>
      <p:pic>
        <p:nvPicPr>
          <p:cNvPr id="160" name="Picture 4"/>
          <p:cNvPicPr/>
          <p:nvPr/>
        </p:nvPicPr>
        <p:blipFill>
          <a:blip r:embed="rId3"/>
          <a:stretch/>
        </p:blipFill>
        <p:spPr>
          <a:xfrm>
            <a:off x="7434306" y="1002916"/>
            <a:ext cx="2560320" cy="225468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729520" y="2130256"/>
            <a:ext cx="732960" cy="69156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Égal 1"/>
          <p:cNvSpPr/>
          <p:nvPr/>
        </p:nvSpPr>
        <p:spPr>
          <a:xfrm>
            <a:off x="5729520" y="3664670"/>
            <a:ext cx="732960" cy="777347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4867930"/>
            <a:ext cx="133350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3596</TotalTime>
  <Words>766</Words>
  <Application>Microsoft Office PowerPoint</Application>
  <PresentationFormat>Grand écran</PresentationFormat>
  <Paragraphs>222</Paragraphs>
  <Slides>49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Century Gothic</vt:lpstr>
      <vt:lpstr>Consolas</vt:lpstr>
      <vt:lpstr>Courier New</vt:lpstr>
      <vt:lpstr>Times New Roman</vt:lpstr>
      <vt:lpstr>Trebuchet MS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 onePoint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 lab</dc:title>
  <dc:creator>Lucas SIRIGNANO</dc:creator>
  <cp:lastModifiedBy>fizz</cp:lastModifiedBy>
  <cp:revision>170</cp:revision>
  <dcterms:created xsi:type="dcterms:W3CDTF">2016-01-11T15:58:07Z</dcterms:created>
  <dcterms:modified xsi:type="dcterms:W3CDTF">2017-02-10T15:00:04Z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Groupe onePoint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