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6"/>
  </p:handoutMasterIdLst>
  <p:sldIdLst>
    <p:sldId id="256" r:id="rId4"/>
    <p:sldId id="266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62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image" Target="../media/image3.png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4.jpe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image" Target="../media/image3.png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image" Target="../media/image3.png"/><Relationship Id="rId2" Type="http://schemas.openxmlformats.org/officeDocument/2006/relationships/tags" Target="../tags/tag89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image" Target="../media/image3.png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image" Target="../media/image3.png"/><Relationship Id="rId5" Type="http://schemas.openxmlformats.org/officeDocument/2006/relationships/tags" Target="../tags/tag115.xml"/><Relationship Id="rId4" Type="http://schemas.openxmlformats.org/officeDocument/2006/relationships/image" Target="../media/image5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image" Target="../media/image3.png"/><Relationship Id="rId5" Type="http://schemas.openxmlformats.org/officeDocument/2006/relationships/tags" Target="../tags/tag123.xml"/><Relationship Id="rId4" Type="http://schemas.openxmlformats.org/officeDocument/2006/relationships/image" Target="../media/image5.png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image" Target="../media/image3.png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image" Target="../media/image3.png"/><Relationship Id="rId5" Type="http://schemas.openxmlformats.org/officeDocument/2006/relationships/tags" Target="../tags/tag141.xml"/><Relationship Id="rId4" Type="http://schemas.openxmlformats.org/officeDocument/2006/relationships/image" Target="../media/image5.png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3.png"/><Relationship Id="rId2" Type="http://schemas.openxmlformats.org/officeDocument/2006/relationships/tags" Target="../tags/tag147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image" Target="../media/image3.png"/><Relationship Id="rId2" Type="http://schemas.openxmlformats.org/officeDocument/2006/relationships/tags" Target="../tags/tag155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image" Target="../media/image3.png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image" Target="../media/image3.png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183.xml"/><Relationship Id="rId13" Type="http://schemas.microsoft.com/office/2007/relationships/hdphoto" Target="../media/image7.wdp"/><Relationship Id="rId12" Type="http://schemas.openxmlformats.org/officeDocument/2006/relationships/image" Target="../media/image6.png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8E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:\Users\kingsoft\Desktop\图片1.png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9" b="100000" l="9911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420519" y="3343637"/>
            <a:ext cx="4795520" cy="3556635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1901825" y="1852295"/>
            <a:ext cx="7094855" cy="1106805"/>
          </a:xfrm>
        </p:spPr>
        <p:txBody>
          <a:bodyPr lIns="36000" tIns="46800" rIns="90000" bIns="0" anchor="b" anchorCtr="0">
            <a:normAutofit/>
          </a:bodyPr>
          <a:lstStyle>
            <a:lvl1pPr algn="l">
              <a:defRPr sz="6000" b="0" spc="600" baseline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901825" y="3057526"/>
            <a:ext cx="7094855" cy="643618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1901825" y="3764930"/>
            <a:ext cx="1677917" cy="504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  <p:custDataLst>
              <p:tags r:id="rId11"/>
            </p:custDataLst>
          </p:nvPr>
        </p:nvSpPr>
        <p:spPr>
          <a:xfrm>
            <a:off x="3675284" y="3764930"/>
            <a:ext cx="1677600" cy="504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QQ图片201907180904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F:\高清图\简单背景-小清新\botanical-cactus-plant-cactuses-1445419.jpgbotanical-cactus-plant-cactuses-144541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6697345" y="3175"/>
            <a:ext cx="5489575" cy="685419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21417" y="2902857"/>
            <a:ext cx="5081097" cy="833485"/>
          </a:xfrm>
        </p:spPr>
        <p:txBody>
          <a:bodyPr lIns="36000" tIns="46800" rIns="90000" bIns="0" anchor="b" anchorCtr="0">
            <a:normAutofit/>
          </a:bodyPr>
          <a:lstStyle>
            <a:lvl1pPr>
              <a:defRPr sz="4000" b="0" u="none" strike="noStrike" kern="1200" cap="none" spc="300" normalizeH="0" baseline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521417" y="3809489"/>
            <a:ext cx="5081097" cy="1077985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QQ图片201907180904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QQ图片201907180904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QQ图片201907180904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0" name="图片 9" descr="QQ图片20190718090413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87655" y="273050"/>
            <a:ext cx="11904345" cy="6602003"/>
            <a:chOff x="287655" y="273050"/>
            <a:chExt cx="11904345" cy="6602003"/>
          </a:xfrm>
        </p:grpSpPr>
        <p:pic>
          <p:nvPicPr>
            <p:cNvPr id="9" name="图片 8" descr="图片4副本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287655" y="273050"/>
              <a:ext cx="11616690" cy="6393815"/>
            </a:xfrm>
            <a:prstGeom prst="rect">
              <a:avLst/>
            </a:prstGeom>
            <a:solidFill>
              <a:schemeClr val="bg2"/>
            </a:solidFill>
          </p:spPr>
        </p:pic>
        <p:pic>
          <p:nvPicPr>
            <p:cNvPr id="10" name="图片 9" descr="QQ图片20190718090413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0854781" y="5747656"/>
              <a:ext cx="1337219" cy="112739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87655" y="273050"/>
            <a:ext cx="11904345" cy="6602003"/>
            <a:chOff x="287655" y="273050"/>
            <a:chExt cx="11904345" cy="6602003"/>
          </a:xfrm>
        </p:grpSpPr>
        <p:pic>
          <p:nvPicPr>
            <p:cNvPr id="9" name="图片 8" descr="图片4副本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287655" y="273050"/>
              <a:ext cx="11616690" cy="6393815"/>
            </a:xfrm>
            <a:prstGeom prst="rect">
              <a:avLst/>
            </a:prstGeom>
            <a:solidFill>
              <a:schemeClr val="bg2"/>
            </a:solidFill>
          </p:spPr>
        </p:pic>
        <p:pic>
          <p:nvPicPr>
            <p:cNvPr id="10" name="图片 9" descr="QQ图片20190718090413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0854781" y="5747656"/>
              <a:ext cx="1337219" cy="112739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QQ图片201907180904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56" b="100000" l="9881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-36013" y="4651919"/>
            <a:ext cx="3045460" cy="2223135"/>
          </a:xfrm>
          <a:prstGeom prst="rect">
            <a:avLst/>
          </a:prstGeom>
        </p:spPr>
      </p:pic>
      <p:pic>
        <p:nvPicPr>
          <p:cNvPr id="9" name="图片 8" descr="QQ图片2019071809041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56" b="100000" l="9881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550080" y="2001247"/>
            <a:ext cx="6715760" cy="490283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757341" y="2726676"/>
            <a:ext cx="8677318" cy="140464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0" i="0" u="none" strike="noStrike" kern="1200" cap="none" spc="600" normalizeH="0" baseline="0" noProof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QQ图片201907180904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3" name="日期占位符 2" hidden="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 hidden="1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 hidden="1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 hidden="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87655" y="273050"/>
            <a:ext cx="11904345" cy="6602003"/>
            <a:chOff x="287655" y="273050"/>
            <a:chExt cx="11904345" cy="6602003"/>
          </a:xfrm>
        </p:grpSpPr>
        <p:pic>
          <p:nvPicPr>
            <p:cNvPr id="13" name="图片 12" descr="图片4副本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287655" y="273050"/>
              <a:ext cx="11616690" cy="6393815"/>
            </a:xfrm>
            <a:prstGeom prst="rect">
              <a:avLst/>
            </a:prstGeom>
            <a:solidFill>
              <a:schemeClr val="bg2"/>
            </a:solidFill>
          </p:spPr>
        </p:pic>
        <p:pic>
          <p:nvPicPr>
            <p:cNvPr id="12" name="图片 11" descr="QQ图片20190718090413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0854781" y="5747656"/>
              <a:ext cx="1337219" cy="112739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QQ图片201907180904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1" y="0"/>
            <a:ext cx="4876800" cy="686181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75885" y="770255"/>
            <a:ext cx="6405245" cy="508762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QQ图片201907180904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624037"/>
            <a:ext cx="10976400" cy="783563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599"/>
            <a:ext cx="10975975" cy="783563"/>
          </a:xfrm>
        </p:spPr>
        <p:txBody>
          <a:bodyPr lIns="90000" tIns="46800" rIns="90000" bIns="46800">
            <a:normAutofit/>
          </a:bodyPr>
          <a:lstStyle>
            <a:lvl1pPr algn="ctr"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7999"/>
            <a:ext cx="10965600" cy="3333413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3999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15" name="图片 14" descr="QQ图片201907180904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156634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399"/>
            <a:ext cx="11001600" cy="806063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4800" y="560061"/>
            <a:ext cx="10976400" cy="674739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6015" y="5747656"/>
            <a:ext cx="12228015" cy="1127397"/>
            <a:chOff x="-36015" y="5747656"/>
            <a:chExt cx="12228015" cy="1127397"/>
          </a:xfrm>
        </p:grpSpPr>
        <p:pic>
          <p:nvPicPr>
            <p:cNvPr id="16" name="图片 15" descr="QQ图片20190718090413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 flipH="1">
              <a:off x="-36015" y="5747656"/>
              <a:ext cx="1337219" cy="1127397"/>
            </a:xfrm>
            <a:prstGeom prst="rect">
              <a:avLst/>
            </a:prstGeom>
          </p:spPr>
        </p:pic>
        <p:pic>
          <p:nvPicPr>
            <p:cNvPr id="17" name="图片 16" descr="QQ图片20190718090413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0854781" y="5747656"/>
              <a:ext cx="1337219" cy="1127397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C:\Users\kingsoft\Desktop\图片1.png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9" b="100000" l="9911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486400" y="1909183"/>
            <a:ext cx="6729639" cy="499109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2" name="图片 11" descr="QQ图片20190718090413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756" b="100000" l="9881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-36013" y="4651919"/>
            <a:ext cx="3045460" cy="22231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96.xml"/><Relationship Id="rId23" Type="http://schemas.openxmlformats.org/officeDocument/2006/relationships/tags" Target="../tags/tag195.xml"/><Relationship Id="rId22" Type="http://schemas.openxmlformats.org/officeDocument/2006/relationships/tags" Target="../tags/tag194.xml"/><Relationship Id="rId21" Type="http://schemas.openxmlformats.org/officeDocument/2006/relationships/tags" Target="../tags/tag193.xml"/><Relationship Id="rId20" Type="http://schemas.openxmlformats.org/officeDocument/2006/relationships/tags" Target="../tags/tag19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1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17.xml"/><Relationship Id="rId14" Type="http://schemas.openxmlformats.org/officeDocument/2006/relationships/themeOverride" Target="../theme/themeOverride1.xml"/><Relationship Id="rId13" Type="http://schemas.openxmlformats.org/officeDocument/2006/relationships/tags" Target="../tags/tag211.xml"/><Relationship Id="rId12" Type="http://schemas.openxmlformats.org/officeDocument/2006/relationships/image" Target="../media/image8.jpeg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tags" Target="../tags/tag20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2.xml"/><Relationship Id="rId6" Type="http://schemas.openxmlformats.org/officeDocument/2006/relationships/themeOverride" Target="../theme/themeOverride2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2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2.xml"/><Relationship Id="rId4" Type="http://schemas.openxmlformats.org/officeDocument/2006/relationships/themeOverride" Target="../theme/themeOverride6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第五周总结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75835" y="12700"/>
            <a:ext cx="4485640" cy="87947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循环结构</a:t>
            </a:r>
            <a:endParaRPr lang="zh-CN" altLang="en-US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370" y="891540"/>
            <a:ext cx="8957310" cy="2809875"/>
          </a:xfrm>
        </p:spPr>
        <p:txBody>
          <a:bodyPr/>
          <a:lstStyle/>
          <a:p>
            <a:r>
              <a:rPr lang="zh-CN" altLang="en-US">
                <a:latin typeface="Calibri" panose="020F0502020204030204" charset="0"/>
              </a:rPr>
              <a:t>①</a:t>
            </a:r>
            <a:r>
              <a:rPr lang="en-US" altLang="zh-CN">
                <a:latin typeface="Calibri" panose="020F0502020204030204" charset="0"/>
              </a:rPr>
              <a:t>for</a:t>
            </a:r>
            <a:r>
              <a:rPr lang="zh-CN" altLang="en-US">
                <a:latin typeface="Calibri" panose="020F0502020204030204" charset="0"/>
              </a:rPr>
              <a:t>语句（</a:t>
            </a:r>
            <a:r>
              <a:rPr lang="en-US" altLang="zh-CN">
                <a:latin typeface="Calibri" panose="020F0502020204030204" charset="0"/>
              </a:rPr>
              <a:t>A</a:t>
            </a:r>
            <a:r>
              <a:rPr lang="zh-CN" altLang="en-US">
                <a:latin typeface="Calibri" panose="020F0502020204030204" charset="0"/>
              </a:rPr>
              <a:t>；</a:t>
            </a:r>
            <a:r>
              <a:rPr lang="en-US" altLang="zh-CN">
                <a:latin typeface="Calibri" panose="020F0502020204030204" charset="0"/>
              </a:rPr>
              <a:t>B</a:t>
            </a:r>
            <a:r>
              <a:rPr lang="zh-CN" altLang="en-US">
                <a:latin typeface="Calibri" panose="020F0502020204030204" charset="0"/>
              </a:rPr>
              <a:t>；</a:t>
            </a:r>
            <a:r>
              <a:rPr lang="en-US" altLang="zh-CN">
                <a:latin typeface="Calibri" panose="020F0502020204030204" charset="0"/>
              </a:rPr>
              <a:t>C</a:t>
            </a:r>
            <a:r>
              <a:rPr lang="zh-CN" altLang="en-US">
                <a:latin typeface="Calibri" panose="020F0502020204030204" charset="0"/>
              </a:rPr>
              <a:t>）（先执行</a:t>
            </a:r>
            <a:r>
              <a:rPr lang="en-US" altLang="zh-CN">
                <a:latin typeface="Calibri" panose="020F0502020204030204" charset="0"/>
              </a:rPr>
              <a:t>A,B,</a:t>
            </a:r>
            <a:r>
              <a:rPr lang="zh-CN" altLang="en-US">
                <a:latin typeface="Calibri" panose="020F0502020204030204" charset="0"/>
              </a:rPr>
              <a:t>再执行后面的，再执行</a:t>
            </a:r>
            <a:r>
              <a:rPr lang="en-US" altLang="zh-CN">
                <a:latin typeface="Calibri" panose="020F0502020204030204" charset="0"/>
              </a:rPr>
              <a:t>C)</a:t>
            </a:r>
            <a:endParaRPr lang="en-US" altLang="zh-CN">
              <a:latin typeface="Calibri" panose="020F0502020204030204" charset="0"/>
            </a:endParaRPr>
          </a:p>
          <a:p>
            <a:r>
              <a:rPr lang="en-US" altLang="zh-CN">
                <a:latin typeface="Calibri" panose="020F0502020204030204" charset="0"/>
              </a:rPr>
              <a:t>②while(</a:t>
            </a:r>
            <a:r>
              <a:rPr lang="zh-CN" altLang="en-US">
                <a:latin typeface="Calibri" panose="020F0502020204030204" charset="0"/>
              </a:rPr>
              <a:t>容易形成死循环）</a:t>
            </a:r>
            <a:endParaRPr lang="zh-CN" altLang="en-US">
              <a:latin typeface="Calibri" panose="020F0502020204030204" charset="0"/>
            </a:endParaRPr>
          </a:p>
          <a:p>
            <a:r>
              <a:rPr lang="zh-CN" altLang="en-US">
                <a:latin typeface="Calibri" panose="020F0502020204030204" charset="0"/>
              </a:rPr>
              <a:t>③</a:t>
            </a:r>
            <a:r>
              <a:rPr lang="en-US" altLang="zh-CN">
                <a:latin typeface="Calibri" panose="020F0502020204030204" charset="0"/>
              </a:rPr>
              <a:t>do......while(</a:t>
            </a:r>
            <a:r>
              <a:rPr lang="zh-CN" altLang="en-US">
                <a:latin typeface="Calibri" panose="020F0502020204030204" charset="0"/>
              </a:rPr>
              <a:t>第一次不对</a:t>
            </a:r>
            <a:r>
              <a:rPr lang="en-US" altLang="zh-CN">
                <a:latin typeface="Calibri" panose="020F0502020204030204" charset="0"/>
              </a:rPr>
              <a:t>while</a:t>
            </a:r>
            <a:r>
              <a:rPr lang="zh-CN" altLang="en-US">
                <a:latin typeface="Calibri" panose="020F0502020204030204" charset="0"/>
              </a:rPr>
              <a:t>括号内语句做判断）</a:t>
            </a:r>
            <a:endParaRPr lang="en-US" altLang="zh-CN">
              <a:latin typeface="Calibri" panose="020F0502020204030204" charset="0"/>
            </a:endParaRPr>
          </a:p>
          <a:p>
            <a:r>
              <a:rPr lang="en-US" altLang="zh-CN">
                <a:latin typeface="Calibri" panose="020F0502020204030204" charset="0"/>
              </a:rPr>
              <a:t>break</a:t>
            </a:r>
            <a:r>
              <a:rPr lang="zh-CN" altLang="en-US">
                <a:latin typeface="Calibri" panose="020F0502020204030204" charset="0"/>
              </a:rPr>
              <a:t>可以跳出内层循环，如跳出</a:t>
            </a:r>
            <a:r>
              <a:rPr lang="en-US" altLang="zh-CN">
                <a:latin typeface="Calibri" panose="020F0502020204030204" charset="0"/>
              </a:rPr>
              <a:t>switch</a:t>
            </a:r>
            <a:r>
              <a:rPr lang="zh-CN" altLang="en-US">
                <a:latin typeface="Calibri" panose="020F0502020204030204" charset="0"/>
              </a:rPr>
              <a:t>语句。</a:t>
            </a:r>
            <a:endParaRPr lang="zh-CN" altLang="en-US">
              <a:latin typeface="Calibri" panose="020F0502020204030204" charset="0"/>
            </a:endParaRPr>
          </a:p>
          <a:p>
            <a:r>
              <a:rPr lang="en-US" altLang="zh-CN">
                <a:latin typeface="Calibri" panose="020F0502020204030204" charset="0"/>
              </a:rPr>
              <a:t>continue</a:t>
            </a:r>
            <a:r>
              <a:rPr lang="zh-CN" altLang="en-US">
                <a:latin typeface="Calibri" panose="020F0502020204030204" charset="0"/>
              </a:rPr>
              <a:t>表示结束本次循环，继续下一次循环。</a:t>
            </a:r>
            <a:endParaRPr lang="en-US" altLang="zh-CN">
              <a:latin typeface="Calibri" panose="020F0502020204030204" charset="0"/>
            </a:endParaRPr>
          </a:p>
          <a:p>
            <a:endParaRPr lang="en-US" altLang="zh-CN">
              <a:latin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38735" y="3700780"/>
            <a:ext cx="7580630" cy="784225"/>
          </a:xfrm>
        </p:spPr>
        <p:txBody>
          <a:bodyPr/>
          <a:lstStyle/>
          <a:p>
            <a:r>
              <a:rPr lang="zh-CN" altLang="en-US"/>
              <a:t>对数组和字符串的输入不理解。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871085" y="1270"/>
            <a:ext cx="2045335" cy="1106805"/>
          </a:xfrm>
        </p:spPr>
        <p:txBody>
          <a:bodyPr/>
          <a:lstStyle/>
          <a:p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-33020" y="1108710"/>
            <a:ext cx="9301480" cy="5745480"/>
          </a:xfrm>
        </p:spPr>
        <p:txBody>
          <a:bodyPr/>
          <a:lstStyle/>
          <a:p>
            <a:r>
              <a:rPr lang="zh-CN" altLang="en-US">
                <a:latin typeface="Calibri" panose="020F0502020204030204" charset="0"/>
              </a:rPr>
              <a:t>基本作用：组织程序。</a:t>
            </a:r>
            <a:endParaRPr lang="zh-CN" altLang="en-US">
              <a:latin typeface="Calibri" panose="020F0502020204030204" charset="0"/>
            </a:endParaRPr>
          </a:p>
          <a:p>
            <a:r>
              <a:rPr lang="zh-CN" altLang="en-US">
                <a:latin typeface="Calibri" panose="020F0502020204030204" charset="0"/>
              </a:rPr>
              <a:t>①调用方式；①作为单独语句。②作为表达式的一部分③以实参的形式出现在其他函数中。（可以没参数，可以没返回值）②函数的类型是指函数返回值的数据类型，在</a:t>
            </a:r>
            <a:r>
              <a:rPr lang="en-US" altLang="zh-CN">
                <a:latin typeface="Calibri" panose="020F0502020204030204" charset="0"/>
              </a:rPr>
              <a:t>C</a:t>
            </a:r>
            <a:r>
              <a:rPr lang="zh-CN" altLang="en-US">
                <a:latin typeface="Calibri" panose="020F0502020204030204" charset="0"/>
              </a:rPr>
              <a:t>语言中函数声明就是函数原型。</a:t>
            </a:r>
            <a:endParaRPr lang="zh-CN" altLang="en-US">
              <a:latin typeface="Calibri" panose="020F0502020204030204" charset="0"/>
            </a:endParaRPr>
          </a:p>
          <a:p>
            <a:r>
              <a:rPr lang="zh-CN" altLang="en-US">
                <a:latin typeface="Calibri" panose="020F0502020204030204" charset="0"/>
              </a:rPr>
              <a:t>③函数的执行</a:t>
            </a:r>
            <a:r>
              <a:rPr lang="en-US" altLang="zh-CN">
                <a:latin typeface="Calibri" panose="020F0502020204030204" charset="0"/>
              </a:rPr>
              <a:t>:</a:t>
            </a:r>
            <a:r>
              <a:rPr lang="zh-CN" altLang="en-US">
                <a:latin typeface="Calibri" panose="020F0502020204030204" charset="0"/>
              </a:rPr>
              <a:t>了解了基本函数的调用过程；函数参数的传递（值传递）可以当作是复制。</a:t>
            </a:r>
            <a:endParaRPr lang="zh-CN" altLang="en-US">
              <a:latin typeface="Calibri" panose="020F0502020204030204" charset="0"/>
            </a:endParaRPr>
          </a:p>
          <a:p>
            <a:r>
              <a:rPr lang="zh-CN" altLang="en-US">
                <a:latin typeface="Calibri" panose="020F0502020204030204" charset="0"/>
              </a:rPr>
              <a:t>变量：通过例题认识了局部变量和全局变量（当全局变量和局部变量一样时，局部变量可在自己范围内执行。）</a:t>
            </a:r>
            <a:endParaRPr lang="zh-CN" altLang="en-US">
              <a:latin typeface="Calibri" panose="020F05020202040302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33105" y="2020570"/>
            <a:ext cx="2786380" cy="505460"/>
          </a:xfrm>
          <a:prstGeom prst="rect">
            <a:avLst/>
          </a:prstGeom>
          <a:noFill/>
        </p:spPr>
        <p:txBody>
          <a:bodyPr wrap="square" bIns="46800" rtlCol="0"/>
          <a:lstStyle/>
          <a:p>
            <a:pPr>
              <a:lnSpc>
                <a:spcPct val="130000"/>
              </a:lnSpc>
            </a:pPr>
            <a:r>
              <a:rPr lang="zh-CN" altLang="en-US" sz="16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黑体" panose="02010609060101010101" charset="-122"/>
                <a:sym typeface="+mn-ea"/>
              </a:rPr>
              <a:t>两边类型不同，右边转换为左边</a:t>
            </a:r>
            <a:endParaRPr lang="zh-CN" altLang="en-US" sz="1600" spc="-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7400290" y="1899285"/>
            <a:ext cx="717550" cy="738505"/>
          </a:xfrm>
          <a:prstGeom prst="rect">
            <a:avLst/>
          </a:prstGeom>
          <a:noFill/>
        </p:spPr>
        <p:txBody>
          <a:bodyPr wrap="square" bIns="46800" rtlCol="0"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sz="3600" b="1" spc="-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3600" b="1" spc="-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8333105" y="3293745"/>
            <a:ext cx="2786380" cy="505460"/>
          </a:xfrm>
          <a:prstGeom prst="rect">
            <a:avLst/>
          </a:prstGeom>
          <a:noFill/>
        </p:spPr>
        <p:txBody>
          <a:bodyPr wrap="square" bIns="46800" rtlCol="0"/>
          <a:lstStyle/>
          <a:p>
            <a:pPr>
              <a:lnSpc>
                <a:spcPct val="130000"/>
              </a:lnSpc>
            </a:pPr>
            <a:r>
              <a:rPr lang="zh-CN" altLang="en-US" sz="14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黑体" panose="02010609060101010101" charset="-122"/>
                <a:sym typeface="+mn-ea"/>
              </a:rPr>
              <a:t>长数赋给短数，截取长数后面相应的几位赋给短数</a:t>
            </a:r>
            <a:endParaRPr lang="zh-CN" altLang="en-US" sz="1400" spc="-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7400290" y="3173730"/>
            <a:ext cx="717550" cy="738505"/>
          </a:xfrm>
          <a:prstGeom prst="rect">
            <a:avLst/>
          </a:prstGeom>
          <a:noFill/>
        </p:spPr>
        <p:txBody>
          <a:bodyPr wrap="square" bIns="46800" rtlCol="0"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sz="3600" b="1" spc="-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3600" b="1" spc="-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8333105" y="4568190"/>
            <a:ext cx="2786380" cy="505460"/>
          </a:xfrm>
          <a:prstGeom prst="rect">
            <a:avLst/>
          </a:prstGeom>
          <a:noFill/>
        </p:spPr>
        <p:txBody>
          <a:bodyPr wrap="square" bIns="46800" rtlCol="0"/>
          <a:lstStyle/>
          <a:p>
            <a:pPr>
              <a:lnSpc>
                <a:spcPct val="130000"/>
              </a:lnSpc>
            </a:pPr>
            <a:r>
              <a:rPr lang="zh-CN" altLang="en-US" sz="1600" spc="-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黑体" panose="02010609060101010101" charset="-122"/>
                <a:sym typeface="+mn-ea"/>
              </a:rPr>
              <a:t>短数赋给长数，数不变</a:t>
            </a:r>
            <a:endParaRPr lang="zh-CN" altLang="en-US" sz="1600" spc="-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7400290" y="4447540"/>
            <a:ext cx="717550" cy="738505"/>
          </a:xfrm>
          <a:prstGeom prst="rect">
            <a:avLst/>
          </a:prstGeom>
          <a:noFill/>
        </p:spPr>
        <p:txBody>
          <a:bodyPr wrap="square" bIns="46800" rtlCol="0"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sz="3600" b="1" spc="-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3600" b="1" spc="-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8333105" y="5842000"/>
            <a:ext cx="2786380" cy="505460"/>
          </a:xfrm>
          <a:prstGeom prst="rect">
            <a:avLst/>
          </a:prstGeom>
          <a:noFill/>
        </p:spPr>
        <p:txBody>
          <a:bodyPr wrap="square" bIns="46800" rtlCol="0"/>
          <a:lstStyle/>
          <a:p>
            <a:pPr>
              <a:lnSpc>
                <a:spcPct val="130000"/>
              </a:lnSpc>
            </a:pPr>
            <a:r>
              <a:rPr lang="zh-CN" altLang="en-US" sz="16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黑体" panose="02010609060101010101" charset="-122"/>
                <a:sym typeface="+mn-ea"/>
              </a:rPr>
              <a:t>在定义变量中不能连等：（</a:t>
            </a:r>
            <a:r>
              <a:rPr lang="en-US" altLang="zh-CN" sz="16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黑体" panose="02010609060101010101" charset="-122"/>
                <a:sym typeface="+mn-ea"/>
              </a:rPr>
              <a:t>inta=b=c)</a:t>
            </a:r>
            <a:endParaRPr lang="en-US" altLang="zh-CN" sz="1600" spc="-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7400290" y="5721985"/>
            <a:ext cx="717550" cy="738505"/>
          </a:xfrm>
          <a:prstGeom prst="rect">
            <a:avLst/>
          </a:prstGeom>
          <a:noFill/>
        </p:spPr>
        <p:txBody>
          <a:bodyPr wrap="square" bIns="46800" rtlCol="0"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sz="3600" b="1" spc="-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en-US" altLang="zh-CN" sz="3600" b="1" spc="-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5129642" y="144145"/>
            <a:ext cx="1932715" cy="1123514"/>
          </a:xfrm>
          <a:prstGeom prst="rect">
            <a:avLst/>
          </a:prstGeom>
          <a:noFill/>
        </p:spPr>
        <p:txBody>
          <a:bodyPr wrap="square" bIns="46800" rtlCol="0">
            <a:normAutofit fontScale="42500"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rPr>
              <a:t>运算成分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+mj-cs"/>
            </a:endParaRPr>
          </a:p>
          <a:p>
            <a:pPr algn="dist">
              <a:lnSpc>
                <a:spcPct val="130000"/>
              </a:lnSpc>
            </a:pP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rPr>
              <a:t>赋值运算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+mj-cs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10"/>
            </p:custDataLst>
          </p:nvPr>
        </p:nvCxnSpPr>
        <p:spPr>
          <a:xfrm flipV="1">
            <a:off x="5228341" y="1328695"/>
            <a:ext cx="1735318" cy="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QQ图片2019071809055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3810" y="1736725"/>
            <a:ext cx="6769100" cy="512254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简约通用模板</a:t>
            </a:r>
            <a:endParaRPr lang="zh-CN" altLang="en-US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000"/>
              <a:t>复合的赋值运算：在赋值符号前加上其他运算符号：</a:t>
            </a:r>
            <a:endParaRPr lang="zh-CN" altLang="en-US" sz="2000"/>
          </a:p>
          <a:p>
            <a:r>
              <a:rPr lang="en-US" altLang="zh-CN" sz="2000"/>
              <a:t>a+=3</a:t>
            </a:r>
            <a:r>
              <a:rPr lang="zh-CN" altLang="en-US" sz="2000"/>
              <a:t>即</a:t>
            </a:r>
            <a:r>
              <a:rPr lang="en-US" altLang="zh-CN" sz="2000"/>
              <a:t>a=a+3</a:t>
            </a:r>
            <a:endParaRPr lang="en-US" altLang="zh-CN" sz="20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1901825" y="3764915"/>
            <a:ext cx="6528435" cy="504190"/>
          </a:xfrm>
        </p:spPr>
        <p:txBody>
          <a:bodyPr>
            <a:noAutofit/>
          </a:bodyPr>
          <a:lstStyle/>
          <a:p>
            <a:r>
              <a:rPr lang="zh-CN" altLang="en-US"/>
              <a:t>连续的赋值运算遵从从右往左的结合顺序</a:t>
            </a:r>
            <a:endParaRPr lang="zh-CN" altLang="en-US"/>
          </a:p>
          <a:p>
            <a:r>
              <a:rPr lang="en-US" altLang="zh-CN"/>
              <a:t>a+=a-=a*a(</a:t>
            </a:r>
            <a:r>
              <a:rPr lang="zh-CN" altLang="en-US"/>
              <a:t>设</a:t>
            </a:r>
            <a:r>
              <a:rPr lang="en-US" altLang="zh-CN"/>
              <a:t>a=12)</a:t>
            </a:r>
            <a:r>
              <a:rPr lang="zh-CN" altLang="en-US"/>
              <a:t>结果为</a:t>
            </a:r>
            <a:r>
              <a:rPr lang="en-US" altLang="zh-CN"/>
              <a:t>a=-264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5890" y="1948180"/>
            <a:ext cx="5419725" cy="451739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Calibri" panose="020F0502020204030204" charset="0"/>
              </a:rPr>
              <a:t>①</a:t>
            </a:r>
            <a:r>
              <a:rPr lang="zh-CN" altLang="en-US" dirty="0"/>
              <a:t>整数运算仍为整数</a:t>
            </a:r>
            <a:br>
              <a:rPr lang="zh-CN" altLang="en-US" dirty="0"/>
            </a:br>
            <a:r>
              <a:rPr lang="zh-CN" altLang="en-US" dirty="0">
                <a:latin typeface="Calibri" panose="020F0502020204030204" charset="0"/>
              </a:rPr>
              <a:t>②实数运算结果为</a:t>
            </a:r>
            <a:r>
              <a:rPr lang="en-US" altLang="zh-CN" dirty="0">
                <a:latin typeface="Calibri" panose="020F0502020204030204" charset="0"/>
              </a:rPr>
              <a:t>double</a:t>
            </a:r>
            <a:r>
              <a:rPr lang="zh-CN" altLang="en-US" dirty="0">
                <a:latin typeface="Calibri" panose="020F0502020204030204" charset="0"/>
              </a:rPr>
              <a:t>型</a:t>
            </a:r>
            <a:br>
              <a:rPr lang="zh-CN" altLang="en-US" dirty="0">
                <a:latin typeface="Calibri" panose="020F0502020204030204" charset="0"/>
              </a:rPr>
            </a:br>
            <a:r>
              <a:rPr lang="zh-CN" altLang="en-US" dirty="0">
                <a:latin typeface="Calibri" panose="020F0502020204030204" charset="0"/>
              </a:rPr>
              <a:t>优先级：</a:t>
            </a:r>
            <a:r>
              <a:rPr lang="en-US" altLang="zh-CN" dirty="0">
                <a:latin typeface="Calibri" panose="020F0502020204030204" charset="0"/>
              </a:rPr>
              <a:t>()&gt;x / %&gt;+ -</a:t>
            </a:r>
            <a:r>
              <a:rPr lang="zh-CN" altLang="en-US" dirty="0">
                <a:latin typeface="Calibri" panose="020F0502020204030204" charset="0"/>
              </a:rPr>
              <a:t>如果平级先左后右</a:t>
            </a:r>
            <a:br>
              <a:rPr lang="zh-CN" altLang="en-US" dirty="0">
                <a:latin typeface="Calibri" panose="020F0502020204030204" charset="0"/>
              </a:rPr>
            </a:br>
            <a:r>
              <a:rPr lang="zh-CN" altLang="en-US" dirty="0">
                <a:latin typeface="Calibri" panose="020F0502020204030204" charset="0"/>
              </a:rPr>
              <a:t>③当数据类型很复杂：剪刀法：①先砍最低级②最后砍下来的先计算。</a:t>
            </a:r>
            <a:endParaRPr lang="zh-CN" altLang="en-US" dirty="0">
              <a:latin typeface="Calibri" panose="020F050202020403020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986915" y="37465"/>
            <a:ext cx="3065780" cy="1100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25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sz="11500" b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算术运算</a:t>
            </a:r>
            <a:endParaRPr lang="zh-CN" altLang="en-US" sz="11500" b="1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77340" y="61595"/>
            <a:ext cx="9702800" cy="93916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算数运算符之自增自减</a:t>
            </a:r>
            <a:endParaRPr lang="zh-CN" altLang="en-US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46685" y="1640205"/>
            <a:ext cx="8705850" cy="2145665"/>
          </a:xfrm>
        </p:spPr>
        <p:txBody>
          <a:bodyPr/>
          <a:lstStyle/>
          <a:p>
            <a:r>
              <a:rPr lang="zh-CN" altLang="en-US"/>
              <a:t>例：当</a:t>
            </a:r>
            <a:r>
              <a:rPr lang="en-US" altLang="zh-CN"/>
              <a:t>i=3    j=++i </a:t>
            </a:r>
            <a:r>
              <a:rPr lang="zh-CN" altLang="en-US"/>
              <a:t>结果：</a:t>
            </a:r>
            <a:r>
              <a:rPr lang="en-US" altLang="zh-CN"/>
              <a:t>i=4 j=4 </a:t>
            </a:r>
            <a:r>
              <a:rPr lang="zh-CN" altLang="en-US"/>
              <a:t>（先加再用）</a:t>
            </a:r>
            <a:endParaRPr lang="zh-CN" altLang="en-US"/>
          </a:p>
          <a:p>
            <a:r>
              <a:rPr lang="en-US" altLang="zh-CN"/>
              <a:t>j=i++ i=4 j=3(</a:t>
            </a:r>
            <a:r>
              <a:rPr lang="zh-CN" altLang="en-US"/>
              <a:t>先用再加）</a:t>
            </a:r>
            <a:endParaRPr lang="zh-CN" altLang="en-US"/>
          </a:p>
          <a:p>
            <a:r>
              <a:rPr lang="zh-CN" altLang="en-US"/>
              <a:t>若一条输出语句里有多个表达式，结果将从右往左输出。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579495" y="24765"/>
            <a:ext cx="4780280" cy="1106805"/>
          </a:xfrm>
        </p:spPr>
        <p:txBody>
          <a:bodyPr/>
          <a:lstStyle/>
          <a:p>
            <a:r>
              <a:rPr lang="zh-CN" altLang="en-US" sz="4000"/>
              <a:t>关系运算符</a:t>
            </a:r>
            <a:endParaRPr lang="zh-CN" altLang="en-US" sz="400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90830" y="1050290"/>
            <a:ext cx="8429625" cy="1196975"/>
          </a:xfrm>
        </p:spPr>
        <p:txBody>
          <a:bodyPr/>
          <a:lstStyle/>
          <a:p>
            <a:r>
              <a:rPr lang="zh-CN" altLang="en-US">
                <a:latin typeface="Calibri" panose="020F0502020204030204" charset="0"/>
              </a:rPr>
              <a:t>①</a:t>
            </a:r>
            <a:r>
              <a:rPr lang="en-US" altLang="zh-CN">
                <a:latin typeface="Calibri" panose="020F0502020204030204" charset="0"/>
              </a:rPr>
              <a:t>==</a:t>
            </a:r>
            <a:r>
              <a:rPr lang="zh-CN" altLang="en-US">
                <a:latin typeface="Calibri" panose="020F0502020204030204" charset="0"/>
              </a:rPr>
              <a:t>为相等判定，而</a:t>
            </a:r>
            <a:r>
              <a:rPr lang="en-US" altLang="zh-CN">
                <a:latin typeface="Calibri" panose="020F0502020204030204" charset="0"/>
              </a:rPr>
              <a:t>=</a:t>
            </a:r>
            <a:r>
              <a:rPr lang="zh-CN" altLang="en-US">
                <a:latin typeface="Calibri" panose="020F0502020204030204" charset="0"/>
              </a:rPr>
              <a:t>为赋值且这两个较其他优先级低</a:t>
            </a:r>
            <a:endParaRPr lang="zh-CN" altLang="en-US">
              <a:latin typeface="Calibri" panose="020F0502020204030204" charset="0"/>
            </a:endParaRPr>
          </a:p>
          <a:p>
            <a:r>
              <a:rPr lang="zh-CN" altLang="en-US">
                <a:latin typeface="Calibri" panose="020F0502020204030204" charset="0"/>
              </a:rPr>
              <a:t>②关系运算表达式的值为</a:t>
            </a:r>
            <a:r>
              <a:rPr lang="en-US" altLang="zh-CN">
                <a:latin typeface="Calibri" panose="020F0502020204030204" charset="0"/>
              </a:rPr>
              <a:t>1</a:t>
            </a:r>
            <a:r>
              <a:rPr lang="zh-CN" altLang="en-US">
                <a:latin typeface="Calibri" panose="020F0502020204030204" charset="0"/>
              </a:rPr>
              <a:t>（真）或</a:t>
            </a:r>
            <a:r>
              <a:rPr lang="en-US" altLang="zh-CN">
                <a:latin typeface="Calibri" panose="020F0502020204030204" charset="0"/>
              </a:rPr>
              <a:t>0</a:t>
            </a:r>
            <a:r>
              <a:rPr lang="zh-CN" altLang="en-US">
                <a:latin typeface="Calibri" panose="020F0502020204030204" charset="0"/>
              </a:rPr>
              <a:t>（假）</a:t>
            </a:r>
            <a:endParaRPr lang="zh-CN" altLang="en-US">
              <a:latin typeface="Calibri" panose="020F0502020204030204" charset="0"/>
            </a:endParaRPr>
          </a:p>
          <a:p>
            <a:endParaRPr lang="zh-CN" altLang="en-US">
              <a:latin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0930" y="1946910"/>
            <a:ext cx="467741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逻辑运算符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8645" y="3064510"/>
            <a:ext cx="838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charset="0"/>
              </a:rPr>
              <a:t>①</a:t>
            </a:r>
            <a:r>
              <a:rPr lang="zh-CN" altLang="en-US"/>
              <a:t>基本包括：与 或 非。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6270" y="3432810"/>
            <a:ext cx="833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Calibri" panose="020F0502020204030204" charset="0"/>
              </a:rPr>
              <a:t>②逻辑表达式的值：</a:t>
            </a:r>
            <a:r>
              <a:rPr lang="en-US" altLang="zh-CN" sz="2000">
                <a:latin typeface="Calibri" panose="020F0502020204030204" charset="0"/>
              </a:rPr>
              <a:t>0</a:t>
            </a:r>
            <a:r>
              <a:rPr lang="zh-CN" altLang="en-US" sz="2000">
                <a:latin typeface="Calibri" panose="020F0502020204030204" charset="0"/>
              </a:rPr>
              <a:t>（假）非</a:t>
            </a:r>
            <a:r>
              <a:rPr lang="en-US" altLang="zh-CN" sz="2000">
                <a:latin typeface="Calibri" panose="020F0502020204030204" charset="0"/>
              </a:rPr>
              <a:t>0</a:t>
            </a:r>
            <a:r>
              <a:rPr lang="zh-CN" altLang="en-US" sz="2000">
                <a:latin typeface="Calibri" panose="020F0502020204030204" charset="0"/>
              </a:rPr>
              <a:t>为真（</a:t>
            </a:r>
            <a:r>
              <a:rPr lang="en-US" altLang="zh-CN" sz="2000">
                <a:latin typeface="Calibri" panose="020F0502020204030204" charset="0"/>
              </a:rPr>
              <a:t>1)</a:t>
            </a:r>
            <a:r>
              <a:rPr lang="zh-CN" altLang="en-US" sz="2000">
                <a:latin typeface="Calibri" panose="020F0502020204030204" charset="0"/>
              </a:rPr>
              <a:t>如</a:t>
            </a:r>
            <a:r>
              <a:rPr lang="en-US" altLang="zh-CN" sz="2000">
                <a:latin typeface="Calibri" panose="020F0502020204030204" charset="0"/>
              </a:rPr>
              <a:t>a=4     !a=0 ,  a=4 b=5   a&amp;&amp;b=</a:t>
            </a:r>
            <a:r>
              <a:rPr lang="en-US" altLang="zh-CN" sz="2400">
                <a:latin typeface="Calibri" panose="020F0502020204030204" charset="0"/>
              </a:rPr>
              <a:t>1</a:t>
            </a:r>
            <a:r>
              <a:rPr lang="zh-CN" altLang="en-US" sz="2400">
                <a:latin typeface="Calibri" panose="020F0502020204030204" charset="0"/>
              </a:rPr>
              <a:t>。</a:t>
            </a:r>
            <a:r>
              <a:rPr lang="en-US" altLang="zh-CN" sz="2400">
                <a:latin typeface="Calibri" panose="020F0502020204030204" charset="0"/>
              </a:rPr>
              <a:t> </a:t>
            </a:r>
            <a:endParaRPr lang="en-US" altLang="zh-CN" sz="2400">
              <a:latin typeface="Calibri" panose="020F0502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2790" y="4014470"/>
            <a:ext cx="8597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charset="0"/>
              </a:rPr>
              <a:t>③优先级：非</a:t>
            </a:r>
            <a:r>
              <a:rPr lang="en-US" altLang="zh-CN">
                <a:latin typeface="Calibri" panose="020F0502020204030204" charset="0"/>
              </a:rPr>
              <a:t>&gt;</a:t>
            </a:r>
            <a:r>
              <a:rPr lang="zh-CN" altLang="en-US">
                <a:latin typeface="Calibri" panose="020F0502020204030204" charset="0"/>
              </a:rPr>
              <a:t>与</a:t>
            </a:r>
            <a:r>
              <a:rPr lang="en-US" altLang="zh-CN">
                <a:latin typeface="Calibri" panose="020F0502020204030204" charset="0"/>
              </a:rPr>
              <a:t>&gt;</a:t>
            </a:r>
            <a:r>
              <a:rPr lang="zh-CN" altLang="en-US">
                <a:latin typeface="Calibri" panose="020F0502020204030204" charset="0"/>
              </a:rPr>
              <a:t>或</a:t>
            </a:r>
            <a:endParaRPr lang="zh-CN" altLang="en-US">
              <a:latin typeface="Calibri" panose="020F0502020204030204" charset="0"/>
            </a:endParaRPr>
          </a:p>
          <a:p>
            <a:r>
              <a:rPr lang="zh-CN" altLang="en-US">
                <a:latin typeface="Calibri" panose="020F0502020204030204" charset="0"/>
              </a:rPr>
              <a:t>非</a:t>
            </a:r>
            <a:r>
              <a:rPr lang="en-US" altLang="zh-CN">
                <a:latin typeface="Calibri" panose="020F0502020204030204" charset="0"/>
              </a:rPr>
              <a:t>&gt;</a:t>
            </a:r>
            <a:r>
              <a:rPr lang="zh-CN" altLang="en-US">
                <a:latin typeface="Calibri" panose="020F0502020204030204" charset="0"/>
              </a:rPr>
              <a:t>算数运算符</a:t>
            </a:r>
            <a:r>
              <a:rPr lang="en-US" altLang="zh-CN">
                <a:latin typeface="Calibri" panose="020F0502020204030204" charset="0"/>
              </a:rPr>
              <a:t>&gt;</a:t>
            </a:r>
            <a:r>
              <a:rPr lang="zh-CN" altLang="en-US">
                <a:latin typeface="Calibri" panose="020F0502020204030204" charset="0"/>
              </a:rPr>
              <a:t>关系运算符</a:t>
            </a:r>
            <a:r>
              <a:rPr lang="en-US" altLang="zh-CN">
                <a:latin typeface="Calibri" panose="020F0502020204030204" charset="0"/>
              </a:rPr>
              <a:t>&gt;</a:t>
            </a:r>
            <a:r>
              <a:rPr lang="zh-CN" altLang="en-US">
                <a:latin typeface="Calibri" panose="020F0502020204030204" charset="0"/>
              </a:rPr>
              <a:t>与</a:t>
            </a:r>
            <a:r>
              <a:rPr lang="en-US" altLang="zh-CN">
                <a:latin typeface="Calibri" panose="020F0502020204030204" charset="0"/>
              </a:rPr>
              <a:t>&gt;</a:t>
            </a:r>
            <a:r>
              <a:rPr lang="zh-CN" altLang="en-US">
                <a:latin typeface="Calibri" panose="020F0502020204030204" charset="0"/>
              </a:rPr>
              <a:t>或</a:t>
            </a:r>
            <a:r>
              <a:rPr lang="en-US" altLang="zh-CN">
                <a:latin typeface="Calibri" panose="020F0502020204030204" charset="0"/>
              </a:rPr>
              <a:t>&gt;</a:t>
            </a:r>
            <a:r>
              <a:rPr lang="zh-CN" altLang="en-US">
                <a:latin typeface="Calibri" panose="020F0502020204030204" charset="0"/>
              </a:rPr>
              <a:t>赋值运算符。</a:t>
            </a:r>
            <a:endParaRPr lang="zh-CN" altLang="en-US">
              <a:latin typeface="Calibri" panose="020F05020202040302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83235" y="683260"/>
            <a:ext cx="9205595" cy="4577715"/>
          </a:xfrm>
        </p:spPr>
        <p:txBody>
          <a:bodyPr/>
          <a:lstStyle/>
          <a:p>
            <a:pPr algn="l"/>
            <a:r>
              <a:rPr lang="zh-CN" altLang="en-US" sz="3600" dirty="0">
                <a:latin typeface="Calibri" panose="020F0502020204030204" charset="0"/>
              </a:rPr>
              <a:t>①</a:t>
            </a:r>
            <a:r>
              <a:rPr lang="zh-CN" altLang="en-US" sz="3600" dirty="0"/>
              <a:t>逗号运算符：将表达式连接，最终结果由表达式决定。</a:t>
            </a:r>
            <a:br>
              <a:rPr lang="zh-CN" altLang="en-US" sz="3600" dirty="0"/>
            </a:br>
            <a:r>
              <a:rPr lang="zh-CN" altLang="en-US" sz="3600" dirty="0">
                <a:latin typeface="Calibri" panose="020F0502020204030204" charset="0"/>
              </a:rPr>
              <a:t>②</a:t>
            </a:r>
            <a:r>
              <a:rPr lang="zh-CN" altLang="en-US" sz="3600" dirty="0"/>
              <a:t>条件运算符：表达式</a:t>
            </a:r>
            <a:r>
              <a:rPr lang="en-US" altLang="zh-CN" sz="3600" dirty="0"/>
              <a:t>1?</a:t>
            </a:r>
            <a:r>
              <a:rPr sz="3600" dirty="0"/>
              <a:t>表达式</a:t>
            </a:r>
            <a:r>
              <a:rPr lang="en-US" altLang="zh-CN" sz="3600" dirty="0"/>
              <a:t>2;</a:t>
            </a:r>
            <a:r>
              <a:rPr sz="3600" dirty="0"/>
              <a:t>表达式</a:t>
            </a:r>
            <a:r>
              <a:rPr lang="en-US" altLang="zh-CN" sz="3600" dirty="0"/>
              <a:t>3</a:t>
            </a:r>
            <a:r>
              <a:rPr sz="3600" dirty="0"/>
              <a:t>若</a:t>
            </a:r>
            <a:r>
              <a:rPr lang="en-US" altLang="zh-CN" sz="3600" dirty="0"/>
              <a:t>1</a:t>
            </a:r>
            <a:r>
              <a:rPr sz="3600" dirty="0"/>
              <a:t>的值为真，则</a:t>
            </a:r>
            <a:r>
              <a:rPr lang="en-US" altLang="zh-CN" sz="3600" dirty="0"/>
              <a:t>2</a:t>
            </a:r>
            <a:r>
              <a:rPr sz="3600" dirty="0"/>
              <a:t>为整个表达式的值，否则为</a:t>
            </a:r>
            <a:r>
              <a:rPr lang="en-US" altLang="zh-CN" sz="3600" dirty="0"/>
              <a:t>3.</a:t>
            </a:r>
            <a:br>
              <a:rPr lang="en-US" altLang="zh-CN" sz="3600" dirty="0"/>
            </a:br>
            <a:r>
              <a:rPr lang="en-US" altLang="zh-CN" sz="3600" dirty="0">
                <a:latin typeface="Calibri" panose="020F0502020204030204" charset="0"/>
              </a:rPr>
              <a:t>③</a:t>
            </a:r>
            <a:r>
              <a:rPr sz="3600" dirty="0"/>
              <a:t>强制类型转换：（类型名）（表达式</a:t>
            </a:r>
            <a:r>
              <a:rPr lang="en-US" altLang="zh-CN" sz="3600" dirty="0"/>
              <a:t>)</a:t>
            </a:r>
            <a:r>
              <a:rPr sz="3600" dirty="0"/>
              <a:t>如：</a:t>
            </a:r>
            <a:r>
              <a:rPr lang="en-US" altLang="zh-CN" sz="3600" dirty="0"/>
              <a:t>(double)(a)</a:t>
            </a:r>
            <a:r>
              <a:rPr sz="3600" dirty="0"/>
              <a:t>即将</a:t>
            </a:r>
            <a:r>
              <a:rPr lang="en-US" altLang="zh-CN" sz="3600" dirty="0"/>
              <a:t>a</a:t>
            </a:r>
            <a:r>
              <a:rPr sz="3600" dirty="0"/>
              <a:t>转换为</a:t>
            </a:r>
            <a:r>
              <a:rPr lang="en-US" altLang="zh-CN" sz="3600" dirty="0"/>
              <a:t>double</a:t>
            </a:r>
            <a:r>
              <a:rPr sz="3600" dirty="0"/>
              <a:t>类型</a:t>
            </a:r>
            <a:endParaRPr sz="3600" dirty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语言中的控制成分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顺序 循环 分支（单入口，单出口。）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335" y="57785"/>
            <a:ext cx="10313035" cy="4085590"/>
          </a:xfrm>
        </p:spPr>
        <p:txBody>
          <a:bodyPr/>
          <a:lstStyle/>
          <a:p>
            <a:pPr algn="l"/>
            <a:r>
              <a:rPr lang="zh-CN" altLang="en-US" sz="3200" dirty="0"/>
              <a:t>分支：</a:t>
            </a:r>
            <a:br>
              <a:rPr lang="zh-CN" altLang="en-US" sz="3200" dirty="0"/>
            </a:b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</a:t>
            </a:r>
            <a:r>
              <a:rPr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语句</a:t>
            </a:r>
            <a:r>
              <a:rPr sz="3200" dirty="0"/>
              <a:t>：</a:t>
            </a:r>
            <a:r>
              <a:rPr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</a:rPr>
              <a:t>①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</a:rPr>
              <a:t>if else②if else if ..... else③</a:t>
            </a:r>
            <a:r>
              <a:rPr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</a:rPr>
              <a:t>由①②嵌套在一起。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</a:rPr>
              <a:t>(if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</a:rPr>
              <a:t>内可以是任何数值类型，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</a:rPr>
              <a:t>if8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</a:rPr>
              <a:t>为真非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</a:rPr>
              <a:t>0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</a:rPr>
              <a:t>为真。）</a:t>
            </a:r>
            <a:b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</a:rPr>
            </a:b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</a:rPr>
              <a:t>switch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</a:rPr>
              <a:t>语句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</a:rPr>
              <a:t>: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</a:rPr>
              <a:t>意思了解（不好表达）</a:t>
            </a:r>
            <a:b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</a:rPr>
            </a:b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</a:rPr>
              <a:t>注：①用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</a:rPr>
              <a:t>break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</a:rPr>
              <a:t>可以跳出循环。②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</a:rPr>
              <a:t>default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</a:rPr>
              <a:t>可以写在前面，而且此时也成为了入口。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3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3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TEMPLATE_THUMBS_INDEX" val="1、5、6、7、8、9、10、11、12、14"/>
  <p:tag name="KSO_WM_TEMPLATE_SUBCATEGORY" val="0"/>
  <p:tag name="KSO_WM_TAG_VERSION" val="1.0"/>
  <p:tag name="KSO_WM_BEAUTIFY_FLAG" val="#wm#"/>
  <p:tag name="KSO_WM_TEMPLATE_CATEGORY" val="custom"/>
  <p:tag name="KSO_WM_TEMPLATE_INDEX" val="20202603"/>
  <p:tag name="KSO_WM_TEMPLATE_MASTER_TYPE" val="1"/>
  <p:tag name="KSO_WM_TEMPLATE_COLOR_TYPE" val="1"/>
  <p:tag name="KSO_WM_TEMPLATE_MASTER_THUMB_INDEX" val="18"/>
  <p:tag name="KSO_WM_UNIT_SHOW_EDIT_AREA_INDICATION" val="0"/>
</p:tagLst>
</file>

<file path=ppt/tags/tag19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603_4*l_h_a*1_1_1"/>
  <p:tag name="KSO_WM_TEMPLATE_CATEGORY" val="custom"/>
  <p:tag name="KSO_WM_TEMPLATE_INDEX" val="2020260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ISCONTENTSTITLE" val="0"/>
  <p:tag name="KSO_WM_UNIT_PRESET_TEXT" val="单击此处添加标题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03_4*l_h_i*1_1_1"/>
  <p:tag name="KSO_WM_TEMPLATE_CATEGORY" val="custom"/>
  <p:tag name="KSO_WM_TEMPLATE_INDEX" val="2020260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03_4*l_h_a*1_2_1"/>
  <p:tag name="KSO_WM_TEMPLATE_CATEGORY" val="custom"/>
  <p:tag name="KSO_WM_TEMPLATE_INDEX" val="2020260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ISCONTENTSTITLE" val="0"/>
  <p:tag name="KSO_WM_UNIT_PRESET_TEXT" val="单击此处添加标题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03_4*l_h_i*1_2_1"/>
  <p:tag name="KSO_WM_TEMPLATE_CATEGORY" val="custom"/>
  <p:tag name="KSO_WM_TEMPLATE_INDEX" val="2020260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603_4*l_h_a*1_3_1"/>
  <p:tag name="KSO_WM_TEMPLATE_CATEGORY" val="custom"/>
  <p:tag name="KSO_WM_TEMPLATE_INDEX" val="2020260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ISCONTENTSTITLE" val="0"/>
  <p:tag name="KSO_WM_UNIT_PRESET_TEXT" val="单击此处添加标题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603_4*l_h_i*1_3_1"/>
  <p:tag name="KSO_WM_TEMPLATE_CATEGORY" val="custom"/>
  <p:tag name="KSO_WM_TEMPLATE_INDEX" val="2020260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603_4*l_h_a*1_4_1"/>
  <p:tag name="KSO_WM_TEMPLATE_CATEGORY" val="custom"/>
  <p:tag name="KSO_WM_TEMPLATE_INDEX" val="2020260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ISCONTENTSTITLE" val="0"/>
  <p:tag name="KSO_WM_UNIT_PRESET_TEXT" val="单击此处添加标题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603_4*l_h_i*1_4_1"/>
  <p:tag name="KSO_WM_TEMPLATE_CATEGORY" val="custom"/>
  <p:tag name="KSO_WM_TEMPLATE_INDEX" val="2020260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03_4*a*1"/>
  <p:tag name="KSO_WM_TEMPLATE_CATEGORY" val="custom"/>
  <p:tag name="KSO_WM_TEMPLATE_INDEX" val="2020260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603_4*i*1"/>
  <p:tag name="KSO_WM_TEMPLATE_CATEGORY" val="custom"/>
  <p:tag name="KSO_WM_TEMPLATE_INDEX" val="20202603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3_4*d*1"/>
  <p:tag name="KSO_WM_UNIT_LAYERLEVEL" val="1"/>
  <p:tag name="KSO_WM_TAG_VERSION" val="1.0"/>
  <p:tag name="KSO_WM_BEAUTIFY_FLAG" val="#wm#"/>
  <p:tag name="KSO_WM_UNIT_VALUE" val="1422*1879"/>
  <p:tag name="KSO_WM_DIAGRAM_GROUP_CODE" val="l1-1"/>
  <p:tag name="KSO_WM_UNIT_TYPE" val="d"/>
  <p:tag name="KSO_WM_UNIT_INDEX" val="1"/>
  <p:tag name="KSO_WM_TEMPLATE_CATEGORY" val="custom"/>
  <p:tag name="KSO_WM_TEMPLATE_INDEX" val="20202603"/>
  <p:tag name="KSO_WM_UNIT_SUPPORT_UNIT_TYPE" val="[&quot;all&quot;]"/>
  <p:tag name="KSO_WM_UNIT_USESOURCEFORMAT_APPLY" val="1"/>
</p:tagLst>
</file>

<file path=ppt/tags/tag211.xml><?xml version="1.0" encoding="utf-8"?>
<p:tagLst xmlns:p="http://schemas.openxmlformats.org/presentationml/2006/main">
  <p:tag name="KSO_WM_SLIDE_ID" val="custom20202603_4"/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603"/>
  <p:tag name="KSO_WM_SLIDE_LAYOUT" val="a_d_l"/>
  <p:tag name="KSO_WM_SLIDE_LAYOUT_CNT" val="1_1_1"/>
  <p:tag name="KSO_WM_TEMPLATE_MASTER_TYPE" val="1"/>
  <p:tag name="KSO_WM_TEMPLATE_COLOR_TYPE" val="1"/>
</p:tagLst>
</file>

<file path=ppt/tags/tag212.xml><?xml version="1.0" encoding="utf-8"?>
<p:tagLst xmlns:p="http://schemas.openxmlformats.org/presentationml/2006/main">
  <p:tag name="KSO_WM_UNIT_ISCONTENTSTITLE" val="0"/>
  <p:tag name="KSO_WM_UNIT_PRESET_TEXT" val="简约通用模板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3_1*a*1"/>
  <p:tag name="KSO_WM_TEMPLATE_CATEGORY" val="custom"/>
  <p:tag name="KSO_WM_TEMPLATE_INDEX" val="20202603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03_1*b*1"/>
  <p:tag name="KSO_WM_TEMPLATE_CATEGORY" val="custom"/>
  <p:tag name="KSO_WM_TEMPLATE_INDEX" val="20202603"/>
  <p:tag name="KSO_WM_UNIT_LAYERLEVEL" val="1"/>
  <p:tag name="KSO_WM_TAG_VERSION" val="1.0"/>
  <p:tag name="KSO_WM_BEAUTIFY_FLAG" val="#wm#"/>
  <p:tag name="KSO_WM_UNIT_PRESET_TEXT" val="单击此处添加副标题"/>
</p:tagLst>
</file>

<file path=ppt/tags/tag214.xml><?xml version="1.0" encoding="utf-8"?>
<p:tagLst xmlns:p="http://schemas.openxmlformats.org/presentationml/2006/main">
  <p:tag name="KSO_WM_UNIT_ISCONTENTSTITLE" val="0"/>
  <p:tag name="KSO_WM_UNIT_PRESET_TEXT" val="汇报人姓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03_1*b*2"/>
  <p:tag name="KSO_WM_TEMPLATE_CATEGORY" val="custom"/>
  <p:tag name="KSO_WM_TEMPLATE_INDEX" val="20202603"/>
  <p:tag name="KSO_WM_UNIT_LAYERLEVEL" val="1"/>
  <p:tag name="KSO_WM_TAG_VERSION" val="1.0"/>
  <p:tag name="KSO_WM_BEAUTIFY_FLAG" val="#wm#"/>
  <p:tag name="KSO_WM_UNIT_VALUE" val="6"/>
</p:tagLst>
</file>

<file path=ppt/tags/tag215.xml><?xml version="1.0" encoding="utf-8"?>
<p:tagLst xmlns:p="http://schemas.openxmlformats.org/presentationml/2006/main">
  <p:tag name="KSO_WM_TEMPLATE_THUMBS_INDEX" val="1、5、6、7、8、9、10、11、12、14"/>
  <p:tag name="KSO_WM_SLIDE_ID" val="custom20202603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3"/>
  <p:tag name="KSO_WM_SLIDE_LAYOUT" val="a_b"/>
  <p:tag name="KSO_WM_SLIDE_LAYOUT_CNT" val="1_3"/>
  <p:tag name="KSO_WM_TEMPLATE_MASTER_TYPE" val="1"/>
  <p:tag name="KSO_WM_TEMPLATE_COLOR_TYPE" val="1"/>
  <p:tag name="KSO_WM_TEMPLATE_MASTER_THUMB_INDEX" val="12"/>
</p:tagLst>
</file>

<file path=ppt/tags/tag21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3_6*a*1"/>
  <p:tag name="KSO_WM_TEMPLATE_CATEGORY" val="custom"/>
  <p:tag name="KSO_WM_TEMPLATE_INDEX" val="20202603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2603_6*e*1"/>
  <p:tag name="KSO_WM_TEMPLATE_CATEGORY" val="custom"/>
  <p:tag name="KSO_WM_TEMPLATE_INDEX" val="20202603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ID" val="custom20202603_6"/>
  <p:tag name="KSO_WM_TEMPLATE_SUBCATEGORY" val="0"/>
  <p:tag name="KSO_WM_SLIDE_TYPE" val="sectionTitle"/>
  <p:tag name="KSO_WM_SLIDE_SUBTYPE" val="pureTxt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03"/>
  <p:tag name="KSO_WM_SLIDE_LAYOUT" val="a_b_e"/>
  <p:tag name="KSO_WM_SLIDE_LAYOUT_CNT" val="1_1_1"/>
  <p:tag name="KSO_WM_TEMPLATE_MASTER_TYPE" val="1"/>
  <p:tag name="KSO_WM_TEMPLATE_COLOR_TYPE" val="1"/>
</p:tagLst>
</file>

<file path=ppt/tags/tag219.xml><?xml version="1.0" encoding="utf-8"?>
<p:tagLst xmlns:p="http://schemas.openxmlformats.org/presentationml/2006/main">
  <p:tag name="KSO_WM_UNIT_ISCONTENTSTITLE" val="0"/>
  <p:tag name="KSO_WM_UNIT_PRESET_TEXT" val="简约通用模板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3_1*a*1"/>
  <p:tag name="KSO_WM_TEMPLATE_CATEGORY" val="custom"/>
  <p:tag name="KSO_WM_TEMPLATE_INDEX" val="20202603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03_1*b*1"/>
  <p:tag name="KSO_WM_TEMPLATE_CATEGORY" val="custom"/>
  <p:tag name="KSO_WM_TEMPLATE_INDEX" val="20202603"/>
  <p:tag name="KSO_WM_UNIT_LAYERLEVEL" val="1"/>
  <p:tag name="KSO_WM_TAG_VERSION" val="1.0"/>
  <p:tag name="KSO_WM_BEAUTIFY_FLAG" val="#wm#"/>
  <p:tag name="KSO_WM_UNIT_PRESET_TEXT" val="单击此处添加副标题"/>
</p:tagLst>
</file>

<file path=ppt/tags/tag221.xml><?xml version="1.0" encoding="utf-8"?>
<p:tagLst xmlns:p="http://schemas.openxmlformats.org/presentationml/2006/main">
  <p:tag name="KSO_WM_TEMPLATE_THUMBS_INDEX" val="1、5、6、7、8、9、10、11、12、14"/>
  <p:tag name="KSO_WM_SLIDE_ID" val="custom20202603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3"/>
  <p:tag name="KSO_WM_SLIDE_LAYOUT" val="a_b"/>
  <p:tag name="KSO_WM_SLIDE_LAYOUT_CNT" val="1_3"/>
  <p:tag name="KSO_WM_TEMPLATE_MASTER_TYPE" val="1"/>
  <p:tag name="KSO_WM_TEMPLATE_COLOR_TYPE" val="1"/>
  <p:tag name="KSO_WM_TEMPLATE_MASTER_THUMB_INDEX" val="12"/>
</p:tagLst>
</file>

<file path=ppt/tags/tag222.xml><?xml version="1.0" encoding="utf-8"?>
<p:tagLst xmlns:p="http://schemas.openxmlformats.org/presentationml/2006/main">
  <p:tag name="KSO_WM_UNIT_ISCONTENTSTITLE" val="0"/>
  <p:tag name="KSO_WM_UNIT_PRESET_TEXT" val="简约通用模板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3_1*a*1"/>
  <p:tag name="KSO_WM_TEMPLATE_CATEGORY" val="custom"/>
  <p:tag name="KSO_WM_TEMPLATE_INDEX" val="20202603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03_1*b*1"/>
  <p:tag name="KSO_WM_TEMPLATE_CATEGORY" val="custom"/>
  <p:tag name="KSO_WM_TEMPLATE_INDEX" val="20202603"/>
  <p:tag name="KSO_WM_UNIT_LAYERLEVEL" val="1"/>
  <p:tag name="KSO_WM_TAG_VERSION" val="1.0"/>
  <p:tag name="KSO_WM_BEAUTIFY_FLAG" val="#wm#"/>
  <p:tag name="KSO_WM_UNIT_PRESET_TEXT" val="单击此处添加副标题"/>
</p:tagLst>
</file>

<file path=ppt/tags/tag224.xml><?xml version="1.0" encoding="utf-8"?>
<p:tagLst xmlns:p="http://schemas.openxmlformats.org/presentationml/2006/main">
  <p:tag name="KSO_WM_TEMPLATE_THUMBS_INDEX" val="1、5、6、7、8、9、10、11、12、14"/>
  <p:tag name="KSO_WM_SLIDE_ID" val="custom20202603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3"/>
  <p:tag name="KSO_WM_SLIDE_LAYOUT" val="a_b"/>
  <p:tag name="KSO_WM_SLIDE_LAYOUT_CNT" val="1_3"/>
  <p:tag name="KSO_WM_TEMPLATE_MASTER_TYPE" val="1"/>
  <p:tag name="KSO_WM_TEMPLATE_COLOR_TYPE" val="1"/>
  <p:tag name="KSO_WM_TEMPLATE_MASTER_THUMB_INDEX" val="12"/>
</p:tagLst>
</file>

<file path=ppt/tags/tag225.xml><?xml version="1.0" encoding="utf-8"?>
<p:tagLst xmlns:p="http://schemas.openxmlformats.org/presentationml/2006/main">
  <p:tag name="KSO_WM_UNIT_ISCONTENTSTITLE" val="0"/>
  <p:tag name="KSO_WM_UNIT_PRESET_TEXT" val="谢谢观看"/>
  <p:tag name="KSO_WM_UNIT_NOCLEAR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3_14*a*1"/>
  <p:tag name="KSO_WM_TEMPLATE_CATEGORY" val="custom"/>
  <p:tag name="KSO_WM_TEMPLATE_INDEX" val="20202603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3"/>
  <p:tag name="KSO_WM_SLIDE_ID" val="custom20202603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SLIDE_LAYOUT" val="a"/>
  <p:tag name="KSO_WM_SLIDE_LAYOUT_CNT" val="1"/>
  <p:tag name="KSO_WM_SLIDE_TYPE" val="endPage"/>
  <p:tag name="KSO_WM_SLIDE_SUBTYPE" val="pureTxt"/>
</p:tagLst>
</file>

<file path=ppt/tags/tag22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3_6*a*1"/>
  <p:tag name="KSO_WM_TEMPLATE_CATEGORY" val="custom"/>
  <p:tag name="KSO_WM_TEMPLATE_INDEX" val="20202603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03_6*b*1"/>
  <p:tag name="KSO_WM_TEMPLATE_CATEGORY" val="custom"/>
  <p:tag name="KSO_WM_TEMPLATE_INDEX" val="20202603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ID" val="custom20202603_6"/>
  <p:tag name="KSO_WM_TEMPLATE_SUBCATEGORY" val="0"/>
  <p:tag name="KSO_WM_SLIDE_TYPE" val="sectionTitle"/>
  <p:tag name="KSO_WM_SLIDE_SUBTYPE" val="pureTxt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03"/>
  <p:tag name="KSO_WM_SLIDE_LAYOUT" val="a_b_e"/>
  <p:tag name="KSO_WM_SLIDE_LAYOUT_CNT" val="1_1_1"/>
  <p:tag name="KSO_WM_TEMPLATE_MASTER_TYPE" val="1"/>
  <p:tag name="KSO_WM_TEMPLATE_COLOR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PRESET_TEXT" val="谢谢观看"/>
  <p:tag name="KSO_WM_UNIT_NOCLEAR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3_14*a*1"/>
  <p:tag name="KSO_WM_TEMPLATE_CATEGORY" val="custom"/>
  <p:tag name="KSO_WM_TEMPLATE_INDEX" val="20202603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3"/>
  <p:tag name="KSO_WM_SLIDE_ID" val="custom20202603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SLIDE_LAYOUT" val="a"/>
  <p:tag name="KSO_WM_SLIDE_LAYOUT_CNT" val="1"/>
  <p:tag name="KSO_WM_SLIDE_TYPE" val="endPage"/>
  <p:tag name="KSO_WM_SLIDE_SUBTYPE" val="pureTxt"/>
</p:tagLst>
</file>

<file path=ppt/tags/tag232.xml><?xml version="1.0" encoding="utf-8"?>
<p:tagLst xmlns:p="http://schemas.openxmlformats.org/presentationml/2006/main">
  <p:tag name="KSO_WM_UNIT_ISCONTENTSTITLE" val="0"/>
  <p:tag name="KSO_WM_UNIT_PRESET_TEXT" val="简约通用模板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3_1*a*1"/>
  <p:tag name="KSO_WM_TEMPLATE_CATEGORY" val="custom"/>
  <p:tag name="KSO_WM_TEMPLATE_INDEX" val="20202603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03_1*b*1"/>
  <p:tag name="KSO_WM_TEMPLATE_CATEGORY" val="custom"/>
  <p:tag name="KSO_WM_TEMPLATE_INDEX" val="20202603"/>
  <p:tag name="KSO_WM_UNIT_LAYERLEVEL" val="1"/>
  <p:tag name="KSO_WM_TAG_VERSION" val="1.0"/>
  <p:tag name="KSO_WM_BEAUTIFY_FLAG" val="#wm#"/>
  <p:tag name="KSO_WM_UNIT_PRESET_TEXT" val="单击此处添加副标题"/>
</p:tagLst>
</file>

<file path=ppt/tags/tag234.xml><?xml version="1.0" encoding="utf-8"?>
<p:tagLst xmlns:p="http://schemas.openxmlformats.org/presentationml/2006/main">
  <p:tag name="KSO_WM_UNIT_ISCONTENTSTITLE" val="0"/>
  <p:tag name="KSO_WM_UNIT_PRESET_TEXT" val="汇报人姓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03_1*b*2"/>
  <p:tag name="KSO_WM_TEMPLATE_CATEGORY" val="custom"/>
  <p:tag name="KSO_WM_TEMPLATE_INDEX" val="20202603"/>
  <p:tag name="KSO_WM_UNIT_LAYERLEVEL" val="1"/>
  <p:tag name="KSO_WM_TAG_VERSION" val="1.0"/>
  <p:tag name="KSO_WM_BEAUTIFY_FLAG" val="#wm#"/>
  <p:tag name="KSO_WM_UNIT_VALUE" val="6"/>
</p:tagLst>
</file>

<file path=ppt/tags/tag235.xml><?xml version="1.0" encoding="utf-8"?>
<p:tagLst xmlns:p="http://schemas.openxmlformats.org/presentationml/2006/main">
  <p:tag name="KSO_WM_TEMPLATE_THUMBS_INDEX" val="1、5、6、7、8、9、10、11、12、14"/>
  <p:tag name="KSO_WM_SLIDE_ID" val="custom20202603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3"/>
  <p:tag name="KSO_WM_SLIDE_LAYOUT" val="a_b"/>
  <p:tag name="KSO_WM_SLIDE_LAYOUT_CNT" val="1_3"/>
  <p:tag name="KSO_WM_TEMPLATE_MASTER_TYPE" val="1"/>
  <p:tag name="KSO_WM_TEMPLATE_COLOR_TYPE" val="1"/>
  <p:tag name="KSO_WM_TEMPLATE_MASTER_THUMB_INDEX" val="12"/>
</p:tagLst>
</file>

<file path=ppt/tags/tag236.xml><?xml version="1.0" encoding="utf-8"?>
<p:tagLst xmlns:p="http://schemas.openxmlformats.org/presentationml/2006/main">
  <p:tag name="KSO_WM_UNIT_ISCONTENTSTITLE" val="0"/>
  <p:tag name="KSO_WM_UNIT_PRESET_TEXT" val="简约通用模板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3_1*a*1"/>
  <p:tag name="KSO_WM_TEMPLATE_CATEGORY" val="custom"/>
  <p:tag name="KSO_WM_TEMPLATE_INDEX" val="20202603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03_1*b*1"/>
  <p:tag name="KSO_WM_TEMPLATE_CATEGORY" val="custom"/>
  <p:tag name="KSO_WM_TEMPLATE_INDEX" val="20202603"/>
  <p:tag name="KSO_WM_UNIT_LAYERLEVEL" val="1"/>
  <p:tag name="KSO_WM_TAG_VERSION" val="1.0"/>
  <p:tag name="KSO_WM_BEAUTIFY_FLAG" val="#wm#"/>
  <p:tag name="KSO_WM_UNIT_PRESET_TEXT" val="单击此处添加副标题"/>
</p:tagLst>
</file>

<file path=ppt/tags/tag238.xml><?xml version="1.0" encoding="utf-8"?>
<p:tagLst xmlns:p="http://schemas.openxmlformats.org/presentationml/2006/main">
  <p:tag name="KSO_WM_TEMPLATE_THUMBS_INDEX" val="1、5、6、7、8、9、10、11、12、14"/>
  <p:tag name="KSO_WM_SLIDE_ID" val="custom20202603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3"/>
  <p:tag name="KSO_WM_SLIDE_LAYOUT" val="a_b"/>
  <p:tag name="KSO_WM_SLIDE_LAYOUT_CNT" val="1_3"/>
  <p:tag name="KSO_WM_TEMPLATE_MASTER_TYPE" val="1"/>
  <p:tag name="KSO_WM_TEMPLATE_COLOR_TYPE" val="1"/>
  <p:tag name="KSO_WM_TEMPLATE_MASTER_THUMB_INDEX" val="1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KSO_WM_UNIT_SUBTYPE" val="q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">
      <a:dk1>
        <a:srgbClr val="000000"/>
      </a:dk1>
      <a:lt1>
        <a:srgbClr val="FFFFFF"/>
      </a:lt1>
      <a:dk2>
        <a:srgbClr val="EBEBEB"/>
      </a:dk2>
      <a:lt2>
        <a:srgbClr val="F2F3F3"/>
      </a:lt2>
      <a:accent1>
        <a:srgbClr val="85B57C"/>
      </a:accent1>
      <a:accent2>
        <a:srgbClr val="84AD88"/>
      </a:accent2>
      <a:accent3>
        <a:srgbClr val="82A293"/>
      </a:accent3>
      <a:accent4>
        <a:srgbClr val="829AA0"/>
      </a:accent4>
      <a:accent5>
        <a:srgbClr val="7C8CA8"/>
      </a:accent5>
      <a:accent6>
        <a:srgbClr val="7C85B5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EBEBEB"/>
    </a:dk2>
    <a:lt2>
      <a:srgbClr val="F2F3F3"/>
    </a:lt2>
    <a:accent1>
      <a:srgbClr val="85B57C"/>
    </a:accent1>
    <a:accent2>
      <a:srgbClr val="84AD88"/>
    </a:accent2>
    <a:accent3>
      <a:srgbClr val="82A293"/>
    </a:accent3>
    <a:accent4>
      <a:srgbClr val="829AA0"/>
    </a:accent4>
    <a:accent5>
      <a:srgbClr val="7C8CA8"/>
    </a:accent5>
    <a:accent6>
      <a:srgbClr val="7C85B5"/>
    </a:accent6>
    <a:hlink>
      <a:srgbClr val="658BD5"/>
    </a:hlink>
    <a:folHlink>
      <a:srgbClr val="9F67A3"/>
    </a:folHlink>
  </a:clrScheme>
</a:themeOverride>
</file>

<file path=ppt/theme/themeOverride2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EBEBEB"/>
    </a:dk2>
    <a:lt2>
      <a:srgbClr val="F2F3F3"/>
    </a:lt2>
    <a:accent1>
      <a:srgbClr val="85B57C"/>
    </a:accent1>
    <a:accent2>
      <a:srgbClr val="84AD88"/>
    </a:accent2>
    <a:accent3>
      <a:srgbClr val="82A293"/>
    </a:accent3>
    <a:accent4>
      <a:srgbClr val="829AA0"/>
    </a:accent4>
    <a:accent5>
      <a:srgbClr val="7C8CA8"/>
    </a:accent5>
    <a:accent6>
      <a:srgbClr val="7C85B5"/>
    </a:accent6>
    <a:hlink>
      <a:srgbClr val="658BD5"/>
    </a:hlink>
    <a:folHlink>
      <a:srgbClr val="9F67A3"/>
    </a:folHlink>
  </a:clrScheme>
</a:themeOverride>
</file>

<file path=ppt/theme/themeOverride3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EBEBEB"/>
    </a:dk2>
    <a:lt2>
      <a:srgbClr val="F2F3F3"/>
    </a:lt2>
    <a:accent1>
      <a:srgbClr val="85B57C"/>
    </a:accent1>
    <a:accent2>
      <a:srgbClr val="84AD88"/>
    </a:accent2>
    <a:accent3>
      <a:srgbClr val="82A293"/>
    </a:accent3>
    <a:accent4>
      <a:srgbClr val="829AA0"/>
    </a:accent4>
    <a:accent5>
      <a:srgbClr val="7C8CA8"/>
    </a:accent5>
    <a:accent6>
      <a:srgbClr val="7C85B5"/>
    </a:accent6>
    <a:hlink>
      <a:srgbClr val="658BD5"/>
    </a:hlink>
    <a:folHlink>
      <a:srgbClr val="9F67A3"/>
    </a:folHlink>
  </a:clrScheme>
</a:themeOverride>
</file>

<file path=ppt/theme/themeOverride4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EBEBEB"/>
    </a:dk2>
    <a:lt2>
      <a:srgbClr val="F2F3F3"/>
    </a:lt2>
    <a:accent1>
      <a:srgbClr val="85B57C"/>
    </a:accent1>
    <a:accent2>
      <a:srgbClr val="84AD88"/>
    </a:accent2>
    <a:accent3>
      <a:srgbClr val="82A293"/>
    </a:accent3>
    <a:accent4>
      <a:srgbClr val="829AA0"/>
    </a:accent4>
    <a:accent5>
      <a:srgbClr val="7C8CA8"/>
    </a:accent5>
    <a:accent6>
      <a:srgbClr val="7C85B5"/>
    </a:accent6>
    <a:hlink>
      <a:srgbClr val="658BD5"/>
    </a:hlink>
    <a:folHlink>
      <a:srgbClr val="9F67A3"/>
    </a:folHlink>
  </a:clrScheme>
</a:themeOverride>
</file>

<file path=ppt/theme/themeOverride5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EBEBEB"/>
    </a:dk2>
    <a:lt2>
      <a:srgbClr val="F2F3F3"/>
    </a:lt2>
    <a:accent1>
      <a:srgbClr val="85B57C"/>
    </a:accent1>
    <a:accent2>
      <a:srgbClr val="84AD88"/>
    </a:accent2>
    <a:accent3>
      <a:srgbClr val="82A293"/>
    </a:accent3>
    <a:accent4>
      <a:srgbClr val="829AA0"/>
    </a:accent4>
    <a:accent5>
      <a:srgbClr val="7C8CA8"/>
    </a:accent5>
    <a:accent6>
      <a:srgbClr val="7C85B5"/>
    </a:accent6>
    <a:hlink>
      <a:srgbClr val="658BD5"/>
    </a:hlink>
    <a:folHlink>
      <a:srgbClr val="9F67A3"/>
    </a:folHlink>
  </a:clrScheme>
</a:themeOverride>
</file>

<file path=ppt/theme/themeOverride6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EBEBEB"/>
    </a:dk2>
    <a:lt2>
      <a:srgbClr val="F2F3F3"/>
    </a:lt2>
    <a:accent1>
      <a:srgbClr val="85B57C"/>
    </a:accent1>
    <a:accent2>
      <a:srgbClr val="84AD88"/>
    </a:accent2>
    <a:accent3>
      <a:srgbClr val="82A293"/>
    </a:accent3>
    <a:accent4>
      <a:srgbClr val="829AA0"/>
    </a:accent4>
    <a:accent5>
      <a:srgbClr val="7C8CA8"/>
    </a:accent5>
    <a:accent6>
      <a:srgbClr val="7C85B5"/>
    </a:accent6>
    <a:hlink>
      <a:srgbClr val="658BD5"/>
    </a:hlink>
    <a:folHlink>
      <a:srgbClr val="9F67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1131</Words>
  <Application>WPS 演示</Application>
  <PresentationFormat>宽屏</PresentationFormat>
  <Paragraphs>82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汉仪旗黑-85S</vt:lpstr>
      <vt:lpstr>黑体</vt:lpstr>
      <vt:lpstr>Calibri</vt:lpstr>
      <vt:lpstr>Arial Unicode MS</vt:lpstr>
      <vt:lpstr>Office 主题​​</vt:lpstr>
      <vt:lpstr>1_Office 主题​​</vt:lpstr>
      <vt:lpstr>第四周总结</vt:lpstr>
      <vt:lpstr>PowerPoint 演示文稿</vt:lpstr>
      <vt:lpstr>简约通用模板</vt:lpstr>
      <vt:lpstr>①整数运算仍为整数 ②实数运算结果为double型 优先级：()&gt;x / %&gt;+ -如果平级先左后右 ③当数据类型很复杂：剪刀法：①先砍最低级②最后砍下来的先计算。</vt:lpstr>
      <vt:lpstr>算数运算符之自增自减</vt:lpstr>
      <vt:lpstr>关系运算符</vt:lpstr>
      <vt:lpstr>①逗号运算符：将表达式连接，最终结果由表达式决定。 ②条件运算符：表达式1?表达式2;表达式3若1的值为真，则2为整个表达式的值，否则为3. ③强制类型转换：（类型名）（表达式)如：(double)(a)即将a转换为double类型</vt:lpstr>
      <vt:lpstr>C语言中的控制成分</vt:lpstr>
      <vt:lpstr>分支： if语句：①if else②if else if ..... else③由①②嵌套在一起。(if内可以是任何数值类型，if8为真非0为真。） switch语句:意思了解（不好表达） 注：①用break可以跳出循环。②default可以写在前面，而且此时也成为了入口。</vt:lpstr>
      <vt:lpstr>循环结构</vt:lpstr>
      <vt:lpstr>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</cp:lastModifiedBy>
  <cp:revision>26</cp:revision>
  <dcterms:created xsi:type="dcterms:W3CDTF">2019-06-19T02:08:00Z</dcterms:created>
  <dcterms:modified xsi:type="dcterms:W3CDTF">2019-10-18T13:56:10Z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