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3" r:id="rId16"/>
    <p:sldId id="302" r:id="rId17"/>
    <p:sldId id="304" r:id="rId18"/>
    <p:sldId id="305" r:id="rId19"/>
    <p:sldId id="306" r:id="rId20"/>
    <p:sldId id="307" r:id="rId21"/>
    <p:sldId id="308" r:id="rId22"/>
    <p:sldId id="309" r:id="rId23"/>
    <p:sldId id="310" r:id="rId24"/>
    <p:sldId id="311" r:id="rId25"/>
    <p:sldId id="312" r:id="rId26"/>
    <p:sldId id="313" r:id="rId27"/>
    <p:sldId id="314" r:id="rId28"/>
    <p:sldId id="317" r:id="rId29"/>
    <p:sldId id="316" r:id="rId30"/>
    <p:sldId id="329" r:id="rId31"/>
    <p:sldId id="318" r:id="rId32"/>
    <p:sldId id="319" r:id="rId33"/>
    <p:sldId id="320" r:id="rId34"/>
    <p:sldId id="315" r:id="rId35"/>
    <p:sldId id="321" r:id="rId36"/>
    <p:sldId id="322" r:id="rId37"/>
    <p:sldId id="333" r:id="rId38"/>
    <p:sldId id="323" r:id="rId39"/>
    <p:sldId id="324" r:id="rId40"/>
    <p:sldId id="325" r:id="rId41"/>
    <p:sldId id="334" r:id="rId42"/>
    <p:sldId id="335" r:id="rId43"/>
    <p:sldId id="326" r:id="rId44"/>
    <p:sldId id="327" r:id="rId45"/>
    <p:sldId id="330" r:id="rId46"/>
    <p:sldId id="331" r:id="rId47"/>
    <p:sldId id="332" r:id="rId48"/>
    <p:sldId id="278" r:id="rId49"/>
    <p:sldId id="287" r:id="rId50"/>
    <p:sldId id="28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23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78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73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404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7107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3059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9062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66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377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240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847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320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565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368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261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470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69345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510"/>
            <a:ext cx="6553200" cy="1828800"/>
          </a:xfrm>
        </p:spPr>
        <p:txBody>
          <a:bodyPr/>
          <a:lstStyle/>
          <a:p>
            <a:pPr algn="ctr"/>
            <a:r>
              <a:rPr lang="en-IN" dirty="0" smtClean="0"/>
              <a:t>Tech Fest</a:t>
            </a:r>
            <a:br>
              <a:rPr lang="en-IN" dirty="0" smtClean="0"/>
            </a:br>
            <a:r>
              <a:rPr lang="en-IN" dirty="0" smtClean="0"/>
              <a:t>Management System</a:t>
            </a:r>
            <a:endParaRPr lang="en-IN" dirty="0"/>
          </a:p>
        </p:txBody>
      </p:sp>
      <p:sp>
        <p:nvSpPr>
          <p:cNvPr id="3" name="Subtitle 2"/>
          <p:cNvSpPr>
            <a:spLocks noGrp="1"/>
          </p:cNvSpPr>
          <p:nvPr>
            <p:ph type="subTitle" idx="1"/>
          </p:nvPr>
        </p:nvSpPr>
        <p:spPr>
          <a:xfrm>
            <a:off x="1447800" y="4648200"/>
            <a:ext cx="5257800" cy="1295400"/>
          </a:xfrm>
        </p:spPr>
        <p:txBody>
          <a:bodyPr/>
          <a:lstStyle/>
          <a:p>
            <a:r>
              <a:rPr lang="en-IN" dirty="0" smtClean="0">
                <a:solidFill>
                  <a:schemeClr val="accent1">
                    <a:lumMod val="75000"/>
                  </a:schemeClr>
                </a:solidFill>
              </a:rPr>
              <a:t>Submitted by:</a:t>
            </a:r>
          </a:p>
          <a:p>
            <a:r>
              <a:rPr lang="en-IN" dirty="0" err="1" smtClean="0">
                <a:solidFill>
                  <a:schemeClr val="accent1">
                    <a:lumMod val="75000"/>
                  </a:schemeClr>
                </a:solidFill>
              </a:rPr>
              <a:t>Nerusha</a:t>
            </a:r>
            <a:r>
              <a:rPr lang="en-IN" dirty="0" smtClean="0">
                <a:solidFill>
                  <a:schemeClr val="accent1">
                    <a:lumMod val="75000"/>
                  </a:schemeClr>
                </a:solidFill>
              </a:rPr>
              <a:t> A S</a:t>
            </a:r>
            <a:endParaRPr lang="en-IN"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5812763"/>
          </a:xfrm>
        </p:spPr>
        <p:txBody>
          <a:bodyPr/>
          <a:lstStyle/>
          <a:p>
            <a:r>
              <a:rPr lang="en-IN" b="1" dirty="0"/>
              <a:t> </a:t>
            </a:r>
            <a:r>
              <a:rPr lang="en-IN" sz="2000" b="1" dirty="0">
                <a:latin typeface="Times New Roman" panose="02020603050405020304" pitchFamily="18" charset="0"/>
                <a:cs typeface="Times New Roman" panose="02020603050405020304" pitchFamily="18" charset="0"/>
              </a:rPr>
              <a:t>5</a:t>
            </a:r>
            <a:r>
              <a:rPr lang="en-IN" sz="2000" b="1" u="sng" dirty="0">
                <a:latin typeface="Times New Roman" panose="02020603050405020304" pitchFamily="18" charset="0"/>
                <a:cs typeface="Times New Roman" panose="02020603050405020304" pitchFamily="18" charset="0"/>
              </a:rPr>
              <a:t>. User friendliness</a:t>
            </a:r>
            <a:endParaRPr lang="en-IN" sz="2000" u="sng"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user friendliness is high when compared to the existing system. The user can do the operations without the average of the complex of the inner details. New system screens are made user friendly. It reduces the workload of the employee</a:t>
            </a:r>
          </a:p>
        </p:txBody>
      </p:sp>
    </p:spTree>
    <p:extLst>
      <p:ext uri="{BB962C8B-B14F-4D97-AF65-F5344CB8AC3E}">
        <p14:creationId xmlns:p14="http://schemas.microsoft.com/office/powerpoint/2010/main" val="513393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8534400" cy="1219200"/>
          </a:xfrm>
        </p:spPr>
        <p:txBody>
          <a:bodyPr/>
          <a:lstStyle/>
          <a:p>
            <a:r>
              <a:rPr lang="en-IN" b="1" dirty="0"/>
              <a:t>SYSTEM REQUIREMENT SPECIFICATION</a:t>
            </a:r>
            <a:endParaRPr lang="en-IN" dirty="0"/>
          </a:p>
        </p:txBody>
      </p:sp>
      <p:sp>
        <p:nvSpPr>
          <p:cNvPr id="3" name="Content Placeholder 2"/>
          <p:cNvSpPr>
            <a:spLocks noGrp="1"/>
          </p:cNvSpPr>
          <p:nvPr>
            <p:ph idx="1"/>
          </p:nvPr>
        </p:nvSpPr>
        <p:spPr>
          <a:xfrm>
            <a:off x="304800" y="914400"/>
            <a:ext cx="8686800" cy="5943600"/>
          </a:xfrm>
        </p:spPr>
        <p:txBody>
          <a:bodyPr>
            <a:normAutofit/>
          </a:bodyPr>
          <a:lstStyle/>
          <a:p>
            <a:r>
              <a:rPr lang="en-IN" sz="2000" b="1" u="sng" dirty="0">
                <a:latin typeface="Times New Roman" panose="02020603050405020304" pitchFamily="18" charset="0"/>
                <a:cs typeface="Times New Roman" panose="02020603050405020304" pitchFamily="18" charset="0"/>
              </a:rPr>
              <a:t>HARDWARE </a:t>
            </a:r>
            <a:r>
              <a:rPr lang="en-IN" sz="2000" b="1" u="sng" dirty="0" smtClean="0">
                <a:latin typeface="Times New Roman" panose="02020603050405020304" pitchFamily="18" charset="0"/>
                <a:cs typeface="Times New Roman" panose="02020603050405020304" pitchFamily="18" charset="0"/>
              </a:rPr>
              <a:t>REQUREMENTS</a:t>
            </a:r>
          </a:p>
          <a:p>
            <a:r>
              <a:rPr lang="en-IN" sz="2000" dirty="0">
                <a:latin typeface="Times New Roman" panose="02020603050405020304" pitchFamily="18" charset="0"/>
                <a:cs typeface="Times New Roman" panose="02020603050405020304" pitchFamily="18" charset="0"/>
              </a:rPr>
              <a:t>Processor               :Intel Pentium 4 with 2GHz or higher</a:t>
            </a:r>
          </a:p>
          <a:p>
            <a:r>
              <a:rPr lang="en-IN" sz="2000" dirty="0">
                <a:latin typeface="Times New Roman" panose="02020603050405020304" pitchFamily="18" charset="0"/>
                <a:cs typeface="Times New Roman" panose="02020603050405020304" pitchFamily="18" charset="0"/>
              </a:rPr>
              <a:t>Memory</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Primary            </a:t>
            </a:r>
            <a:r>
              <a:rPr lang="en-IN" sz="2000" dirty="0">
                <a:latin typeface="Times New Roman" panose="02020603050405020304" pitchFamily="18" charset="0"/>
                <a:cs typeface="Times New Roman" panose="02020603050405020304" pitchFamily="18" charset="0"/>
              </a:rPr>
              <a:t>:512.0MB RAM or higher</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Secondary          </a:t>
            </a:r>
            <a:r>
              <a:rPr lang="en-IN" sz="2000" dirty="0">
                <a:latin typeface="Times New Roman" panose="02020603050405020304" pitchFamily="18" charset="0"/>
                <a:cs typeface="Times New Roman" panose="02020603050405020304" pitchFamily="18" charset="0"/>
              </a:rPr>
              <a:t>:2.0GB hard disc or higher</a:t>
            </a:r>
          </a:p>
          <a:p>
            <a:r>
              <a:rPr lang="en-IN" sz="2000" dirty="0">
                <a:latin typeface="Times New Roman" panose="02020603050405020304" pitchFamily="18" charset="0"/>
                <a:cs typeface="Times New Roman" panose="02020603050405020304" pitchFamily="18" charset="0"/>
              </a:rPr>
              <a:t>Monitor                 :14”CRT or TFT or higher</a:t>
            </a:r>
          </a:p>
          <a:p>
            <a:r>
              <a:rPr lang="en-IN" sz="2000" dirty="0">
                <a:latin typeface="Times New Roman" panose="02020603050405020304" pitchFamily="18" charset="0"/>
                <a:cs typeface="Times New Roman" panose="02020603050405020304" pitchFamily="18" charset="0"/>
              </a:rPr>
              <a:t>Keyboard              :104 K</a:t>
            </a:r>
          </a:p>
          <a:p>
            <a:r>
              <a:rPr lang="en-IN" sz="2000" dirty="0">
                <a:latin typeface="Times New Roman" panose="02020603050405020304" pitchFamily="18" charset="0"/>
                <a:cs typeface="Times New Roman" panose="02020603050405020304" pitchFamily="18" charset="0"/>
              </a:rPr>
              <a:t>Pointing device     :2 or 3 button mouse</a:t>
            </a:r>
          </a:p>
          <a:p>
            <a:r>
              <a:rPr lang="en-IN" sz="2000" dirty="0">
                <a:latin typeface="Times New Roman" panose="02020603050405020304" pitchFamily="18" charset="0"/>
                <a:cs typeface="Times New Roman" panose="02020603050405020304" pitchFamily="18" charset="0"/>
              </a:rPr>
              <a:t>Printer                   :Dot Matrix or Ink Jet or Laser Printer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274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553200"/>
          </a:xfrm>
        </p:spPr>
        <p:txBody>
          <a:bodyPr>
            <a:normAutofit/>
          </a:bodyPr>
          <a:lstStyle/>
          <a:p>
            <a:r>
              <a:rPr lang="en-IN" sz="2000" b="1" u="sng" dirty="0" smtClean="0">
                <a:latin typeface="Times New Roman" panose="02020603050405020304" pitchFamily="18" charset="0"/>
                <a:cs typeface="Times New Roman" panose="02020603050405020304" pitchFamily="18" charset="0"/>
              </a:rPr>
              <a:t>SOFTWARE </a:t>
            </a:r>
            <a:r>
              <a:rPr lang="en-IN" sz="2000" b="1" u="sng" dirty="0">
                <a:latin typeface="Times New Roman" panose="02020603050405020304" pitchFamily="18" charset="0"/>
                <a:cs typeface="Times New Roman" panose="02020603050405020304" pitchFamily="18" charset="0"/>
              </a:rPr>
              <a:t>REQUAREMENTS</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Operating System        : Windows </a:t>
            </a:r>
            <a:r>
              <a:rPr lang="en-IN" sz="2000" dirty="0" err="1">
                <a:latin typeface="Times New Roman" panose="02020603050405020304" pitchFamily="18" charset="0"/>
                <a:cs typeface="Times New Roman" panose="02020603050405020304" pitchFamily="18" charset="0"/>
              </a:rPr>
              <a:t>xp</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Front End                     : PHP</a:t>
            </a:r>
          </a:p>
          <a:p>
            <a:r>
              <a:rPr lang="en-IN" sz="2000" dirty="0">
                <a:latin typeface="Times New Roman" panose="02020603050405020304" pitchFamily="18" charset="0"/>
                <a:cs typeface="Times New Roman" panose="02020603050405020304" pitchFamily="18" charset="0"/>
              </a:rPr>
              <a:t>Back End                      : MySQL</a:t>
            </a:r>
          </a:p>
          <a:p>
            <a:r>
              <a:rPr lang="en-IN" sz="2000" dirty="0">
                <a:latin typeface="Times New Roman" panose="02020603050405020304" pitchFamily="18" charset="0"/>
                <a:cs typeface="Times New Roman" panose="02020603050405020304" pitchFamily="18" charset="0"/>
              </a:rPr>
              <a:t>Server                           :Apache</a:t>
            </a:r>
          </a:p>
          <a:p>
            <a:r>
              <a:rPr lang="en-IN" sz="2000" dirty="0">
                <a:latin typeface="Times New Roman" panose="02020603050405020304" pitchFamily="18" charset="0"/>
                <a:cs typeface="Times New Roman" panose="02020603050405020304" pitchFamily="18" charset="0"/>
              </a:rPr>
              <a:t>Software Used             :Adobe Dreamweaver </a:t>
            </a:r>
            <a:r>
              <a:rPr lang="en-IN" sz="2000" dirty="0" err="1">
                <a:latin typeface="Times New Roman" panose="02020603050405020304" pitchFamily="18" charset="0"/>
                <a:cs typeface="Times New Roman" panose="02020603050405020304" pitchFamily="18" charset="0"/>
              </a:rPr>
              <a:t>Wamp</a:t>
            </a:r>
            <a:r>
              <a:rPr lang="en-IN" sz="2000" dirty="0">
                <a:latin typeface="Times New Roman" panose="02020603050405020304" pitchFamily="18" charset="0"/>
                <a:cs typeface="Times New Roman" panose="02020603050405020304" pitchFamily="18" charset="0"/>
              </a:rPr>
              <a:t> Server 2.0</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121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347713" cy="609600"/>
          </a:xfrm>
        </p:spPr>
        <p:txBody>
          <a:bodyPr>
            <a:normAutofit fontScale="90000"/>
          </a:bodyPr>
          <a:lstStyle/>
          <a:p>
            <a:r>
              <a:rPr lang="en-IN" b="1" dirty="0"/>
              <a:t>PHP</a:t>
            </a:r>
            <a:r>
              <a:rPr lang="en-IN" dirty="0"/>
              <a:t/>
            </a:r>
            <a:br>
              <a:rPr lang="en-IN" dirty="0"/>
            </a:br>
            <a:endParaRPr lang="en-IN" dirty="0"/>
          </a:p>
        </p:txBody>
      </p:sp>
      <p:sp>
        <p:nvSpPr>
          <p:cNvPr id="3" name="Content Placeholder 2"/>
          <p:cNvSpPr>
            <a:spLocks noGrp="1"/>
          </p:cNvSpPr>
          <p:nvPr>
            <p:ph idx="1"/>
          </p:nvPr>
        </p:nvSpPr>
        <p:spPr>
          <a:xfrm>
            <a:off x="0" y="914400"/>
            <a:ext cx="9067800" cy="5943600"/>
          </a:xfrm>
        </p:spPr>
        <p:txBody>
          <a:bodyPr>
            <a:normAutofit/>
          </a:bodyPr>
          <a:lstStyle/>
          <a:p>
            <a:r>
              <a:rPr lang="en-IN" sz="2000" dirty="0">
                <a:latin typeface="Times New Roman" panose="02020603050405020304" pitchFamily="18" charset="0"/>
                <a:cs typeface="Times New Roman" panose="02020603050405020304" pitchFamily="18" charset="0"/>
              </a:rPr>
              <a:t>Hyper Text Pre-processor (PHP) is a server side scripting language that is used to create dynamic webpage, in the </a:t>
            </a:r>
            <a:r>
              <a:rPr lang="en-IN" sz="2000" dirty="0" err="1">
                <a:latin typeface="Times New Roman" panose="02020603050405020304" pitchFamily="18" charset="0"/>
                <a:cs typeface="Times New Roman" panose="02020603050405020304" pitchFamily="18" charset="0"/>
              </a:rPr>
              <a:t>php</a:t>
            </a:r>
            <a:r>
              <a:rPr lang="en-IN" sz="2000" dirty="0">
                <a:latin typeface="Times New Roman" panose="02020603050405020304" pitchFamily="18" charset="0"/>
                <a:cs typeface="Times New Roman" panose="02020603050405020304" pitchFamily="18" charset="0"/>
              </a:rPr>
              <a:t> acronym the p stands for personal home page which it was called </a:t>
            </a:r>
            <a:r>
              <a:rPr lang="en-IN" sz="2000" dirty="0" err="1">
                <a:latin typeface="Times New Roman" panose="02020603050405020304" pitchFamily="18" charset="0"/>
                <a:cs typeface="Times New Roman" panose="02020603050405020304" pitchFamily="18" charset="0"/>
              </a:rPr>
              <a:t>originaly.It</a:t>
            </a:r>
            <a:r>
              <a:rPr lang="en-IN" sz="2000" dirty="0">
                <a:latin typeface="Times New Roman" panose="02020603050405020304" pitchFamily="18" charset="0"/>
                <a:cs typeface="Times New Roman" panose="02020603050405020304" pitchFamily="18" charset="0"/>
              </a:rPr>
              <a:t> was created the Spanish programmer </a:t>
            </a:r>
            <a:r>
              <a:rPr lang="en-IN" sz="2000" dirty="0" err="1">
                <a:latin typeface="Times New Roman" panose="02020603050405020304" pitchFamily="18" charset="0"/>
                <a:cs typeface="Times New Roman" panose="02020603050405020304" pitchFamily="18" charset="0"/>
              </a:rPr>
              <a:t>Rasmus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lerdors</a:t>
            </a:r>
            <a:r>
              <a:rPr lang="en-IN" sz="2000" dirty="0">
                <a:latin typeface="Times New Roman" panose="02020603050405020304" pitchFamily="18" charset="0"/>
                <a:cs typeface="Times New Roman" panose="02020603050405020304" pitchFamily="18" charset="0"/>
              </a:rPr>
              <a:t>, in the year 1995 an it was called Personal  Home Page.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800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MySQL</a:t>
            </a:r>
            <a:r>
              <a:rPr lang="en-IN" dirty="0"/>
              <a:t/>
            </a:r>
            <a:br>
              <a:rPr lang="en-IN" dirty="0"/>
            </a:br>
            <a:endParaRPr lang="en-IN" dirty="0"/>
          </a:p>
        </p:txBody>
      </p:sp>
      <p:sp>
        <p:nvSpPr>
          <p:cNvPr id="3" name="Content Placeholder 2"/>
          <p:cNvSpPr>
            <a:spLocks noGrp="1"/>
          </p:cNvSpPr>
          <p:nvPr>
            <p:ph idx="1"/>
          </p:nvPr>
        </p:nvSpPr>
        <p:spPr>
          <a:xfrm>
            <a:off x="76200" y="1371600"/>
            <a:ext cx="8991600" cy="5486400"/>
          </a:xfrm>
        </p:spPr>
        <p:txBody>
          <a:bodyPr>
            <a:normAutofit/>
          </a:bodyPr>
          <a:lstStyle/>
          <a:p>
            <a:pPr lvl="0"/>
            <a:r>
              <a:rPr lang="en-IN" sz="2000" dirty="0">
                <a:latin typeface="Times New Roman" panose="02020603050405020304" pitchFamily="18" charset="0"/>
                <a:cs typeface="Times New Roman" panose="02020603050405020304" pitchFamily="18" charset="0"/>
              </a:rPr>
              <a:t>MySQL is a database system used on the web</a:t>
            </a:r>
          </a:p>
          <a:p>
            <a:pPr lvl="0"/>
            <a:r>
              <a:rPr lang="en-IN" sz="2000" dirty="0">
                <a:latin typeface="Times New Roman" panose="02020603050405020304" pitchFamily="18" charset="0"/>
                <a:cs typeface="Times New Roman" panose="02020603050405020304" pitchFamily="18" charset="0"/>
              </a:rPr>
              <a:t>MySQL is a database system that runs on a server</a:t>
            </a:r>
          </a:p>
          <a:p>
            <a:pPr lvl="0"/>
            <a:r>
              <a:rPr lang="en-IN" sz="2000" dirty="0">
                <a:latin typeface="Times New Roman" panose="02020603050405020304" pitchFamily="18" charset="0"/>
                <a:cs typeface="Times New Roman" panose="02020603050405020304" pitchFamily="18" charset="0"/>
              </a:rPr>
              <a:t>MySQL is ideal for both small and large applications</a:t>
            </a:r>
          </a:p>
          <a:p>
            <a:pPr lvl="0"/>
            <a:r>
              <a:rPr lang="en-IN" sz="2000" dirty="0">
                <a:latin typeface="Times New Roman" panose="02020603050405020304" pitchFamily="18" charset="0"/>
                <a:cs typeface="Times New Roman" panose="02020603050405020304" pitchFamily="18" charset="0"/>
              </a:rPr>
              <a:t>MySQL is very fast, reliable, and easy to use</a:t>
            </a:r>
          </a:p>
          <a:p>
            <a:pPr lvl="0"/>
            <a:r>
              <a:rPr lang="en-IN" sz="2000" dirty="0">
                <a:latin typeface="Times New Roman" panose="02020603050405020304" pitchFamily="18" charset="0"/>
                <a:cs typeface="Times New Roman" panose="02020603050405020304" pitchFamily="18" charset="0"/>
              </a:rPr>
              <a:t>MySQL uses standard SQL</a:t>
            </a:r>
          </a:p>
          <a:p>
            <a:pPr lvl="0"/>
            <a:r>
              <a:rPr lang="en-IN" sz="2000" dirty="0">
                <a:latin typeface="Times New Roman" panose="02020603050405020304" pitchFamily="18" charset="0"/>
                <a:cs typeface="Times New Roman" panose="02020603050405020304" pitchFamily="18" charset="0"/>
              </a:rPr>
              <a:t>MySQL compiles on a number of platforms</a:t>
            </a:r>
          </a:p>
          <a:p>
            <a:pPr lvl="0"/>
            <a:r>
              <a:rPr lang="en-IN" sz="2000" dirty="0">
                <a:latin typeface="Times New Roman" panose="02020603050405020304" pitchFamily="18" charset="0"/>
                <a:cs typeface="Times New Roman" panose="02020603050405020304" pitchFamily="18" charset="0"/>
              </a:rPr>
              <a:t>MySQL is free to download and use</a:t>
            </a:r>
          </a:p>
          <a:p>
            <a:pPr lvl="0"/>
            <a:r>
              <a:rPr lang="en-IN" sz="2000" dirty="0">
                <a:latin typeface="Times New Roman" panose="02020603050405020304" pitchFamily="18" charset="0"/>
                <a:cs typeface="Times New Roman" panose="02020603050405020304" pitchFamily="18" charset="0"/>
              </a:rPr>
              <a:t>MySQL is developed, distributed, and supported by Oracle Corporation</a:t>
            </a:r>
          </a:p>
          <a:p>
            <a:pPr lvl="0"/>
            <a:r>
              <a:rPr lang="en-IN" sz="2000" dirty="0">
                <a:latin typeface="Times New Roman" panose="02020603050405020304" pitchFamily="18" charset="0"/>
                <a:cs typeface="Times New Roman" panose="02020603050405020304" pitchFamily="18" charset="0"/>
              </a:rPr>
              <a:t>MySQL is named after co-founder Monty </a:t>
            </a:r>
            <a:r>
              <a:rPr lang="en-IN" sz="2000" dirty="0" smtClean="0">
                <a:latin typeface="Times New Roman" panose="02020603050405020304" pitchFamily="18" charset="0"/>
                <a:cs typeface="Times New Roman" panose="02020603050405020304" pitchFamily="18" charset="0"/>
              </a:rPr>
              <a:t>Wideness's daughter: My</a:t>
            </a: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The data in a MySQL database are stored in tables. A table is a collection of related data, and it consists of column and rows.</a:t>
            </a:r>
          </a:p>
          <a:p>
            <a:endParaRPr lang="en-IN" dirty="0"/>
          </a:p>
        </p:txBody>
      </p:sp>
    </p:spTree>
    <p:extLst>
      <p:ext uri="{BB962C8B-B14F-4D97-AF65-F5344CB8AC3E}">
        <p14:creationId xmlns:p14="http://schemas.microsoft.com/office/powerpoint/2010/main" val="21684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About </a:t>
            </a:r>
            <a:r>
              <a:rPr lang="en-IN" b="1" dirty="0" err="1"/>
              <a:t>Wamp</a:t>
            </a:r>
            <a:r>
              <a:rPr lang="en-IN" b="1" dirty="0"/>
              <a:t> Server</a:t>
            </a:r>
            <a:r>
              <a:rPr lang="en-IN" dirty="0"/>
              <a:t/>
            </a:r>
            <a:br>
              <a:rPr lang="en-IN" dirty="0"/>
            </a:br>
            <a:endParaRPr lang="en-IN" dirty="0"/>
          </a:p>
        </p:txBody>
      </p:sp>
      <p:sp>
        <p:nvSpPr>
          <p:cNvPr id="3" name="Content Placeholder 2"/>
          <p:cNvSpPr>
            <a:spLocks noGrp="1"/>
          </p:cNvSpPr>
          <p:nvPr>
            <p:ph idx="1"/>
          </p:nvPr>
        </p:nvSpPr>
        <p:spPr/>
        <p:txBody>
          <a:bodyPr/>
          <a:lstStyle/>
          <a:p>
            <a:r>
              <a:rPr lang="en-IN" sz="2000" dirty="0" err="1">
                <a:latin typeface="Times New Roman" panose="02020603050405020304" pitchFamily="18" charset="0"/>
                <a:cs typeface="Times New Roman" panose="02020603050405020304" pitchFamily="18" charset="0"/>
              </a:rPr>
              <a:t>WampServer</a:t>
            </a:r>
            <a:r>
              <a:rPr lang="en-IN" sz="2000" dirty="0">
                <a:latin typeface="Times New Roman" panose="02020603050405020304" pitchFamily="18" charset="0"/>
                <a:cs typeface="Times New Roman" panose="02020603050405020304" pitchFamily="18" charset="0"/>
              </a:rPr>
              <a:t> refers to a software stack for the Microsoft Windows Operating System, created by </a:t>
            </a:r>
            <a:r>
              <a:rPr lang="en-IN" sz="2000" dirty="0" err="1">
                <a:latin typeface="Times New Roman" panose="02020603050405020304" pitchFamily="18" charset="0"/>
                <a:cs typeface="Times New Roman" panose="02020603050405020304" pitchFamily="18" charset="0"/>
              </a:rPr>
              <a:t>Romain</a:t>
            </a:r>
            <a:r>
              <a:rPr lang="en-IN" sz="2000" dirty="0">
                <a:latin typeface="Times New Roman" panose="02020603050405020304" pitchFamily="18" charset="0"/>
                <a:cs typeface="Times New Roman" panose="02020603050405020304" pitchFamily="18" charset="0"/>
              </a:rPr>
              <a:t> Bourdon and consisting of the Apache web, </a:t>
            </a:r>
            <a:r>
              <a:rPr lang="en-IN" sz="2000" dirty="0" err="1">
                <a:latin typeface="Times New Roman" panose="02020603050405020304" pitchFamily="18" charset="0"/>
                <a:cs typeface="Times New Roman" panose="02020603050405020304" pitchFamily="18" charset="0"/>
              </a:rPr>
              <a:t>OpenSSL</a:t>
            </a:r>
            <a:r>
              <a:rPr lang="en-IN" sz="2000" dirty="0">
                <a:latin typeface="Times New Roman" panose="02020603050405020304" pitchFamily="18" charset="0"/>
                <a:cs typeface="Times New Roman" panose="02020603050405020304" pitchFamily="18" charset="0"/>
              </a:rPr>
              <a:t> for SSL support, MySQL database and PHP programming language.</a:t>
            </a:r>
          </a:p>
          <a:p>
            <a:endParaRPr lang="en-IN" dirty="0"/>
          </a:p>
        </p:txBody>
      </p:sp>
    </p:spTree>
    <p:extLst>
      <p:ext uri="{BB962C8B-B14F-4D97-AF65-F5344CB8AC3E}">
        <p14:creationId xmlns:p14="http://schemas.microsoft.com/office/powerpoint/2010/main" val="254704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Bugzilla</a:t>
            </a:r>
            <a:r>
              <a:rPr lang="en-IN" dirty="0"/>
              <a:t/>
            </a:r>
            <a:br>
              <a:rPr lang="en-IN" dirty="0"/>
            </a:br>
            <a:endParaRPr lang="en-IN" dirty="0"/>
          </a:p>
        </p:txBody>
      </p:sp>
      <p:sp>
        <p:nvSpPr>
          <p:cNvPr id="3" name="Content Placeholder 2"/>
          <p:cNvSpPr>
            <a:spLocks noGrp="1"/>
          </p:cNvSpPr>
          <p:nvPr>
            <p:ph idx="1"/>
          </p:nvPr>
        </p:nvSpPr>
        <p:spPr/>
        <p:txBody>
          <a:bodyPr/>
          <a:lstStyle/>
          <a:p>
            <a:r>
              <a:rPr lang="en-IN" sz="2000" dirty="0" smtClean="0">
                <a:latin typeface="Times New Roman" panose="02020603050405020304" pitchFamily="18" charset="0"/>
                <a:cs typeface="Times New Roman" panose="02020603050405020304" pitchFamily="18" charset="0"/>
              </a:rPr>
              <a:t>Bugzilla is an open source bug tracking system that allows developers effectively to keep track of outstanding problems with their product</a:t>
            </a:r>
          </a:p>
          <a:p>
            <a:r>
              <a:rPr lang="en-IN" sz="2000" dirty="0" smtClean="0">
                <a:latin typeface="Times New Roman" panose="02020603050405020304" pitchFamily="18" charset="0"/>
                <a:cs typeface="Times New Roman" panose="02020603050405020304" pitchFamily="18" charset="0"/>
              </a:rPr>
              <a:t>Features</a:t>
            </a:r>
          </a:p>
          <a:p>
            <a:r>
              <a:rPr lang="en-IN" sz="2000" dirty="0" smtClean="0">
                <a:latin typeface="Times New Roman" panose="02020603050405020304" pitchFamily="18" charset="0"/>
                <a:cs typeface="Times New Roman" panose="02020603050405020304" pitchFamily="18" charset="0"/>
              </a:rPr>
              <a:t>Advanced search capabilities</a:t>
            </a:r>
          </a:p>
          <a:p>
            <a:r>
              <a:rPr lang="en-IN" sz="2000" dirty="0" smtClean="0">
                <a:latin typeface="Times New Roman" panose="02020603050405020304" pitchFamily="18" charset="0"/>
                <a:cs typeface="Times New Roman" panose="02020603050405020304" pitchFamily="18" charset="0"/>
              </a:rPr>
              <a:t>E-mail Notification</a:t>
            </a:r>
          </a:p>
          <a:p>
            <a:r>
              <a:rPr lang="en-IN" sz="2000" dirty="0" smtClean="0">
                <a:latin typeface="Times New Roman" panose="02020603050405020304" pitchFamily="18" charset="0"/>
                <a:cs typeface="Times New Roman" panose="02020603050405020304" pitchFamily="18" charset="0"/>
              </a:rPr>
              <a:t>Time tracking</a:t>
            </a:r>
          </a:p>
          <a:p>
            <a:r>
              <a:rPr lang="en-IN" sz="2000" dirty="0" smtClean="0">
                <a:latin typeface="Times New Roman" panose="02020603050405020304" pitchFamily="18" charset="0"/>
                <a:cs typeface="Times New Roman" panose="02020603050405020304" pitchFamily="18" charset="0"/>
              </a:rPr>
              <a:t>Customization</a:t>
            </a:r>
            <a:endParaRPr lang="en-IN" dirty="0"/>
          </a:p>
          <a:p>
            <a:endParaRPr lang="en-IN" dirty="0"/>
          </a:p>
        </p:txBody>
      </p:sp>
    </p:spTree>
    <p:extLst>
      <p:ext uri="{BB962C8B-B14F-4D97-AF65-F5344CB8AC3E}">
        <p14:creationId xmlns:p14="http://schemas.microsoft.com/office/powerpoint/2010/main" val="2533944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347713" cy="609600"/>
          </a:xfrm>
        </p:spPr>
        <p:txBody>
          <a:bodyPr>
            <a:normAutofit fontScale="90000"/>
          </a:bodyPr>
          <a:lstStyle/>
          <a:p>
            <a:r>
              <a:rPr lang="en-IN" b="1" dirty="0"/>
              <a:t>TABLE DESIGN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955175"/>
              </p:ext>
            </p:extLst>
          </p:nvPr>
        </p:nvGraphicFramePr>
        <p:xfrm>
          <a:off x="0" y="1905000"/>
          <a:ext cx="9067798" cy="1752600"/>
        </p:xfrm>
        <a:graphic>
          <a:graphicData uri="http://schemas.openxmlformats.org/drawingml/2006/table">
            <a:tbl>
              <a:tblPr firstRow="1" firstCol="1" bandRow="1">
                <a:tableStyleId>{5C22544A-7EE6-4342-B048-85BDC9FD1C3A}</a:tableStyleId>
              </a:tblPr>
              <a:tblGrid>
                <a:gridCol w="2219439"/>
                <a:gridCol w="2219439"/>
                <a:gridCol w="2219439"/>
                <a:gridCol w="2409481"/>
              </a:tblGrid>
              <a:tr h="43815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150">
                <a:tc>
                  <a:txBody>
                    <a:bodyPr/>
                    <a:lstStyle/>
                    <a:p>
                      <a:pPr>
                        <a:lnSpc>
                          <a:spcPct val="107000"/>
                        </a:lnSpc>
                        <a:spcAft>
                          <a:spcPts val="0"/>
                        </a:spcAft>
                      </a:pPr>
                      <a:r>
                        <a:rPr lang="en-IN" sz="1200">
                          <a:effectLst/>
                        </a:rPr>
                        <a:t>Event 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150">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150">
                <a:tc>
                  <a:txBody>
                    <a:bodyPr/>
                    <a:lstStyle/>
                    <a:p>
                      <a:pPr>
                        <a:lnSpc>
                          <a:spcPct val="107000"/>
                        </a:lnSpc>
                        <a:spcAft>
                          <a:spcPts val="0"/>
                        </a:spcAft>
                      </a:pPr>
                      <a:r>
                        <a:rPr lang="en-IN" sz="1200">
                          <a:effectLst/>
                        </a:rPr>
                        <a:t>No-of-Student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Total student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52400" y="762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Tbl_EventRegistration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Event_id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96142114"/>
              </p:ext>
            </p:extLst>
          </p:nvPr>
        </p:nvGraphicFramePr>
        <p:xfrm>
          <a:off x="34961" y="4572000"/>
          <a:ext cx="9109039" cy="2209799"/>
        </p:xfrm>
        <a:graphic>
          <a:graphicData uri="http://schemas.openxmlformats.org/drawingml/2006/table">
            <a:tbl>
              <a:tblPr firstRow="1" firstCol="1" bandRow="1">
                <a:tableStyleId>{5C22544A-7EE6-4342-B048-85BDC9FD1C3A}</a:tableStyleId>
              </a:tblPr>
              <a:tblGrid>
                <a:gridCol w="2195677"/>
                <a:gridCol w="2195677"/>
                <a:gridCol w="2195677"/>
                <a:gridCol w="2522008"/>
              </a:tblGrid>
              <a:tr h="313331">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331">
                <a:tc>
                  <a:txBody>
                    <a:bodyPr/>
                    <a:lstStyle/>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331">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Name of the hospital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144">
                <a:tc>
                  <a:txBody>
                    <a:bodyPr/>
                    <a:lstStyle/>
                    <a:p>
                      <a:pPr>
                        <a:lnSpc>
                          <a:spcPct val="107000"/>
                        </a:lnSpc>
                        <a:spcAft>
                          <a:spcPts val="0"/>
                        </a:spcAft>
                      </a:pPr>
                      <a:r>
                        <a:rPr lang="en-IN" sz="12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Address of the hospital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331">
                <a:tc>
                  <a:txBody>
                    <a:bodyPr/>
                    <a:lstStyle/>
                    <a:p>
                      <a:pPr>
                        <a:lnSpc>
                          <a:spcPct val="107000"/>
                        </a:lnSpc>
                        <a:spcAft>
                          <a:spcPts val="0"/>
                        </a:spcAft>
                      </a:pPr>
                      <a:r>
                        <a:rPr lang="en-IN" sz="1200">
                          <a:effectLst/>
                        </a:rPr>
                        <a:t>Regdate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Contact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331">
                <a:tc>
                  <a:txBody>
                    <a:bodyPr/>
                    <a:lstStyle/>
                    <a:p>
                      <a:pPr>
                        <a:lnSpc>
                          <a:spcPct val="107000"/>
                        </a:lnSpc>
                        <a:spcAft>
                          <a:spcPts val="0"/>
                        </a:spcAft>
                      </a:pPr>
                      <a:r>
                        <a:rPr lang="en-IN" sz="1200">
                          <a:effectLst/>
                        </a:rPr>
                        <a:t>TechFestdate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Email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0" y="3886200"/>
            <a:ext cx="9829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tbl_TechFestRegistration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TechFestReg_id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8897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8848272"/>
              </p:ext>
            </p:extLst>
          </p:nvPr>
        </p:nvGraphicFramePr>
        <p:xfrm>
          <a:off x="-1" y="1050519"/>
          <a:ext cx="9144000" cy="1198968"/>
        </p:xfrm>
        <a:graphic>
          <a:graphicData uri="http://schemas.openxmlformats.org/drawingml/2006/table">
            <a:tbl>
              <a:tblPr firstRow="1" firstCol="1" bandRow="1">
                <a:tableStyleId>{5C22544A-7EE6-4342-B048-85BDC9FD1C3A}</a:tableStyleId>
              </a:tblPr>
              <a:tblGrid>
                <a:gridCol w="2204104"/>
                <a:gridCol w="2204104"/>
                <a:gridCol w="2204104"/>
                <a:gridCol w="2531688"/>
              </a:tblGrid>
              <a:tr h="399656">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656">
                <a:tc>
                  <a:txBody>
                    <a:bodyPr/>
                    <a:lstStyle/>
                    <a:p>
                      <a:pPr>
                        <a:lnSpc>
                          <a:spcPct val="107000"/>
                        </a:lnSpc>
                        <a:spcAft>
                          <a:spcPts val="0"/>
                        </a:spcAft>
                      </a:pPr>
                      <a:r>
                        <a:rPr lang="en-IN" sz="1200" dirty="0" err="1">
                          <a:effectLst/>
                        </a:rPr>
                        <a:t>TechFestEvent_id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Organ_id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656">
                <a:tc>
                  <a:txBody>
                    <a:bodyPr/>
                    <a:lstStyle/>
                    <a:p>
                      <a:pPr>
                        <a:lnSpc>
                          <a:spcPct val="107000"/>
                        </a:lnSpc>
                        <a:spcAft>
                          <a:spcPts val="0"/>
                        </a:spcAft>
                      </a:pPr>
                      <a:r>
                        <a:rPr lang="en-IN" sz="1200">
                          <a:effectLst/>
                        </a:rPr>
                        <a:t>TechFestReg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Tech Fest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ext Box 8"/>
          <p:cNvSpPr txBox="1">
            <a:spLocks noChangeArrowheads="1"/>
          </p:cNvSpPr>
          <p:nvPr/>
        </p:nvSpPr>
        <p:spPr bwMode="auto">
          <a:xfrm>
            <a:off x="5729288" y="3963988"/>
            <a:ext cx="3959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 name="Text Box 7"/>
          <p:cNvSpPr txBox="1">
            <a:spLocks noChangeArrowheads="1"/>
          </p:cNvSpPr>
          <p:nvPr/>
        </p:nvSpPr>
        <p:spPr bwMode="auto">
          <a:xfrm>
            <a:off x="7300913" y="4198938"/>
            <a:ext cx="2514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7" name="Text Box 6"/>
          <p:cNvSpPr txBox="1">
            <a:spLocks noChangeArrowheads="1"/>
          </p:cNvSpPr>
          <p:nvPr/>
        </p:nvSpPr>
        <p:spPr bwMode="auto">
          <a:xfrm>
            <a:off x="7300913" y="4478338"/>
            <a:ext cx="2438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8" name="Text Box 5"/>
          <p:cNvSpPr txBox="1">
            <a:spLocks noChangeArrowheads="1"/>
          </p:cNvSpPr>
          <p:nvPr/>
        </p:nvSpPr>
        <p:spPr bwMode="auto">
          <a:xfrm>
            <a:off x="7300913" y="4835525"/>
            <a:ext cx="2562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9" name="Text Box 4"/>
          <p:cNvSpPr txBox="1">
            <a:spLocks noChangeArrowheads="1"/>
          </p:cNvSpPr>
          <p:nvPr/>
        </p:nvSpPr>
        <p:spPr bwMode="auto">
          <a:xfrm>
            <a:off x="7300913" y="5129213"/>
            <a:ext cx="2562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10" name="Text Box 3"/>
          <p:cNvSpPr txBox="1">
            <a:spLocks noChangeArrowheads="1"/>
          </p:cNvSpPr>
          <p:nvPr/>
        </p:nvSpPr>
        <p:spPr bwMode="auto">
          <a:xfrm>
            <a:off x="7348538" y="5440363"/>
            <a:ext cx="2514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11" name="Text Box 2"/>
          <p:cNvSpPr txBox="1">
            <a:spLocks noChangeArrowheads="1"/>
          </p:cNvSpPr>
          <p:nvPr/>
        </p:nvSpPr>
        <p:spPr bwMode="auto">
          <a:xfrm>
            <a:off x="7348538" y="5791200"/>
            <a:ext cx="2438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12" name="Text Box 1"/>
          <p:cNvSpPr txBox="1">
            <a:spLocks noChangeArrowheads="1"/>
          </p:cNvSpPr>
          <p:nvPr/>
        </p:nvSpPr>
        <p:spPr bwMode="auto">
          <a:xfrm>
            <a:off x="7421563" y="6084888"/>
            <a:ext cx="23653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endParaRPr lang="en-IN"/>
          </a:p>
        </p:txBody>
      </p:sp>
      <p:sp>
        <p:nvSpPr>
          <p:cNvPr id="13" name="Rectangle 9"/>
          <p:cNvSpPr>
            <a:spLocks noChangeArrowheads="1"/>
          </p:cNvSpPr>
          <p:nvPr/>
        </p:nvSpPr>
        <p:spPr bwMode="auto">
          <a:xfrm>
            <a:off x="1614488" y="3138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8"/>
          <p:cNvSpPr>
            <a:spLocks noChangeArrowheads="1"/>
          </p:cNvSpPr>
          <p:nvPr/>
        </p:nvSpPr>
        <p:spPr bwMode="auto">
          <a:xfrm>
            <a:off x="762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Tbl_TechFestEvent</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TehFestEvent_id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118108357"/>
              </p:ext>
            </p:extLst>
          </p:nvPr>
        </p:nvGraphicFramePr>
        <p:xfrm>
          <a:off x="0" y="3709892"/>
          <a:ext cx="9143999" cy="1652684"/>
        </p:xfrm>
        <a:graphic>
          <a:graphicData uri="http://schemas.openxmlformats.org/drawingml/2006/table">
            <a:tbl>
              <a:tblPr firstRow="1" firstCol="1" bandRow="1">
                <a:tableStyleId>{5C22544A-7EE6-4342-B048-85BDC9FD1C3A}</a:tableStyleId>
              </a:tblPr>
              <a:tblGrid>
                <a:gridCol w="2139358"/>
                <a:gridCol w="2139358"/>
                <a:gridCol w="2139358"/>
                <a:gridCol w="2725925"/>
              </a:tblGrid>
              <a:tr h="413171">
                <a:tc>
                  <a:txBody>
                    <a:bodyPr/>
                    <a:lstStyle/>
                    <a:p>
                      <a:pPr>
                        <a:lnSpc>
                          <a:spcPct val="107000"/>
                        </a:lnSpc>
                        <a:spcAft>
                          <a:spcPts val="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171">
                <a:tc>
                  <a:txBody>
                    <a:bodyPr/>
                    <a:lstStyle/>
                    <a:p>
                      <a:pPr>
                        <a:lnSpc>
                          <a:spcPct val="107000"/>
                        </a:lnSpc>
                        <a:spcAft>
                          <a:spcPts val="0"/>
                        </a:spcAft>
                      </a:pPr>
                      <a:r>
                        <a:rPr lang="en-IN" sz="1200">
                          <a:effectLst/>
                        </a:rPr>
                        <a:t>Venue_id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171">
                <a:tc>
                  <a:txBody>
                    <a:bodyPr/>
                    <a:lstStyle/>
                    <a:p>
                      <a:pPr>
                        <a:lnSpc>
                          <a:spcPct val="107000"/>
                        </a:lnSpc>
                        <a:spcAft>
                          <a:spcPts val="0"/>
                        </a:spcAft>
                      </a:pPr>
                      <a:r>
                        <a:rPr lang="en-IN" sz="1200">
                          <a:effectLst/>
                        </a:rPr>
                        <a:t>TechFestEvent_id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171">
                <a:tc>
                  <a:txBody>
                    <a:bodyPr/>
                    <a:lstStyle/>
                    <a:p>
                      <a:pPr>
                        <a:lnSpc>
                          <a:spcPct val="107000"/>
                        </a:lnSpc>
                        <a:spcAft>
                          <a:spcPts val="0"/>
                        </a:spcAft>
                      </a:pPr>
                      <a:r>
                        <a:rPr lang="en-IN" sz="1200">
                          <a:effectLst/>
                        </a:rPr>
                        <a:t>Venue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Venue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6" name="Rectangle 19"/>
          <p:cNvSpPr>
            <a:spLocks noChangeArrowheads="1"/>
          </p:cNvSpPr>
          <p:nvPr/>
        </p:nvSpPr>
        <p:spPr bwMode="auto">
          <a:xfrm>
            <a:off x="125104" y="2617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Tbl_Venue</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venue_id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631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00177963"/>
              </p:ext>
            </p:extLst>
          </p:nvPr>
        </p:nvGraphicFramePr>
        <p:xfrm>
          <a:off x="0" y="990600"/>
          <a:ext cx="9144000" cy="1143000"/>
        </p:xfrm>
        <a:graphic>
          <a:graphicData uri="http://schemas.openxmlformats.org/drawingml/2006/table">
            <a:tbl>
              <a:tblPr firstRow="1" firstCol="1" bandRow="1">
                <a:tableStyleId>{5C22544A-7EE6-4342-B048-85BDC9FD1C3A}</a:tableStyleId>
              </a:tblPr>
              <a:tblGrid>
                <a:gridCol w="2204104"/>
                <a:gridCol w="2204104"/>
                <a:gridCol w="2204104"/>
                <a:gridCol w="2531688"/>
              </a:tblGrid>
              <a:tr h="28575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a:effectLst/>
                        </a:rPr>
                        <a:t>Accomadation_id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a:effectLst/>
                        </a:rPr>
                        <a:t>Venue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Venue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Gender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957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Tbl_Accomadation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Accomadation_id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16494800"/>
              </p:ext>
            </p:extLst>
          </p:nvPr>
        </p:nvGraphicFramePr>
        <p:xfrm>
          <a:off x="29568" y="3352800"/>
          <a:ext cx="9114432" cy="1676400"/>
        </p:xfrm>
        <a:graphic>
          <a:graphicData uri="http://schemas.openxmlformats.org/drawingml/2006/table">
            <a:tbl>
              <a:tblPr firstRow="1" firstCol="1" bandRow="1">
                <a:tableStyleId>{5C22544A-7EE6-4342-B048-85BDC9FD1C3A}</a:tableStyleId>
              </a:tblPr>
              <a:tblGrid>
                <a:gridCol w="2278608"/>
                <a:gridCol w="2278608"/>
                <a:gridCol w="2278608"/>
                <a:gridCol w="2278608"/>
              </a:tblGrid>
              <a:tr h="335280">
                <a:tc>
                  <a:txBody>
                    <a:bodyPr/>
                    <a:lstStyle/>
                    <a:p>
                      <a:pPr>
                        <a:lnSpc>
                          <a:spcPct val="107000"/>
                        </a:lnSpc>
                        <a:spcAft>
                          <a:spcPts val="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80">
                <a:tc>
                  <a:txBody>
                    <a:bodyPr/>
                    <a:lstStyle/>
                    <a:p>
                      <a:pPr>
                        <a:lnSpc>
                          <a:spcPct val="107000"/>
                        </a:lnSpc>
                        <a:spcAft>
                          <a:spcPts val="0"/>
                        </a:spcAft>
                      </a:pPr>
                      <a:r>
                        <a:rPr lang="en-IN" sz="1200">
                          <a:effectLst/>
                        </a:rPr>
                        <a:t>Food_id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80">
                <a:tc>
                  <a:txBody>
                    <a:bodyPr/>
                    <a:lstStyle/>
                    <a:p>
                      <a:pPr>
                        <a:lnSpc>
                          <a:spcPct val="107000"/>
                        </a:lnSpc>
                        <a:spcAft>
                          <a:spcPts val="0"/>
                        </a:spcAft>
                      </a:pPr>
                      <a:r>
                        <a:rPr lang="en-IN" sz="1200">
                          <a:effectLst/>
                        </a:rPr>
                        <a:t>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Food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80">
                <a:tc>
                  <a:txBody>
                    <a:bodyPr/>
                    <a:lstStyle/>
                    <a:p>
                      <a:pPr>
                        <a:lnSpc>
                          <a:spcPct val="107000"/>
                        </a:lnSpc>
                        <a:spcAft>
                          <a:spcPts val="0"/>
                        </a:spcAft>
                      </a:pPr>
                      <a:r>
                        <a:rPr lang="en-IN" sz="12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Veg or Non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80">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Food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2957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Tbl_Food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80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203200"/>
            <a:ext cx="6347713" cy="711200"/>
          </a:xfrm>
        </p:spPr>
        <p:txBody>
          <a:bodyPr/>
          <a:lstStyle/>
          <a:p>
            <a:r>
              <a:rPr lang="en-IN" dirty="0"/>
              <a:t>A</a:t>
            </a:r>
            <a:r>
              <a:rPr lang="en-IN" dirty="0" smtClean="0"/>
              <a:t>bstract</a:t>
            </a:r>
            <a:endParaRPr lang="en-IN" dirty="0"/>
          </a:p>
        </p:txBody>
      </p:sp>
      <p:sp>
        <p:nvSpPr>
          <p:cNvPr id="3" name="Content Placeholder 2"/>
          <p:cNvSpPr>
            <a:spLocks noGrp="1"/>
          </p:cNvSpPr>
          <p:nvPr>
            <p:ph idx="1"/>
          </p:nvPr>
        </p:nvSpPr>
        <p:spPr>
          <a:xfrm>
            <a:off x="457200" y="914400"/>
            <a:ext cx="8229600" cy="5867400"/>
          </a:xfrm>
        </p:spPr>
        <p:txBody>
          <a:bodyPr>
            <a:noAutofit/>
          </a:bodyPr>
          <a:lstStyle/>
          <a:p>
            <a:r>
              <a:rPr lang="en-IN" sz="2000" dirty="0">
                <a:latin typeface="Times New Roman" panose="02020603050405020304" pitchFamily="18" charset="0"/>
                <a:cs typeface="Times New Roman" panose="02020603050405020304" pitchFamily="18" charset="0"/>
              </a:rPr>
              <a:t>Tech Fest Management System online registration web page. In Tech Fest we have 5 Admin </a:t>
            </a:r>
          </a:p>
          <a:p>
            <a:pPr lvl="0" fontAlgn="base"/>
            <a:r>
              <a:rPr lang="en-IN" sz="2000" dirty="0">
                <a:latin typeface="Times New Roman" panose="02020603050405020304" pitchFamily="18" charset="0"/>
                <a:cs typeface="Times New Roman" panose="02020603050405020304" pitchFamily="18" charset="0"/>
              </a:rPr>
              <a:t>ADMIN </a:t>
            </a:r>
          </a:p>
          <a:p>
            <a:pPr lvl="0" fontAlgn="base"/>
            <a:r>
              <a:rPr lang="en-IN" sz="2000" dirty="0">
                <a:latin typeface="Times New Roman" panose="02020603050405020304" pitchFamily="18" charset="0"/>
                <a:cs typeface="Times New Roman" panose="02020603050405020304" pitchFamily="18" charset="0"/>
              </a:rPr>
              <a:t>COLLEGE </a:t>
            </a:r>
          </a:p>
          <a:p>
            <a:pPr lvl="0" fontAlgn="base"/>
            <a:r>
              <a:rPr lang="en-IN" sz="2000" dirty="0">
                <a:latin typeface="Times New Roman" panose="02020603050405020304" pitchFamily="18" charset="0"/>
                <a:cs typeface="Times New Roman" panose="02020603050405020304" pitchFamily="18" charset="0"/>
              </a:rPr>
              <a:t>STUDENT </a:t>
            </a:r>
          </a:p>
          <a:p>
            <a:pPr lvl="0" fontAlgn="base"/>
            <a:r>
              <a:rPr lang="en-IN" sz="2000" dirty="0">
                <a:latin typeface="Times New Roman" panose="02020603050405020304" pitchFamily="18" charset="0"/>
                <a:cs typeface="Times New Roman" panose="02020603050405020304" pitchFamily="18" charset="0"/>
              </a:rPr>
              <a:t>EVENT HEAD </a:t>
            </a:r>
          </a:p>
          <a:p>
            <a:pPr lvl="0" fontAlgn="base"/>
            <a:r>
              <a:rPr lang="en-IN" sz="2000" dirty="0">
                <a:latin typeface="Times New Roman" panose="02020603050405020304" pitchFamily="18" charset="0"/>
                <a:cs typeface="Times New Roman" panose="02020603050405020304" pitchFamily="18" charset="0"/>
              </a:rPr>
              <a:t>GUEST USER </a:t>
            </a:r>
          </a:p>
          <a:p>
            <a:r>
              <a:rPr lang="en-IN" sz="2000" u="sng" dirty="0">
                <a:latin typeface="Times New Roman" panose="02020603050405020304" pitchFamily="18" charset="0"/>
                <a:cs typeface="Times New Roman" panose="02020603050405020304" pitchFamily="18" charset="0"/>
              </a:rPr>
              <a:t>ADMIN </a:t>
            </a:r>
          </a:p>
          <a:p>
            <a:r>
              <a:rPr lang="en-IN" sz="2000" dirty="0">
                <a:latin typeface="Times New Roman" panose="02020603050405020304" pitchFamily="18" charset="0"/>
                <a:cs typeface="Times New Roman" panose="02020603050405020304" pitchFamily="18" charset="0"/>
              </a:rPr>
              <a:t>Admin is </a:t>
            </a:r>
            <a:r>
              <a:rPr lang="en-IN" sz="2000" dirty="0" smtClean="0">
                <a:latin typeface="Times New Roman" panose="02020603050405020304" pitchFamily="18" charset="0"/>
                <a:cs typeface="Times New Roman" panose="02020603050405020304" pitchFamily="18" charset="0"/>
              </a:rPr>
              <a:t>Ilahia </a:t>
            </a:r>
            <a:r>
              <a:rPr lang="en-IN" sz="2000" dirty="0">
                <a:latin typeface="Times New Roman" panose="02020603050405020304" pitchFamily="18" charset="0"/>
                <a:cs typeface="Times New Roman" panose="02020603050405020304" pitchFamily="18" charset="0"/>
              </a:rPr>
              <a:t>College </a:t>
            </a:r>
            <a:r>
              <a:rPr lang="en-IN" sz="2000" dirty="0" smtClean="0">
                <a:latin typeface="Times New Roman" panose="02020603050405020304" pitchFamily="18" charset="0"/>
                <a:cs typeface="Times New Roman" panose="02020603050405020304" pitchFamily="18" charset="0"/>
              </a:rPr>
              <a:t>Kothamangaalam. Ilahia college </a:t>
            </a:r>
            <a:r>
              <a:rPr lang="en-IN" sz="2000" dirty="0">
                <a:latin typeface="Times New Roman" panose="02020603050405020304" pitchFamily="18" charset="0"/>
                <a:cs typeface="Times New Roman" panose="02020603050405020304" pitchFamily="18" charset="0"/>
              </a:rPr>
              <a:t>is host the Tech Fest. It contains the Event Registration that means all the events in the Tech Fest Tech Fest Registration; it means all the details about Tech Fest for example Registration closing date registration Starting date etc. Food &amp; Accommodation Details, Media Details it contains the advertisement details. Sponsor details and Prize details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09323652"/>
              </p:ext>
            </p:extLst>
          </p:nvPr>
        </p:nvGraphicFramePr>
        <p:xfrm>
          <a:off x="0" y="914400"/>
          <a:ext cx="9144000" cy="11430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28575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dirty="0" err="1">
                          <a:effectLst/>
                        </a:rPr>
                        <a:t>Feereg_id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a:effectLst/>
                        </a:rPr>
                        <a:t>Particulers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5750">
                <a:tc>
                  <a:txBody>
                    <a:bodyPr/>
                    <a:lstStyle/>
                    <a:p>
                      <a:pPr>
                        <a:lnSpc>
                          <a:spcPct val="107000"/>
                        </a:lnSpc>
                        <a:spcAft>
                          <a:spcPts val="0"/>
                        </a:spcAft>
                      </a:pPr>
                      <a:r>
                        <a:rPr lang="en-IN" sz="1200">
                          <a:effectLst/>
                        </a:rPr>
                        <a:t>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5240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Tbl_FeeReg</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Feereg_id</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61507973"/>
              </p:ext>
            </p:extLst>
          </p:nvPr>
        </p:nvGraphicFramePr>
        <p:xfrm>
          <a:off x="1" y="3352800"/>
          <a:ext cx="9144000" cy="2374869"/>
        </p:xfrm>
        <a:graphic>
          <a:graphicData uri="http://schemas.openxmlformats.org/drawingml/2006/table">
            <a:tbl>
              <a:tblPr firstRow="1" firstCol="1" bandRow="1">
                <a:tableStyleId>{5C22544A-7EE6-4342-B048-85BDC9FD1C3A}</a:tableStyleId>
              </a:tblPr>
              <a:tblGrid>
                <a:gridCol w="2204104"/>
                <a:gridCol w="2204104"/>
                <a:gridCol w="2204104"/>
                <a:gridCol w="2531688"/>
              </a:tblGrid>
              <a:tr h="339267">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EventHeadReg_id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Event_id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67">
                <a:tc>
                  <a:txBody>
                    <a:bodyPr/>
                    <a:lstStyle/>
                    <a:p>
                      <a:pPr>
                        <a:lnSpc>
                          <a:spcPct val="107000"/>
                        </a:lnSpc>
                        <a:spcAft>
                          <a:spcPts val="0"/>
                        </a:spcAft>
                      </a:pPr>
                      <a:r>
                        <a:rPr lang="en-IN"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0" y="259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Tbl_EventHeadReg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EventHeadReg_id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3540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42007457"/>
              </p:ext>
            </p:extLst>
          </p:nvPr>
        </p:nvGraphicFramePr>
        <p:xfrm>
          <a:off x="0" y="914400"/>
          <a:ext cx="9144000" cy="15240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0480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lstStyle/>
                    <a:p>
                      <a:pPr>
                        <a:lnSpc>
                          <a:spcPct val="107000"/>
                        </a:lnSpc>
                        <a:spcAft>
                          <a:spcPts val="0"/>
                        </a:spcAft>
                      </a:pPr>
                      <a:r>
                        <a:rPr lang="en-IN" sz="1200">
                          <a:effectLst/>
                        </a:rPr>
                        <a:t>Media_id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lstStyle/>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lstStyle/>
                    <a:p>
                      <a:pPr>
                        <a:lnSpc>
                          <a:spcPct val="107000"/>
                        </a:lnSpc>
                        <a:spcAft>
                          <a:spcPts val="0"/>
                        </a:spcAft>
                      </a:pPr>
                      <a:r>
                        <a:rPr lang="en-IN" sz="1200">
                          <a:effectLst/>
                        </a:rPr>
                        <a:t>Media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Media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lstStyle/>
                    <a:p>
                      <a:pPr>
                        <a:lnSpc>
                          <a:spcPct val="107000"/>
                        </a:lnSpc>
                        <a:spcAft>
                          <a:spcPts val="0"/>
                        </a:spcAft>
                      </a:pPr>
                      <a:r>
                        <a:rPr lang="en-IN" sz="1200">
                          <a:effectLst/>
                        </a:rPr>
                        <a:t>Advertisement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Advertisement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5240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Tbl_Media</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Media_id</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82971637"/>
              </p:ext>
            </p:extLst>
          </p:nvPr>
        </p:nvGraphicFramePr>
        <p:xfrm>
          <a:off x="0" y="3318478"/>
          <a:ext cx="9144000" cy="2548920"/>
        </p:xfrm>
        <a:graphic>
          <a:graphicData uri="http://schemas.openxmlformats.org/drawingml/2006/table">
            <a:tbl>
              <a:tblPr firstRow="1" firstCol="1" bandRow="1">
                <a:tableStyleId>{5C22544A-7EE6-4342-B048-85BDC9FD1C3A}</a:tableStyleId>
              </a:tblPr>
              <a:tblGrid>
                <a:gridCol w="2204104"/>
                <a:gridCol w="2204104"/>
                <a:gridCol w="2204104"/>
                <a:gridCol w="2531688"/>
              </a:tblGrid>
              <a:tr h="318615">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Sponser_id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Email 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Company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Company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Prize_id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Doctor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8615">
                <a:tc>
                  <a:txBody>
                    <a:bodyPr/>
                    <a:lstStyle/>
                    <a:p>
                      <a:pPr>
                        <a:lnSpc>
                          <a:spcPct val="107000"/>
                        </a:lnSpc>
                        <a:spcAft>
                          <a:spcPts val="0"/>
                        </a:spcAft>
                      </a:pPr>
                      <a:r>
                        <a:rPr lang="en-IN" sz="1200">
                          <a:effectLst/>
                        </a:rPr>
                        <a:t>contactno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Contact 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0" y="2819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Tbl_Sponser</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Sponser_id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1754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7479354"/>
              </p:ext>
            </p:extLst>
          </p:nvPr>
        </p:nvGraphicFramePr>
        <p:xfrm>
          <a:off x="0" y="762000"/>
          <a:ext cx="9144000" cy="15240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81000">
                <a:tc>
                  <a:txBody>
                    <a:bodyPr/>
                    <a:lstStyle/>
                    <a:p>
                      <a:pPr>
                        <a:lnSpc>
                          <a:spcPct val="107000"/>
                        </a:lnSpc>
                        <a:spcAft>
                          <a:spcPts val="0"/>
                        </a:spcAft>
                      </a:pPr>
                      <a:r>
                        <a:rPr lang="en-IN" sz="1200" dirty="0">
                          <a:effectLst/>
                        </a:rPr>
                        <a:t>Field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lstStyle/>
                    <a:p>
                      <a:pPr>
                        <a:lnSpc>
                          <a:spcPct val="107000"/>
                        </a:lnSpc>
                        <a:spcAft>
                          <a:spcPts val="0"/>
                        </a:spcAft>
                      </a:pPr>
                      <a:r>
                        <a:rPr lang="en-IN" sz="1200">
                          <a:effectLst/>
                        </a:rPr>
                        <a:t>login_id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lstStyle/>
                    <a:p>
                      <a:pPr>
                        <a:lnSpc>
                          <a:spcPct val="107000"/>
                        </a:lnSpc>
                        <a:spcAft>
                          <a:spcPts val="0"/>
                        </a:spcAft>
                      </a:pPr>
                      <a:r>
                        <a:rPr lang="en-IN" sz="1200" dirty="0" err="1">
                          <a:effectLst/>
                        </a:rPr>
                        <a:t>Paaword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Tbl_login</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key:login_id</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79123479"/>
              </p:ext>
            </p:extLst>
          </p:nvPr>
        </p:nvGraphicFramePr>
        <p:xfrm>
          <a:off x="0" y="3352800"/>
          <a:ext cx="9144000" cy="247272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0909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College_id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Emaul Addres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9090">
                <a:tc>
                  <a:txBody>
                    <a:bodyPr/>
                    <a:lstStyle/>
                    <a:p>
                      <a:pPr>
                        <a:lnSpc>
                          <a:spcPct val="107000"/>
                        </a:lnSpc>
                        <a:spcAft>
                          <a:spcPts val="0"/>
                        </a:spcAft>
                      </a:pPr>
                      <a:r>
                        <a:rPr lang="en-IN"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152400" y="266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Tbl_College</a:t>
            </a:r>
            <a:r>
              <a:rPr kumimoji="0" 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Registration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Key:College_id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784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5922286"/>
              </p:ext>
            </p:extLst>
          </p:nvPr>
        </p:nvGraphicFramePr>
        <p:xfrm>
          <a:off x="0" y="685800"/>
          <a:ext cx="9144000" cy="16002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2004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Prize_id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dirty="0" err="1">
                          <a:effectLst/>
                        </a:rPr>
                        <a:t>Event_id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Prize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Prize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Tbl_Prize</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PrimaryKey:Prize_id</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74468527"/>
              </p:ext>
            </p:extLst>
          </p:nvPr>
        </p:nvGraphicFramePr>
        <p:xfrm>
          <a:off x="0" y="3124200"/>
          <a:ext cx="9144000" cy="32004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26670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Student_id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College_id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dirty="0">
                          <a:effectLst/>
                        </a:rPr>
                        <a:t>Course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Course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dirty="0">
                          <a:effectLst/>
                        </a:rPr>
                        <a:t>DOB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 of Birth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Email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Username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6700">
                <a:tc>
                  <a:txBody>
                    <a:bodyPr/>
                    <a:lstStyle/>
                    <a:p>
                      <a:pPr>
                        <a:lnSpc>
                          <a:spcPct val="107000"/>
                        </a:lnSpc>
                        <a:spcAft>
                          <a:spcPts val="0"/>
                        </a:spcAft>
                      </a:pPr>
                      <a:r>
                        <a:rPr lang="en-IN" sz="12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0" y="243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Tbl_StudentReg</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Key:Student_id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696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2139518"/>
              </p:ext>
            </p:extLst>
          </p:nvPr>
        </p:nvGraphicFramePr>
        <p:xfrm>
          <a:off x="15920" y="762000"/>
          <a:ext cx="9128080" cy="1828800"/>
        </p:xfrm>
        <a:graphic>
          <a:graphicData uri="http://schemas.openxmlformats.org/drawingml/2006/table">
            <a:tbl>
              <a:tblPr firstRow="1" firstCol="1" bandRow="1">
                <a:tableStyleId>{5C22544A-7EE6-4342-B048-85BDC9FD1C3A}</a:tableStyleId>
              </a:tblPr>
              <a:tblGrid>
                <a:gridCol w="2282020"/>
                <a:gridCol w="2282020"/>
                <a:gridCol w="2282020"/>
                <a:gridCol w="2282020"/>
              </a:tblGrid>
              <a:tr h="365760">
                <a:tc>
                  <a:txBody>
                    <a:bodyPr/>
                    <a:lstStyle/>
                    <a:p>
                      <a:pPr>
                        <a:lnSpc>
                          <a:spcPct val="107000"/>
                        </a:lnSpc>
                        <a:spcAft>
                          <a:spcPts val="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lstStyle/>
                    <a:p>
                      <a:pPr>
                        <a:lnSpc>
                          <a:spcPct val="107000"/>
                        </a:lnSpc>
                        <a:spcAft>
                          <a:spcPts val="0"/>
                        </a:spcAft>
                      </a:pPr>
                      <a:r>
                        <a:rPr lang="en-IN" sz="1200">
                          <a:effectLst/>
                        </a:rPr>
                        <a:t>PaRequest_id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lstStyle/>
                    <a:p>
                      <a:pPr>
                        <a:lnSpc>
                          <a:spcPct val="107000"/>
                        </a:lnSpc>
                        <a:spcAft>
                          <a:spcPts val="0"/>
                        </a:spcAft>
                      </a:pPr>
                      <a:r>
                        <a:rPr lang="en-IN" sz="1200">
                          <a:effectLst/>
                        </a:rPr>
                        <a:t>College_id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lstStyle/>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lstStyle/>
                    <a:p>
                      <a:pPr>
                        <a:lnSpc>
                          <a:spcPct val="107000"/>
                        </a:lnSpc>
                        <a:spcAft>
                          <a:spcPts val="0"/>
                        </a:spcAft>
                      </a:pPr>
                      <a:r>
                        <a:rPr lang="en-IN" sz="12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5922"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Tbl_ParticipationRequest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Key:PaRequest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16625505"/>
              </p:ext>
            </p:extLst>
          </p:nvPr>
        </p:nvGraphicFramePr>
        <p:xfrm>
          <a:off x="15921" y="3481578"/>
          <a:ext cx="9128079" cy="1852422"/>
        </p:xfrm>
        <a:graphic>
          <a:graphicData uri="http://schemas.openxmlformats.org/drawingml/2006/table">
            <a:tbl>
              <a:tblPr firstRow="1" firstCol="1" bandRow="1">
                <a:tableStyleId>{5C22544A-7EE6-4342-B048-85BDC9FD1C3A}</a:tableStyleId>
              </a:tblPr>
              <a:tblGrid>
                <a:gridCol w="2451096"/>
                <a:gridCol w="2213174"/>
                <a:gridCol w="2205075"/>
                <a:gridCol w="2258734"/>
              </a:tblGrid>
              <a:tr h="290094">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0094">
                <a:tc>
                  <a:txBody>
                    <a:bodyPr/>
                    <a:lstStyle/>
                    <a:p>
                      <a:pPr>
                        <a:lnSpc>
                          <a:spcPct val="107000"/>
                        </a:lnSpc>
                        <a:spcAft>
                          <a:spcPts val="0"/>
                        </a:spcAft>
                      </a:pPr>
                      <a:r>
                        <a:rPr lang="en-IN" sz="1200">
                          <a:effectLst/>
                        </a:rPr>
                        <a:t>SERequest_id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0094">
                <a:tc>
                  <a:txBody>
                    <a:bodyPr/>
                    <a:lstStyle/>
                    <a:p>
                      <a:pPr>
                        <a:lnSpc>
                          <a:spcPct val="107000"/>
                        </a:lnSpc>
                        <a:spcAft>
                          <a:spcPts val="0"/>
                        </a:spcAft>
                      </a:pPr>
                      <a:r>
                        <a:rPr lang="en-IN" sz="1200" dirty="0" err="1">
                          <a:effectLst/>
                        </a:rPr>
                        <a:t>Student_id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5446">
                <a:tc>
                  <a:txBody>
                    <a:bodyPr/>
                    <a:lstStyle/>
                    <a:p>
                      <a:pPr>
                        <a:lnSpc>
                          <a:spcPct val="107000"/>
                        </a:lnSpc>
                        <a:spcAft>
                          <a:spcPts val="0"/>
                        </a:spcAft>
                      </a:pPr>
                      <a:r>
                        <a:rPr lang="en-IN" sz="1200">
                          <a:effectLst/>
                        </a:rPr>
                        <a:t>Event_id</a:t>
                      </a:r>
                      <a:endParaRPr lang="en-IN" sz="1100">
                        <a:effectLst/>
                      </a:endParaRPr>
                    </a:p>
                    <a:p>
                      <a:pPr>
                        <a:lnSpc>
                          <a:spcPct val="107000"/>
                        </a:lnSpc>
                        <a:spcAft>
                          <a:spcPts val="0"/>
                        </a:spcAft>
                      </a:pPr>
                      <a:r>
                        <a:rPr lang="en-IN" sz="12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694">
                <a:tc>
                  <a:txBody>
                    <a:bodyPr/>
                    <a:lstStyle/>
                    <a:p>
                      <a:pPr>
                        <a:lnSpc>
                          <a:spcPct val="107000"/>
                        </a:lnSpc>
                        <a:spcAft>
                          <a:spcPts val="0"/>
                        </a:spcAft>
                      </a:pPr>
                      <a:r>
                        <a:rPr lang="en-IN" sz="16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15922" y="2895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Tbl_StudentEventRequest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Key:SERequest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6020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15605585"/>
              </p:ext>
            </p:extLst>
          </p:nvPr>
        </p:nvGraphicFramePr>
        <p:xfrm>
          <a:off x="0" y="762000"/>
          <a:ext cx="9144000" cy="12954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23850">
                <a:tc>
                  <a:txBody>
                    <a:bodyPr/>
                    <a:lstStyle/>
                    <a:p>
                      <a:pPr>
                        <a:lnSpc>
                          <a:spcPct val="107000"/>
                        </a:lnSpc>
                        <a:spcAft>
                          <a:spcPts val="0"/>
                        </a:spcAft>
                      </a:pPr>
                      <a:r>
                        <a:rPr lang="en-IN"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400">
                          <a:effectLst/>
                        </a:rPr>
                        <a:t>FARequest_id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400">
                          <a:effectLst/>
                        </a:rPr>
                        <a:t>TechFestReg_id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400">
                          <a:effectLst/>
                        </a:rPr>
                        <a:t>Student_id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Tbl_FARequest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Key:FARequest_id</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18595514"/>
              </p:ext>
            </p:extLst>
          </p:nvPr>
        </p:nvGraphicFramePr>
        <p:xfrm>
          <a:off x="-2" y="3612039"/>
          <a:ext cx="9144004" cy="1874360"/>
        </p:xfrm>
        <a:graphic>
          <a:graphicData uri="http://schemas.openxmlformats.org/drawingml/2006/table">
            <a:tbl>
              <a:tblPr firstRow="1" firstCol="1" bandRow="1">
                <a:tableStyleId>{5C22544A-7EE6-4342-B048-85BDC9FD1C3A}</a:tableStyleId>
              </a:tblPr>
              <a:tblGrid>
                <a:gridCol w="2286001"/>
                <a:gridCol w="2286001"/>
                <a:gridCol w="2286001"/>
                <a:gridCol w="2286001"/>
              </a:tblGrid>
              <a:tr h="374872">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Notification_id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dirty="0" err="1">
                          <a:effectLst/>
                        </a:rPr>
                        <a:t>Head_id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Notification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Notification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0" y="2743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Tbl_Notification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Key:Notification_id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575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39212471"/>
              </p:ext>
            </p:extLst>
          </p:nvPr>
        </p:nvGraphicFramePr>
        <p:xfrm>
          <a:off x="0" y="838200"/>
          <a:ext cx="9144000" cy="12954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2385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200">
                          <a:effectLst/>
                        </a:rPr>
                        <a:t>Score_id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200" dirty="0" err="1">
                          <a:effectLst/>
                        </a:rPr>
                        <a:t>EventReg_id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3850">
                <a:tc>
                  <a:txBody>
                    <a:bodyPr/>
                    <a:lstStyle/>
                    <a:p>
                      <a:pPr>
                        <a:lnSpc>
                          <a:spcPct val="107000"/>
                        </a:lnSpc>
                        <a:spcAft>
                          <a:spcPts val="0"/>
                        </a:spcAft>
                      </a:pPr>
                      <a:r>
                        <a:rPr lang="en-IN" sz="1200">
                          <a:effectLst/>
                        </a:rPr>
                        <a:t>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7620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Tbl_ScoreEntry</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Key:Score_id</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06493785"/>
              </p:ext>
            </p:extLst>
          </p:nvPr>
        </p:nvGraphicFramePr>
        <p:xfrm>
          <a:off x="-2" y="3416332"/>
          <a:ext cx="9144004" cy="2603468"/>
        </p:xfrm>
        <a:graphic>
          <a:graphicData uri="http://schemas.openxmlformats.org/drawingml/2006/table">
            <a:tbl>
              <a:tblPr firstRow="1" firstCol="1" bandRow="1">
                <a:tableStyleId>{5C22544A-7EE6-4342-B048-85BDC9FD1C3A}</a:tableStyleId>
              </a:tblPr>
              <a:tblGrid>
                <a:gridCol w="2286001"/>
                <a:gridCol w="2286001"/>
                <a:gridCol w="2286001"/>
                <a:gridCol w="2286001"/>
              </a:tblGrid>
              <a:tr h="371924">
                <a:tc>
                  <a:txBody>
                    <a:bodyPr/>
                    <a:lstStyle/>
                    <a:p>
                      <a:pPr>
                        <a:lnSpc>
                          <a:spcPct val="107000"/>
                        </a:lnSpc>
                        <a:spcAft>
                          <a:spcPts val="0"/>
                        </a:spcAft>
                      </a:pPr>
                      <a:r>
                        <a:rPr lang="en-IN" sz="12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Guser_id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Gender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1924">
                <a:tc>
                  <a:txBody>
                    <a:bodyPr/>
                    <a:lstStyle/>
                    <a:p>
                      <a:pPr>
                        <a:lnSpc>
                          <a:spcPct val="107000"/>
                        </a:lnSpc>
                        <a:spcAft>
                          <a:spcPts val="0"/>
                        </a:spcAft>
                      </a:pPr>
                      <a:r>
                        <a:rPr lang="en-IN" sz="1200">
                          <a:effectLst/>
                        </a:rPr>
                        <a:t>Contact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Contact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106907" y="2514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Tbl_guestuser</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Key:Guser_id</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192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34827290"/>
              </p:ext>
            </p:extLst>
          </p:nvPr>
        </p:nvGraphicFramePr>
        <p:xfrm>
          <a:off x="0" y="762000"/>
          <a:ext cx="9144000" cy="1600200"/>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320040">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Com_id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Guser_id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040">
                <a:tc>
                  <a:txBody>
                    <a:bodyPr/>
                    <a:lstStyle/>
                    <a:p>
                      <a:pPr>
                        <a:lnSpc>
                          <a:spcPct val="107000"/>
                        </a:lnSpc>
                        <a:spcAft>
                          <a:spcPts val="0"/>
                        </a:spcAft>
                      </a:pPr>
                      <a:r>
                        <a:rPr lang="en-IN" sz="1200">
                          <a:effectLst/>
                        </a:rPr>
                        <a:t>Complaint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a:effectLst/>
                        </a:rPr>
                        <a:t>Complaint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Tbl_Complaint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Key:Com_id</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96150394"/>
              </p:ext>
            </p:extLst>
          </p:nvPr>
        </p:nvGraphicFramePr>
        <p:xfrm>
          <a:off x="-2" y="3612039"/>
          <a:ext cx="9144004" cy="1874360"/>
        </p:xfrm>
        <a:graphic>
          <a:graphicData uri="http://schemas.openxmlformats.org/drawingml/2006/table">
            <a:tbl>
              <a:tblPr firstRow="1" firstCol="1" bandRow="1">
                <a:tableStyleId>{5C22544A-7EE6-4342-B048-85BDC9FD1C3A}</a:tableStyleId>
              </a:tblPr>
              <a:tblGrid>
                <a:gridCol w="2286001"/>
                <a:gridCol w="2286001"/>
                <a:gridCol w="2286001"/>
                <a:gridCol w="2286001"/>
              </a:tblGrid>
              <a:tr h="374872">
                <a:tc>
                  <a:txBody>
                    <a:bodyPr/>
                    <a:lstStyle/>
                    <a:p>
                      <a:pPr>
                        <a:lnSpc>
                          <a:spcPct val="107000"/>
                        </a:lnSpc>
                        <a:spcAft>
                          <a:spcPts val="0"/>
                        </a:spcAft>
                      </a:pPr>
                      <a:r>
                        <a:rPr lang="en-IN" sz="12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FB_id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Guser_id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872">
                <a:tc>
                  <a:txBody>
                    <a:bodyPr/>
                    <a:lstStyle/>
                    <a:p>
                      <a:pPr>
                        <a:lnSpc>
                          <a:spcPct val="107000"/>
                        </a:lnSpc>
                        <a:spcAft>
                          <a:spcPts val="0"/>
                        </a:spcAft>
                      </a:pPr>
                      <a:r>
                        <a:rPr lang="en-IN" sz="1200">
                          <a:effectLst/>
                        </a:rPr>
                        <a:t>FeedBack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Nvarchar()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200" dirty="0" err="1">
                          <a:effectLst/>
                        </a:rPr>
                        <a:t>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152400" y="2895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Tbl_FeedBack</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a:t>
            </a:r>
            <a:r>
              <a:rPr kumimoji="0" lang="en-US" sz="12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Key:FB_id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36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347713" cy="381000"/>
          </a:xfrm>
        </p:spPr>
        <p:txBody>
          <a:bodyPr>
            <a:normAutofit fontScale="90000"/>
          </a:bodyPr>
          <a:lstStyle/>
          <a:p>
            <a:r>
              <a:rPr lang="en-IN" dirty="0" smtClean="0"/>
              <a:t>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5715000"/>
          </a:xfrm>
        </p:spPr>
      </p:pic>
    </p:spTree>
    <p:extLst>
      <p:ext uri="{BB962C8B-B14F-4D97-AF65-F5344CB8AC3E}">
        <p14:creationId xmlns:p14="http://schemas.microsoft.com/office/powerpoint/2010/main" val="3560615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347713" cy="533400"/>
          </a:xfrm>
        </p:spPr>
        <p:txBody>
          <a:bodyPr>
            <a:normAutofit fontScale="90000"/>
          </a:bodyPr>
          <a:lstStyle/>
          <a:p>
            <a:r>
              <a:rPr lang="en-IN" dirty="0" smtClean="0"/>
              <a:t>Admin 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762000"/>
            <a:ext cx="7696200" cy="5791200"/>
          </a:xfrm>
        </p:spPr>
      </p:pic>
    </p:spTree>
    <p:extLst>
      <p:ext uri="{BB962C8B-B14F-4D97-AF65-F5344CB8AC3E}">
        <p14:creationId xmlns:p14="http://schemas.microsoft.com/office/powerpoint/2010/main" val="2621457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IN" sz="2000" u="sng" dirty="0">
                <a:latin typeface="Times New Roman" panose="02020603050405020304" pitchFamily="18" charset="0"/>
                <a:cs typeface="Times New Roman" panose="02020603050405020304" pitchFamily="18" charset="0"/>
              </a:rPr>
              <a:t>COLLEGE </a:t>
            </a:r>
          </a:p>
          <a:p>
            <a:r>
              <a:rPr lang="en-IN" sz="2000" dirty="0">
                <a:latin typeface="Times New Roman" panose="02020603050405020304" pitchFamily="18" charset="0"/>
                <a:cs typeface="Times New Roman" panose="02020603050405020304" pitchFamily="18" charset="0"/>
              </a:rPr>
              <a:t>College is another Admin, it is the colleges who participant in </a:t>
            </a:r>
            <a:r>
              <a:rPr lang="en-IN" sz="2000" dirty="0" smtClean="0">
                <a:latin typeface="Times New Roman" panose="02020603050405020304" pitchFamily="18" charset="0"/>
                <a:cs typeface="Times New Roman" panose="02020603050405020304" pitchFamily="18" charset="0"/>
              </a:rPr>
              <a:t>Ilahia </a:t>
            </a:r>
            <a:r>
              <a:rPr lang="en-IN" sz="2000" dirty="0">
                <a:latin typeface="Times New Roman" panose="02020603050405020304" pitchFamily="18" charset="0"/>
                <a:cs typeface="Times New Roman" panose="02020603050405020304" pitchFamily="18" charset="0"/>
              </a:rPr>
              <a:t>college. It contains all the details of Participant College. College Registration that means Name, Address and other details. Student Registration contains all the details of student. Student name, Personal Details, Educational details. </a:t>
            </a:r>
          </a:p>
          <a:p>
            <a:r>
              <a:rPr lang="en-IN" sz="2000" u="sng" dirty="0">
                <a:latin typeface="Times New Roman" panose="02020603050405020304" pitchFamily="18" charset="0"/>
                <a:cs typeface="Times New Roman" panose="02020603050405020304" pitchFamily="18" charset="0"/>
              </a:rPr>
              <a:t>STUDENT </a:t>
            </a:r>
          </a:p>
          <a:p>
            <a:r>
              <a:rPr lang="en-IN" sz="2000" dirty="0">
                <a:latin typeface="Times New Roman" panose="02020603050405020304" pitchFamily="18" charset="0"/>
                <a:cs typeface="Times New Roman" panose="02020603050405020304" pitchFamily="18" charset="0"/>
              </a:rPr>
              <a:t>Student is another Admin, here Event Registration and Food &amp;Accommodation details </a:t>
            </a:r>
          </a:p>
          <a:p>
            <a:r>
              <a:rPr lang="en-IN" sz="2000" u="sng" dirty="0">
                <a:latin typeface="Times New Roman" panose="02020603050405020304" pitchFamily="18" charset="0"/>
                <a:cs typeface="Times New Roman" panose="02020603050405020304" pitchFamily="18" charset="0"/>
              </a:rPr>
              <a:t>EVENT HEAD </a:t>
            </a:r>
          </a:p>
          <a:p>
            <a:r>
              <a:rPr lang="en-IN" sz="2000" dirty="0">
                <a:latin typeface="Times New Roman" panose="02020603050405020304" pitchFamily="18" charset="0"/>
                <a:cs typeface="Times New Roman" panose="02020603050405020304" pitchFamily="18" charset="0"/>
              </a:rPr>
              <a:t>Each event have separate event head. </a:t>
            </a:r>
          </a:p>
          <a:p>
            <a:r>
              <a:rPr lang="en-IN" sz="2000" u="sng" dirty="0">
                <a:latin typeface="Times New Roman" panose="02020603050405020304" pitchFamily="18" charset="0"/>
                <a:cs typeface="Times New Roman" panose="02020603050405020304" pitchFamily="18" charset="0"/>
              </a:rPr>
              <a:t>GUEST USER</a:t>
            </a:r>
          </a:p>
          <a:p>
            <a:r>
              <a:rPr lang="en-IN" sz="2000" dirty="0">
                <a:latin typeface="Times New Roman" panose="02020603050405020304" pitchFamily="18" charset="0"/>
                <a:cs typeface="Times New Roman" panose="02020603050405020304" pitchFamily="18" charset="0"/>
              </a:rPr>
              <a:t>  Guest user is another admin that contains audience </a:t>
            </a:r>
            <a:r>
              <a:rPr lang="en-IN" sz="2000" dirty="0" smtClean="0">
                <a:latin typeface="Times New Roman" panose="02020603050405020304" pitchFamily="18" charset="0"/>
                <a:cs typeface="Times New Roman" panose="02020603050405020304" pitchFamily="18" charset="0"/>
              </a:rPr>
              <a:t>registration, their </a:t>
            </a:r>
            <a:r>
              <a:rPr lang="en-IN" sz="2000" dirty="0">
                <a:latin typeface="Times New Roman" panose="02020603050405020304" pitchFamily="18" charset="0"/>
                <a:cs typeface="Times New Roman" panose="02020603050405020304" pitchFamily="18" charset="0"/>
              </a:rPr>
              <a:t>feedback and complaint.</a:t>
            </a:r>
          </a:p>
          <a:p>
            <a:endParaRPr lang="en-IN" dirty="0"/>
          </a:p>
        </p:txBody>
      </p:sp>
    </p:spTree>
    <p:extLst>
      <p:ext uri="{BB962C8B-B14F-4D97-AF65-F5344CB8AC3E}">
        <p14:creationId xmlns:p14="http://schemas.microsoft.com/office/powerpoint/2010/main" val="2143746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609600"/>
          </a:xfrm>
        </p:spPr>
        <p:txBody>
          <a:bodyPr>
            <a:normAutofit fontScale="90000"/>
          </a:bodyPr>
          <a:lstStyle/>
          <a:p>
            <a:r>
              <a:rPr lang="en-IN" dirty="0" smtClean="0"/>
              <a:t>Tech Fest Details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58678"/>
            <a:ext cx="9144000" cy="6199321"/>
          </a:xfrm>
        </p:spPr>
      </p:pic>
    </p:spTree>
    <p:extLst>
      <p:ext uri="{BB962C8B-B14F-4D97-AF65-F5344CB8AC3E}">
        <p14:creationId xmlns:p14="http://schemas.microsoft.com/office/powerpoint/2010/main" val="855596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304800"/>
          </a:xfrm>
        </p:spPr>
        <p:txBody>
          <a:bodyPr>
            <a:normAutofit fontScale="90000"/>
          </a:bodyPr>
          <a:lstStyle/>
          <a:p>
            <a:r>
              <a:rPr lang="en-IN" dirty="0" smtClean="0"/>
              <a:t>Fee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19200"/>
            <a:ext cx="8763000" cy="5486400"/>
          </a:xfrm>
        </p:spPr>
      </p:pic>
    </p:spTree>
    <p:extLst>
      <p:ext uri="{BB962C8B-B14F-4D97-AF65-F5344CB8AC3E}">
        <p14:creationId xmlns:p14="http://schemas.microsoft.com/office/powerpoint/2010/main" val="3390593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347713" cy="381000"/>
          </a:xfrm>
        </p:spPr>
        <p:txBody>
          <a:bodyPr>
            <a:normAutofit fontScale="90000"/>
          </a:bodyPr>
          <a:lstStyle/>
          <a:p>
            <a:r>
              <a:rPr lang="en-IN" dirty="0" smtClean="0"/>
              <a:t>Food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44189"/>
            <a:ext cx="9067800" cy="4303022"/>
          </a:xfrm>
        </p:spPr>
      </p:pic>
    </p:spTree>
    <p:extLst>
      <p:ext uri="{BB962C8B-B14F-4D97-AF65-F5344CB8AC3E}">
        <p14:creationId xmlns:p14="http://schemas.microsoft.com/office/powerpoint/2010/main" val="4080293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57200"/>
          </a:xfrm>
        </p:spPr>
        <p:txBody>
          <a:bodyPr>
            <a:normAutofit fontScale="90000"/>
          </a:bodyPr>
          <a:lstStyle/>
          <a:p>
            <a:r>
              <a:rPr lang="en-IN" dirty="0" smtClean="0"/>
              <a:t>Accept or Reject college Request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991600" cy="5181599"/>
          </a:xfrm>
        </p:spPr>
      </p:pic>
    </p:spTree>
    <p:extLst>
      <p:ext uri="{BB962C8B-B14F-4D97-AF65-F5344CB8AC3E}">
        <p14:creationId xmlns:p14="http://schemas.microsoft.com/office/powerpoint/2010/main" val="1894779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347713" cy="685800"/>
          </a:xfrm>
        </p:spPr>
        <p:txBody>
          <a:bodyPr>
            <a:normAutofit fontScale="90000"/>
          </a:bodyPr>
          <a:lstStyle/>
          <a:p>
            <a:r>
              <a:rPr lang="en-IN" dirty="0" smtClean="0"/>
              <a:t/>
            </a:r>
            <a:br>
              <a:rPr lang="en-IN" dirty="0" smtClean="0"/>
            </a:br>
            <a:r>
              <a:rPr lang="en-IN" dirty="0" smtClean="0"/>
              <a:t>Accommodation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8991600" cy="5638800"/>
          </a:xfrm>
        </p:spPr>
      </p:pic>
    </p:spTree>
    <p:extLst>
      <p:ext uri="{BB962C8B-B14F-4D97-AF65-F5344CB8AC3E}">
        <p14:creationId xmlns:p14="http://schemas.microsoft.com/office/powerpoint/2010/main" val="1990582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347713" cy="533400"/>
          </a:xfrm>
        </p:spPr>
        <p:txBody>
          <a:bodyPr>
            <a:normAutofit fontScale="90000"/>
          </a:bodyPr>
          <a:lstStyle/>
          <a:p>
            <a:r>
              <a:rPr lang="en-IN" dirty="0" smtClean="0"/>
              <a:t>College 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38200"/>
            <a:ext cx="8991600" cy="6019800"/>
          </a:xfrm>
        </p:spPr>
      </p:pic>
    </p:spTree>
    <p:extLst>
      <p:ext uri="{BB962C8B-B14F-4D97-AF65-F5344CB8AC3E}">
        <p14:creationId xmlns:p14="http://schemas.microsoft.com/office/powerpoint/2010/main" val="1483354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347713" cy="533400"/>
          </a:xfrm>
        </p:spPr>
        <p:txBody>
          <a:bodyPr>
            <a:normAutofit fontScale="90000"/>
          </a:bodyPr>
          <a:lstStyle/>
          <a:p>
            <a:r>
              <a:rPr lang="en-IN" dirty="0" smtClean="0"/>
              <a:t>College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914400"/>
            <a:ext cx="8839200" cy="5715000"/>
          </a:xfrm>
        </p:spPr>
      </p:pic>
    </p:spTree>
    <p:extLst>
      <p:ext uri="{BB962C8B-B14F-4D97-AF65-F5344CB8AC3E}">
        <p14:creationId xmlns:p14="http://schemas.microsoft.com/office/powerpoint/2010/main" val="1166312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7" y="0"/>
            <a:ext cx="6347713" cy="609600"/>
          </a:xfrm>
        </p:spPr>
        <p:txBody>
          <a:bodyPr>
            <a:normAutofit fontScale="90000"/>
          </a:bodyPr>
          <a:lstStyle/>
          <a:p>
            <a:r>
              <a:rPr lang="en-IN" dirty="0" smtClean="0"/>
              <a:t>View prize and Sponsor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0"/>
            <a:ext cx="9144000" cy="6248400"/>
          </a:xfrm>
        </p:spPr>
      </p:pic>
    </p:spTree>
    <p:extLst>
      <p:ext uri="{BB962C8B-B14F-4D97-AF65-F5344CB8AC3E}">
        <p14:creationId xmlns:p14="http://schemas.microsoft.com/office/powerpoint/2010/main" val="2429172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1" y="152400"/>
            <a:ext cx="6347713" cy="762000"/>
          </a:xfrm>
        </p:spPr>
        <p:txBody>
          <a:bodyPr/>
          <a:lstStyle/>
          <a:p>
            <a:r>
              <a:rPr lang="en-IN" dirty="0" smtClean="0"/>
              <a:t>Event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1" y="990600"/>
            <a:ext cx="8890379" cy="5486400"/>
          </a:xfrm>
        </p:spPr>
      </p:pic>
    </p:spTree>
    <p:extLst>
      <p:ext uri="{BB962C8B-B14F-4D97-AF65-F5344CB8AC3E}">
        <p14:creationId xmlns:p14="http://schemas.microsoft.com/office/powerpoint/2010/main" val="1370926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347713" cy="685800"/>
          </a:xfrm>
        </p:spPr>
        <p:txBody>
          <a:bodyPr/>
          <a:lstStyle/>
          <a:p>
            <a:r>
              <a:rPr lang="en-IN" dirty="0" smtClean="0"/>
              <a:t>media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5791200"/>
          </a:xfrm>
        </p:spPr>
      </p:pic>
    </p:spTree>
    <p:extLst>
      <p:ext uri="{BB962C8B-B14F-4D97-AF65-F5344CB8AC3E}">
        <p14:creationId xmlns:p14="http://schemas.microsoft.com/office/powerpoint/2010/main" val="1471518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6347713" cy="685800"/>
          </a:xfrm>
        </p:spPr>
        <p:txBody>
          <a:bodyPr/>
          <a:lstStyle/>
          <a:p>
            <a:r>
              <a:rPr lang="en-IN" b="1" dirty="0"/>
              <a:t>ABOUT THE ORGANIZATION</a:t>
            </a:r>
            <a:endParaRPr lang="en-IN" dirty="0"/>
          </a:p>
        </p:txBody>
      </p:sp>
      <p:sp>
        <p:nvSpPr>
          <p:cNvPr id="3" name="Content Placeholder 2"/>
          <p:cNvSpPr>
            <a:spLocks noGrp="1"/>
          </p:cNvSpPr>
          <p:nvPr>
            <p:ph idx="1"/>
          </p:nvPr>
        </p:nvSpPr>
        <p:spPr>
          <a:xfrm>
            <a:off x="0" y="838200"/>
            <a:ext cx="9144000" cy="6019800"/>
          </a:xfrm>
        </p:spPr>
        <p:txBody>
          <a:bodyPr>
            <a:noAutofit/>
          </a:bodyPr>
          <a:lstStyle/>
          <a:p>
            <a:r>
              <a:rPr lang="en-IN" sz="2000" b="1" dirty="0">
                <a:latin typeface="Times New Roman" panose="02020603050405020304" pitchFamily="18" charset="0"/>
                <a:cs typeface="Times New Roman" panose="02020603050405020304" pitchFamily="18" charset="0"/>
              </a:rPr>
              <a:t>Ilahia College of Engineering and Technology, </a:t>
            </a:r>
            <a:r>
              <a:rPr lang="en-IN" sz="2000" b="1" dirty="0" smtClean="0">
                <a:latin typeface="Times New Roman" panose="02020603050405020304" pitchFamily="18" charset="0"/>
                <a:cs typeface="Times New Roman" panose="02020603050405020304" pitchFamily="18" charset="0"/>
              </a:rPr>
              <a:t>Ernakulum</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was established in 2002. It is a private self financing technical institution affiliated to </a:t>
            </a:r>
            <a:r>
              <a:rPr lang="en-IN" sz="2000" dirty="0" smtClean="0">
                <a:latin typeface="Times New Roman" panose="02020603050405020304" pitchFamily="18" charset="0"/>
                <a:cs typeface="Times New Roman" panose="02020603050405020304" pitchFamily="18" charset="0"/>
              </a:rPr>
              <a:t>KTU </a:t>
            </a:r>
            <a:r>
              <a:rPr lang="en-IN" sz="2000" dirty="0">
                <a:latin typeface="Times New Roman" panose="02020603050405020304" pitchFamily="18" charset="0"/>
                <a:cs typeface="Times New Roman" panose="02020603050405020304" pitchFamily="18" charset="0"/>
              </a:rPr>
              <a:t>and approved by AICTE, New Delhi</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has been managed by ILAHIA Trust. The vision of the college is to be an institution of international standards, a leader in technical education, rooted in traditional values yet global in perspective with a stress on technical and operational innovation.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mission of the college is to be a centre of excellence committed to the perfection of human personality and dedicated to the development of engineering skills and attitudes to meet the demands and challenges of modern technology at the global level of mankind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ICET, Muvattupuzha offers 18 courses across 3 streams namely Engineering, Management, IT and across 4 degrees like B.Tech, M.Tech, MBA, MCA. ICET campus is spread over 25 Acres. Hostel facility is not available for its students. Additional campus facilities such as Boys Hostel, Canteen, Computer Lab, Cultural zone, Mess, Library, Medical Facilities, </a:t>
            </a:r>
            <a:r>
              <a:rPr lang="en-IN" sz="2000" dirty="0" smtClean="0">
                <a:latin typeface="Times New Roman" panose="02020603050405020304" pitchFamily="18" charset="0"/>
                <a:cs typeface="Times New Roman" panose="02020603050405020304" pitchFamily="18" charset="0"/>
              </a:rPr>
              <a:t>Class. </a:t>
            </a:r>
            <a:r>
              <a:rPr lang="en-IN" sz="2000" dirty="0">
                <a:latin typeface="Times New Roman" panose="02020603050405020304" pitchFamily="18" charset="0"/>
                <a:cs typeface="Times New Roman" panose="02020603050405020304" pitchFamily="18" charset="0"/>
              </a:rPr>
              <a:t>Room, Placement, Sports are also </a:t>
            </a:r>
            <a:r>
              <a:rPr lang="en-IN" sz="2000" dirty="0" smtClean="0">
                <a:latin typeface="Times New Roman" panose="02020603050405020304" pitchFamily="18" charset="0"/>
                <a:cs typeface="Times New Roman" panose="02020603050405020304" pitchFamily="18" charset="0"/>
              </a:rPr>
              <a:t>there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19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347713" cy="685800"/>
          </a:xfrm>
        </p:spPr>
        <p:txBody>
          <a:bodyPr/>
          <a:lstStyle/>
          <a:p>
            <a:r>
              <a:rPr lang="en-IN" dirty="0" smtClean="0"/>
              <a:t>Guest User Homepage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66800"/>
            <a:ext cx="8382000" cy="5638800"/>
          </a:xfrm>
        </p:spPr>
      </p:pic>
    </p:spTree>
    <p:extLst>
      <p:ext uri="{BB962C8B-B14F-4D97-AF65-F5344CB8AC3E}">
        <p14:creationId xmlns:p14="http://schemas.microsoft.com/office/powerpoint/2010/main" val="3425474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47713" cy="609600"/>
          </a:xfrm>
        </p:spPr>
        <p:txBody>
          <a:bodyPr>
            <a:normAutofit fontScale="90000"/>
          </a:bodyPr>
          <a:lstStyle/>
          <a:p>
            <a:r>
              <a:rPr lang="en-IN" dirty="0" smtClean="0"/>
              <a:t>Guest </a:t>
            </a:r>
            <a:r>
              <a:rPr lang="en-IN" dirty="0" err="1" smtClean="0"/>
              <a:t>FeedBack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0"/>
            <a:ext cx="9144000" cy="6248399"/>
          </a:xfrm>
        </p:spPr>
      </p:pic>
    </p:spTree>
    <p:extLst>
      <p:ext uri="{BB962C8B-B14F-4D97-AF65-F5344CB8AC3E}">
        <p14:creationId xmlns:p14="http://schemas.microsoft.com/office/powerpoint/2010/main" val="2301973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347713" cy="533400"/>
          </a:xfrm>
        </p:spPr>
        <p:txBody>
          <a:bodyPr>
            <a:normAutofit fontScale="90000"/>
          </a:bodyPr>
          <a:lstStyle/>
          <a:p>
            <a:r>
              <a:rPr lang="en-IN" dirty="0" smtClean="0"/>
              <a:t>Guest Complaints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9144000" cy="6172200"/>
          </a:xfrm>
        </p:spPr>
      </p:pic>
    </p:spTree>
    <p:extLst>
      <p:ext uri="{BB962C8B-B14F-4D97-AF65-F5344CB8AC3E}">
        <p14:creationId xmlns:p14="http://schemas.microsoft.com/office/powerpoint/2010/main" val="4152304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Notification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839200" cy="5334000"/>
          </a:xfrm>
        </p:spPr>
      </p:pic>
    </p:spTree>
    <p:extLst>
      <p:ext uri="{BB962C8B-B14F-4D97-AF65-F5344CB8AC3E}">
        <p14:creationId xmlns:p14="http://schemas.microsoft.com/office/powerpoint/2010/main" val="4250791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lstStyle/>
          <a:p>
            <a:r>
              <a:rPr lang="en-IN" dirty="0" smtClean="0"/>
              <a:t>Student Home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p:spPr>
      </p:pic>
    </p:spTree>
    <p:extLst>
      <p:ext uri="{BB962C8B-B14F-4D97-AF65-F5344CB8AC3E}">
        <p14:creationId xmlns:p14="http://schemas.microsoft.com/office/powerpoint/2010/main" val="2660583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347713" cy="609600"/>
          </a:xfrm>
        </p:spPr>
        <p:txBody>
          <a:bodyPr>
            <a:normAutofit fontScale="90000"/>
          </a:bodyPr>
          <a:lstStyle/>
          <a:p>
            <a:r>
              <a:rPr lang="en-IN" dirty="0" smtClean="0"/>
              <a:t>Student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Tree>
    <p:extLst>
      <p:ext uri="{BB962C8B-B14F-4D97-AF65-F5344CB8AC3E}">
        <p14:creationId xmlns:p14="http://schemas.microsoft.com/office/powerpoint/2010/main" val="1633944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347713" cy="685800"/>
          </a:xfrm>
        </p:spPr>
        <p:txBody>
          <a:bodyPr/>
          <a:lstStyle/>
          <a:p>
            <a:r>
              <a:rPr lang="en-IN" dirty="0" smtClean="0"/>
              <a:t>Student Details 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93844"/>
            <a:ext cx="9144000" cy="6064156"/>
          </a:xfrm>
        </p:spPr>
      </p:pic>
    </p:spTree>
    <p:extLst>
      <p:ext uri="{BB962C8B-B14F-4D97-AF65-F5344CB8AC3E}">
        <p14:creationId xmlns:p14="http://schemas.microsoft.com/office/powerpoint/2010/main" val="21290149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2" y="152400"/>
            <a:ext cx="6347713" cy="609600"/>
          </a:xfrm>
        </p:spPr>
        <p:txBody>
          <a:bodyPr>
            <a:normAutofit fontScale="90000"/>
          </a:bodyPr>
          <a:lstStyle/>
          <a:p>
            <a:r>
              <a:rPr lang="en-IN" dirty="0" smtClean="0"/>
              <a:t>Student Request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2" y="914400"/>
            <a:ext cx="9111018" cy="5943600"/>
          </a:xfrm>
        </p:spPr>
      </p:pic>
    </p:spTree>
    <p:extLst>
      <p:ext uri="{BB962C8B-B14F-4D97-AF65-F5344CB8AC3E}">
        <p14:creationId xmlns:p14="http://schemas.microsoft.com/office/powerpoint/2010/main" val="16026792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UML Diagram</a:t>
            </a:r>
            <a:endParaRPr lang="en-IN" dirty="0"/>
          </a:p>
        </p:txBody>
      </p:sp>
      <p:pic>
        <p:nvPicPr>
          <p:cNvPr id="7" name="Content Placeholder 3" descr="use case.png"/>
          <p:cNvPicPr>
            <a:picLocks noGrp="1" noChangeAspect="1"/>
          </p:cNvPicPr>
          <p:nvPr>
            <p:ph idx="1"/>
          </p:nvPr>
        </p:nvPicPr>
        <p:blipFill>
          <a:blip r:embed="rId2"/>
          <a:stretch>
            <a:fillRect/>
          </a:stretch>
        </p:blipFill>
        <p:spPr>
          <a:xfrm>
            <a:off x="-77470" y="1143000"/>
            <a:ext cx="9221470" cy="5886261"/>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Sequence diagram</a:t>
            </a:r>
            <a:endParaRPr lang="en-IN" sz="2400" dirty="0"/>
          </a:p>
        </p:txBody>
      </p:sp>
      <p:pic>
        <p:nvPicPr>
          <p:cNvPr id="4" name="Content Placeholder 3" descr="seqence diagram.png"/>
          <p:cNvPicPr>
            <a:picLocks noGrp="1" noChangeAspect="1"/>
          </p:cNvPicPr>
          <p:nvPr>
            <p:ph idx="1"/>
          </p:nvPr>
        </p:nvPicPr>
        <p:blipFill>
          <a:blip r:embed="rId2"/>
          <a:stretch>
            <a:fillRect/>
          </a:stretch>
        </p:blipFill>
        <p:spPr>
          <a:xfrm>
            <a:off x="0" y="1219200"/>
            <a:ext cx="9144000" cy="589574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4" y="152400"/>
            <a:ext cx="6347713" cy="685800"/>
          </a:xfrm>
        </p:spPr>
        <p:txBody>
          <a:bodyPr/>
          <a:lstStyle/>
          <a:p>
            <a:r>
              <a:rPr lang="en-IN" b="1" dirty="0"/>
              <a:t>SYSTEM ANALYSIS</a:t>
            </a:r>
            <a:endParaRPr lang="en-IN" dirty="0"/>
          </a:p>
        </p:txBody>
      </p:sp>
      <p:sp>
        <p:nvSpPr>
          <p:cNvPr id="3" name="Content Placeholder 2"/>
          <p:cNvSpPr>
            <a:spLocks noGrp="1"/>
          </p:cNvSpPr>
          <p:nvPr>
            <p:ph idx="1"/>
          </p:nvPr>
        </p:nvSpPr>
        <p:spPr>
          <a:xfrm>
            <a:off x="0" y="838200"/>
            <a:ext cx="9144000" cy="6019800"/>
          </a:xfrm>
        </p:spPr>
        <p:txBody>
          <a:bodyPr>
            <a:normAutofit/>
          </a:bodyPr>
          <a:lstStyle/>
          <a:p>
            <a:r>
              <a:rPr lang="en-IN" sz="2000" dirty="0">
                <a:latin typeface="Times New Roman" panose="02020603050405020304" pitchFamily="18" charset="0"/>
                <a:cs typeface="Times New Roman" panose="02020603050405020304" pitchFamily="18" charset="0"/>
              </a:rPr>
              <a:t>System analysis is connected with studying the existing system, identifying the problems and the creations of the requirements specifications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To launch a system analysis, we need a master plan detailing the steps to be taken. Major steps are defining the performance expected by the proposed system.</a:t>
            </a:r>
          </a:p>
          <a:p>
            <a:r>
              <a:rPr lang="en-IN" sz="2000" dirty="0">
                <a:latin typeface="Times New Roman" panose="02020603050405020304" pitchFamily="18" charset="0"/>
                <a:cs typeface="Times New Roman" panose="02020603050405020304" pitchFamily="18" charset="0"/>
              </a:rPr>
              <a:t>The objective of the study is to design and implement a new automated system for </a:t>
            </a:r>
            <a:r>
              <a:rPr lang="en-IN" sz="2000" dirty="0" smtClean="0">
                <a:latin typeface="Times New Roman" panose="02020603050405020304" pitchFamily="18" charset="0"/>
                <a:cs typeface="Times New Roman" panose="02020603050405020304" pitchFamily="18" charset="0"/>
              </a:rPr>
              <a:t>‘Tech Fest Management System’, </a:t>
            </a:r>
            <a:r>
              <a:rPr lang="en-IN" sz="2000" dirty="0">
                <a:latin typeface="Times New Roman" panose="02020603050405020304" pitchFamily="18" charset="0"/>
                <a:cs typeface="Times New Roman" panose="02020603050405020304" pitchFamily="18" charset="0"/>
              </a:rPr>
              <a:t>to prepare a control flow of   materials in the various activities likes generates reports based on those records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system handles a large amount of data and it saves all details about </a:t>
            </a:r>
            <a:r>
              <a:rPr lang="en-IN" sz="2000" dirty="0" smtClean="0">
                <a:latin typeface="Times New Roman" panose="02020603050405020304" pitchFamily="18" charset="0"/>
                <a:cs typeface="Times New Roman" panose="02020603050405020304" pitchFamily="18" charset="0"/>
              </a:rPr>
              <a:t>Tech Fest, College </a:t>
            </a:r>
            <a:r>
              <a:rPr lang="en-IN" sz="2000" dirty="0">
                <a:latin typeface="Times New Roman" panose="02020603050405020304" pitchFamily="18" charset="0"/>
                <a:cs typeface="Times New Roman" panose="02020603050405020304" pitchFamily="18" charset="0"/>
              </a:rPr>
              <a:t>details, </a:t>
            </a:r>
            <a:r>
              <a:rPr lang="en-IN" sz="2000" dirty="0" smtClean="0">
                <a:latin typeface="Times New Roman" panose="02020603050405020304" pitchFamily="18" charset="0"/>
                <a:cs typeface="Times New Roman" panose="02020603050405020304" pitchFamily="18" charset="0"/>
              </a:rPr>
              <a:t>Event </a:t>
            </a:r>
            <a:r>
              <a:rPr lang="en-IN" sz="2000" dirty="0">
                <a:latin typeface="Times New Roman" panose="02020603050405020304" pitchFamily="18" charset="0"/>
                <a:cs typeface="Times New Roman" panose="02020603050405020304" pitchFamily="18" charset="0"/>
              </a:rPr>
              <a:t>details, etc. The project has been </a:t>
            </a:r>
            <a:r>
              <a:rPr lang="en-IN" sz="2000" dirty="0" smtClean="0">
                <a:latin typeface="Times New Roman" panose="02020603050405020304" pitchFamily="18" charset="0"/>
                <a:cs typeface="Times New Roman" panose="02020603050405020304" pitchFamily="18" charset="0"/>
              </a:rPr>
              <a:t>captioned as ‘Tech Fest Management System ‘.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325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14600"/>
            <a:ext cx="6347713" cy="1320800"/>
          </a:xfrm>
        </p:spPr>
        <p:txBody>
          <a:bodyPr/>
          <a:lstStyle/>
          <a:p>
            <a:r>
              <a:rPr lang="en-IN" dirty="0" smtClean="0"/>
              <a:t>Thank </a:t>
            </a:r>
            <a:r>
              <a:rPr lang="en-IN" dirty="0" smtClean="0"/>
              <a:t>You</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347713" cy="685800"/>
          </a:xfrm>
        </p:spPr>
        <p:txBody>
          <a:bodyPr/>
          <a:lstStyle/>
          <a:p>
            <a:r>
              <a:rPr lang="en-IN" b="1" dirty="0"/>
              <a:t>EXISTING SYSTEM</a:t>
            </a:r>
            <a:endParaRPr lang="en-IN" dirty="0"/>
          </a:p>
        </p:txBody>
      </p:sp>
      <p:sp>
        <p:nvSpPr>
          <p:cNvPr id="3" name="Content Placeholder 2"/>
          <p:cNvSpPr>
            <a:spLocks noGrp="1"/>
          </p:cNvSpPr>
          <p:nvPr>
            <p:ph idx="1"/>
          </p:nvPr>
        </p:nvSpPr>
        <p:spPr>
          <a:xfrm>
            <a:off x="76200" y="838200"/>
            <a:ext cx="9067800" cy="6019800"/>
          </a:xfrm>
        </p:spPr>
        <p:txBody>
          <a:bodyPr>
            <a:normAutofit/>
          </a:bodyPr>
          <a:lstStyle/>
          <a:p>
            <a:r>
              <a:rPr lang="en-IN" sz="2000" dirty="0">
                <a:latin typeface="Times New Roman" panose="02020603050405020304" pitchFamily="18" charset="0"/>
                <a:cs typeface="Times New Roman" panose="02020603050405020304" pitchFamily="18" charset="0"/>
              </a:rPr>
              <a:t>The study of existing system helps to gather as much information as possible about the system .The existing system runs under manual actions.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includes a lot of paper works and calculations. Large amount of data and details about </a:t>
            </a:r>
            <a:r>
              <a:rPr lang="en-IN" sz="2000" dirty="0" smtClean="0">
                <a:latin typeface="Times New Roman" panose="02020603050405020304" pitchFamily="18" charset="0"/>
                <a:cs typeface="Times New Roman" panose="02020603050405020304" pitchFamily="18" charset="0"/>
              </a:rPr>
              <a:t>College details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Student </a:t>
            </a:r>
            <a:r>
              <a:rPr lang="en-IN" sz="2000" dirty="0">
                <a:latin typeface="Times New Roman" panose="02020603050405020304" pitchFamily="18" charset="0"/>
                <a:cs typeface="Times New Roman" panose="02020603050405020304" pitchFamily="18" charset="0"/>
              </a:rPr>
              <a:t>details, </a:t>
            </a:r>
            <a:r>
              <a:rPr lang="en-IN" sz="2000" dirty="0" smtClean="0">
                <a:latin typeface="Times New Roman" panose="02020603050405020304" pitchFamily="18" charset="0"/>
                <a:cs typeface="Times New Roman" panose="02020603050405020304" pitchFamily="18" charset="0"/>
              </a:rPr>
              <a:t>Event </a:t>
            </a:r>
            <a:r>
              <a:rPr lang="en-IN" sz="2000" dirty="0">
                <a:latin typeface="Times New Roman" panose="02020603050405020304" pitchFamily="18" charset="0"/>
                <a:cs typeface="Times New Roman" panose="02020603050405020304" pitchFamily="18" charset="0"/>
              </a:rPr>
              <a:t>details, etc. has to be recorded in different books. The calculations should also performed through paper </a:t>
            </a:r>
            <a:r>
              <a:rPr lang="en-IN" sz="2000" dirty="0" smtClean="0">
                <a:latin typeface="Times New Roman" panose="02020603050405020304" pitchFamily="18" charset="0"/>
                <a:cs typeface="Times New Roman" panose="02020603050405020304" pitchFamily="18" charset="0"/>
              </a:rPr>
              <a:t>works.</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DISADVANTAGES OF EXISTING SYSTEM</a:t>
            </a:r>
            <a:endParaRPr lang="en-IN" sz="2000" dirty="0">
              <a:latin typeface="Times New Roman" panose="02020603050405020304" pitchFamily="18" charset="0"/>
              <a:cs typeface="Times New Roman" panose="02020603050405020304" pitchFamily="18" charset="0"/>
            </a:endParaRPr>
          </a:p>
          <a:p>
            <a:pPr lvl="0"/>
            <a:r>
              <a:rPr lang="en-IN" sz="2000" b="1" u="sng" dirty="0">
                <a:latin typeface="Times New Roman" panose="02020603050405020304" pitchFamily="18" charset="0"/>
                <a:cs typeface="Times New Roman" panose="02020603050405020304" pitchFamily="18" charset="0"/>
              </a:rPr>
              <a:t>Data storage</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 manual system, paper file required a huge amount of storage space and paper storage create several problems like spoilage the deterioration by way of aging, humidity etc.</a:t>
            </a:r>
          </a:p>
          <a:p>
            <a:pPr lvl="0"/>
            <a:r>
              <a:rPr lang="en-IN" sz="2000" b="1" u="sng" dirty="0">
                <a:latin typeface="Times New Roman" panose="02020603050405020304" pitchFamily="18" charset="0"/>
                <a:cs typeface="Times New Roman" panose="02020603050405020304" pitchFamily="18" charset="0"/>
              </a:rPr>
              <a:t>Speed of retrieval of information</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Speed of retrieval the data is less and is relatively in accurate. Similarity speed of execution and execution is low. It is impossible to maintain the speed and accuracy together in manual system.</a:t>
            </a:r>
          </a:p>
          <a:p>
            <a:endParaRPr lang="en-IN" dirty="0"/>
          </a:p>
        </p:txBody>
      </p:sp>
    </p:spTree>
    <p:extLst>
      <p:ext uri="{BB962C8B-B14F-4D97-AF65-F5344CB8AC3E}">
        <p14:creationId xmlns:p14="http://schemas.microsoft.com/office/powerpoint/2010/main" val="445124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799" cy="6858000"/>
          </a:xfrm>
        </p:spPr>
        <p:txBody>
          <a:bodyPr>
            <a:normAutofit/>
          </a:bodyPr>
          <a:lstStyle/>
          <a:p>
            <a:r>
              <a:rPr lang="en-IN" sz="20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3. Accuracy</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 the existing system the error rate is high and it is difficult to locate the error and correct them .On error message are not possible.</a:t>
            </a:r>
          </a:p>
          <a:p>
            <a:r>
              <a:rPr lang="en-IN" sz="2000" b="1" u="sng" dirty="0">
                <a:latin typeface="Times New Roman" panose="02020603050405020304" pitchFamily="18" charset="0"/>
                <a:cs typeface="Times New Roman" panose="02020603050405020304" pitchFamily="18" charset="0"/>
              </a:rPr>
              <a:t>4. Time Consuming</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Considerable amount of time required for recording </a:t>
            </a:r>
          </a:p>
          <a:p>
            <a:r>
              <a:rPr lang="en-IN" sz="2000" dirty="0">
                <a:latin typeface="Times New Roman" panose="02020603050405020304" pitchFamily="18" charset="0"/>
                <a:cs typeface="Times New Roman" panose="02020603050405020304" pitchFamily="18" charset="0"/>
              </a:rPr>
              <a:t>Claims in to the system. Preparing reports is a Herculean task in existing system. The each patients has to wait for more time.</a:t>
            </a:r>
          </a:p>
          <a:p>
            <a:r>
              <a:rPr lang="en-IN" sz="2000" b="1" u="sng" dirty="0">
                <a:latin typeface="Times New Roman" panose="02020603050405020304" pitchFamily="18" charset="0"/>
                <a:cs typeface="Times New Roman" panose="02020603050405020304" pitchFamily="18" charset="0"/>
              </a:rPr>
              <a:t>5. User friendliness</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 existing system, degree at user friendliness is considerably low operation effort is high.</a:t>
            </a:r>
          </a:p>
          <a:p>
            <a:r>
              <a:rPr lang="en-IN" sz="2000" b="1" u="sng" dirty="0">
                <a:latin typeface="Times New Roman" panose="02020603050405020304" pitchFamily="18" charset="0"/>
                <a:cs typeface="Times New Roman" panose="02020603050405020304" pitchFamily="18" charset="0"/>
              </a:rPr>
              <a:t>6. Back up</a:t>
            </a:r>
            <a:endParaRPr lang="en-IN"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Back of data cannot be done easy since all the data are in different files and are written on the paper.</a:t>
            </a:r>
          </a:p>
        </p:txBody>
      </p:sp>
    </p:spTree>
    <p:extLst>
      <p:ext uri="{BB962C8B-B14F-4D97-AF65-F5344CB8AC3E}">
        <p14:creationId xmlns:p14="http://schemas.microsoft.com/office/powerpoint/2010/main" val="2309026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347713" cy="609600"/>
          </a:xfrm>
        </p:spPr>
        <p:txBody>
          <a:bodyPr>
            <a:normAutofit fontScale="90000"/>
          </a:bodyPr>
          <a:lstStyle/>
          <a:p>
            <a:r>
              <a:rPr lang="en-IN" b="1" dirty="0"/>
              <a:t>PROPOSED SYSTEM</a:t>
            </a:r>
            <a:r>
              <a:rPr lang="en-IN" dirty="0"/>
              <a:t/>
            </a:r>
            <a:br>
              <a:rPr lang="en-IN" dirty="0"/>
            </a:br>
            <a:endParaRPr lang="en-IN" dirty="0"/>
          </a:p>
        </p:txBody>
      </p:sp>
      <p:sp>
        <p:nvSpPr>
          <p:cNvPr id="3" name="Content Placeholder 2"/>
          <p:cNvSpPr>
            <a:spLocks noGrp="1"/>
          </p:cNvSpPr>
          <p:nvPr>
            <p:ph idx="1"/>
          </p:nvPr>
        </p:nvSpPr>
        <p:spPr>
          <a:xfrm>
            <a:off x="152400" y="762000"/>
            <a:ext cx="8915399" cy="6096000"/>
          </a:xfrm>
        </p:spPr>
        <p:txBody>
          <a:bodyPr>
            <a:normAutofit/>
          </a:bodyPr>
          <a:lstStyle/>
          <a:p>
            <a:r>
              <a:rPr lang="en-IN" sz="2000" dirty="0">
                <a:latin typeface="Times New Roman" panose="02020603050405020304" pitchFamily="18" charset="0"/>
                <a:cs typeface="Times New Roman" panose="02020603050405020304" pitchFamily="18" charset="0"/>
              </a:rPr>
              <a:t>The objective of the proposed system is to make more efficient and less number some to storage and retrieval of data relating to advanced and to assistance in decision-making process. The system is menu driver and it has higher user friendliness online messages will be displayed on the screen so that the user can enter error free data. There are separate provisions for data entry and report generation</a:t>
            </a:r>
            <a:r>
              <a:rPr lang="en-IN"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primary aim is to speed up the transactions. There is no room for error since accuracy is maintained in the proposed system through validation and verification from all the files. At every stage data processing messages are given and format of all the form itself is need simple for the benefit of the user</a:t>
            </a:r>
            <a:r>
              <a:rPr lang="en-IN"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errors occur during calculation may lead to series imbalance in the reports. To avoid these errors provisions has been provided to automate the calculation and the user is only required to supply essential statistics to the system </a:t>
            </a:r>
          </a:p>
          <a:p>
            <a:r>
              <a:rPr lang="en-IN" sz="2000" dirty="0">
                <a:latin typeface="Times New Roman" panose="02020603050405020304" pitchFamily="18" charset="0"/>
                <a:cs typeface="Times New Roman" panose="02020603050405020304" pitchFamily="18" charset="0"/>
              </a:rPr>
              <a:t> This software is developed using Visual Basic 6.0 as the Front end and SQL Server as the Back end. The platform for this system is Windows XP.</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90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199" cy="838200"/>
          </a:xfrm>
        </p:spPr>
        <p:txBody>
          <a:bodyPr>
            <a:normAutofit fontScale="90000"/>
          </a:bodyPr>
          <a:lstStyle/>
          <a:p>
            <a:r>
              <a:rPr lang="en-IN" b="1" dirty="0"/>
              <a:t>ADVANTAGE OF PROPOSED SYSTEM </a:t>
            </a:r>
            <a:r>
              <a:rPr lang="en-IN" dirty="0"/>
              <a:t/>
            </a:r>
            <a:br>
              <a:rPr lang="en-IN" dirty="0"/>
            </a:br>
            <a:endParaRPr lang="en-IN" dirty="0"/>
          </a:p>
        </p:txBody>
      </p:sp>
      <p:sp>
        <p:nvSpPr>
          <p:cNvPr id="3" name="Content Placeholder 2"/>
          <p:cNvSpPr>
            <a:spLocks noGrp="1"/>
          </p:cNvSpPr>
          <p:nvPr>
            <p:ph idx="1"/>
          </p:nvPr>
        </p:nvSpPr>
        <p:spPr>
          <a:xfrm>
            <a:off x="0" y="762000"/>
            <a:ext cx="9067800" cy="6096000"/>
          </a:xfrm>
        </p:spPr>
        <p:txBody>
          <a:bodyPr>
            <a:normAutofit/>
          </a:bodyPr>
          <a:lstStyle/>
          <a:p>
            <a:r>
              <a:rPr lang="en-IN" sz="2000" b="1" u="sng" dirty="0">
                <a:latin typeface="Times New Roman" panose="02020603050405020304" pitchFamily="18" charset="0"/>
                <a:cs typeface="Times New Roman" panose="02020603050405020304" pitchFamily="18" charset="0"/>
              </a:rPr>
              <a:t>1. Accuracy</a:t>
            </a:r>
            <a:endParaRPr lang="en-IN" sz="2000" u="sng"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Once the details are added in to the system, it is not necessary to enter it again. This reduces the changes of error by reducing the human involved task. Accurate information can be made at time</a:t>
            </a:r>
          </a:p>
          <a:p>
            <a:r>
              <a:rPr lang="en-IN" sz="2000" b="1" u="sng" dirty="0" smtClean="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2. Data storage</a:t>
            </a:r>
            <a:endParaRPr lang="en-IN" sz="2000" u="sng"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 data base allows centralized storage of date, thereby eliminating the redundancy of file. Searching can be fast. The stored data is portable and flexible for future enhancements. Move over book keeping can reduced.</a:t>
            </a:r>
          </a:p>
          <a:p>
            <a:r>
              <a:rPr lang="en-IN" sz="20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3. Data </a:t>
            </a:r>
            <a:r>
              <a:rPr lang="en-IN" sz="2000" b="1" u="sng" dirty="0" smtClean="0">
                <a:latin typeface="Times New Roman" panose="02020603050405020304" pitchFamily="18" charset="0"/>
                <a:cs typeface="Times New Roman" panose="02020603050405020304" pitchFamily="18" charset="0"/>
              </a:rPr>
              <a:t>Collection</a:t>
            </a:r>
            <a:endParaRPr lang="en-IN" sz="2000" u="sng"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Method for collecting data are faster and more efficient. Retrial of information is faster than the existing system manipulation of data is done in effective manner.</a:t>
            </a:r>
          </a:p>
          <a:p>
            <a:r>
              <a:rPr lang="en-IN" sz="2000" b="1" u="sng" dirty="0">
                <a:latin typeface="Times New Roman" panose="02020603050405020304" pitchFamily="18" charset="0"/>
                <a:cs typeface="Times New Roman" panose="02020603050405020304" pitchFamily="18" charset="0"/>
              </a:rPr>
              <a:t>  </a:t>
            </a:r>
            <a:r>
              <a:rPr lang="en-IN" sz="2000" b="1" u="sng" dirty="0" smtClean="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4. Speed of response</a:t>
            </a:r>
            <a:endParaRPr lang="en-IN" sz="2000" u="sng"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The tie for information to be available is greatly reduced without affecting the accuracy of system .Manual works involve wastage of time.</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61384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710</TotalTime>
  <Words>1989</Words>
  <Application>Microsoft Office PowerPoint</Application>
  <PresentationFormat>On-screen Show (4:3)</PresentationFormat>
  <Paragraphs>648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Times New Roman</vt:lpstr>
      <vt:lpstr>Trebuchet MS</vt:lpstr>
      <vt:lpstr>Wingdings 3</vt:lpstr>
      <vt:lpstr>Facet</vt:lpstr>
      <vt:lpstr>Tech Fest Management System</vt:lpstr>
      <vt:lpstr>Abstract</vt:lpstr>
      <vt:lpstr>PowerPoint Presentation</vt:lpstr>
      <vt:lpstr>ABOUT THE ORGANIZATION</vt:lpstr>
      <vt:lpstr>SYSTEM ANALYSIS</vt:lpstr>
      <vt:lpstr>EXISTING SYSTEM</vt:lpstr>
      <vt:lpstr>PowerPoint Presentation</vt:lpstr>
      <vt:lpstr>PROPOSED SYSTEM </vt:lpstr>
      <vt:lpstr>ADVANTAGE OF PROPOSED SYSTEM  </vt:lpstr>
      <vt:lpstr>PowerPoint Presentation</vt:lpstr>
      <vt:lpstr>SYSTEM REQUIREMENT SPECIFICATION</vt:lpstr>
      <vt:lpstr>PowerPoint Presentation</vt:lpstr>
      <vt:lpstr>PHP </vt:lpstr>
      <vt:lpstr>MySQL </vt:lpstr>
      <vt:lpstr>About Wamp Server </vt:lpstr>
      <vt:lpstr>Bugzilla </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Page</vt:lpstr>
      <vt:lpstr>Admin home page</vt:lpstr>
      <vt:lpstr>Tech Fest Details</vt:lpstr>
      <vt:lpstr>Fee registration</vt:lpstr>
      <vt:lpstr>Food registration</vt:lpstr>
      <vt:lpstr>Accept or Reject college Request</vt:lpstr>
      <vt:lpstr> Accommodation</vt:lpstr>
      <vt:lpstr>College home page</vt:lpstr>
      <vt:lpstr>College Registration</vt:lpstr>
      <vt:lpstr>View prize and Sponsor</vt:lpstr>
      <vt:lpstr>Event Registration</vt:lpstr>
      <vt:lpstr>media</vt:lpstr>
      <vt:lpstr>Guest User Homepage</vt:lpstr>
      <vt:lpstr>Guest FeedBack</vt:lpstr>
      <vt:lpstr>Guest Complaints</vt:lpstr>
      <vt:lpstr>Notification</vt:lpstr>
      <vt:lpstr>Student Home Page</vt:lpstr>
      <vt:lpstr>Student Registration</vt:lpstr>
      <vt:lpstr>Student Details view</vt:lpstr>
      <vt:lpstr>Student Request</vt:lpstr>
      <vt:lpstr>UML Diagram</vt:lpstr>
      <vt:lpstr>Sequence diagram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privacy my decision</dc:title>
  <dc:creator>AKSHARA ASHOKAN</dc:creator>
  <cp:lastModifiedBy>ACER</cp:lastModifiedBy>
  <cp:revision>119</cp:revision>
  <dcterms:created xsi:type="dcterms:W3CDTF">2006-08-16T00:00:00Z</dcterms:created>
  <dcterms:modified xsi:type="dcterms:W3CDTF">2018-04-24T06:39:49Z</dcterms:modified>
</cp:coreProperties>
</file>