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5" d="100"/>
          <a:sy n="105" d="100"/>
        </p:scale>
        <p:origin x="12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7/2/2019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7/2/2019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7/2/2019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eo.nyu.edu/catalog/nyu_2451_3457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824BB-511B-4134-AA8A-E7F371516C19}"/>
              </a:ext>
            </a:extLst>
          </p:cNvPr>
          <p:cNvSpPr>
            <a:spLocks noGrp="1"/>
          </p:cNvSpPr>
          <p:nvPr>
            <p:ph type="ctrTitle"/>
          </p:nvPr>
        </p:nvSpPr>
        <p:spPr/>
        <p:txBody>
          <a:bodyPr/>
          <a:lstStyle/>
          <a:p>
            <a:r>
              <a:rPr lang="en-US" dirty="0"/>
              <a:t>New apartment project</a:t>
            </a:r>
          </a:p>
        </p:txBody>
      </p:sp>
      <p:sp>
        <p:nvSpPr>
          <p:cNvPr id="3" name="Subtitle 2">
            <a:extLst>
              <a:ext uri="{FF2B5EF4-FFF2-40B4-BE49-F238E27FC236}">
                <a16:creationId xmlns:a16="http://schemas.microsoft.com/office/drawing/2014/main" id="{23673948-3EBA-4D7D-89FC-9329BE853D18}"/>
              </a:ext>
            </a:extLst>
          </p:cNvPr>
          <p:cNvSpPr>
            <a:spLocks noGrp="1"/>
          </p:cNvSpPr>
          <p:nvPr>
            <p:ph type="subTitle" idx="1"/>
          </p:nvPr>
        </p:nvSpPr>
        <p:spPr/>
        <p:txBody>
          <a:bodyPr/>
          <a:lstStyle/>
          <a:p>
            <a:r>
              <a:rPr lang="en-US" dirty="0"/>
              <a:t>TORONTO VS NEW YORK</a:t>
            </a:r>
          </a:p>
        </p:txBody>
      </p:sp>
    </p:spTree>
    <p:extLst>
      <p:ext uri="{BB962C8B-B14F-4D97-AF65-F5344CB8AC3E}">
        <p14:creationId xmlns:p14="http://schemas.microsoft.com/office/powerpoint/2010/main" val="2615336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9C9C6-01BC-4509-BE65-CA23C35AE8D3}"/>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D471E166-A929-475C-AE94-B27F05F72BAC}"/>
              </a:ext>
            </a:extLst>
          </p:cNvPr>
          <p:cNvSpPr>
            <a:spLocks noGrp="1"/>
          </p:cNvSpPr>
          <p:nvPr>
            <p:ph idx="1"/>
          </p:nvPr>
        </p:nvSpPr>
        <p:spPr/>
        <p:txBody>
          <a:bodyPr/>
          <a:lstStyle/>
          <a:p>
            <a:r>
              <a:rPr lang="en-US" dirty="0"/>
              <a:t>Queens NY is the logical destination for an apartment complex</a:t>
            </a:r>
          </a:p>
          <a:p>
            <a:r>
              <a:rPr lang="en-US" dirty="0"/>
              <a:t>all depends on the cost of the build and how soon the company can break even – there may be a second analysis warranted to figure that out.</a:t>
            </a:r>
          </a:p>
          <a:p>
            <a:endParaRPr lang="en-US" dirty="0"/>
          </a:p>
        </p:txBody>
      </p:sp>
    </p:spTree>
    <p:extLst>
      <p:ext uri="{BB962C8B-B14F-4D97-AF65-F5344CB8AC3E}">
        <p14:creationId xmlns:p14="http://schemas.microsoft.com/office/powerpoint/2010/main" val="3882631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415CF-00FE-4346-9296-F0D69EA07323}"/>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A6A1D0A6-AC70-494A-AD9F-B49FEAB415A5}"/>
              </a:ext>
            </a:extLst>
          </p:cNvPr>
          <p:cNvSpPr>
            <a:spLocks noGrp="1"/>
          </p:cNvSpPr>
          <p:nvPr>
            <p:ph idx="1"/>
          </p:nvPr>
        </p:nvSpPr>
        <p:spPr/>
        <p:txBody>
          <a:bodyPr>
            <a:normAutofit/>
          </a:bodyPr>
          <a:lstStyle/>
          <a:p>
            <a:r>
              <a:rPr lang="en-US" sz="2400" dirty="0"/>
              <a:t>Identify the best location in Toronto or New York to build 500 unit luxury apartment </a:t>
            </a:r>
          </a:p>
          <a:p>
            <a:r>
              <a:rPr lang="en-US" sz="2400" dirty="0"/>
              <a:t>Identify specific borough in which this apartment complex should be built</a:t>
            </a:r>
          </a:p>
          <a:p>
            <a:r>
              <a:rPr lang="en-US" sz="2400" dirty="0"/>
              <a:t>Identify venues and amenities that renters can enjoy in the area</a:t>
            </a:r>
          </a:p>
        </p:txBody>
      </p:sp>
    </p:spTree>
    <p:extLst>
      <p:ext uri="{BB962C8B-B14F-4D97-AF65-F5344CB8AC3E}">
        <p14:creationId xmlns:p14="http://schemas.microsoft.com/office/powerpoint/2010/main" val="2361052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3CA59-8DE0-410C-8D2E-4820B832C478}"/>
              </a:ext>
            </a:extLst>
          </p:cNvPr>
          <p:cNvSpPr>
            <a:spLocks noGrp="1"/>
          </p:cNvSpPr>
          <p:nvPr>
            <p:ph type="title"/>
          </p:nvPr>
        </p:nvSpPr>
        <p:spPr/>
        <p:txBody>
          <a:bodyPr/>
          <a:lstStyle/>
          <a:p>
            <a:r>
              <a:rPr lang="en-US" dirty="0"/>
              <a:t>Data Used</a:t>
            </a:r>
          </a:p>
        </p:txBody>
      </p:sp>
      <p:sp>
        <p:nvSpPr>
          <p:cNvPr id="3" name="Content Placeholder 2">
            <a:extLst>
              <a:ext uri="{FF2B5EF4-FFF2-40B4-BE49-F238E27FC236}">
                <a16:creationId xmlns:a16="http://schemas.microsoft.com/office/drawing/2014/main" id="{8AA577A8-6A19-49A6-82E3-61E66AA69770}"/>
              </a:ext>
            </a:extLst>
          </p:cNvPr>
          <p:cNvSpPr>
            <a:spLocks noGrp="1"/>
          </p:cNvSpPr>
          <p:nvPr>
            <p:ph idx="1"/>
          </p:nvPr>
        </p:nvSpPr>
        <p:spPr/>
        <p:txBody>
          <a:bodyPr/>
          <a:lstStyle/>
          <a:p>
            <a:pPr lvl="0"/>
            <a:r>
              <a:rPr lang="en-US" dirty="0"/>
              <a:t>Toronto data - https://en.wikipedia.org/wiki/List_of_postal_codes_of_Canada:_M</a:t>
            </a:r>
          </a:p>
          <a:p>
            <a:pPr lvl="0"/>
            <a:r>
              <a:rPr lang="en-US" dirty="0"/>
              <a:t>New York data - </a:t>
            </a:r>
            <a:r>
              <a:rPr lang="en-US" u="sng" dirty="0">
                <a:hlinkClick r:id="rId2"/>
              </a:rPr>
              <a:t>https://geo.nyu.edu/catalog/nyu_2451_34572</a:t>
            </a:r>
            <a:endParaRPr lang="en-US" dirty="0"/>
          </a:p>
          <a:p>
            <a:pPr lvl="0"/>
            <a:r>
              <a:rPr lang="en-US" dirty="0"/>
              <a:t>Foursquare API data </a:t>
            </a:r>
          </a:p>
          <a:p>
            <a:pPr lvl="0"/>
            <a:r>
              <a:rPr lang="en-US" dirty="0"/>
              <a:t>Longitude and Latitude - http://cocl.us/Geospatial_data</a:t>
            </a:r>
          </a:p>
          <a:p>
            <a:pPr marL="0" indent="0">
              <a:buNone/>
            </a:pPr>
            <a:endParaRPr lang="en-US" dirty="0"/>
          </a:p>
        </p:txBody>
      </p:sp>
    </p:spTree>
    <p:extLst>
      <p:ext uri="{BB962C8B-B14F-4D97-AF65-F5344CB8AC3E}">
        <p14:creationId xmlns:p14="http://schemas.microsoft.com/office/powerpoint/2010/main" val="2782522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B36E9-3501-4275-8AF4-637425114E7C}"/>
              </a:ext>
            </a:extLst>
          </p:cNvPr>
          <p:cNvSpPr>
            <a:spLocks noGrp="1"/>
          </p:cNvSpPr>
          <p:nvPr>
            <p:ph type="title"/>
          </p:nvPr>
        </p:nvSpPr>
        <p:spPr/>
        <p:txBody>
          <a:bodyPr/>
          <a:lstStyle/>
          <a:p>
            <a:r>
              <a:rPr lang="en-US" dirty="0" err="1"/>
              <a:t>methoology</a:t>
            </a:r>
            <a:endParaRPr lang="en-US" dirty="0"/>
          </a:p>
        </p:txBody>
      </p:sp>
      <p:sp>
        <p:nvSpPr>
          <p:cNvPr id="3" name="Content Placeholder 2">
            <a:extLst>
              <a:ext uri="{FF2B5EF4-FFF2-40B4-BE49-F238E27FC236}">
                <a16:creationId xmlns:a16="http://schemas.microsoft.com/office/drawing/2014/main" id="{BAEA0FD4-80D5-43A5-BF16-CF5CBA97AC5A}"/>
              </a:ext>
            </a:extLst>
          </p:cNvPr>
          <p:cNvSpPr>
            <a:spLocks noGrp="1"/>
          </p:cNvSpPr>
          <p:nvPr>
            <p:ph idx="1"/>
          </p:nvPr>
        </p:nvSpPr>
        <p:spPr/>
        <p:txBody>
          <a:bodyPr>
            <a:normAutofit fontScale="85000" lnSpcReduction="20000"/>
          </a:bodyPr>
          <a:lstStyle/>
          <a:p>
            <a:r>
              <a:rPr lang="en-US" b="1" dirty="0"/>
              <a:t>Foursquare API</a:t>
            </a:r>
          </a:p>
          <a:p>
            <a:pPr lvl="0"/>
            <a:r>
              <a:rPr lang="en-US" dirty="0"/>
              <a:t>The Foursquare API will be used to pull in data for both Queens and Scarborough neighborhoods using the same methodology that we did in the previous lab.</a:t>
            </a:r>
          </a:p>
          <a:p>
            <a:pPr lvl="0"/>
            <a:r>
              <a:rPr lang="en-US" dirty="0"/>
              <a:t>Foursquare API search feature would be enabled to collect the nearby places of the neighborhoods. Due to http request limitations the number of places per neighborhood parameter would reasonably be set to 100 and the radius parameter would be set to 700.</a:t>
            </a:r>
          </a:p>
          <a:p>
            <a:r>
              <a:rPr lang="en-US" b="1" dirty="0"/>
              <a:t>K-Means Clustering</a:t>
            </a:r>
          </a:p>
          <a:p>
            <a:pPr lvl="0"/>
            <a:r>
              <a:rPr lang="en-US" dirty="0"/>
              <a:t>Extensive comparative analysis of two randomly picked neighborhoods world be carried out to derive the desirable insights from the outcomes using python’s scientiﬁc libraries Pandas, NumPy and </a:t>
            </a:r>
            <a:r>
              <a:rPr lang="en-US" dirty="0" err="1"/>
              <a:t>Scikit</a:t>
            </a:r>
            <a:r>
              <a:rPr lang="en-US" dirty="0"/>
              <a:t>-learn.</a:t>
            </a:r>
          </a:p>
          <a:p>
            <a:pPr lvl="0"/>
            <a:r>
              <a:rPr lang="en-US" dirty="0"/>
              <a:t>Unsupervised machine learning algorithm K-mean clustering would be applied to form the clusters of diﬀerent categories of places residing in and around the neighborhoods. These clusters from each of those two chosen neighborhoods would be analyzed individually collectively and comparatively to derive the conclusions.</a:t>
            </a:r>
          </a:p>
          <a:p>
            <a:endParaRPr lang="en-US" dirty="0"/>
          </a:p>
        </p:txBody>
      </p:sp>
    </p:spTree>
    <p:extLst>
      <p:ext uri="{BB962C8B-B14F-4D97-AF65-F5344CB8AC3E}">
        <p14:creationId xmlns:p14="http://schemas.microsoft.com/office/powerpoint/2010/main" val="642041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2C17-8B4D-4FA3-982C-AAE38C4A10E7}"/>
              </a:ext>
            </a:extLst>
          </p:cNvPr>
          <p:cNvSpPr>
            <a:spLocks noGrp="1"/>
          </p:cNvSpPr>
          <p:nvPr>
            <p:ph type="title"/>
          </p:nvPr>
        </p:nvSpPr>
        <p:spPr/>
        <p:txBody>
          <a:bodyPr/>
          <a:lstStyle/>
          <a:p>
            <a:r>
              <a:rPr lang="en-US" dirty="0"/>
              <a:t>Results – Queens- NY		</a:t>
            </a:r>
          </a:p>
        </p:txBody>
      </p:sp>
      <p:pic>
        <p:nvPicPr>
          <p:cNvPr id="4" name="Content Placeholder 3">
            <a:extLst>
              <a:ext uri="{FF2B5EF4-FFF2-40B4-BE49-F238E27FC236}">
                <a16:creationId xmlns:a16="http://schemas.microsoft.com/office/drawing/2014/main" id="{925930FE-1DBC-4CC2-8E51-58CF4D3AA89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67609" y="2222704"/>
            <a:ext cx="6130343" cy="4289607"/>
          </a:xfrm>
          <a:prstGeom prst="rect">
            <a:avLst/>
          </a:prstGeom>
        </p:spPr>
      </p:pic>
    </p:spTree>
    <p:extLst>
      <p:ext uri="{BB962C8B-B14F-4D97-AF65-F5344CB8AC3E}">
        <p14:creationId xmlns:p14="http://schemas.microsoft.com/office/powerpoint/2010/main" val="1785262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58D91-C3FE-4B40-BFDC-69A9ACB9770E}"/>
              </a:ext>
            </a:extLst>
          </p:cNvPr>
          <p:cNvSpPr>
            <a:spLocks noGrp="1"/>
          </p:cNvSpPr>
          <p:nvPr>
            <p:ph type="title"/>
          </p:nvPr>
        </p:nvSpPr>
        <p:spPr/>
        <p:txBody>
          <a:bodyPr/>
          <a:lstStyle/>
          <a:p>
            <a:r>
              <a:rPr lang="en-US" dirty="0"/>
              <a:t>Queens - NY</a:t>
            </a:r>
          </a:p>
        </p:txBody>
      </p:sp>
      <p:pic>
        <p:nvPicPr>
          <p:cNvPr id="4" name="Content Placeholder 3">
            <a:extLst>
              <a:ext uri="{FF2B5EF4-FFF2-40B4-BE49-F238E27FC236}">
                <a16:creationId xmlns:a16="http://schemas.microsoft.com/office/drawing/2014/main" id="{A2E9398D-8ED1-422F-A63A-830CA09EE92F}"/>
              </a:ext>
            </a:extLst>
          </p:cNvPr>
          <p:cNvPicPr>
            <a:picLocks noGrp="1" noChangeAspect="1"/>
          </p:cNvPicPr>
          <p:nvPr>
            <p:ph idx="1"/>
          </p:nvPr>
        </p:nvPicPr>
        <p:blipFill>
          <a:blip r:embed="rId2"/>
          <a:stretch>
            <a:fillRect/>
          </a:stretch>
        </p:blipFill>
        <p:spPr>
          <a:xfrm>
            <a:off x="1395965" y="2486722"/>
            <a:ext cx="9668763" cy="3679902"/>
          </a:xfrm>
          <a:prstGeom prst="rect">
            <a:avLst/>
          </a:prstGeom>
        </p:spPr>
      </p:pic>
    </p:spTree>
    <p:extLst>
      <p:ext uri="{BB962C8B-B14F-4D97-AF65-F5344CB8AC3E}">
        <p14:creationId xmlns:p14="http://schemas.microsoft.com/office/powerpoint/2010/main" val="1983931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9C137-144B-4B82-9EC4-ABED8C5D4761}"/>
              </a:ext>
            </a:extLst>
          </p:cNvPr>
          <p:cNvSpPr>
            <a:spLocks noGrp="1"/>
          </p:cNvSpPr>
          <p:nvPr>
            <p:ph type="title"/>
          </p:nvPr>
        </p:nvSpPr>
        <p:spPr/>
        <p:txBody>
          <a:bodyPr/>
          <a:lstStyle/>
          <a:p>
            <a:r>
              <a:rPr lang="en-US" dirty="0"/>
              <a:t>Scarborough – Toronto </a:t>
            </a:r>
          </a:p>
        </p:txBody>
      </p:sp>
      <p:pic>
        <p:nvPicPr>
          <p:cNvPr id="4" name="Content Placeholder 3">
            <a:extLst>
              <a:ext uri="{FF2B5EF4-FFF2-40B4-BE49-F238E27FC236}">
                <a16:creationId xmlns:a16="http://schemas.microsoft.com/office/drawing/2014/main" id="{80125A82-0239-422A-B3D1-2BC073C97E1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67665" y="2421635"/>
            <a:ext cx="5327398" cy="4347155"/>
          </a:xfrm>
          <a:prstGeom prst="rect">
            <a:avLst/>
          </a:prstGeom>
        </p:spPr>
      </p:pic>
    </p:spTree>
    <p:extLst>
      <p:ext uri="{BB962C8B-B14F-4D97-AF65-F5344CB8AC3E}">
        <p14:creationId xmlns:p14="http://schemas.microsoft.com/office/powerpoint/2010/main" val="3923484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AF497-4C84-4C89-A810-21F15620095B}"/>
              </a:ext>
            </a:extLst>
          </p:cNvPr>
          <p:cNvSpPr>
            <a:spLocks noGrp="1"/>
          </p:cNvSpPr>
          <p:nvPr>
            <p:ph type="title"/>
          </p:nvPr>
        </p:nvSpPr>
        <p:spPr/>
        <p:txBody>
          <a:bodyPr/>
          <a:lstStyle/>
          <a:p>
            <a:r>
              <a:rPr lang="en-US" dirty="0"/>
              <a:t>Scarborough - Toronto</a:t>
            </a:r>
          </a:p>
        </p:txBody>
      </p:sp>
      <p:pic>
        <p:nvPicPr>
          <p:cNvPr id="4" name="Content Placeholder 3">
            <a:extLst>
              <a:ext uri="{FF2B5EF4-FFF2-40B4-BE49-F238E27FC236}">
                <a16:creationId xmlns:a16="http://schemas.microsoft.com/office/drawing/2014/main" id="{FD78549D-8A12-4715-95AA-BA8BB0CC5F42}"/>
              </a:ext>
            </a:extLst>
          </p:cNvPr>
          <p:cNvPicPr>
            <a:picLocks noGrp="1" noChangeAspect="1"/>
          </p:cNvPicPr>
          <p:nvPr>
            <p:ph idx="1"/>
          </p:nvPr>
        </p:nvPicPr>
        <p:blipFill>
          <a:blip r:embed="rId2"/>
          <a:stretch>
            <a:fillRect/>
          </a:stretch>
        </p:blipFill>
        <p:spPr>
          <a:xfrm>
            <a:off x="1154954" y="3339789"/>
            <a:ext cx="9629938" cy="2454407"/>
          </a:xfrm>
          <a:prstGeom prst="rect">
            <a:avLst/>
          </a:prstGeom>
        </p:spPr>
      </p:pic>
    </p:spTree>
    <p:extLst>
      <p:ext uri="{BB962C8B-B14F-4D97-AF65-F5344CB8AC3E}">
        <p14:creationId xmlns:p14="http://schemas.microsoft.com/office/powerpoint/2010/main" val="1226400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FB033-DDAD-4051-9A1D-C998BC66C00A}"/>
              </a:ext>
            </a:extLst>
          </p:cNvPr>
          <p:cNvSpPr>
            <a:spLocks noGrp="1"/>
          </p:cNvSpPr>
          <p:nvPr>
            <p:ph type="title"/>
          </p:nvPr>
        </p:nvSpPr>
        <p:spPr/>
        <p:txBody>
          <a:bodyPr/>
          <a:lstStyle/>
          <a:p>
            <a:r>
              <a:rPr lang="en-US" dirty="0"/>
              <a:t>Comparison of number of venues</a:t>
            </a:r>
          </a:p>
        </p:txBody>
      </p:sp>
      <p:sp>
        <p:nvSpPr>
          <p:cNvPr id="3" name="Content Placeholder 2">
            <a:extLst>
              <a:ext uri="{FF2B5EF4-FFF2-40B4-BE49-F238E27FC236}">
                <a16:creationId xmlns:a16="http://schemas.microsoft.com/office/drawing/2014/main" id="{8FF1D2FC-8E4A-4F42-B695-2B1E980C4771}"/>
              </a:ext>
            </a:extLst>
          </p:cNvPr>
          <p:cNvSpPr>
            <a:spLocks noGrp="1"/>
          </p:cNvSpPr>
          <p:nvPr>
            <p:ph idx="1"/>
          </p:nvPr>
        </p:nvSpPr>
        <p:spPr/>
        <p:txBody>
          <a:bodyPr/>
          <a:lstStyle/>
          <a:p>
            <a:pPr marL="0" indent="0">
              <a:buNone/>
            </a:pPr>
            <a:r>
              <a:rPr lang="en-US" dirty="0"/>
              <a:t>Scarborough – 17 neighborhoods – 85 places of interest for potential renters to enjoy. However, outside of the skating rig there isn’t much that brings appeal to the area from an extracurricular standpoint. </a:t>
            </a:r>
          </a:p>
          <a:p>
            <a:pPr marL="0" indent="0">
              <a:buNone/>
            </a:pPr>
            <a:r>
              <a:rPr lang="en-US" dirty="0"/>
              <a:t>Queens has 81 neighborhoods and a whopping 2108 places of interest that renters can enjoy. This along with its proximity to the ocean makes it an outstanding place to build luxury apartments. </a:t>
            </a:r>
          </a:p>
          <a:p>
            <a:pPr marL="0" indent="0">
              <a:buNone/>
            </a:pPr>
            <a:endParaRPr lang="en-US" dirty="0"/>
          </a:p>
        </p:txBody>
      </p:sp>
    </p:spTree>
    <p:extLst>
      <p:ext uri="{BB962C8B-B14F-4D97-AF65-F5344CB8AC3E}">
        <p14:creationId xmlns:p14="http://schemas.microsoft.com/office/powerpoint/2010/main" val="38637598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TotalTime>
  <Words>388</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New apartment project</vt:lpstr>
      <vt:lpstr>Problem statement</vt:lpstr>
      <vt:lpstr>Data Used</vt:lpstr>
      <vt:lpstr>methoology</vt:lpstr>
      <vt:lpstr>Results – Queens- NY  </vt:lpstr>
      <vt:lpstr>Queens - NY</vt:lpstr>
      <vt:lpstr>Scarborough – Toronto </vt:lpstr>
      <vt:lpstr>Scarborough - Toronto</vt:lpstr>
      <vt:lpstr>Comparison of number of venues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apartment project</dc:title>
  <dc:creator>Ahmed Niyaz</dc:creator>
  <cp:lastModifiedBy>Ahmed Niyaz</cp:lastModifiedBy>
  <cp:revision>2</cp:revision>
  <dcterms:created xsi:type="dcterms:W3CDTF">2019-07-02T19:14:49Z</dcterms:created>
  <dcterms:modified xsi:type="dcterms:W3CDTF">2019-07-02T19:26:44Z</dcterms:modified>
</cp:coreProperties>
</file>