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7c48a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7c48a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7c48adff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7c48adff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7c48adff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7c48adff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7c48adff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7c48adff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77c48adff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77c48adff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7c48adff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77c48adff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7c48adff_0_2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7c48adff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77c48adff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77c48adff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12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Fannie Mae Model Owner and User Community Chart and Confluence Space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>
            <a:stCxn id="61" idx="2"/>
            <a:endCxn id="62" idx="0"/>
          </p:cNvCxnSpPr>
          <p:nvPr/>
        </p:nvCxnSpPr>
        <p:spPr>
          <a:xfrm>
            <a:off x="4870275" y="3986750"/>
            <a:ext cx="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>
            <a:stCxn id="64" idx="3"/>
          </p:cNvCxnSpPr>
          <p:nvPr/>
        </p:nvCxnSpPr>
        <p:spPr>
          <a:xfrm>
            <a:off x="1369700" y="3547999"/>
            <a:ext cx="739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6068475" y="1143000"/>
            <a:ext cx="2940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858125" y="2760588"/>
            <a:ext cx="1150800" cy="6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88888" y="2152488"/>
            <a:ext cx="975000" cy="19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063" y="3107700"/>
            <a:ext cx="54666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71" idx="1"/>
            <a:endCxn id="71" idx="1"/>
          </p:cNvCxnSpPr>
          <p:nvPr/>
        </p:nvCxnSpPr>
        <p:spPr>
          <a:xfrm>
            <a:off x="4382775" y="3107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7575" y="2884724"/>
            <a:ext cx="891901" cy="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4382775" y="2152500"/>
            <a:ext cx="975000" cy="19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51550" y="246325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068325" y="2152500"/>
            <a:ext cx="975000" cy="19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022" y="2375910"/>
            <a:ext cx="766500" cy="5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850" y="2345350"/>
            <a:ext cx="766500" cy="4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1575" y="3249350"/>
            <a:ext cx="737400" cy="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8160" y="2863450"/>
            <a:ext cx="575356" cy="5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7927" y="3486825"/>
            <a:ext cx="475800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3075" y="3693397"/>
            <a:ext cx="546650" cy="28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3075" y="2272873"/>
            <a:ext cx="546652" cy="307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stCxn id="71" idx="3"/>
            <a:endCxn id="74" idx="1"/>
          </p:cNvCxnSpPr>
          <p:nvPr/>
        </p:nvCxnSpPr>
        <p:spPr>
          <a:xfrm>
            <a:off x="5357775" y="3107700"/>
            <a:ext cx="7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4" idx="3"/>
            <a:endCxn id="66" idx="1"/>
          </p:cNvCxnSpPr>
          <p:nvPr/>
        </p:nvCxnSpPr>
        <p:spPr>
          <a:xfrm>
            <a:off x="7043325" y="3107700"/>
            <a:ext cx="8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84" idx="3"/>
            <a:endCxn id="85" idx="3"/>
          </p:cNvCxnSpPr>
          <p:nvPr/>
        </p:nvCxnSpPr>
        <p:spPr>
          <a:xfrm>
            <a:off x="3951100" y="5041525"/>
            <a:ext cx="44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85" idx="3"/>
            <a:endCxn id="66" idx="2"/>
          </p:cNvCxnSpPr>
          <p:nvPr/>
        </p:nvCxnSpPr>
        <p:spPr>
          <a:xfrm rot="10800000">
            <a:off x="8433650" y="3454825"/>
            <a:ext cx="0" cy="15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endCxn id="84" idx="3"/>
          </p:cNvCxnSpPr>
          <p:nvPr/>
        </p:nvCxnSpPr>
        <p:spPr>
          <a:xfrm>
            <a:off x="3059200" y="3730525"/>
            <a:ext cx="891900" cy="13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063" y="2522000"/>
            <a:ext cx="54666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>
            <a:stCxn id="68" idx="1"/>
            <a:endCxn id="68" idx="3"/>
          </p:cNvCxnSpPr>
          <p:nvPr/>
        </p:nvCxnSpPr>
        <p:spPr>
          <a:xfrm>
            <a:off x="2088888" y="3107688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537725" y="3107700"/>
            <a:ext cx="975000" cy="9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>
            <a:stCxn id="71" idx="1"/>
            <a:endCxn id="71" idx="3"/>
          </p:cNvCxnSpPr>
          <p:nvPr/>
        </p:nvCxnSpPr>
        <p:spPr>
          <a:xfrm>
            <a:off x="4382775" y="3107700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68" idx="3"/>
            <a:endCxn id="71" idx="1"/>
          </p:cNvCxnSpPr>
          <p:nvPr/>
        </p:nvCxnSpPr>
        <p:spPr>
          <a:xfrm>
            <a:off x="3063888" y="3107688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6525" y="3261875"/>
            <a:ext cx="737400" cy="71232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440200" y="4056525"/>
            <a:ext cx="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592600" y="4841425"/>
            <a:ext cx="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8333450" y="4841425"/>
            <a:ext cx="1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770225" y="4409025"/>
            <a:ext cx="2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382700" y="1111150"/>
            <a:ext cx="9750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37725" y="1111150"/>
            <a:ext cx="2526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60300" y="263337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088900" y="1777250"/>
            <a:ext cx="97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PORTSBOX</a:t>
            </a:r>
            <a:endParaRPr sz="900"/>
          </a:p>
        </p:txBody>
      </p:sp>
      <p:sp>
        <p:nvSpPr>
          <p:cNvPr id="100" name="Google Shape;100;p14"/>
          <p:cNvSpPr txBox="1"/>
          <p:nvPr/>
        </p:nvSpPr>
        <p:spPr>
          <a:xfrm>
            <a:off x="2088900" y="4115050"/>
            <a:ext cx="97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plp-a06-a001</a:t>
            </a:r>
            <a:endParaRPr sz="900"/>
          </a:p>
        </p:txBody>
      </p:sp>
      <p:sp>
        <p:nvSpPr>
          <p:cNvPr id="62" name="Google Shape;62;p14"/>
          <p:cNvSpPr txBox="1"/>
          <p:nvPr/>
        </p:nvSpPr>
        <p:spPr>
          <a:xfrm>
            <a:off x="4382775" y="4208924"/>
            <a:ext cx="97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a06-</a:t>
            </a:r>
            <a:r>
              <a:rPr lang="en" sz="900"/>
              <a:t>mrmtools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networkx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pandas</a:t>
            </a:r>
            <a:endParaRPr sz="900"/>
          </a:p>
        </p:txBody>
      </p:sp>
      <p:cxnSp>
        <p:nvCxnSpPr>
          <p:cNvPr id="101" name="Google Shape;101;p14"/>
          <p:cNvCxnSpPr>
            <a:stCxn id="62" idx="2"/>
          </p:cNvCxnSpPr>
          <p:nvPr/>
        </p:nvCxnSpPr>
        <p:spPr>
          <a:xfrm>
            <a:off x="4870275" y="4809224"/>
            <a:ext cx="42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62" idx="0"/>
            <a:endCxn id="62" idx="0"/>
          </p:cNvCxnSpPr>
          <p:nvPr/>
        </p:nvCxnSpPr>
        <p:spPr>
          <a:xfrm>
            <a:off x="4870275" y="420892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62" idx="0"/>
            <a:endCxn id="62" idx="0"/>
          </p:cNvCxnSpPr>
          <p:nvPr/>
        </p:nvCxnSpPr>
        <p:spPr>
          <a:xfrm>
            <a:off x="4870275" y="420892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stCxn id="62" idx="0"/>
            <a:endCxn id="62" idx="0"/>
          </p:cNvCxnSpPr>
          <p:nvPr/>
        </p:nvCxnSpPr>
        <p:spPr>
          <a:xfrm>
            <a:off x="4870275" y="4208924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313375" y="119739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382700" y="119739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179850" y="1229250"/>
            <a:ext cx="2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</a:t>
            </a:r>
            <a:r>
              <a:rPr lang="en"/>
              <a:t> employees information taken from PORTSBOX - DB {db} - PORT {port}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access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MUSE Owner Information taken from plp-a06-a001 port 8021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- Org Chart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preprocessing for org chart with the following packages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a06-mrm-reporting-tools (link)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networkx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pandas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Logic: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MUSE owners obtained from mysql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Owners merged with oracle table on ldaps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DAG representation of organization constructed from oracle </a:t>
            </a:r>
            <a:r>
              <a:rPr lang="en"/>
              <a:t>source population and leaves (owners/support providers)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a06-mrm-reporting-tools modules allow for dynamic construction of organizational chart from filtered dataframe (any DAG with unique child-parent relations from population table and target leaves)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statistics calculated using a06-mrm-reporting-tools modules and networkx DAG data structure described above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passed to ui as list of jsons (dictionaries) using flask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flask server handles form requests from client and rerenders ui accordingly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- Confluence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confluence api in a06-mrm-reporting-tools used to maintain </a:t>
            </a:r>
            <a:r>
              <a:rPr lang="en"/>
              <a:t>owner and support provider pages in confluence team space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owner and Support Provider has a unique page containing summary statistics and data exhibits obtained from pre-process similar to that for org chart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Maintenance Logic: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Owners identified from mysql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Providers Identified from xlsx at the moment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Needs sustainable solution*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Confluence pages created for newly identified owners/support providers on a recurring basis 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html is classed to identify sections written by mrm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Intersect of Owners and Support Providers have separate pages with links to one another to make navigation of confluence space more accessible to users independent of the org chart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html read from existing pages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mrm owned sections refreshed with most recent data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pages written back to confluence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owners/support providers that become inactive have their page moved to an ‘archived owners’ parent page so they can be added back to active directory without losing previous version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Client/UI - Org Chart 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d3.js svg used to create </a:t>
            </a:r>
            <a:r>
              <a:rPr lang="en"/>
              <a:t>collapsible</a:t>
            </a:r>
            <a:r>
              <a:rPr lang="en"/>
              <a:t> organizational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original code developed in SF {link to repo}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refactored to be hosted by flask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jinja used in combination with js to handle data passed from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filtering to show specific subsets of community (model owners, model users, support providers, {my support providers?})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shapes used to distinguish aliases in the community (owners vs support providers)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outlines used to distinguish alias </a:t>
            </a:r>
            <a:r>
              <a:rPr lang="en"/>
              <a:t>subgroups (model owners, model users, both)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click to navigate to community member confluence page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menu showing option for support or owner page for those in intersection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sizing based on node attributes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options restricted based on subsets of community currently selected to be displayed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key describing node styling and confluence linkage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Client/UI - Confluence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Page Hierarchy: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Community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Modeling Community Members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Model Owners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Model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Community Support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Management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Governance Solutions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1st LoD Internal Support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Finance Modeling Community Support Providers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Client/UI - Confluence Owner Alias 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140925" y="1288675"/>
            <a:ext cx="51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5"/>
              <a:t>{scrollable}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{name} - {ldap} - Modeling Community Member Page 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This page contains </a:t>
            </a:r>
            <a:r>
              <a:rPr lang="en" sz="3465"/>
              <a:t>information</a:t>
            </a:r>
            <a:r>
              <a:rPr lang="en" sz="3465"/>
              <a:t> about {name}, a member of the modeling community in the {bu} Business Unit, located within the {department} department of the {business_area} domain within Fannie Mae. In their role as {the/a title} they currently own {model_count} models, {usage_count} usages, {adjustment_count} adjustments, and {assumption_count} assumptions. These can all be found below. {%if is support_provider: ‘They also play a key role within the modeling community as a link(‘support provider’, {support_provider_page}).’%}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My Models                                                                                                                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Dataframe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My Usages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Dataframe </a:t>
            </a:r>
            <a:endParaRPr sz="3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745950" y="1411950"/>
            <a:ext cx="140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{fixed}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Help with Model Risk Management Workflows: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Register Model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Register Usage</a:t>
            </a:r>
            <a:r>
              <a:rPr lang="en" sz="1100"/>
              <a:t>...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Client/UI - Support Provider Owner Alias 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140925" y="1288675"/>
            <a:ext cx="51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5"/>
              <a:t>{scrollable}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{name} - {ldap} - Modeling Community Support Provider Page 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This page contains information about {name}, a member of the modeling community in the {bu} Business Unit, located within the {department} department of the {business_area} domain within Fannie Mae. In their role {the/a title} they currently provide support to  {model_count} models and {usage_count} usage.. These can all be found below. {%if is muse_ownerr: ‘They also play a key role within the modeling community as an link(‘owner’, {support_provider_page}) of one or more modeling elements in MUSE’%}</a:t>
            </a:r>
            <a:endParaRPr sz="3465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My Model Support                                                                                                              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Dataframe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My Usage Support</a:t>
            </a:r>
            <a:endParaRPr sz="3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65"/>
              <a:t>	Dataframe </a:t>
            </a:r>
            <a:endParaRPr sz="3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745950" y="1411950"/>
            <a:ext cx="140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{fixed}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Help with Model Risk Management Workflows: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Register Model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Register Usage....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