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47BB57-706B-4DC5-B3D1-4E27EAC55390}" v="101" dt="2024-04-04T19:50:51.805"/>
    <p1510:client id="{610C5C3A-0FFA-4636-9D4A-D3CD44E3F4A4}" v="43" dt="2024-04-04T18:42:40.278"/>
    <p1510:client id="{7F58E4C2-5BD4-4FB8-90EE-6B133E4A4F55}" v="49" dt="2024-04-04T21:35:57.951"/>
    <p1510:client id="{8F329341-252D-4775-805E-91BB215E710B}" v="7" dt="2024-04-04T18:02:56.861"/>
    <p1510:client id="{9459B0A8-19CF-4650-A4DC-F3762728CE56}" v="7" dt="2024-04-04T17:20:56.916"/>
    <p1510:client id="{A4172E81-E23C-9547-8477-4477A328A096}" v="1533" dt="2024-04-04T21:02:51.395"/>
    <p1510:client id="{B34818B5-9B7D-4512-B0C3-DA4E9E8896F2}" v="16" dt="2024-04-04T21:35:17.891"/>
    <p1510:client id="{CEB27B2E-9238-4536-8553-9DD7F6B16685}" v="59" dt="2024-04-04T19:46:10.159"/>
    <p1510:client id="{F4C661BC-0CB6-479A-AF33-A6F310C138CB}" v="549" dt="2024-04-04T17:12:26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5449" y="754439"/>
            <a:ext cx="9144000" cy="2387600"/>
          </a:xfrm>
        </p:spPr>
        <p:txBody>
          <a:bodyPr/>
          <a:lstStyle/>
          <a:p>
            <a:r>
              <a:rPr lang="en-US"/>
              <a:t>Use Case 1: </a:t>
            </a:r>
            <a:br>
              <a:rPr lang="en-US"/>
            </a:br>
            <a:r>
              <a:rPr lang="en-US"/>
              <a:t>Therapy Session Copilot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901" y="3424970"/>
            <a:ext cx="9144000" cy="12346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/>
              <a:t>Team names: Adedapo Adeola, Amy Backes, Ariana Caminos, Ashwini Kale, </a:t>
            </a:r>
            <a:r>
              <a:rPr lang="en-US" sz="2800" dirty="0">
                <a:ea typeface="+mn-lt"/>
                <a:cs typeface="+mn-lt"/>
              </a:rPr>
              <a:t>Felix Tamakloe, Guy </a:t>
            </a:r>
            <a:r>
              <a:rPr lang="en-US" sz="2800" err="1">
                <a:ea typeface="+mn-lt"/>
                <a:cs typeface="+mn-lt"/>
              </a:rPr>
              <a:t>Caseneuve</a:t>
            </a:r>
            <a:r>
              <a:rPr lang="en-US" sz="2800" dirty="0">
                <a:ea typeface="+mn-lt"/>
                <a:cs typeface="+mn-lt"/>
              </a:rPr>
              <a:t>, Manny Melendez, Mehak, Rick Kubina Jr, Rishi Bhatnagar, Rob Reese,</a:t>
            </a:r>
            <a:r>
              <a:rPr lang="en-US" sz="2800" dirty="0"/>
              <a:t> Felix </a:t>
            </a:r>
            <a:r>
              <a:rPr lang="en-US" sz="2800" err="1"/>
              <a:t>Tamak</a:t>
            </a:r>
            <a:r>
              <a:rPr lang="en-US" sz="2800" dirty="0"/>
              <a:t>, Yash Bhatnagar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8BED9A-255A-23FE-6A9B-1F42BE7A67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72" b="30856"/>
          <a:stretch/>
        </p:blipFill>
        <p:spPr bwMode="auto">
          <a:xfrm>
            <a:off x="3293246" y="5199896"/>
            <a:ext cx="5985353" cy="123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EDDF53-0851-48D4-A466-6FE0DCE91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2" cy="1576446"/>
            <a:chOff x="0" y="0"/>
            <a:chExt cx="12192002" cy="157644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74D04C-85E8-4A3E-90D7-86A10AE04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97020A-86B6-43BD-A2AA-66AE72CA3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0C6C743-32FE-4E24-AA22-45D3B1C7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D86274-E049-A179-D37D-6A4FAAF53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786" y="267018"/>
            <a:ext cx="9724030" cy="834251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Use case 1: Therapy Session Co-Pilot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73E0FF-CD25-4EFD-3A1B-8BA563A8135E}"/>
              </a:ext>
            </a:extLst>
          </p:cNvPr>
          <p:cNvSpPr txBox="1"/>
          <p:nvPr/>
        </p:nvSpPr>
        <p:spPr>
          <a:xfrm>
            <a:off x="596522" y="1657813"/>
            <a:ext cx="8249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Objective: Assist the RBT and BCBA during or after a session with the child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9DC741-2F5C-63CE-5718-0C5363E28B86}"/>
              </a:ext>
            </a:extLst>
          </p:cNvPr>
          <p:cNvSpPr txBox="1"/>
          <p:nvPr/>
        </p:nvSpPr>
        <p:spPr>
          <a:xfrm>
            <a:off x="596523" y="2108511"/>
            <a:ext cx="1056564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An RBT (Registered Behavioral Technician) implements a session designed by the BCBA and looks to accomplish the goals and targets set by the BCBA. </a:t>
            </a:r>
          </a:p>
          <a:p>
            <a:br>
              <a:rPr lang="en-US"/>
            </a:br>
            <a:r>
              <a:rPr lang="en-US" b="1"/>
              <a:t>Historically:</a:t>
            </a:r>
            <a:r>
              <a:rPr lang="en-US"/>
              <a:t> A therapist uses an IoT device to capture their observations.</a:t>
            </a:r>
          </a:p>
          <a:p>
            <a:r>
              <a:rPr lang="en-US"/>
              <a:t>This device is a digital counter where the therapist would increment</a:t>
            </a:r>
            <a:br>
              <a:rPr lang="en-US"/>
            </a:br>
            <a:r>
              <a:rPr lang="en-US"/>
              <a:t>a counter by 1 each time a behavior is observed. </a:t>
            </a:r>
          </a:p>
          <a:p>
            <a:endParaRPr lang="en-US"/>
          </a:p>
          <a:p>
            <a:r>
              <a:rPr lang="en-US" b="1"/>
              <a:t>Challenges:</a:t>
            </a:r>
            <a:r>
              <a:rPr lang="en-US"/>
              <a:t> </a:t>
            </a:r>
          </a:p>
          <a:p>
            <a:pPr marL="285750" indent="-285750">
              <a:buFontTx/>
              <a:buChar char="-"/>
            </a:pPr>
            <a:r>
              <a:rPr lang="en-US"/>
              <a:t>Splits the focus of the RBT between focusing on the child and capturing the observations</a:t>
            </a:r>
          </a:p>
          <a:p>
            <a:pPr marL="285750" indent="-285750">
              <a:buFontTx/>
              <a:buChar char="-"/>
            </a:pPr>
            <a:r>
              <a:rPr lang="en-US"/>
              <a:t>It’s a very one-</a:t>
            </a:r>
            <a:r>
              <a:rPr lang="en-US" err="1"/>
              <a:t>dimnesional</a:t>
            </a:r>
            <a:r>
              <a:rPr lang="en-US"/>
              <a:t> approach to capture the observations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r>
              <a:rPr lang="en-US"/>
              <a:t>This use case attempts to solve these challenges by providing multi-sensory approach to data capture.</a:t>
            </a:r>
          </a:p>
          <a:p>
            <a:endParaRPr lang="en-US"/>
          </a:p>
          <a:p>
            <a:r>
              <a:rPr lang="en-US" b="1"/>
              <a:t>Goal:</a:t>
            </a:r>
            <a:r>
              <a:rPr lang="en-US"/>
              <a:t> </a:t>
            </a:r>
          </a:p>
          <a:p>
            <a:pPr marL="285750" indent="-285750">
              <a:buFontTx/>
              <a:buChar char="-"/>
            </a:pPr>
            <a:r>
              <a:rPr lang="en-US"/>
              <a:t>Analyze Video &amp; Audio recorded during therapy sessions</a:t>
            </a:r>
          </a:p>
          <a:p>
            <a:pPr marL="285750" indent="-285750">
              <a:buFontTx/>
              <a:buChar char="-"/>
            </a:pPr>
            <a:r>
              <a:rPr lang="en-US"/>
              <a:t>Provide a summarization of the session and analytics around specific areas of interest of the patient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312AB2D-E332-EF1C-73CF-E5E5137EB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903" y="2903279"/>
            <a:ext cx="2282844" cy="7756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19C7004-3DB9-86EA-9669-CFB6E4829BDE}"/>
              </a:ext>
            </a:extLst>
          </p:cNvPr>
          <p:cNvSpPr txBox="1"/>
          <p:nvPr/>
        </p:nvSpPr>
        <p:spPr>
          <a:xfrm>
            <a:off x="7900903" y="3699227"/>
            <a:ext cx="2256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Actual IOT Device built during FSI Autism hackathon in years past.</a:t>
            </a:r>
          </a:p>
        </p:txBody>
      </p:sp>
    </p:spTree>
    <p:extLst>
      <p:ext uri="{BB962C8B-B14F-4D97-AF65-F5344CB8AC3E}">
        <p14:creationId xmlns:p14="http://schemas.microsoft.com/office/powerpoint/2010/main" val="162127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EDDF53-0851-48D4-A466-6FE0DCE91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2" cy="1576446"/>
            <a:chOff x="0" y="0"/>
            <a:chExt cx="12192002" cy="157644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74D04C-85E8-4A3E-90D7-86A10AE04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97020A-86B6-43BD-A2AA-66AE72CA3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0C6C743-32FE-4E24-AA22-45D3B1C7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D86274-E049-A179-D37D-6A4FAAF53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07695"/>
            <a:ext cx="9724030" cy="834251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Technical Approaches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C30A3D-622E-6ACB-6519-6F5C0A5FE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656" y="2127013"/>
            <a:ext cx="2431322" cy="2133001"/>
          </a:xfrm>
          <a:prstGeom prst="rect">
            <a:avLst/>
          </a:prstGeom>
        </p:spPr>
      </p:pic>
      <p:pic>
        <p:nvPicPr>
          <p:cNvPr id="5" name="Picture 4" descr="Microsoft Azure - Wikipedia">
            <a:extLst>
              <a:ext uri="{FF2B5EF4-FFF2-40B4-BE49-F238E27FC236}">
                <a16:creationId xmlns:a16="http://schemas.microsoft.com/office/drawing/2014/main" id="{7FED3E28-4918-4AEA-7F62-94C4A27CE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60" y="2819740"/>
            <a:ext cx="2133001" cy="2133001"/>
          </a:xfrm>
          <a:prstGeom prst="rect">
            <a:avLst/>
          </a:prstGeom>
        </p:spPr>
      </p:pic>
      <p:pic>
        <p:nvPicPr>
          <p:cNvPr id="6" name="Picture 5" descr="Create Azure Data Factory Pipeline | K21Academy">
            <a:extLst>
              <a:ext uri="{FF2B5EF4-FFF2-40B4-BE49-F238E27FC236}">
                <a16:creationId xmlns:a16="http://schemas.microsoft.com/office/drawing/2014/main" id="{9D844C11-E044-C9D5-7BB3-6D42A21CA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923" y="2388664"/>
            <a:ext cx="3061813" cy="16074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F6D9DF-1E96-5C95-72D8-2F4021502A30}"/>
              </a:ext>
            </a:extLst>
          </p:cNvPr>
          <p:cNvSpPr txBox="1"/>
          <p:nvPr/>
        </p:nvSpPr>
        <p:spPr>
          <a:xfrm>
            <a:off x="1099563" y="5077440"/>
            <a:ext cx="190099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Arial"/>
              </a:rPr>
              <a:t>Azure AI Studio​</a:t>
            </a:r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13B334-E943-F18E-0524-4F3B1BFF18D9}"/>
              </a:ext>
            </a:extLst>
          </p:cNvPr>
          <p:cNvSpPr txBox="1"/>
          <p:nvPr/>
        </p:nvSpPr>
        <p:spPr>
          <a:xfrm>
            <a:off x="4619870" y="4384713"/>
            <a:ext cx="23321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Arial"/>
              </a:rPr>
              <a:t>Azure Data Factory</a:t>
            </a:r>
            <a:endParaRPr lang="en-US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5B452-69C8-9AD9-E1FF-4262428B8A81}"/>
              </a:ext>
            </a:extLst>
          </p:cNvPr>
          <p:cNvSpPr txBox="1"/>
          <p:nvPr/>
        </p:nvSpPr>
        <p:spPr>
          <a:xfrm>
            <a:off x="8755823" y="4384713"/>
            <a:ext cx="254267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Arial"/>
              </a:rPr>
              <a:t>Azure Speech Studio</a:t>
            </a:r>
            <a:endParaRPr lang="en-US" sz="2000"/>
          </a:p>
        </p:txBody>
      </p:sp>
      <p:pic>
        <p:nvPicPr>
          <p:cNvPr id="3" name="Picture 2" descr="Azure Storage Static Website">
            <a:extLst>
              <a:ext uri="{FF2B5EF4-FFF2-40B4-BE49-F238E27FC236}">
                <a16:creationId xmlns:a16="http://schemas.microsoft.com/office/drawing/2014/main" id="{06F3372D-C895-8EBF-7091-2E85358D4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842" y="5266006"/>
            <a:ext cx="2743197" cy="1032458"/>
          </a:xfrm>
          <a:prstGeom prst="rect">
            <a:avLst/>
          </a:prstGeom>
        </p:spPr>
      </p:pic>
      <p:pic>
        <p:nvPicPr>
          <p:cNvPr id="4" name="Picture 3" descr="Pricing - Azure Cosmos DB | Microsoft Azure">
            <a:extLst>
              <a:ext uri="{FF2B5EF4-FFF2-40B4-BE49-F238E27FC236}">
                <a16:creationId xmlns:a16="http://schemas.microsoft.com/office/drawing/2014/main" id="{A52D7A77-DD86-D6A2-21BA-7E9203EB15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7665" y="5062145"/>
            <a:ext cx="2743200" cy="14401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547EE2-8F5D-54D1-0F6B-A721BF15F76C}"/>
              </a:ext>
            </a:extLst>
          </p:cNvPr>
          <p:cNvSpPr txBox="1"/>
          <p:nvPr/>
        </p:nvSpPr>
        <p:spPr>
          <a:xfrm>
            <a:off x="4771113" y="6374775"/>
            <a:ext cx="254267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Arial"/>
              </a:rPr>
              <a:t>Azure Blob Storage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095EB-47BB-DCB5-0493-C1D5B9B09007}"/>
              </a:ext>
            </a:extLst>
          </p:cNvPr>
          <p:cNvSpPr txBox="1"/>
          <p:nvPr/>
        </p:nvSpPr>
        <p:spPr>
          <a:xfrm>
            <a:off x="8963641" y="6454236"/>
            <a:ext cx="254267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Arial"/>
              </a:rPr>
              <a:t>Azure </a:t>
            </a:r>
            <a:r>
              <a:rPr lang="en-US" sz="2000" err="1">
                <a:cs typeface="Arial"/>
              </a:rPr>
              <a:t>CosmosDB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56106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E1B0-9B5B-65B6-FC6D-24DB2B84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AI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EBE84-BBAD-D2CD-E20E-07E4357FE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Deploy the appropriate model:</a:t>
            </a:r>
            <a:r>
              <a:rPr lang="en-US"/>
              <a:t> </a:t>
            </a:r>
            <a:r>
              <a:rPr lang="en-US" sz="2000">
                <a:latin typeface="Aptos"/>
                <a:cs typeface="Segoe UI"/>
              </a:rPr>
              <a:t>gpt-4-vision Preview (GPT-4 Turbo with vision)</a:t>
            </a:r>
            <a:endParaRPr lang="en-US" sz="2000">
              <a:latin typeface="Aptos"/>
            </a:endParaRPr>
          </a:p>
          <a:p>
            <a:r>
              <a:rPr lang="en-US" sz="2000"/>
              <a:t>Upload the video in playground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Video is ingested and indexed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Add System message: Instructions to GPT-4 vision model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Add user prompt: This is the user's question to the GPT-4 vision model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Prompt engineering gives better results</a:t>
            </a:r>
          </a:p>
          <a:p>
            <a:r>
              <a:rPr lang="en-US" sz="2000"/>
              <a:t>Audio detection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Audio is not included by default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Transcript will not include vocal sounds that are not words – such as humming, music, groans, etc.</a:t>
            </a:r>
          </a:p>
          <a:p>
            <a:r>
              <a:rPr lang="en-US" sz="2000"/>
              <a:t>Transcription of the video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Transcript was not available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Used speech studio to get real-time captioning, and then downloaded that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Provided transcript for the video</a:t>
            </a:r>
          </a:p>
        </p:txBody>
      </p:sp>
    </p:spTree>
    <p:extLst>
      <p:ext uri="{BB962C8B-B14F-4D97-AF65-F5344CB8AC3E}">
        <p14:creationId xmlns:p14="http://schemas.microsoft.com/office/powerpoint/2010/main" val="103014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olution-arch">
            <a:extLst>
              <a:ext uri="{FF2B5EF4-FFF2-40B4-BE49-F238E27FC236}">
                <a16:creationId xmlns:a16="http://schemas.microsoft.com/office/drawing/2014/main" id="{9FF8FF00-4038-99F7-C55E-25F491379B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8" b="31606"/>
          <a:stretch/>
        </p:blipFill>
        <p:spPr>
          <a:xfrm>
            <a:off x="5958161" y="2859752"/>
            <a:ext cx="6228241" cy="33610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EFE1B0-9B5B-65B6-FC6D-24DB2B84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Azure Data Factory Pipeline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EBE84-BBAD-D2CD-E20E-07E4357FE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905" y="1825624"/>
            <a:ext cx="7684078" cy="458770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600"/>
              <a:t>UI Built to allow uploading of videos to Blob Storage &amp; return of prompt</a:t>
            </a:r>
          </a:p>
          <a:p>
            <a:r>
              <a:rPr lang="en-US" sz="1600"/>
              <a:t>Videos are uploaded into a blob storage container</a:t>
            </a:r>
            <a:endParaRPr lang="en-US" sz="1600">
              <a:latin typeface="Aptos"/>
            </a:endParaRPr>
          </a:p>
          <a:p>
            <a:r>
              <a:rPr lang="en-US" sz="1600"/>
              <a:t>An event grid picks up the event and triggers a data factory pipeline</a:t>
            </a:r>
            <a:endParaRPr lang="en-US" sz="2400"/>
          </a:p>
          <a:p>
            <a:r>
              <a:rPr lang="en-US" sz="1600"/>
              <a:t>The data factory pipeline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latin typeface="Aptos"/>
                <a:cs typeface="Arial"/>
              </a:rPr>
              <a:t>verifies parameters like Temperature and Top P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latin typeface="Aptos"/>
                <a:cs typeface="Arial"/>
              </a:rPr>
              <a:t>indexes and ingests the video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latin typeface="Aptos"/>
                <a:cs typeface="Arial"/>
              </a:rPr>
              <a:t>sends the ingested video to Computer Vision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latin typeface="Aptos"/>
                <a:cs typeface="Arial"/>
              </a:rPr>
              <a:t>Computer Vision leverages GPT-4v model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latin typeface="Aptos"/>
                <a:cs typeface="Arial"/>
              </a:rPr>
              <a:t>GPT-4v response is sent to Cosmos DB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cs typeface="Arial"/>
              </a:rPr>
              <a:t>Interpretation of the video includes both: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sz="1000">
                <a:cs typeface="Arial"/>
              </a:rPr>
              <a:t>Audio Analysis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sz="1000">
                <a:cs typeface="Arial"/>
              </a:rPr>
              <a:t>Video Analysis</a:t>
            </a:r>
          </a:p>
          <a:p>
            <a:r>
              <a:rPr lang="en-US" sz="1600"/>
              <a:t>Future Possibilities: </a:t>
            </a:r>
          </a:p>
          <a:p>
            <a:pPr lvl="1"/>
            <a:r>
              <a:rPr lang="en-US" sz="1400"/>
              <a:t>Integrate custom chat with </a:t>
            </a:r>
            <a:r>
              <a:rPr lang="en-US" sz="1400" err="1"/>
              <a:t>CosmosDB</a:t>
            </a:r>
            <a:r>
              <a:rPr lang="en-US" sz="1400"/>
              <a:t> dataset to interact</a:t>
            </a:r>
            <a:br>
              <a:rPr lang="en-US" sz="1400"/>
            </a:br>
            <a:r>
              <a:rPr lang="en-US" sz="1400"/>
              <a:t>with the data</a:t>
            </a:r>
          </a:p>
          <a:p>
            <a:pPr lvl="1"/>
            <a:r>
              <a:rPr lang="en-US" sz="1400"/>
              <a:t>Leverage custom </a:t>
            </a:r>
            <a:r>
              <a:rPr lang="en-US" sz="1400" err="1"/>
              <a:t>CosmosDB</a:t>
            </a:r>
            <a:r>
              <a:rPr lang="en-US" sz="1400"/>
              <a:t> dataset to perform analytics</a:t>
            </a:r>
          </a:p>
          <a:p>
            <a:pPr lvl="1"/>
            <a:r>
              <a:rPr lang="en-US" sz="1400"/>
              <a:t>At time of vision upload, allow user to selecting specific types of analysis </a:t>
            </a:r>
            <a:br>
              <a:rPr lang="en-US" sz="1400"/>
            </a:br>
            <a:r>
              <a:rPr lang="en-US" sz="1400"/>
              <a:t>to be performed on those videos</a:t>
            </a:r>
          </a:p>
          <a:p>
            <a:pPr lvl="1"/>
            <a:r>
              <a:rPr lang="en-US" sz="1400"/>
              <a:t>Fine tuning of LML to better integrate with the data the therapist </a:t>
            </a:r>
            <a:br>
              <a:rPr lang="en-US" sz="1400"/>
            </a:br>
            <a:r>
              <a:rPr lang="en-US" sz="1400"/>
              <a:t>is looking to analyze</a:t>
            </a:r>
          </a:p>
        </p:txBody>
      </p:sp>
      <p:pic>
        <p:nvPicPr>
          <p:cNvPr id="5" name="Picture 4" descr="Free Course: Computer Vision in Microsoft Azure from Microsoft | Class ...">
            <a:extLst>
              <a:ext uri="{FF2B5EF4-FFF2-40B4-BE49-F238E27FC236}">
                <a16:creationId xmlns:a16="http://schemas.microsoft.com/office/drawing/2014/main" id="{B3880A22-A36C-1F6A-72AC-8E12FDDD4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282" y="185569"/>
            <a:ext cx="2743200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17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E1B0-9B5B-65B6-FC6D-24DB2B84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Proof of Concept: UI for Video Uploads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3AFE0DCA-11BC-D8B6-3A6C-0178876BD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000" y="1407361"/>
            <a:ext cx="9300000" cy="5085867"/>
          </a:xfrm>
        </p:spPr>
      </p:pic>
    </p:spTree>
    <p:extLst>
      <p:ext uri="{BB962C8B-B14F-4D97-AF65-F5344CB8AC3E}">
        <p14:creationId xmlns:p14="http://schemas.microsoft.com/office/powerpoint/2010/main" val="3440346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Use Case 1:  Therapy Session Copilot</vt:lpstr>
      <vt:lpstr>Use case 1: Therapy Session Co-Pilot</vt:lpstr>
      <vt:lpstr>Technical Approaches</vt:lpstr>
      <vt:lpstr>Azure AI Studio</vt:lpstr>
      <vt:lpstr>Azure Data Factory Pipeline</vt:lpstr>
      <vt:lpstr>Proof of Concept: UI for Video Uploads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24</cp:revision>
  <dcterms:created xsi:type="dcterms:W3CDTF">2024-04-04T13:55:08Z</dcterms:created>
  <dcterms:modified xsi:type="dcterms:W3CDTF">2024-04-04T21:36:09Z</dcterms:modified>
</cp:coreProperties>
</file>