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5" r:id="rId3"/>
    <p:sldId id="280" r:id="rId4"/>
    <p:sldId id="258" r:id="rId5"/>
    <p:sldId id="257" r:id="rId6"/>
    <p:sldId id="281" r:id="rId7"/>
    <p:sldId id="259" r:id="rId8"/>
    <p:sldId id="271" r:id="rId9"/>
    <p:sldId id="272" r:id="rId10"/>
    <p:sldId id="273" r:id="rId11"/>
    <p:sldId id="274" r:id="rId12"/>
    <p:sldId id="282" r:id="rId13"/>
    <p:sldId id="260" r:id="rId14"/>
    <p:sldId id="275" r:id="rId15"/>
    <p:sldId id="276" r:id="rId16"/>
    <p:sldId id="277" r:id="rId17"/>
    <p:sldId id="278" r:id="rId18"/>
    <p:sldId id="279" r:id="rId19"/>
    <p:sldId id="283" r:id="rId20"/>
    <p:sldId id="262" r:id="rId21"/>
    <p:sldId id="28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>
        <p:scale>
          <a:sx n="44" d="100"/>
          <a:sy n="44" d="100"/>
        </p:scale>
        <p:origin x="1520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37183-B0EE-431D-96E3-BA67E9E45C63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7BCE-A735-4E6E-A1D9-90F4E1BCA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data source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Early English Books Online: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7BCE-A735-4E6E-A1D9-90F4E1BCADE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2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22204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2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39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1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90644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9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64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8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501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30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83A1C55-C3AB-4343-AC21-AAEAA1D782F8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929A7FA-F41E-425F-971B-7C1BD3B6121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120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A7A4-0FEC-4FAF-B8C8-0BC63C26D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/>
          <a:lstStyle/>
          <a:p>
            <a:r>
              <a:rPr lang="en-US" sz="6000" dirty="0">
                <a:solidFill>
                  <a:schemeClr val="tx1"/>
                </a:solidFill>
                <a:latin typeface="Roboto"/>
              </a:rPr>
              <a:t>FINAL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61797-623F-4B06-99A8-E3450AC12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Jasmine Wong</a:t>
            </a:r>
          </a:p>
          <a:p>
            <a:r>
              <a:rPr lang="en-US" dirty="0">
                <a:solidFill>
                  <a:schemeClr val="tx1"/>
                </a:solidFill>
                <a:latin typeface="Roboto"/>
              </a:rPr>
              <a:t>IS590 </a:t>
            </a:r>
            <a:r>
              <a:rPr lang="en-US" dirty="0" err="1">
                <a:solidFill>
                  <a:schemeClr val="tx1"/>
                </a:solidFill>
                <a:latin typeface="Roboto"/>
              </a:rPr>
              <a:t>ODM</a:t>
            </a:r>
            <a:r>
              <a:rPr lang="en-US" dirty="0">
                <a:solidFill>
                  <a:schemeClr val="tx1"/>
                </a:solidFill>
                <a:latin typeface="Roboto"/>
              </a:rPr>
              <a:t>, Fall 2019</a:t>
            </a:r>
          </a:p>
        </p:txBody>
      </p:sp>
    </p:spTree>
    <p:extLst>
      <p:ext uri="{BB962C8B-B14F-4D97-AF65-F5344CB8AC3E}">
        <p14:creationId xmlns:p14="http://schemas.microsoft.com/office/powerpoint/2010/main" val="112306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versity of oxford logo">
            <a:extLst>
              <a:ext uri="{FF2B5EF4-FFF2-40B4-BE49-F238E27FC236}">
                <a16:creationId xmlns:a16="http://schemas.microsoft.com/office/drawing/2014/main" id="{CCB850C1-3C29-456A-857E-F8259E9B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414" y="327987"/>
            <a:ext cx="2822755" cy="28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600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D9D907-5B4D-4252-9B6A-D75DAE115DD6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CCD9B-1766-4C52-8336-206C10395F51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CA63A-63A1-4B9B-BD56-A06C66462426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464E1-FDA0-4E1B-A036-8F7EC9EFBA48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B23E1-0FCF-4E31-853A-D48582FEEF3A}"/>
              </a:ext>
            </a:extLst>
          </p:cNvPr>
          <p:cNvSpPr txBox="1"/>
          <p:nvPr/>
        </p:nvSpPr>
        <p:spPr>
          <a:xfrm>
            <a:off x="5947297" y="947518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OXFORD TEXT ARCHIVE</a:t>
            </a:r>
          </a:p>
        </p:txBody>
      </p:sp>
    </p:spTree>
    <p:extLst>
      <p:ext uri="{BB962C8B-B14F-4D97-AF65-F5344CB8AC3E}">
        <p14:creationId xmlns:p14="http://schemas.microsoft.com/office/powerpoint/2010/main" val="3749287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20,801</a:t>
            </a:r>
          </a:p>
        </p:txBody>
      </p:sp>
      <p:pic>
        <p:nvPicPr>
          <p:cNvPr id="13" name="Picture 10" descr="Image result for project gutenberg logo">
            <a:extLst>
              <a:ext uri="{FF2B5EF4-FFF2-40B4-BE49-F238E27FC236}">
                <a16:creationId xmlns:a16="http://schemas.microsoft.com/office/drawing/2014/main" id="{33CAAB0F-17B6-4C75-89D2-B30FA8D09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67" y="608488"/>
            <a:ext cx="2257507" cy="225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895496-F5C1-41C6-8374-0F0AB851F0FA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RDF XML with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35FC2-F1BD-4C06-BF56-A4EB49806C04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44826B-F414-4C17-9AB7-BF32B8F7FC0A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0F3BA8-BF39-494A-9B9E-74F3697CBED2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F06BBB-BCF0-45E0-BB38-7D32960ED234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E0EB2A-7B07-4CA0-9083-1BFFD7729F6E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53BCA-F315-4724-BEB6-98E94699730A}"/>
              </a:ext>
            </a:extLst>
          </p:cNvPr>
          <p:cNvSpPr txBox="1"/>
          <p:nvPr/>
        </p:nvSpPr>
        <p:spPr>
          <a:xfrm>
            <a:off x="5947297" y="947518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GUTENBERG</a:t>
            </a:r>
          </a:p>
        </p:txBody>
      </p:sp>
    </p:spTree>
    <p:extLst>
      <p:ext uri="{BB962C8B-B14F-4D97-AF65-F5344CB8AC3E}">
        <p14:creationId xmlns:p14="http://schemas.microsoft.com/office/powerpoint/2010/main" val="3624004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0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471C93-F208-41C5-86F8-09D2A75C1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05" y="154113"/>
            <a:ext cx="8430320" cy="651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32B41BD-3A44-48D1-9B9C-9C42BAD49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0" y="362154"/>
            <a:ext cx="12192000" cy="572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8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45D49-EB91-44F2-B93E-EFE6D8A1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13" y="264885"/>
            <a:ext cx="10078948" cy="29894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A0B3643-16CD-431C-9B2E-033DC960E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60" y="3719781"/>
            <a:ext cx="7683882" cy="25721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8130DD8-603B-4182-BA64-D28F5D865E21}"/>
              </a:ext>
            </a:extLst>
          </p:cNvPr>
          <p:cNvSpPr/>
          <p:nvPr/>
        </p:nvSpPr>
        <p:spPr>
          <a:xfrm>
            <a:off x="2621260" y="3719781"/>
            <a:ext cx="7683882" cy="257214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C9A74F-B06D-489C-9645-329C65541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827" y="0"/>
            <a:ext cx="8110745" cy="5001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DBDA58-FA85-4FC8-8C9B-D37E4D10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74" y="5103378"/>
            <a:ext cx="6488904" cy="978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40DDFD-0464-4E18-9AB2-DCA4A0F23F28}"/>
              </a:ext>
            </a:extLst>
          </p:cNvPr>
          <p:cNvSpPr/>
          <p:nvPr/>
        </p:nvSpPr>
        <p:spPr>
          <a:xfrm>
            <a:off x="3143774" y="5103378"/>
            <a:ext cx="6488903" cy="9781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0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810B822-134D-4743-A1F3-1C4F46CC1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07" y="1691636"/>
            <a:ext cx="11426975" cy="347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38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lower&#10;&#10;Description automatically generated">
            <a:extLst>
              <a:ext uri="{FF2B5EF4-FFF2-40B4-BE49-F238E27FC236}">
                <a16:creationId xmlns:a16="http://schemas.microsoft.com/office/drawing/2014/main" id="{D5509555-3D64-459B-9A39-8C44C7F00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91" y="646897"/>
            <a:ext cx="8763018" cy="37063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DC5BBE5-3982-4E7D-B40A-EE009442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58" y="5116726"/>
            <a:ext cx="6488905" cy="9644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6DD280-DBD1-470F-B581-F3F54C5FB2C0}"/>
              </a:ext>
            </a:extLst>
          </p:cNvPr>
          <p:cNvSpPr/>
          <p:nvPr/>
        </p:nvSpPr>
        <p:spPr>
          <a:xfrm>
            <a:off x="3230858" y="5103023"/>
            <a:ext cx="6488903" cy="9781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26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5A417D-4414-4858-B846-0B9391F2D44D}"/>
              </a:ext>
            </a:extLst>
          </p:cNvPr>
          <p:cNvSpPr/>
          <p:nvPr/>
        </p:nvSpPr>
        <p:spPr>
          <a:xfrm>
            <a:off x="1756228" y="1010389"/>
            <a:ext cx="6096000" cy="48372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spcBef>
                <a:spcPts val="40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latin typeface="Roboto"/>
              </a:rPr>
              <a:t>Project Intro</a:t>
            </a:r>
          </a:p>
          <a:p>
            <a:pPr marL="457200" indent="-457200">
              <a:spcBef>
                <a:spcPts val="40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latin typeface="Roboto"/>
              </a:rPr>
              <a:t>Data Sources</a:t>
            </a:r>
          </a:p>
          <a:p>
            <a:pPr marL="457200" indent="-457200">
              <a:spcBef>
                <a:spcPts val="40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latin typeface="Roboto"/>
              </a:rPr>
              <a:t>Workflow</a:t>
            </a:r>
          </a:p>
          <a:p>
            <a:pPr marL="457200" indent="-457200">
              <a:spcBef>
                <a:spcPts val="40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latin typeface="Roboto"/>
              </a:rPr>
              <a:t>Preliminary Results</a:t>
            </a:r>
          </a:p>
          <a:p>
            <a:pPr marL="457200" indent="-457200">
              <a:spcBef>
                <a:spcPts val="4000"/>
              </a:spcBef>
              <a:buFont typeface="Arial" panose="020B0604020202020204" pitchFamily="34" charset="0"/>
              <a:buChar char="•"/>
            </a:pPr>
            <a:r>
              <a:rPr lang="en-US" sz="3500" dirty="0">
                <a:latin typeface="Roboto"/>
              </a:rPr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3876741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4C49-F78F-447D-AD20-727A489C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9442" y="463940"/>
            <a:ext cx="5018066" cy="13255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Results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7E778E-6B47-431C-B514-AC36A46132A1}"/>
              </a:ext>
            </a:extLst>
          </p:cNvPr>
          <p:cNvGrpSpPr/>
          <p:nvPr/>
        </p:nvGrpSpPr>
        <p:grpSpPr>
          <a:xfrm>
            <a:off x="976044" y="409396"/>
            <a:ext cx="5353106" cy="6039208"/>
            <a:chOff x="1119884" y="494763"/>
            <a:chExt cx="5353106" cy="60392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40D5178-10BD-4B25-9045-69C5F642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977" y="494763"/>
              <a:ext cx="5293101" cy="60083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597208-2CB5-47E6-8302-2B2884A9E2BC}"/>
                </a:ext>
              </a:extLst>
            </p:cNvPr>
            <p:cNvSpPr/>
            <p:nvPr/>
          </p:nvSpPr>
          <p:spPr>
            <a:xfrm>
              <a:off x="1119884" y="494763"/>
              <a:ext cx="5353106" cy="603920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912DB3F-1CA3-46E7-A008-755702FAD3B3}"/>
              </a:ext>
            </a:extLst>
          </p:cNvPr>
          <p:cNvSpPr txBox="1"/>
          <p:nvPr/>
        </p:nvSpPr>
        <p:spPr>
          <a:xfrm>
            <a:off x="6849442" y="1895147"/>
            <a:ext cx="474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/>
              </a:rPr>
              <a:t>Top 3 (named) authors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5FED7-22B7-48FF-BE49-8F9E3FBA5A11}"/>
              </a:ext>
            </a:extLst>
          </p:cNvPr>
          <p:cNvSpPr txBox="1"/>
          <p:nvPr/>
        </p:nvSpPr>
        <p:spPr>
          <a:xfrm>
            <a:off x="6849442" y="2667000"/>
            <a:ext cx="534255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500"/>
              </a:spcBef>
            </a:pPr>
            <a:r>
              <a:rPr lang="en-US" sz="2200" dirty="0">
                <a:latin typeface="Roboto"/>
              </a:rPr>
              <a:t>1. Daniel Defoe (1660 – 1731)</a:t>
            </a:r>
          </a:p>
          <a:p>
            <a:pPr>
              <a:spcBef>
                <a:spcPts val="1500"/>
              </a:spcBef>
            </a:pPr>
            <a:r>
              <a:rPr lang="en-US" sz="2200" dirty="0">
                <a:latin typeface="Roboto"/>
              </a:rPr>
              <a:t>2. William Shakespeare (1564 – 1616)</a:t>
            </a:r>
          </a:p>
          <a:p>
            <a:pPr>
              <a:spcBef>
                <a:spcPts val="1500"/>
              </a:spcBef>
            </a:pPr>
            <a:r>
              <a:rPr lang="en-US" sz="2200" dirty="0">
                <a:latin typeface="Roboto"/>
              </a:rPr>
              <a:t>3. Jonathan Swift (1667 – 1745)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B98ED8-6A2B-49A3-A3CE-6D2B74CEF2EC}"/>
              </a:ext>
            </a:extLst>
          </p:cNvPr>
          <p:cNvSpPr/>
          <p:nvPr/>
        </p:nvSpPr>
        <p:spPr>
          <a:xfrm>
            <a:off x="976044" y="1584960"/>
            <a:ext cx="5334194" cy="1082040"/>
          </a:xfrm>
          <a:prstGeom prst="rect">
            <a:avLst/>
          </a:prstGeom>
          <a:noFill/>
          <a:ln>
            <a:solidFill>
              <a:srgbClr val="C8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CA5292-2647-4EC3-9CBF-6BC8243C78AD}"/>
              </a:ext>
            </a:extLst>
          </p:cNvPr>
          <p:cNvSpPr txBox="1"/>
          <p:nvPr/>
        </p:nvSpPr>
        <p:spPr>
          <a:xfrm>
            <a:off x="6849442" y="4934585"/>
            <a:ext cx="474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/>
              </a:rPr>
              <a:t>Total corpus: </a:t>
            </a:r>
            <a:r>
              <a:rPr lang="en-US" sz="2200" dirty="0">
                <a:latin typeface="Roboto"/>
                <a:cs typeface="Segoe UI Light" panose="020B0502040204020203" pitchFamily="34" charset="0"/>
              </a:rPr>
              <a:t>1,427 authors</a:t>
            </a:r>
          </a:p>
        </p:txBody>
      </p:sp>
    </p:spTree>
    <p:extLst>
      <p:ext uri="{BB962C8B-B14F-4D97-AF65-F5344CB8AC3E}">
        <p14:creationId xmlns:p14="http://schemas.microsoft.com/office/powerpoint/2010/main" val="11451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303F-0125-4B45-8521-6358843B1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Discussion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433A-CC37-459B-957E-23B7B9CF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</a:rPr>
              <a:t>Value limited by scope – more datasets!</a:t>
            </a:r>
          </a:p>
          <a:p>
            <a:pPr>
              <a:lnSpc>
                <a:spcPct val="150000"/>
              </a:lnSpc>
            </a:pPr>
            <a:endParaRPr lang="en-US" sz="2700" dirty="0">
              <a:solidFill>
                <a:schemeClr val="tx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</a:rPr>
              <a:t>Pilot program, with potential for broader application</a:t>
            </a:r>
          </a:p>
          <a:p>
            <a:pPr>
              <a:lnSpc>
                <a:spcPct val="150000"/>
              </a:lnSpc>
            </a:pPr>
            <a:endParaRPr lang="en-US" sz="2700" dirty="0">
              <a:solidFill>
                <a:schemeClr val="tx1"/>
              </a:solidFill>
              <a:latin typeface="Roboto"/>
            </a:endParaRPr>
          </a:p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</a:rPr>
              <a:t>Useful exercise in working with data and datasets</a:t>
            </a:r>
          </a:p>
        </p:txBody>
      </p:sp>
    </p:spTree>
    <p:extLst>
      <p:ext uri="{BB962C8B-B14F-4D97-AF65-F5344CB8AC3E}">
        <p14:creationId xmlns:p14="http://schemas.microsoft.com/office/powerpoint/2010/main" val="97697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6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136C20-303B-49FF-8FC1-5CA7678EC29F}"/>
              </a:ext>
            </a:extLst>
          </p:cNvPr>
          <p:cNvSpPr/>
          <p:nvPr/>
        </p:nvSpPr>
        <p:spPr>
          <a:xfrm>
            <a:off x="1371600" y="1739326"/>
            <a:ext cx="9998242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700" dirty="0">
                <a:latin typeface="Roboto"/>
              </a:rPr>
              <a:t>Who is cited in English-language dictionaries? How does this citation corpus compare to the English literary canon?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67C4652-E85E-49DF-97DF-EDB58CED97B1}"/>
              </a:ext>
            </a:extLst>
          </p:cNvPr>
          <p:cNvSpPr/>
          <p:nvPr/>
        </p:nvSpPr>
        <p:spPr>
          <a:xfrm>
            <a:off x="6028214" y="3392505"/>
            <a:ext cx="685014" cy="1118010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80E683-DE0D-4D3D-B985-365871ED26AA}"/>
              </a:ext>
            </a:extLst>
          </p:cNvPr>
          <p:cNvSpPr/>
          <p:nvPr/>
        </p:nvSpPr>
        <p:spPr>
          <a:xfrm>
            <a:off x="1660716" y="4945156"/>
            <a:ext cx="9420010" cy="1305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700" dirty="0">
                <a:solidFill>
                  <a:srgbClr val="000000"/>
                </a:solidFill>
                <a:latin typeface="Roboto"/>
              </a:rPr>
              <a:t>Will aggregated digital literature repositories form a recognizable literary canon dataset?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C339D2CB-015A-40EB-A23C-023F051C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10190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07C8-112F-472F-9851-29780554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Roboto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B3F05-B03D-4F22-AA73-CCD81EAAA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80517"/>
            <a:ext cx="9601200" cy="17620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  <a:ea typeface="Roboto" pitchFamily="2" charset="0"/>
                <a:cs typeface="Segoe UI Light" panose="020B0502040204020203" pitchFamily="34" charset="0"/>
              </a:rPr>
              <a:t>Aggregate author citation metadata from literary databases to explore prevalence of individual authors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41FFF8-AE05-4810-A898-B67BE57967B4}"/>
              </a:ext>
            </a:extLst>
          </p:cNvPr>
          <p:cNvSpPr txBox="1">
            <a:spLocks/>
          </p:cNvSpPr>
          <p:nvPr/>
        </p:nvSpPr>
        <p:spPr>
          <a:xfrm>
            <a:off x="1371600" y="3784316"/>
            <a:ext cx="9601200" cy="176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700" dirty="0">
                <a:solidFill>
                  <a:schemeClr val="tx1"/>
                </a:solidFill>
                <a:latin typeface="Roboto"/>
                <a:ea typeface="Roboto" pitchFamily="2" charset="0"/>
                <a:cs typeface="Segoe UI Light" panose="020B0502040204020203" pitchFamily="34" charset="0"/>
              </a:rPr>
              <a:t>Build a corpus of author citations for use in literary history research</a:t>
            </a:r>
          </a:p>
        </p:txBody>
      </p:sp>
    </p:spTree>
    <p:extLst>
      <p:ext uri="{BB962C8B-B14F-4D97-AF65-F5344CB8AC3E}">
        <p14:creationId xmlns:p14="http://schemas.microsoft.com/office/powerpoint/2010/main" val="93734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4D0-DAC8-4B95-B626-9B53B447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6C78-5233-4A6D-B3CF-7CDABB3E5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8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arly english books online">
            <a:extLst>
              <a:ext uri="{FF2B5EF4-FFF2-40B4-BE49-F238E27FC236}">
                <a16:creationId xmlns:a16="http://schemas.microsoft.com/office/drawing/2014/main" id="{9D007041-1F17-470B-ACB3-14EA4192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403" y="473595"/>
            <a:ext cx="3622237" cy="11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roquest">
            <a:extLst>
              <a:ext uri="{FF2B5EF4-FFF2-40B4-BE49-F238E27FC236}">
                <a16:creationId xmlns:a16="http://schemas.microsoft.com/office/drawing/2014/main" id="{2F99ACB8-0168-491B-9844-EF7FBC808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158" y="2024736"/>
            <a:ext cx="3110726" cy="117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4F4CE83-3999-43C4-A736-73D19B1079DC}"/>
              </a:ext>
            </a:extLst>
          </p:cNvPr>
          <p:cNvSpPr txBox="1"/>
          <p:nvPr/>
        </p:nvSpPr>
        <p:spPr>
          <a:xfrm>
            <a:off x="5947297" y="947518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EARLY ENGLISH BOOKS ONLINE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0A9BE0-7856-43F5-8CE8-CB99A6A6CEE2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860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4B6B28F-55A3-4F36-BA13-7FFE6CE4C8CE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DDE31E0-B92E-44B2-9531-7C33535F4284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546B40-7165-41A3-8571-FD9BBE66A6EA}"/>
              </a:ext>
            </a:extLst>
          </p:cNvPr>
          <p:cNvSpPr txBox="1"/>
          <p:nvPr/>
        </p:nvSpPr>
        <p:spPr>
          <a:xfrm>
            <a:off x="1056775" y="4976496"/>
            <a:ext cx="43614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EFCE8-45ED-4F82-B7DE-EE3B136BE62A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CD3D84-B0E6-4318-82D6-D0C7259096AB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E408B-8A30-40B0-BA96-B6C54286927F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</p:spTree>
    <p:extLst>
      <p:ext uri="{BB962C8B-B14F-4D97-AF65-F5344CB8AC3E}">
        <p14:creationId xmlns:p14="http://schemas.microsoft.com/office/powerpoint/2010/main" val="329112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 descr="Image result for hathitrust">
            <a:extLst>
              <a:ext uri="{FF2B5EF4-FFF2-40B4-BE49-F238E27FC236}">
                <a16:creationId xmlns:a16="http://schemas.microsoft.com/office/drawing/2014/main" id="{585F986D-2DDB-42D6-849E-6CD2F726F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859" y="368653"/>
            <a:ext cx="3622237" cy="118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English Short Title Catalogue">
            <a:extLst>
              <a:ext uri="{FF2B5EF4-FFF2-40B4-BE49-F238E27FC236}">
                <a16:creationId xmlns:a16="http://schemas.microsoft.com/office/drawing/2014/main" id="{7D33591E-B51B-4264-9FBA-49FF6EBC6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6"/>
          <a:stretch/>
        </p:blipFill>
        <p:spPr bwMode="auto">
          <a:xfrm>
            <a:off x="1694615" y="1821498"/>
            <a:ext cx="3098269" cy="120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3,137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39097" y="4976496"/>
            <a:ext cx="452891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 err="1">
                <a:latin typeface="Roboto" pitchFamily="2" charset="0"/>
                <a:ea typeface="Roboto" pitchFamily="2" charset="0"/>
              </a:rPr>
              <a:t>OpenRefine</a:t>
            </a:r>
            <a:endParaRPr lang="en-US" sz="2500" dirty="0">
              <a:latin typeface="Roboto" pitchFamily="2" charset="0"/>
              <a:ea typeface="Roboto" pitchFamily="2" charset="0"/>
            </a:endParaRP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E4CFE1B-A8A7-40A1-A61F-1806B083815D}"/>
              </a:ext>
            </a:extLst>
          </p:cNvPr>
          <p:cNvSpPr txBox="1"/>
          <p:nvPr/>
        </p:nvSpPr>
        <p:spPr>
          <a:xfrm>
            <a:off x="590651" y="4976496"/>
            <a:ext cx="52325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Parsing JSON with Python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5C92D3-6C3F-42AA-AA5C-85E491C18D4E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7A7BBB-6E5F-444E-9DC1-C783E6409479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7BDA42-C5CE-41AB-BBEB-E9842003D0DD}"/>
              </a:ext>
            </a:extLst>
          </p:cNvPr>
          <p:cNvSpPr txBox="1"/>
          <p:nvPr/>
        </p:nvSpPr>
        <p:spPr>
          <a:xfrm>
            <a:off x="5947297" y="947518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ENGLISH SHORT TITLE CATALOG</a:t>
            </a:r>
          </a:p>
        </p:txBody>
      </p:sp>
    </p:spTree>
    <p:extLst>
      <p:ext uri="{BB962C8B-B14F-4D97-AF65-F5344CB8AC3E}">
        <p14:creationId xmlns:p14="http://schemas.microsoft.com/office/powerpoint/2010/main" val="231150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EEF8A0-6173-4011-BBF7-B7615A164529}"/>
              </a:ext>
            </a:extLst>
          </p:cNvPr>
          <p:cNvSpPr txBox="1"/>
          <p:nvPr/>
        </p:nvSpPr>
        <p:spPr>
          <a:xfrm>
            <a:off x="6847991" y="2552100"/>
            <a:ext cx="35137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Roboto" pitchFamily="2" charset="0"/>
                <a:ea typeface="Roboto" pitchFamily="2" charset="0"/>
              </a:rPr>
              <a:t>Records: 5,000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B56F-1A55-4DE8-8C46-21BC2E129463}"/>
              </a:ext>
            </a:extLst>
          </p:cNvPr>
          <p:cNvSpPr txBox="1"/>
          <p:nvPr/>
        </p:nvSpPr>
        <p:spPr>
          <a:xfrm>
            <a:off x="6477411" y="4976496"/>
            <a:ext cx="45289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Hand editing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Excel "text to column“ tool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F405B0-30A4-4463-B9D9-797C625778D5}"/>
              </a:ext>
            </a:extLst>
          </p:cNvPr>
          <p:cNvCxnSpPr/>
          <p:nvPr/>
        </p:nvCxnSpPr>
        <p:spPr>
          <a:xfrm>
            <a:off x="101138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2A98B1-4AE7-4931-8149-60B70A452C50}"/>
              </a:ext>
            </a:extLst>
          </p:cNvPr>
          <p:cNvCxnSpPr/>
          <p:nvPr/>
        </p:nvCxnSpPr>
        <p:spPr>
          <a:xfrm>
            <a:off x="6477411" y="3707258"/>
            <a:ext cx="445228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545BAD-2B21-4B01-A7B6-DF6C9497D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522" y="1103064"/>
            <a:ext cx="3810000" cy="11703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70B6F9-A1E5-462B-B464-9763D3B66E4C}"/>
              </a:ext>
            </a:extLst>
          </p:cNvPr>
          <p:cNvSpPr txBox="1"/>
          <p:nvPr/>
        </p:nvSpPr>
        <p:spPr>
          <a:xfrm>
            <a:off x="1056775" y="4976496"/>
            <a:ext cx="4361493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XPATH Helper</a:t>
            </a:r>
          </a:p>
          <a:p>
            <a:pPr algn="ctr">
              <a:spcBef>
                <a:spcPts val="1200"/>
              </a:spcBef>
            </a:pPr>
            <a:r>
              <a:rPr lang="en-US" sz="2500" dirty="0">
                <a:latin typeface="Roboto" pitchFamily="2" charset="0"/>
                <a:ea typeface="Roboto" pitchFamily="2" charset="0"/>
              </a:rPr>
              <a:t>Copy-paste into Excel spreadsheet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5AF95-788A-4D3C-9D36-56D105A4FC94}"/>
              </a:ext>
            </a:extLst>
          </p:cNvPr>
          <p:cNvSpPr txBox="1"/>
          <p:nvPr/>
        </p:nvSpPr>
        <p:spPr>
          <a:xfrm>
            <a:off x="6045979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CLEANING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C7531-4DE8-47F6-A188-D6433DB54838}"/>
              </a:ext>
            </a:extLst>
          </p:cNvPr>
          <p:cNvSpPr txBox="1"/>
          <p:nvPr/>
        </p:nvSpPr>
        <p:spPr>
          <a:xfrm>
            <a:off x="579946" y="4133618"/>
            <a:ext cx="5315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COLLECTION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165999-BB58-450F-BE5E-28AC96AFB5A8}"/>
              </a:ext>
            </a:extLst>
          </p:cNvPr>
          <p:cNvSpPr txBox="1"/>
          <p:nvPr/>
        </p:nvSpPr>
        <p:spPr>
          <a:xfrm>
            <a:off x="5947297" y="947518"/>
            <a:ext cx="5315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OPEN SYLLABUS</a:t>
            </a:r>
          </a:p>
          <a:p>
            <a:pPr algn="ctr"/>
            <a:r>
              <a:rPr lang="en-US" sz="3200" b="1" spc="300" dirty="0">
                <a:latin typeface="Roboto" pitchFamily="2" charset="0"/>
                <a:ea typeface="Roboto" pitchFamily="2" charset="0"/>
                <a:cs typeface="Gautami" panose="020B0502040204020203" pitchFamily="34" charset="0"/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350054535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ustom 1">
      <a:dk1>
        <a:sysClr val="windowText" lastClr="000000"/>
      </a:dk1>
      <a:lt1>
        <a:sysClr val="window" lastClr="FFFFFF"/>
      </a:lt1>
      <a:dk2>
        <a:srgbClr val="58005A"/>
      </a:dk2>
      <a:lt2>
        <a:srgbClr val="F6F5EE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1400</TotalTime>
  <Words>277</Words>
  <Application>Microsoft Office PowerPoint</Application>
  <PresentationFormat>Widescreen</PresentationFormat>
  <Paragraphs>81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Franklin Gothic Book</vt:lpstr>
      <vt:lpstr>Roboto</vt:lpstr>
      <vt:lpstr>Crop</vt:lpstr>
      <vt:lpstr>FINAL PROJECT PRESENTATION</vt:lpstr>
      <vt:lpstr>PowerPoint Presentation</vt:lpstr>
      <vt:lpstr>INTRO</vt:lpstr>
      <vt:lpstr>Research Questions</vt:lpstr>
      <vt:lpstr>Objectives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CONCLUSIONS</vt:lpstr>
      <vt:lpstr>Discussion of 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Jasmine</dc:creator>
  <cp:lastModifiedBy>Jasmine</cp:lastModifiedBy>
  <cp:revision>56</cp:revision>
  <dcterms:created xsi:type="dcterms:W3CDTF">2019-12-12T19:09:47Z</dcterms:created>
  <dcterms:modified xsi:type="dcterms:W3CDTF">2019-12-17T22:04:15Z</dcterms:modified>
</cp:coreProperties>
</file>