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0" r:id="rId3"/>
    <p:sldId id="258" r:id="rId4"/>
    <p:sldId id="257" r:id="rId5"/>
    <p:sldId id="281" r:id="rId6"/>
    <p:sldId id="259" r:id="rId7"/>
    <p:sldId id="271" r:id="rId8"/>
    <p:sldId id="272" r:id="rId9"/>
    <p:sldId id="273" r:id="rId10"/>
    <p:sldId id="274" r:id="rId11"/>
    <p:sldId id="282" r:id="rId12"/>
    <p:sldId id="260" r:id="rId13"/>
    <p:sldId id="275" r:id="rId14"/>
    <p:sldId id="276" r:id="rId15"/>
    <p:sldId id="277" r:id="rId16"/>
    <p:sldId id="278" r:id="rId17"/>
    <p:sldId id="279" r:id="rId18"/>
    <p:sldId id="283" r:id="rId19"/>
    <p:sldId id="262" r:id="rId20"/>
    <p:sldId id="284" r:id="rId21"/>
    <p:sldId id="261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7183-B0EE-431D-96E3-BA67E9E45C63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7BCE-A735-4E6E-A1D9-90F4E1BCA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data source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Early English Books Online: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220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0644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0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0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2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7A4-0FEC-4FAF-B8C8-0BC63C26D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Roboto"/>
              </a:rPr>
              <a:t>PRESENTATION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1797-623F-4B06-99A8-E3450AC12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Jasmine Wong</a:t>
            </a:r>
          </a:p>
          <a:p>
            <a:r>
              <a:rPr lang="en-US" dirty="0">
                <a:solidFill>
                  <a:schemeClr val="tx1"/>
                </a:solidFill>
                <a:latin typeface="Roboto"/>
              </a:rPr>
              <a:t>IS590 </a:t>
            </a:r>
            <a:r>
              <a:rPr lang="en-US" dirty="0" err="1">
                <a:solidFill>
                  <a:schemeClr val="tx1"/>
                </a:solidFill>
                <a:latin typeface="Roboto"/>
              </a:rPr>
              <a:t>ODM</a:t>
            </a:r>
            <a:r>
              <a:rPr lang="en-US" dirty="0">
                <a:solidFill>
                  <a:schemeClr val="tx1"/>
                </a:solidFill>
                <a:latin typeface="Roboto"/>
              </a:rPr>
              <a:t>, Fall 2019</a:t>
            </a:r>
          </a:p>
        </p:txBody>
      </p:sp>
    </p:spTree>
    <p:extLst>
      <p:ext uri="{BB962C8B-B14F-4D97-AF65-F5344CB8AC3E}">
        <p14:creationId xmlns:p14="http://schemas.microsoft.com/office/powerpoint/2010/main" val="11230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GUTENBERG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8,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20,801</a:t>
            </a:r>
          </a:p>
        </p:txBody>
      </p:sp>
      <p:pic>
        <p:nvPicPr>
          <p:cNvPr id="13" name="Picture 10" descr="Image result for project gutenberg logo">
            <a:extLst>
              <a:ext uri="{FF2B5EF4-FFF2-40B4-BE49-F238E27FC236}">
                <a16:creationId xmlns:a16="http://schemas.microsoft.com/office/drawing/2014/main" id="{33CAAB0F-17B6-4C75-89D2-B30FA8D0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67" y="608488"/>
            <a:ext cx="2257507" cy="22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95496-F5C1-41C6-8374-0F0AB851F0FA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RDF XML with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35FC2-F1BD-4C06-BF56-A4EB49806C04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44826B-F414-4C17-9AB7-BF32B8F7FC0A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0F3BA8-BF39-494A-9B9E-74F3697CBED2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F06BBB-BCF0-45E0-BB38-7D32960ED234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E0EB2A-7B07-4CA0-9083-1BFFD7729F6E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62400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71C93-F208-41C5-86F8-09D2A75C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5" y="154113"/>
            <a:ext cx="8430320" cy="6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B41BD-3A44-48D1-9B9C-9C42BAD4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0" y="362154"/>
            <a:ext cx="12192000" cy="57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45D49-EB91-44F2-B93E-EFE6D8A1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49" y="1600358"/>
            <a:ext cx="10078948" cy="29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9A74F-B06D-489C-9645-329C6554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27" y="712353"/>
            <a:ext cx="8110745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10B822-134D-4743-A1F3-1C4F46CC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7" y="1691636"/>
            <a:ext cx="11426975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D5509555-3D64-459B-9A39-8C44C7F0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1" y="1575812"/>
            <a:ext cx="8763018" cy="370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26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C49-F78F-447D-AD20-727A489C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442" y="463940"/>
            <a:ext cx="5018066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Results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E778E-6B47-431C-B514-AC36A46132A1}"/>
              </a:ext>
            </a:extLst>
          </p:cNvPr>
          <p:cNvGrpSpPr/>
          <p:nvPr/>
        </p:nvGrpSpPr>
        <p:grpSpPr>
          <a:xfrm>
            <a:off x="976044" y="409396"/>
            <a:ext cx="5353106" cy="6039208"/>
            <a:chOff x="1119884" y="494763"/>
            <a:chExt cx="5353106" cy="6039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0D5178-10BD-4B25-9045-69C5F642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977" y="494763"/>
              <a:ext cx="5293101" cy="60083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597208-2CB5-47E6-8302-2B2884A9E2BC}"/>
                </a:ext>
              </a:extLst>
            </p:cNvPr>
            <p:cNvSpPr/>
            <p:nvPr/>
          </p:nvSpPr>
          <p:spPr>
            <a:xfrm>
              <a:off x="1119884" y="494763"/>
              <a:ext cx="5353106" cy="6039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12DB3F-1CA3-46E7-A008-755702FAD3B3}"/>
              </a:ext>
            </a:extLst>
          </p:cNvPr>
          <p:cNvSpPr txBox="1"/>
          <p:nvPr/>
        </p:nvSpPr>
        <p:spPr>
          <a:xfrm>
            <a:off x="6849442" y="1895147"/>
            <a:ext cx="474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/>
              </a:rPr>
              <a:t>Top 3 (named) authors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5FED7-22B7-48FF-BE49-8F9E3FBA5A11}"/>
              </a:ext>
            </a:extLst>
          </p:cNvPr>
          <p:cNvSpPr txBox="1"/>
          <p:nvPr/>
        </p:nvSpPr>
        <p:spPr>
          <a:xfrm>
            <a:off x="6849442" y="2667000"/>
            <a:ext cx="534255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1. Daniel Defoe (1660 – 1731)</a:t>
            </a:r>
          </a:p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2. William Shakespeare (1564 – 1616)</a:t>
            </a:r>
          </a:p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3. Jonathan Swift (1667 – 1745)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B98ED8-6A2B-49A3-A3CE-6D2B74CEF2EC}"/>
              </a:ext>
            </a:extLst>
          </p:cNvPr>
          <p:cNvSpPr/>
          <p:nvPr/>
        </p:nvSpPr>
        <p:spPr>
          <a:xfrm>
            <a:off x="976044" y="1584960"/>
            <a:ext cx="5334194" cy="1082040"/>
          </a:xfrm>
          <a:prstGeom prst="rect">
            <a:avLst/>
          </a:prstGeom>
          <a:noFill/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A5292-2647-4EC3-9CBF-6BC8243C78AD}"/>
              </a:ext>
            </a:extLst>
          </p:cNvPr>
          <p:cNvSpPr txBox="1"/>
          <p:nvPr/>
        </p:nvSpPr>
        <p:spPr>
          <a:xfrm>
            <a:off x="6849442" y="4934585"/>
            <a:ext cx="474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/>
              </a:rPr>
              <a:t>Total corpus: </a:t>
            </a:r>
            <a:r>
              <a:rPr lang="en-US" sz="2200" dirty="0">
                <a:latin typeface="Roboto"/>
                <a:cs typeface="Segoe UI Light" panose="020B0502040204020203" pitchFamily="34" charset="0"/>
              </a:rPr>
              <a:t>1,427 authors</a:t>
            </a:r>
          </a:p>
        </p:txBody>
      </p:sp>
    </p:spTree>
    <p:extLst>
      <p:ext uri="{BB962C8B-B14F-4D97-AF65-F5344CB8AC3E}">
        <p14:creationId xmlns:p14="http://schemas.microsoft.com/office/powerpoint/2010/main" val="1145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3E80-A15C-4B1D-99B3-19229E4F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Problems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CEBB-4A33-4032-8980-D1DB962C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700">
              <a:solidFill>
                <a:schemeClr val="tx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073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03F-0125-4B45-8521-6358843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Discussion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433A-CC37-459B-957E-23B7B9CF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Value limited by scope – more datasets!</a:t>
            </a:r>
          </a:p>
          <a:p>
            <a:pPr>
              <a:lnSpc>
                <a:spcPct val="150000"/>
              </a:lnSpc>
            </a:pPr>
            <a:endParaRPr lang="en-US" sz="2700" dirty="0">
              <a:solidFill>
                <a:schemeClr val="tx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Pilot program, with potential for broader application</a:t>
            </a:r>
          </a:p>
          <a:p>
            <a:pPr>
              <a:lnSpc>
                <a:spcPct val="150000"/>
              </a:lnSpc>
            </a:pPr>
            <a:endParaRPr lang="en-US" sz="2700" dirty="0">
              <a:solidFill>
                <a:schemeClr val="tx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Useful exercise in working with data and datasets</a:t>
            </a:r>
          </a:p>
        </p:txBody>
      </p:sp>
    </p:spTree>
    <p:extLst>
      <p:ext uri="{BB962C8B-B14F-4D97-AF65-F5344CB8AC3E}">
        <p14:creationId xmlns:p14="http://schemas.microsoft.com/office/powerpoint/2010/main" val="97697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36C20-303B-49FF-8FC1-5CA7678EC29F}"/>
              </a:ext>
            </a:extLst>
          </p:cNvPr>
          <p:cNvSpPr/>
          <p:nvPr/>
        </p:nvSpPr>
        <p:spPr>
          <a:xfrm>
            <a:off x="1371600" y="1739326"/>
            <a:ext cx="9998242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700" dirty="0">
                <a:latin typeface="Roboto"/>
              </a:rPr>
              <a:t>Who is cited in English-language dictionaries? How does this citation corpus compare to the English literary canon?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67C4652-E85E-49DF-97DF-EDB58CED97B1}"/>
              </a:ext>
            </a:extLst>
          </p:cNvPr>
          <p:cNvSpPr/>
          <p:nvPr/>
        </p:nvSpPr>
        <p:spPr>
          <a:xfrm>
            <a:off x="6028214" y="3392505"/>
            <a:ext cx="685014" cy="111801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0E683-DE0D-4D3D-B985-365871ED26AA}"/>
              </a:ext>
            </a:extLst>
          </p:cNvPr>
          <p:cNvSpPr/>
          <p:nvPr/>
        </p:nvSpPr>
        <p:spPr>
          <a:xfrm>
            <a:off x="1660716" y="4945156"/>
            <a:ext cx="9420010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700" dirty="0">
                <a:solidFill>
                  <a:srgbClr val="000000"/>
                </a:solidFill>
                <a:latin typeface="Roboto"/>
              </a:rPr>
              <a:t>Can digital literature repositories be aggregated to build a recognizable literary canon dataset?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339D2CB-015A-40EB-A23C-023F051C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190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7C8-112F-472F-9851-2978055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3F05-B03D-4F22-AA73-CCD81EA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0517"/>
            <a:ext cx="9601200" cy="1762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  <a:ea typeface="Roboto" pitchFamily="2" charset="0"/>
                <a:cs typeface="Segoe UI Light" panose="020B0502040204020203" pitchFamily="34" charset="0"/>
              </a:rPr>
              <a:t>Aggregate author citation metadata from literary databases to explore prevalence of individual authors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41FFF8-AE05-4810-A898-B67BE57967B4}"/>
              </a:ext>
            </a:extLst>
          </p:cNvPr>
          <p:cNvSpPr txBox="1">
            <a:spLocks/>
          </p:cNvSpPr>
          <p:nvPr/>
        </p:nvSpPr>
        <p:spPr>
          <a:xfrm>
            <a:off x="1371600" y="3784316"/>
            <a:ext cx="9601200" cy="176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  <a:ea typeface="Roboto" pitchFamily="2" charset="0"/>
                <a:cs typeface="Segoe UI Light" panose="020B0502040204020203" pitchFamily="34" charset="0"/>
              </a:rPr>
              <a:t>Build a corpus of author citations for use in literary history research</a:t>
            </a:r>
          </a:p>
        </p:txBody>
      </p:sp>
    </p:spTree>
    <p:extLst>
      <p:ext uri="{BB962C8B-B14F-4D97-AF65-F5344CB8AC3E}">
        <p14:creationId xmlns:p14="http://schemas.microsoft.com/office/powerpoint/2010/main" val="93734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arly english books online">
            <a:extLst>
              <a:ext uri="{FF2B5EF4-FFF2-40B4-BE49-F238E27FC236}">
                <a16:creationId xmlns:a16="http://schemas.microsoft.com/office/drawing/2014/main" id="{9D007041-1F17-470B-ACB3-14EA4192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03" y="473595"/>
            <a:ext cx="3622237" cy="11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quest">
            <a:extLst>
              <a:ext uri="{FF2B5EF4-FFF2-40B4-BE49-F238E27FC236}">
                <a16:creationId xmlns:a16="http://schemas.microsoft.com/office/drawing/2014/main" id="{2F99ACB8-0168-491B-9844-EF7FBC80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8" y="2024736"/>
            <a:ext cx="3110726" cy="11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F4CE83-3999-43C4-A736-73D19B1079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EARLY ENGLISH BOOKS ONLINE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4937F2-AA20-42A1-B9F9-E24B95BA3AC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October 3, 2019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0A9BE0-7856-43F5-8CE8-CB99A6A6CEE2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860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B6B28F-55A3-4F36-BA13-7FFE6CE4C8CE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DE31E0-B92E-44B2-9531-7C33535F4284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546B40-7165-41A3-8571-FD9BBE66A6EA}"/>
              </a:ext>
            </a:extLst>
          </p:cNvPr>
          <p:cNvSpPr txBox="1"/>
          <p:nvPr/>
        </p:nvSpPr>
        <p:spPr>
          <a:xfrm>
            <a:off x="1056775" y="4976496"/>
            <a:ext cx="436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EFCE8-45ED-4F82-B7DE-EE3B136BE62A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D3D84-B0E6-4318-82D6-D0C7259096AB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E408B-8A30-40B0-BA96-B6C54286927F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</p:spTree>
    <p:extLst>
      <p:ext uri="{BB962C8B-B14F-4D97-AF65-F5344CB8AC3E}">
        <p14:creationId xmlns:p14="http://schemas.microsoft.com/office/powerpoint/2010/main" val="32911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 result for hathitrust">
            <a:extLst>
              <a:ext uri="{FF2B5EF4-FFF2-40B4-BE49-F238E27FC236}">
                <a16:creationId xmlns:a16="http://schemas.microsoft.com/office/drawing/2014/main" id="{585F986D-2DDB-42D6-849E-6CD2F726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9" y="368653"/>
            <a:ext cx="3622237" cy="11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English Short Title Catalogue">
            <a:extLst>
              <a:ext uri="{FF2B5EF4-FFF2-40B4-BE49-F238E27FC236}">
                <a16:creationId xmlns:a16="http://schemas.microsoft.com/office/drawing/2014/main" id="{7D33591E-B51B-4264-9FBA-49FF6EBC6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6"/>
          <a:stretch/>
        </p:blipFill>
        <p:spPr bwMode="auto">
          <a:xfrm>
            <a:off x="1694615" y="1821498"/>
            <a:ext cx="3098269" cy="12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31134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ENGLISH SHORT TITLE CATALOGUE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25,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3,137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CFE1B-A8A7-40A1-A61F-1806B083815D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JSON with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C92D3-6C3F-42AA-AA5C-85E491C18D4E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A7BBB-6E5F-444E-9DC1-C783E6409479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23115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OPEN SYLLABUS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5,000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77411" y="4976496"/>
            <a:ext cx="4528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45BAD-2B21-4B01-A7B6-DF6C9497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2" y="1103064"/>
            <a:ext cx="3810000" cy="1170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70B6F9-A1E5-462B-B464-9763D3B66E4C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5AF95-788A-4D3C-9D36-56D105A4FC94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C7531-4DE8-47F6-A188-D6433DB54838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50054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versity of oxford logo">
            <a:extLst>
              <a:ext uri="{FF2B5EF4-FFF2-40B4-BE49-F238E27FC236}">
                <a16:creationId xmlns:a16="http://schemas.microsoft.com/office/drawing/2014/main" id="{CCB850C1-3C29-456A-857E-F8259E9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4" y="327987"/>
            <a:ext cx="2822755" cy="28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C3FDF-23CE-4A8E-811F-EF814D233BDC}"/>
              </a:ext>
            </a:extLst>
          </p:cNvPr>
          <p:cNvSpPr txBox="1"/>
          <p:nvPr/>
        </p:nvSpPr>
        <p:spPr>
          <a:xfrm>
            <a:off x="5947297" y="400312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OXFORD TEXT ARCHIVE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EA9F8-C154-4B3C-9612-684F986C7497}"/>
              </a:ext>
            </a:extLst>
          </p:cNvPr>
          <p:cNvSpPr txBox="1"/>
          <p:nvPr/>
        </p:nvSpPr>
        <p:spPr>
          <a:xfrm>
            <a:off x="5628067" y="1960967"/>
            <a:ext cx="59536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Collection Date: September 15,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600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D9D907-5B4D-4252-9B6A-D75DAE115DD6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CCD9B-1766-4C52-8336-206C10395F51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CA63A-63A1-4B9B-BD56-A06C66462426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464E1-FDA0-4E1B-A036-8F7EC9EFBA48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</p:spTree>
    <p:extLst>
      <p:ext uri="{BB962C8B-B14F-4D97-AF65-F5344CB8AC3E}">
        <p14:creationId xmlns:p14="http://schemas.microsoft.com/office/powerpoint/2010/main" val="37492872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58005A"/>
      </a:dk2>
      <a:lt2>
        <a:srgbClr val="F6F5E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1228</TotalTime>
  <Words>307</Words>
  <Application>Microsoft Office PowerPoint</Application>
  <PresentationFormat>Widescreen</PresentationFormat>
  <Paragraphs>82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Franklin Gothic Book</vt:lpstr>
      <vt:lpstr>Roboto</vt:lpstr>
      <vt:lpstr>Crop</vt:lpstr>
      <vt:lpstr>PRESENTATION TIME</vt:lpstr>
      <vt:lpstr>INTRO</vt:lpstr>
      <vt:lpstr>Research Questions</vt:lpstr>
      <vt:lpstr>Objectives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CONCLUSIONS</vt:lpstr>
      <vt:lpstr>Problems overcome</vt:lpstr>
      <vt:lpstr>Discussion of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50</cp:revision>
  <dcterms:created xsi:type="dcterms:W3CDTF">2019-12-12T19:09:47Z</dcterms:created>
  <dcterms:modified xsi:type="dcterms:W3CDTF">2019-12-17T09:01:45Z</dcterms:modified>
</cp:coreProperties>
</file>