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900"/>
    <a:srgbClr val="FDB759"/>
    <a:srgbClr val="D67F00"/>
    <a:srgbClr val="FDA32B"/>
    <a:srgbClr val="D6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>
      <p:cViewPr varScale="1">
        <p:scale>
          <a:sx n="46" d="100"/>
          <a:sy n="46" d="100"/>
        </p:scale>
        <p:origin x="56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8880-1F34-4F6C-B508-D9C84C622E44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CD5B1-EAB6-4416-B482-29E8D4701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0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CD5B1-EAB6-4416-B482-29E8D47012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9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866E-647A-46C7-B52B-3E1252032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5B718-968E-4876-BF7F-32AF4928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496A4-21FA-4CEF-A687-51290491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436B-DEA0-4EC0-AC16-6B83C9962F3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BA6D7-A2E4-489D-B550-1175645B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5C6D4-470A-47A5-BEF5-BE3C527B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D755-5ACA-475C-B45A-3CD86FA9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BD4D-9DCF-406E-86D2-19A8FC58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FB6B0-4CD2-400B-AA06-2B4F89318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18C9D-A7D8-417C-84C0-3DCCC8C3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436B-DEA0-4EC0-AC16-6B83C9962F3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0DF6-1BA1-4355-AD9D-AFD7554A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8FFE9-5246-4D3E-A265-FF4D9963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D755-5ACA-475C-B45A-3CD86FA9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9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65ED3-E6CC-441A-B1F5-096A787DC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8C243-F3FA-43A6-B149-562F94864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DB096-C1DE-4695-8106-61865B01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436B-DEA0-4EC0-AC16-6B83C9962F3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EEB83-8648-48A9-8350-B91D2AAD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F0A1-98C7-4231-AC2F-566D650C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D755-5ACA-475C-B45A-3CD86FA9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9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E458-9CCE-427F-9664-44BA1B12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1EF7-2D0D-4DC8-8E92-09178F12A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B1BE4-A572-4EF7-9C09-D158EED0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436B-DEA0-4EC0-AC16-6B83C9962F3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41B32-E62A-4929-84CB-14665BDD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0D326-0F75-46C5-995B-86BB4E41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D755-5ACA-475C-B45A-3CD86FA9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6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63CC-551B-42A3-A2C5-4FB5B6B3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B8805-D343-4517-A880-ACB794AF0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64EFF-24C5-4153-8E64-A6A8AA91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436B-DEA0-4EC0-AC16-6B83C9962F3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0808-9817-4093-86D1-4C5CFBCE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5EB9E-C390-497A-9436-E4274A6E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D755-5ACA-475C-B45A-3CD86FA9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5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474E-CED8-41EE-942B-7829004C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1978-FAF9-44F4-AA10-511F2DA24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D9ECA-1F4D-4EE1-9BC9-B72BAADD7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F1EE9-D7FA-440D-A2E4-91532917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436B-DEA0-4EC0-AC16-6B83C9962F3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29795-92B1-44A9-9B77-78AE691E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CC4C0-37B2-4ED8-8298-17C4A4F2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D755-5ACA-475C-B45A-3CD86FA9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7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DA45-9A75-4789-86A0-89A4975C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DB4D0-3ADD-43D1-8FB0-891A834C6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63E82-7709-4EC2-B32A-28FBB75F6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141C6-37EB-447B-A3ED-C472909BE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C16E6-4EA4-4402-9EB4-6A02AB7CD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8F431-8409-4D87-ACF2-C1A7719E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436B-DEA0-4EC0-AC16-6B83C9962F3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F2517-BBE0-49C5-91D4-EF22DD0A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8CE45-7B01-4F4D-9F9A-A8749141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D755-5ACA-475C-B45A-3CD86FA9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7C65-E6A3-4101-9EC4-BFB7393F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569B9-4B46-42B1-9A2E-5502C349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436B-DEA0-4EC0-AC16-6B83C9962F3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BF6A0-F2B5-4509-8823-B327E8D6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68693-62CE-4C8E-9CF0-4AD95855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D755-5ACA-475C-B45A-3CD86FA9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6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B513F-B87B-4BAE-8D6D-38B32829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436B-DEA0-4EC0-AC16-6B83C9962F3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BFB03-CA37-4BA1-A0E8-D242E19F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A797B-C4D7-45A4-B0BB-FDC2329A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D755-5ACA-475C-B45A-3CD86FA9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EAE7-2C10-4618-9137-0E4A8C83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FDD3-CF6E-40E7-A212-DCCE8E15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C52BE-A8E8-47EB-B09A-03AF0790B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0D277-6D5B-425B-A35B-F5DC505B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436B-DEA0-4EC0-AC16-6B83C9962F3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9D13B-3F37-406F-BBDF-A75C3DCF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0FFD4-0C72-446F-BF07-172B302B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D755-5ACA-475C-B45A-3CD86FA9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7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69CB-633D-4809-9F74-31B9EEBA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4EC1E-39A6-4142-839D-6C64E14FA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51158-B3EF-4605-BF2A-808D44673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8E533-5236-48F4-9909-CBD8369E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436B-DEA0-4EC0-AC16-6B83C9962F3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BE59E-74BD-4617-8D00-6F02B36D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8D056-48E4-4D3F-9915-A4676E50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D755-5ACA-475C-B45A-3CD86FA9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7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85F75-F5F4-49F5-B058-9B5280D1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E3459-1C5F-4C41-87C0-75AE12833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B3343-976B-460C-B3E7-819B3151D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0436B-DEA0-4EC0-AC16-6B83C9962F3E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3AB51-B8B5-415D-B40F-65EBF6D2A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4DF2-CEAF-4D42-8B24-754757435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D755-5ACA-475C-B45A-3CD86FA9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1ACCE8-DD58-4070-A682-51EE9F2B47FC}"/>
              </a:ext>
            </a:extLst>
          </p:cNvPr>
          <p:cNvSpPr txBox="1"/>
          <p:nvPr/>
        </p:nvSpPr>
        <p:spPr>
          <a:xfrm>
            <a:off x="4132950" y="257026"/>
            <a:ext cx="537766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Roboto" pitchFamily="2" charset="0"/>
                <a:ea typeface="Roboto" pitchFamily="2" charset="0"/>
              </a:rPr>
              <a:t>PROJECT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FCEDE-1479-4785-8FFB-C27145335B90}"/>
              </a:ext>
            </a:extLst>
          </p:cNvPr>
          <p:cNvSpPr txBox="1"/>
          <p:nvPr/>
        </p:nvSpPr>
        <p:spPr>
          <a:xfrm>
            <a:off x="4971775" y="1528421"/>
            <a:ext cx="366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IS590 Open Data Mashups, Fall 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6AC41-D001-4D21-B2CA-9BB71A005AB7}"/>
              </a:ext>
            </a:extLst>
          </p:cNvPr>
          <p:cNvSpPr txBox="1"/>
          <p:nvPr/>
        </p:nvSpPr>
        <p:spPr>
          <a:xfrm>
            <a:off x="9997643" y="306184"/>
            <a:ext cx="166049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Roboto" pitchFamily="2" charset="0"/>
                <a:ea typeface="Roboto" pitchFamily="2" charset="0"/>
              </a:rPr>
              <a:t>TIMELINE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0639A8-1C23-4757-89A9-0E64F9F59FE2}"/>
              </a:ext>
            </a:extLst>
          </p:cNvPr>
          <p:cNvSpPr txBox="1"/>
          <p:nvPr/>
        </p:nvSpPr>
        <p:spPr>
          <a:xfrm>
            <a:off x="1090258" y="308251"/>
            <a:ext cx="21346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Roboto" pitchFamily="2" charset="0"/>
                <a:ea typeface="Roboto" pitchFamily="2" charset="0"/>
              </a:rPr>
              <a:t>OBJECTIVES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B6E7E1-D11E-4A33-A3A3-B743C99606DD}"/>
              </a:ext>
            </a:extLst>
          </p:cNvPr>
          <p:cNvSpPr/>
          <p:nvPr/>
        </p:nvSpPr>
        <p:spPr>
          <a:xfrm>
            <a:off x="166559" y="151293"/>
            <a:ext cx="3974981" cy="192865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758952-FBC6-4341-A25F-78AF972296E8}"/>
              </a:ext>
            </a:extLst>
          </p:cNvPr>
          <p:cNvSpPr/>
          <p:nvPr/>
        </p:nvSpPr>
        <p:spPr>
          <a:xfrm>
            <a:off x="9510618" y="151292"/>
            <a:ext cx="2538626" cy="655541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FB38AF-109D-49DA-A40A-DB892F263D76}"/>
              </a:ext>
            </a:extLst>
          </p:cNvPr>
          <p:cNvSpPr/>
          <p:nvPr/>
        </p:nvSpPr>
        <p:spPr>
          <a:xfrm>
            <a:off x="9827600" y="267713"/>
            <a:ext cx="2000583" cy="51552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B486E1F-E12D-4D05-9042-856BE12BBE1E}"/>
              </a:ext>
            </a:extLst>
          </p:cNvPr>
          <p:cNvCxnSpPr>
            <a:cxnSpLocks/>
          </p:cNvCxnSpPr>
          <p:nvPr/>
        </p:nvCxnSpPr>
        <p:spPr>
          <a:xfrm>
            <a:off x="9729827" y="1011813"/>
            <a:ext cx="0" cy="824177"/>
          </a:xfrm>
          <a:prstGeom prst="line">
            <a:avLst/>
          </a:prstGeom>
          <a:ln w="57150">
            <a:solidFill>
              <a:srgbClr val="E68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ADABA61-C6FE-4BFD-9C77-AFD357208156}"/>
              </a:ext>
            </a:extLst>
          </p:cNvPr>
          <p:cNvSpPr txBox="1"/>
          <p:nvPr/>
        </p:nvSpPr>
        <p:spPr>
          <a:xfrm>
            <a:off x="9827600" y="966247"/>
            <a:ext cx="166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August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B115E4-7D50-4A68-A6D8-771E41EEB214}"/>
              </a:ext>
            </a:extLst>
          </p:cNvPr>
          <p:cNvSpPr txBox="1"/>
          <p:nvPr/>
        </p:nvSpPr>
        <p:spPr>
          <a:xfrm>
            <a:off x="9827600" y="1298983"/>
            <a:ext cx="2303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development and dataset exploration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A1919C-5ACC-4A3D-90D5-E62C69E4B346}"/>
              </a:ext>
            </a:extLst>
          </p:cNvPr>
          <p:cNvSpPr txBox="1"/>
          <p:nvPr/>
        </p:nvSpPr>
        <p:spPr>
          <a:xfrm>
            <a:off x="1169933" y="2349070"/>
            <a:ext cx="200058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Roboto" pitchFamily="2" charset="0"/>
                <a:ea typeface="Roboto" pitchFamily="2" charset="0"/>
              </a:rPr>
              <a:t>DATASETS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846CCD-7144-485F-973A-2557B4D9B492}"/>
              </a:ext>
            </a:extLst>
          </p:cNvPr>
          <p:cNvSpPr/>
          <p:nvPr/>
        </p:nvSpPr>
        <p:spPr>
          <a:xfrm>
            <a:off x="162635" y="2194566"/>
            <a:ext cx="3974981" cy="226991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C9D8D4F-AC52-4F6A-83A8-C5840D880C1D}"/>
              </a:ext>
            </a:extLst>
          </p:cNvPr>
          <p:cNvCxnSpPr>
            <a:cxnSpLocks/>
          </p:cNvCxnSpPr>
          <p:nvPr/>
        </p:nvCxnSpPr>
        <p:spPr>
          <a:xfrm>
            <a:off x="9729827" y="2179488"/>
            <a:ext cx="0" cy="824177"/>
          </a:xfrm>
          <a:prstGeom prst="line">
            <a:avLst/>
          </a:prstGeom>
          <a:ln w="57150">
            <a:solidFill>
              <a:srgbClr val="E68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49B1FCC-FD3E-4B58-8928-94E68225E7A0}"/>
              </a:ext>
            </a:extLst>
          </p:cNvPr>
          <p:cNvSpPr txBox="1"/>
          <p:nvPr/>
        </p:nvSpPr>
        <p:spPr>
          <a:xfrm>
            <a:off x="9827600" y="2111386"/>
            <a:ext cx="166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September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1E4A3D8-9C8A-4D5E-A7DF-465261873CCD}"/>
              </a:ext>
            </a:extLst>
          </p:cNvPr>
          <p:cNvSpPr txBox="1"/>
          <p:nvPr/>
        </p:nvSpPr>
        <p:spPr>
          <a:xfrm>
            <a:off x="9827601" y="2444122"/>
            <a:ext cx="200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 selection and data extraction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BA15293-DB61-4D5E-946A-701CED6D3405}"/>
              </a:ext>
            </a:extLst>
          </p:cNvPr>
          <p:cNvCxnSpPr>
            <a:cxnSpLocks/>
          </p:cNvCxnSpPr>
          <p:nvPr/>
        </p:nvCxnSpPr>
        <p:spPr>
          <a:xfrm>
            <a:off x="9729827" y="3336422"/>
            <a:ext cx="0" cy="824177"/>
          </a:xfrm>
          <a:prstGeom prst="line">
            <a:avLst/>
          </a:prstGeom>
          <a:ln w="57150">
            <a:solidFill>
              <a:srgbClr val="E68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EBC804C-FE2B-4119-BE10-B4D6719F6806}"/>
              </a:ext>
            </a:extLst>
          </p:cNvPr>
          <p:cNvSpPr txBox="1"/>
          <p:nvPr/>
        </p:nvSpPr>
        <p:spPr>
          <a:xfrm>
            <a:off x="9827600" y="3273818"/>
            <a:ext cx="166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October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3B771DF-1405-427D-9F67-31EAF52C3198}"/>
              </a:ext>
            </a:extLst>
          </p:cNvPr>
          <p:cNvSpPr txBox="1"/>
          <p:nvPr/>
        </p:nvSpPr>
        <p:spPr>
          <a:xfrm>
            <a:off x="9827601" y="3606554"/>
            <a:ext cx="200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 extraction and cleaning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D89ED7D-9D42-42B2-A9CA-DC1C83A3CF92}"/>
              </a:ext>
            </a:extLst>
          </p:cNvPr>
          <p:cNvCxnSpPr>
            <a:cxnSpLocks/>
          </p:cNvCxnSpPr>
          <p:nvPr/>
        </p:nvCxnSpPr>
        <p:spPr>
          <a:xfrm>
            <a:off x="9729827" y="4492801"/>
            <a:ext cx="0" cy="824177"/>
          </a:xfrm>
          <a:prstGeom prst="line">
            <a:avLst/>
          </a:prstGeom>
          <a:ln w="57150">
            <a:solidFill>
              <a:srgbClr val="E68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E02E68C-61F0-4D42-B16E-4E02DEC552D0}"/>
              </a:ext>
            </a:extLst>
          </p:cNvPr>
          <p:cNvSpPr txBox="1"/>
          <p:nvPr/>
        </p:nvSpPr>
        <p:spPr>
          <a:xfrm>
            <a:off x="9827600" y="4424517"/>
            <a:ext cx="166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November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7C7F7C4-9E5A-48BC-9EA4-AF80E77D6B44}"/>
              </a:ext>
            </a:extLst>
          </p:cNvPr>
          <p:cNvSpPr txBox="1"/>
          <p:nvPr/>
        </p:nvSpPr>
        <p:spPr>
          <a:xfrm>
            <a:off x="9827601" y="4757253"/>
            <a:ext cx="200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processing and analysis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A6A3ACE-75ED-4FB3-AD19-33ACDEB06F91}"/>
              </a:ext>
            </a:extLst>
          </p:cNvPr>
          <p:cNvCxnSpPr>
            <a:cxnSpLocks/>
          </p:cNvCxnSpPr>
          <p:nvPr/>
        </p:nvCxnSpPr>
        <p:spPr>
          <a:xfrm>
            <a:off x="9729827" y="5640530"/>
            <a:ext cx="0" cy="824177"/>
          </a:xfrm>
          <a:prstGeom prst="line">
            <a:avLst/>
          </a:prstGeom>
          <a:ln w="57150">
            <a:solidFill>
              <a:srgbClr val="E68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1FE731A9-7A31-43F9-AA09-D079BD9FC67D}"/>
              </a:ext>
            </a:extLst>
          </p:cNvPr>
          <p:cNvSpPr txBox="1"/>
          <p:nvPr/>
        </p:nvSpPr>
        <p:spPr>
          <a:xfrm>
            <a:off x="9827600" y="5577926"/>
            <a:ext cx="166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December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203A156-CF94-4FB4-87D8-1CD983658513}"/>
              </a:ext>
            </a:extLst>
          </p:cNvPr>
          <p:cNvSpPr txBox="1"/>
          <p:nvPr/>
        </p:nvSpPr>
        <p:spPr>
          <a:xfrm>
            <a:off x="9827601" y="5910662"/>
            <a:ext cx="200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analysis and submission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D599FE6-630B-4942-BC17-8E5B98DC5DA1}"/>
              </a:ext>
            </a:extLst>
          </p:cNvPr>
          <p:cNvSpPr txBox="1"/>
          <p:nvPr/>
        </p:nvSpPr>
        <p:spPr>
          <a:xfrm>
            <a:off x="283684" y="840345"/>
            <a:ext cx="3765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Aggregate author citation metadata from literary databases to explore prevalence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057432F-3C75-42D7-9E66-BD95C2EE6D95}"/>
              </a:ext>
            </a:extLst>
          </p:cNvPr>
          <p:cNvSpPr txBox="1"/>
          <p:nvPr/>
        </p:nvSpPr>
        <p:spPr>
          <a:xfrm>
            <a:off x="278776" y="1404420"/>
            <a:ext cx="3765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Build a corpus of author citations for use in literary history research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7DD3369-E1E5-4BE3-B810-8A11677894DE}"/>
              </a:ext>
            </a:extLst>
          </p:cNvPr>
          <p:cNvSpPr txBox="1"/>
          <p:nvPr/>
        </p:nvSpPr>
        <p:spPr>
          <a:xfrm>
            <a:off x="5821491" y="2327927"/>
            <a:ext cx="2000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Roboto" pitchFamily="2" charset="0"/>
                <a:ea typeface="Roboto" pitchFamily="2" charset="0"/>
              </a:rPr>
              <a:t>METHODS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B9A439B-A4C4-43E3-86F7-B92750FF7A9A}"/>
              </a:ext>
            </a:extLst>
          </p:cNvPr>
          <p:cNvSpPr/>
          <p:nvPr/>
        </p:nvSpPr>
        <p:spPr>
          <a:xfrm>
            <a:off x="4259755" y="2181020"/>
            <a:ext cx="5133392" cy="452568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7AB9626-5490-403A-BFE2-E21D9D249FF3}"/>
              </a:ext>
            </a:extLst>
          </p:cNvPr>
          <p:cNvSpPr txBox="1"/>
          <p:nvPr/>
        </p:nvSpPr>
        <p:spPr>
          <a:xfrm>
            <a:off x="1169933" y="4730432"/>
            <a:ext cx="2000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Roboto" pitchFamily="2" charset="0"/>
                <a:ea typeface="Roboto" pitchFamily="2" charset="0"/>
              </a:rPr>
              <a:t>RESULTS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FB19575-E94A-426C-A2C3-A009B54EBDED}"/>
              </a:ext>
            </a:extLst>
          </p:cNvPr>
          <p:cNvSpPr/>
          <p:nvPr/>
        </p:nvSpPr>
        <p:spPr>
          <a:xfrm>
            <a:off x="154329" y="4590699"/>
            <a:ext cx="3983287" cy="211600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B26C999-5729-4D66-BBF5-EE5B43BAF72B}"/>
              </a:ext>
            </a:extLst>
          </p:cNvPr>
          <p:cNvSpPr txBox="1"/>
          <p:nvPr/>
        </p:nvSpPr>
        <p:spPr>
          <a:xfrm>
            <a:off x="408298" y="2908458"/>
            <a:ext cx="3505981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600" dirty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English Short Title Catalog (HathiTrust)</a:t>
            </a:r>
          </a:p>
          <a:p>
            <a:pPr algn="ctr">
              <a:spcBef>
                <a:spcPts val="400"/>
              </a:spcBef>
            </a:pPr>
            <a:r>
              <a:rPr lang="en-US" sz="1600" dirty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Early English Books Online (ProQuest)</a:t>
            </a:r>
          </a:p>
          <a:p>
            <a:pPr algn="ctr">
              <a:spcBef>
                <a:spcPts val="400"/>
              </a:spcBef>
            </a:pPr>
            <a:r>
              <a:rPr lang="en-US" sz="1600" dirty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Open Syllabus Project</a:t>
            </a:r>
          </a:p>
          <a:p>
            <a:pPr algn="ctr">
              <a:spcBef>
                <a:spcPts val="400"/>
              </a:spcBef>
            </a:pPr>
            <a:r>
              <a:rPr lang="en-US" sz="1600" dirty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Project Gutenberg</a:t>
            </a:r>
          </a:p>
          <a:p>
            <a:pPr algn="ctr">
              <a:spcBef>
                <a:spcPts val="400"/>
              </a:spcBef>
            </a:pPr>
            <a:r>
              <a:rPr lang="en-US" sz="1600" dirty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Oxford Text Archive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24AE67-5705-43CA-AB7F-9C10A641AD2E}"/>
              </a:ext>
            </a:extLst>
          </p:cNvPr>
          <p:cNvSpPr txBox="1"/>
          <p:nvPr/>
        </p:nvSpPr>
        <p:spPr>
          <a:xfrm>
            <a:off x="4339989" y="5446546"/>
            <a:ext cx="5002794" cy="108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1600" dirty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Combine datasets using Python Pandas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Consolidate matching author records across datasets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Calculate relative frequency of each author in full corpus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030580D-0CF3-4B16-8101-01021DFD776E}"/>
              </a:ext>
            </a:extLst>
          </p:cNvPr>
          <p:cNvSpPr txBox="1"/>
          <p:nvPr/>
        </p:nvSpPr>
        <p:spPr>
          <a:xfrm>
            <a:off x="4340391" y="3034422"/>
            <a:ext cx="20804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COLLECTION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0A9C7C-E2BF-48AA-AEDF-0520FAFB8BBA}"/>
              </a:ext>
            </a:extLst>
          </p:cNvPr>
          <p:cNvSpPr/>
          <p:nvPr/>
        </p:nvSpPr>
        <p:spPr>
          <a:xfrm>
            <a:off x="1090260" y="265652"/>
            <a:ext cx="2134620" cy="51552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AA8E1A-2D58-4A6E-8E18-3CCD7A4AD8E6}"/>
              </a:ext>
            </a:extLst>
          </p:cNvPr>
          <p:cNvSpPr/>
          <p:nvPr/>
        </p:nvSpPr>
        <p:spPr>
          <a:xfrm>
            <a:off x="1169933" y="4695807"/>
            <a:ext cx="2000583" cy="51552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5FD872-B99A-4DCA-B24C-0538556E63A7}"/>
              </a:ext>
            </a:extLst>
          </p:cNvPr>
          <p:cNvSpPr/>
          <p:nvPr/>
        </p:nvSpPr>
        <p:spPr>
          <a:xfrm>
            <a:off x="5821491" y="2289630"/>
            <a:ext cx="2000583" cy="51552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F7621B-91D9-4C24-A64A-50B1BD02B3EF}"/>
              </a:ext>
            </a:extLst>
          </p:cNvPr>
          <p:cNvSpPr/>
          <p:nvPr/>
        </p:nvSpPr>
        <p:spPr>
          <a:xfrm>
            <a:off x="1169933" y="2308421"/>
            <a:ext cx="2000583" cy="51552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467C71-64C5-43A9-A3C2-C62FB838940F}"/>
              </a:ext>
            </a:extLst>
          </p:cNvPr>
          <p:cNvSpPr txBox="1"/>
          <p:nvPr/>
        </p:nvSpPr>
        <p:spPr>
          <a:xfrm>
            <a:off x="4971775" y="1038536"/>
            <a:ext cx="366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Jasmine Wong,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MSLIS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‘20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D5D64F-580E-44D6-8D80-A57C54BEB572}"/>
              </a:ext>
            </a:extLst>
          </p:cNvPr>
          <p:cNvSpPr txBox="1"/>
          <p:nvPr/>
        </p:nvSpPr>
        <p:spPr>
          <a:xfrm>
            <a:off x="4340391" y="4993061"/>
            <a:ext cx="453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TRANSFORMATION &amp; PROCESSING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AA6C11-CAE6-4F9D-9C99-6E200433FF5A}"/>
              </a:ext>
            </a:extLst>
          </p:cNvPr>
          <p:cNvSpPr txBox="1"/>
          <p:nvPr/>
        </p:nvSpPr>
        <p:spPr>
          <a:xfrm>
            <a:off x="142756" y="5321355"/>
            <a:ext cx="199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itchFamily="2" charset="0"/>
                <a:ea typeface="Roboto" pitchFamily="2" charset="0"/>
              </a:rPr>
              <a:t>CORPUS SIZE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56F0E9-B5D7-4346-BB38-5D7677A09D12}"/>
              </a:ext>
            </a:extLst>
          </p:cNvPr>
          <p:cNvSpPr txBox="1"/>
          <p:nvPr/>
        </p:nvSpPr>
        <p:spPr>
          <a:xfrm>
            <a:off x="2156733" y="5328026"/>
            <a:ext cx="189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itchFamily="2" charset="0"/>
                <a:ea typeface="Roboto" pitchFamily="2" charset="0"/>
              </a:rPr>
              <a:t>TOP AUTHORS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C281DD-9188-4262-ACFD-C627918F5968}"/>
              </a:ext>
            </a:extLst>
          </p:cNvPr>
          <p:cNvSpPr txBox="1"/>
          <p:nvPr/>
        </p:nvSpPr>
        <p:spPr>
          <a:xfrm>
            <a:off x="142756" y="5819789"/>
            <a:ext cx="1999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1,427 authors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41520-C731-405C-B7F6-6DC987B2B348}"/>
              </a:ext>
            </a:extLst>
          </p:cNvPr>
          <p:cNvSpPr txBox="1"/>
          <p:nvPr/>
        </p:nvSpPr>
        <p:spPr>
          <a:xfrm>
            <a:off x="2142332" y="5704028"/>
            <a:ext cx="194655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Daniel Defoe</a:t>
            </a:r>
          </a:p>
          <a:p>
            <a:pPr algn="ctr">
              <a:spcBef>
                <a:spcPts val="300"/>
              </a:spcBef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William Shakespeare</a:t>
            </a:r>
          </a:p>
          <a:p>
            <a:pPr algn="ctr">
              <a:spcBef>
                <a:spcPts val="300"/>
              </a:spcBef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Jonathan Swift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372A29-579A-40E7-BD84-17B2455F251C}"/>
              </a:ext>
            </a:extLst>
          </p:cNvPr>
          <p:cNvSpPr txBox="1"/>
          <p:nvPr/>
        </p:nvSpPr>
        <p:spPr>
          <a:xfrm>
            <a:off x="6937836" y="3029012"/>
            <a:ext cx="174115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Roboto" pitchFamily="2" charset="0"/>
                <a:ea typeface="Roboto" pitchFamily="2" charset="0"/>
              </a:rPr>
              <a:t>CLEANING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472CA7-2DB3-4114-902C-9965BAEA44B3}"/>
              </a:ext>
            </a:extLst>
          </p:cNvPr>
          <p:cNvSpPr txBox="1"/>
          <p:nvPr/>
        </p:nvSpPr>
        <p:spPr>
          <a:xfrm>
            <a:off x="6970965" y="3474118"/>
            <a:ext cx="2422181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Hand-edit character encoding errors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Standardize dataset structure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2483F1-B960-44FC-A31B-C3423B545EE6}"/>
              </a:ext>
            </a:extLst>
          </p:cNvPr>
          <p:cNvSpPr txBox="1"/>
          <p:nvPr/>
        </p:nvSpPr>
        <p:spPr>
          <a:xfrm>
            <a:off x="4364360" y="3476524"/>
            <a:ext cx="2293576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Identify viable datasets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Extract data in machine-readable form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6357E0-CE2B-4E65-B74B-32B415970EFD}"/>
              </a:ext>
            </a:extLst>
          </p:cNvPr>
          <p:cNvCxnSpPr>
            <a:cxnSpLocks/>
          </p:cNvCxnSpPr>
          <p:nvPr/>
        </p:nvCxnSpPr>
        <p:spPr>
          <a:xfrm flipV="1">
            <a:off x="4415298" y="5355405"/>
            <a:ext cx="4800609" cy="29166"/>
          </a:xfrm>
          <a:prstGeom prst="line">
            <a:avLst/>
          </a:prstGeom>
          <a:ln w="19050">
            <a:solidFill>
              <a:srgbClr val="E68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B2E696A-2E28-4713-8DCA-F6AD2A6D4243}"/>
              </a:ext>
            </a:extLst>
          </p:cNvPr>
          <p:cNvCxnSpPr>
            <a:cxnSpLocks/>
          </p:cNvCxnSpPr>
          <p:nvPr/>
        </p:nvCxnSpPr>
        <p:spPr>
          <a:xfrm flipV="1">
            <a:off x="4418135" y="3407875"/>
            <a:ext cx="2196256" cy="13343"/>
          </a:xfrm>
          <a:prstGeom prst="line">
            <a:avLst/>
          </a:prstGeom>
          <a:ln w="19050">
            <a:solidFill>
              <a:srgbClr val="E68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5AB0A52-F360-4BA4-889C-CDD43B8CE09F}"/>
              </a:ext>
            </a:extLst>
          </p:cNvPr>
          <p:cNvCxnSpPr>
            <a:cxnSpLocks/>
          </p:cNvCxnSpPr>
          <p:nvPr/>
        </p:nvCxnSpPr>
        <p:spPr>
          <a:xfrm flipV="1">
            <a:off x="7019651" y="3393887"/>
            <a:ext cx="2196256" cy="13343"/>
          </a:xfrm>
          <a:prstGeom prst="line">
            <a:avLst/>
          </a:prstGeom>
          <a:ln w="19050">
            <a:solidFill>
              <a:srgbClr val="E68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3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144</Words>
  <Application>Microsoft Office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</dc:creator>
  <cp:lastModifiedBy>Jasmine</cp:lastModifiedBy>
  <cp:revision>33</cp:revision>
  <dcterms:created xsi:type="dcterms:W3CDTF">2019-12-13T01:08:42Z</dcterms:created>
  <dcterms:modified xsi:type="dcterms:W3CDTF">2019-12-15T22:36:16Z</dcterms:modified>
</cp:coreProperties>
</file>