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DB759"/>
    <a:srgbClr val="D67F00"/>
    <a:srgbClr val="FDA32B"/>
    <a:srgbClr val="D67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5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6866E-647A-46C7-B52B-3E1252032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E5B718-968E-4876-BF7F-32AF4928A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9496A4-21FA-4CEF-A687-5129049199DA}"/>
              </a:ext>
            </a:extLst>
          </p:cNvPr>
          <p:cNvSpPr>
            <a:spLocks noGrp="1"/>
          </p:cNvSpPr>
          <p:nvPr>
            <p:ph type="dt" sz="half" idx="10"/>
          </p:nvPr>
        </p:nvSpPr>
        <p:spPr/>
        <p:txBody>
          <a:bodyPr/>
          <a:lstStyle/>
          <a:p>
            <a:fld id="{79F0436B-DEA0-4EC0-AC16-6B83C9962F3E}" type="datetimeFigureOut">
              <a:rPr lang="en-US" smtClean="0"/>
              <a:t>12/13/2019</a:t>
            </a:fld>
            <a:endParaRPr lang="en-US"/>
          </a:p>
        </p:txBody>
      </p:sp>
      <p:sp>
        <p:nvSpPr>
          <p:cNvPr id="5" name="Footer Placeholder 4">
            <a:extLst>
              <a:ext uri="{FF2B5EF4-FFF2-40B4-BE49-F238E27FC236}">
                <a16:creationId xmlns:a16="http://schemas.microsoft.com/office/drawing/2014/main" id="{0A1BA6D7-A2E4-489D-B550-1175645B2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5C6D4-470A-47A5-BEF5-BE3C527B15F5}"/>
              </a:ext>
            </a:extLst>
          </p:cNvPr>
          <p:cNvSpPr>
            <a:spLocks noGrp="1"/>
          </p:cNvSpPr>
          <p:nvPr>
            <p:ph type="sldNum" sz="quarter" idx="12"/>
          </p:nvPr>
        </p:nvSpPr>
        <p:spPr/>
        <p:txBody>
          <a:bodyPr/>
          <a:lstStyle/>
          <a:p>
            <a:fld id="{4230D755-5ACA-475C-B45A-3CD86FA945A4}" type="slidenum">
              <a:rPr lang="en-US" smtClean="0"/>
              <a:t>‹#›</a:t>
            </a:fld>
            <a:endParaRPr lang="en-US"/>
          </a:p>
        </p:txBody>
      </p:sp>
    </p:spTree>
    <p:extLst>
      <p:ext uri="{BB962C8B-B14F-4D97-AF65-F5344CB8AC3E}">
        <p14:creationId xmlns:p14="http://schemas.microsoft.com/office/powerpoint/2010/main" val="97616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BD4D-9DCF-406E-86D2-19A8FC58FB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FFB6B0-4CD2-400B-AA06-2B4F89318D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18C9D-A7D8-417C-84C0-3DCCC8C357CA}"/>
              </a:ext>
            </a:extLst>
          </p:cNvPr>
          <p:cNvSpPr>
            <a:spLocks noGrp="1"/>
          </p:cNvSpPr>
          <p:nvPr>
            <p:ph type="dt" sz="half" idx="10"/>
          </p:nvPr>
        </p:nvSpPr>
        <p:spPr/>
        <p:txBody>
          <a:bodyPr/>
          <a:lstStyle/>
          <a:p>
            <a:fld id="{79F0436B-DEA0-4EC0-AC16-6B83C9962F3E}" type="datetimeFigureOut">
              <a:rPr lang="en-US" smtClean="0"/>
              <a:t>12/13/2019</a:t>
            </a:fld>
            <a:endParaRPr lang="en-US"/>
          </a:p>
        </p:txBody>
      </p:sp>
      <p:sp>
        <p:nvSpPr>
          <p:cNvPr id="5" name="Footer Placeholder 4">
            <a:extLst>
              <a:ext uri="{FF2B5EF4-FFF2-40B4-BE49-F238E27FC236}">
                <a16:creationId xmlns:a16="http://schemas.microsoft.com/office/drawing/2014/main" id="{F6A20DF6-1BA1-4355-AD9D-AFD7554AE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8FFE9-5246-4D3E-A265-FF4D996393AD}"/>
              </a:ext>
            </a:extLst>
          </p:cNvPr>
          <p:cNvSpPr>
            <a:spLocks noGrp="1"/>
          </p:cNvSpPr>
          <p:nvPr>
            <p:ph type="sldNum" sz="quarter" idx="12"/>
          </p:nvPr>
        </p:nvSpPr>
        <p:spPr/>
        <p:txBody>
          <a:bodyPr/>
          <a:lstStyle/>
          <a:p>
            <a:fld id="{4230D755-5ACA-475C-B45A-3CD86FA945A4}" type="slidenum">
              <a:rPr lang="en-US" smtClean="0"/>
              <a:t>‹#›</a:t>
            </a:fld>
            <a:endParaRPr lang="en-US"/>
          </a:p>
        </p:txBody>
      </p:sp>
    </p:spTree>
    <p:extLst>
      <p:ext uri="{BB962C8B-B14F-4D97-AF65-F5344CB8AC3E}">
        <p14:creationId xmlns:p14="http://schemas.microsoft.com/office/powerpoint/2010/main" val="143439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165ED3-E6CC-441A-B1F5-096A787DCE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E8C243-F3FA-43A6-B149-562F948640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DB096-C1DE-4695-8106-61865B01A8C0}"/>
              </a:ext>
            </a:extLst>
          </p:cNvPr>
          <p:cNvSpPr>
            <a:spLocks noGrp="1"/>
          </p:cNvSpPr>
          <p:nvPr>
            <p:ph type="dt" sz="half" idx="10"/>
          </p:nvPr>
        </p:nvSpPr>
        <p:spPr/>
        <p:txBody>
          <a:bodyPr/>
          <a:lstStyle/>
          <a:p>
            <a:fld id="{79F0436B-DEA0-4EC0-AC16-6B83C9962F3E}" type="datetimeFigureOut">
              <a:rPr lang="en-US" smtClean="0"/>
              <a:t>12/13/2019</a:t>
            </a:fld>
            <a:endParaRPr lang="en-US"/>
          </a:p>
        </p:txBody>
      </p:sp>
      <p:sp>
        <p:nvSpPr>
          <p:cNvPr id="5" name="Footer Placeholder 4">
            <a:extLst>
              <a:ext uri="{FF2B5EF4-FFF2-40B4-BE49-F238E27FC236}">
                <a16:creationId xmlns:a16="http://schemas.microsoft.com/office/drawing/2014/main" id="{282EEB83-8648-48A9-8350-B91D2AAD7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F0A1-98C7-4231-AC2F-566D650C8100}"/>
              </a:ext>
            </a:extLst>
          </p:cNvPr>
          <p:cNvSpPr>
            <a:spLocks noGrp="1"/>
          </p:cNvSpPr>
          <p:nvPr>
            <p:ph type="sldNum" sz="quarter" idx="12"/>
          </p:nvPr>
        </p:nvSpPr>
        <p:spPr/>
        <p:txBody>
          <a:bodyPr/>
          <a:lstStyle/>
          <a:p>
            <a:fld id="{4230D755-5ACA-475C-B45A-3CD86FA945A4}" type="slidenum">
              <a:rPr lang="en-US" smtClean="0"/>
              <a:t>‹#›</a:t>
            </a:fld>
            <a:endParaRPr lang="en-US"/>
          </a:p>
        </p:txBody>
      </p:sp>
    </p:spTree>
    <p:extLst>
      <p:ext uri="{BB962C8B-B14F-4D97-AF65-F5344CB8AC3E}">
        <p14:creationId xmlns:p14="http://schemas.microsoft.com/office/powerpoint/2010/main" val="282259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E458-9CCE-427F-9664-44BA1B1278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031EF7-2D0D-4DC8-8E92-09178F12AD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B1BE4-A572-4EF7-9C09-D158EED03E56}"/>
              </a:ext>
            </a:extLst>
          </p:cNvPr>
          <p:cNvSpPr>
            <a:spLocks noGrp="1"/>
          </p:cNvSpPr>
          <p:nvPr>
            <p:ph type="dt" sz="half" idx="10"/>
          </p:nvPr>
        </p:nvSpPr>
        <p:spPr/>
        <p:txBody>
          <a:bodyPr/>
          <a:lstStyle/>
          <a:p>
            <a:fld id="{79F0436B-DEA0-4EC0-AC16-6B83C9962F3E}" type="datetimeFigureOut">
              <a:rPr lang="en-US" smtClean="0"/>
              <a:t>12/13/2019</a:t>
            </a:fld>
            <a:endParaRPr lang="en-US"/>
          </a:p>
        </p:txBody>
      </p:sp>
      <p:sp>
        <p:nvSpPr>
          <p:cNvPr id="5" name="Footer Placeholder 4">
            <a:extLst>
              <a:ext uri="{FF2B5EF4-FFF2-40B4-BE49-F238E27FC236}">
                <a16:creationId xmlns:a16="http://schemas.microsoft.com/office/drawing/2014/main" id="{60241B32-E62A-4929-84CB-14665BDD5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0D326-0F75-46C5-995B-86BB4E41176C}"/>
              </a:ext>
            </a:extLst>
          </p:cNvPr>
          <p:cNvSpPr>
            <a:spLocks noGrp="1"/>
          </p:cNvSpPr>
          <p:nvPr>
            <p:ph type="sldNum" sz="quarter" idx="12"/>
          </p:nvPr>
        </p:nvSpPr>
        <p:spPr/>
        <p:txBody>
          <a:bodyPr/>
          <a:lstStyle/>
          <a:p>
            <a:fld id="{4230D755-5ACA-475C-B45A-3CD86FA945A4}" type="slidenum">
              <a:rPr lang="en-US" smtClean="0"/>
              <a:t>‹#›</a:t>
            </a:fld>
            <a:endParaRPr lang="en-US"/>
          </a:p>
        </p:txBody>
      </p:sp>
    </p:spTree>
    <p:extLst>
      <p:ext uri="{BB962C8B-B14F-4D97-AF65-F5344CB8AC3E}">
        <p14:creationId xmlns:p14="http://schemas.microsoft.com/office/powerpoint/2010/main" val="281396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63CC-551B-42A3-A2C5-4FB5B6B3A6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8B8805-D343-4517-A880-ACB794AF05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964EFF-24C5-4153-8E64-A6A8AA919E86}"/>
              </a:ext>
            </a:extLst>
          </p:cNvPr>
          <p:cNvSpPr>
            <a:spLocks noGrp="1"/>
          </p:cNvSpPr>
          <p:nvPr>
            <p:ph type="dt" sz="half" idx="10"/>
          </p:nvPr>
        </p:nvSpPr>
        <p:spPr/>
        <p:txBody>
          <a:bodyPr/>
          <a:lstStyle/>
          <a:p>
            <a:fld id="{79F0436B-DEA0-4EC0-AC16-6B83C9962F3E}" type="datetimeFigureOut">
              <a:rPr lang="en-US" smtClean="0"/>
              <a:t>12/13/2019</a:t>
            </a:fld>
            <a:endParaRPr lang="en-US"/>
          </a:p>
        </p:txBody>
      </p:sp>
      <p:sp>
        <p:nvSpPr>
          <p:cNvPr id="5" name="Footer Placeholder 4">
            <a:extLst>
              <a:ext uri="{FF2B5EF4-FFF2-40B4-BE49-F238E27FC236}">
                <a16:creationId xmlns:a16="http://schemas.microsoft.com/office/drawing/2014/main" id="{C6E10808-9817-4093-86D1-4C5CFBCE3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5EB9E-C390-497A-9436-E4274A6E5947}"/>
              </a:ext>
            </a:extLst>
          </p:cNvPr>
          <p:cNvSpPr>
            <a:spLocks noGrp="1"/>
          </p:cNvSpPr>
          <p:nvPr>
            <p:ph type="sldNum" sz="quarter" idx="12"/>
          </p:nvPr>
        </p:nvSpPr>
        <p:spPr/>
        <p:txBody>
          <a:bodyPr/>
          <a:lstStyle/>
          <a:p>
            <a:fld id="{4230D755-5ACA-475C-B45A-3CD86FA945A4}" type="slidenum">
              <a:rPr lang="en-US" smtClean="0"/>
              <a:t>‹#›</a:t>
            </a:fld>
            <a:endParaRPr lang="en-US"/>
          </a:p>
        </p:txBody>
      </p:sp>
    </p:spTree>
    <p:extLst>
      <p:ext uri="{BB962C8B-B14F-4D97-AF65-F5344CB8AC3E}">
        <p14:creationId xmlns:p14="http://schemas.microsoft.com/office/powerpoint/2010/main" val="264965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8474E-CED8-41EE-942B-7829004C4F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8B1978-FAF9-44F4-AA10-511F2DA245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1D9ECA-1F4D-4EE1-9BC9-B72BAADD78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0F1EE9-D7FA-440D-A2E4-915329171D80}"/>
              </a:ext>
            </a:extLst>
          </p:cNvPr>
          <p:cNvSpPr>
            <a:spLocks noGrp="1"/>
          </p:cNvSpPr>
          <p:nvPr>
            <p:ph type="dt" sz="half" idx="10"/>
          </p:nvPr>
        </p:nvSpPr>
        <p:spPr/>
        <p:txBody>
          <a:bodyPr/>
          <a:lstStyle/>
          <a:p>
            <a:fld id="{79F0436B-DEA0-4EC0-AC16-6B83C9962F3E}" type="datetimeFigureOut">
              <a:rPr lang="en-US" smtClean="0"/>
              <a:t>12/13/2019</a:t>
            </a:fld>
            <a:endParaRPr lang="en-US"/>
          </a:p>
        </p:txBody>
      </p:sp>
      <p:sp>
        <p:nvSpPr>
          <p:cNvPr id="6" name="Footer Placeholder 5">
            <a:extLst>
              <a:ext uri="{FF2B5EF4-FFF2-40B4-BE49-F238E27FC236}">
                <a16:creationId xmlns:a16="http://schemas.microsoft.com/office/drawing/2014/main" id="{A5C29795-92B1-44A9-9B77-78AE691E83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4CC4C0-37B2-4ED8-8298-17C4A4F25F9E}"/>
              </a:ext>
            </a:extLst>
          </p:cNvPr>
          <p:cNvSpPr>
            <a:spLocks noGrp="1"/>
          </p:cNvSpPr>
          <p:nvPr>
            <p:ph type="sldNum" sz="quarter" idx="12"/>
          </p:nvPr>
        </p:nvSpPr>
        <p:spPr/>
        <p:txBody>
          <a:bodyPr/>
          <a:lstStyle/>
          <a:p>
            <a:fld id="{4230D755-5ACA-475C-B45A-3CD86FA945A4}" type="slidenum">
              <a:rPr lang="en-US" smtClean="0"/>
              <a:t>‹#›</a:t>
            </a:fld>
            <a:endParaRPr lang="en-US"/>
          </a:p>
        </p:txBody>
      </p:sp>
    </p:spTree>
    <p:extLst>
      <p:ext uri="{BB962C8B-B14F-4D97-AF65-F5344CB8AC3E}">
        <p14:creationId xmlns:p14="http://schemas.microsoft.com/office/powerpoint/2010/main" val="103937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DA45-9A75-4789-86A0-89A4975C90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4DB4D0-3ADD-43D1-8FB0-891A834C6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63E82-7709-4EC2-B32A-28FBB75F6A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8141C6-37EB-447B-A3ED-C472909BE1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DC16E6-4EA4-4402-9EB4-6A02AB7CD5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98F431-8409-4D87-ACF2-C1A7719E196B}"/>
              </a:ext>
            </a:extLst>
          </p:cNvPr>
          <p:cNvSpPr>
            <a:spLocks noGrp="1"/>
          </p:cNvSpPr>
          <p:nvPr>
            <p:ph type="dt" sz="half" idx="10"/>
          </p:nvPr>
        </p:nvSpPr>
        <p:spPr/>
        <p:txBody>
          <a:bodyPr/>
          <a:lstStyle/>
          <a:p>
            <a:fld id="{79F0436B-DEA0-4EC0-AC16-6B83C9962F3E}" type="datetimeFigureOut">
              <a:rPr lang="en-US" smtClean="0"/>
              <a:t>12/13/2019</a:t>
            </a:fld>
            <a:endParaRPr lang="en-US"/>
          </a:p>
        </p:txBody>
      </p:sp>
      <p:sp>
        <p:nvSpPr>
          <p:cNvPr id="8" name="Footer Placeholder 7">
            <a:extLst>
              <a:ext uri="{FF2B5EF4-FFF2-40B4-BE49-F238E27FC236}">
                <a16:creationId xmlns:a16="http://schemas.microsoft.com/office/drawing/2014/main" id="{7A6F2517-BBE0-49C5-91D4-EF22DD0AB4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88CE45-7B01-4F4D-9F9A-A8749141CD18}"/>
              </a:ext>
            </a:extLst>
          </p:cNvPr>
          <p:cNvSpPr>
            <a:spLocks noGrp="1"/>
          </p:cNvSpPr>
          <p:nvPr>
            <p:ph type="sldNum" sz="quarter" idx="12"/>
          </p:nvPr>
        </p:nvSpPr>
        <p:spPr/>
        <p:txBody>
          <a:bodyPr/>
          <a:lstStyle/>
          <a:p>
            <a:fld id="{4230D755-5ACA-475C-B45A-3CD86FA945A4}" type="slidenum">
              <a:rPr lang="en-US" smtClean="0"/>
              <a:t>‹#›</a:t>
            </a:fld>
            <a:endParaRPr lang="en-US"/>
          </a:p>
        </p:txBody>
      </p:sp>
    </p:spTree>
    <p:extLst>
      <p:ext uri="{BB962C8B-B14F-4D97-AF65-F5344CB8AC3E}">
        <p14:creationId xmlns:p14="http://schemas.microsoft.com/office/powerpoint/2010/main" val="360994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A7C65-E6A3-4101-9EC4-BFB7393F09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D569B9-4B46-42B1-9A2E-5502C349E8A7}"/>
              </a:ext>
            </a:extLst>
          </p:cNvPr>
          <p:cNvSpPr>
            <a:spLocks noGrp="1"/>
          </p:cNvSpPr>
          <p:nvPr>
            <p:ph type="dt" sz="half" idx="10"/>
          </p:nvPr>
        </p:nvSpPr>
        <p:spPr/>
        <p:txBody>
          <a:bodyPr/>
          <a:lstStyle/>
          <a:p>
            <a:fld id="{79F0436B-DEA0-4EC0-AC16-6B83C9962F3E}" type="datetimeFigureOut">
              <a:rPr lang="en-US" smtClean="0"/>
              <a:t>12/13/2019</a:t>
            </a:fld>
            <a:endParaRPr lang="en-US"/>
          </a:p>
        </p:txBody>
      </p:sp>
      <p:sp>
        <p:nvSpPr>
          <p:cNvPr id="4" name="Footer Placeholder 3">
            <a:extLst>
              <a:ext uri="{FF2B5EF4-FFF2-40B4-BE49-F238E27FC236}">
                <a16:creationId xmlns:a16="http://schemas.microsoft.com/office/drawing/2014/main" id="{5BFBF6A0-F2B5-4509-8823-B327E8D6ED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68693-62CE-4C8E-9CF0-4AD958552BBA}"/>
              </a:ext>
            </a:extLst>
          </p:cNvPr>
          <p:cNvSpPr>
            <a:spLocks noGrp="1"/>
          </p:cNvSpPr>
          <p:nvPr>
            <p:ph type="sldNum" sz="quarter" idx="12"/>
          </p:nvPr>
        </p:nvSpPr>
        <p:spPr/>
        <p:txBody>
          <a:bodyPr/>
          <a:lstStyle/>
          <a:p>
            <a:fld id="{4230D755-5ACA-475C-B45A-3CD86FA945A4}" type="slidenum">
              <a:rPr lang="en-US" smtClean="0"/>
              <a:t>‹#›</a:t>
            </a:fld>
            <a:endParaRPr lang="en-US"/>
          </a:p>
        </p:txBody>
      </p:sp>
    </p:spTree>
    <p:extLst>
      <p:ext uri="{BB962C8B-B14F-4D97-AF65-F5344CB8AC3E}">
        <p14:creationId xmlns:p14="http://schemas.microsoft.com/office/powerpoint/2010/main" val="1682161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4B513F-B87B-4BAE-8D6D-38B328299D06}"/>
              </a:ext>
            </a:extLst>
          </p:cNvPr>
          <p:cNvSpPr>
            <a:spLocks noGrp="1"/>
          </p:cNvSpPr>
          <p:nvPr>
            <p:ph type="dt" sz="half" idx="10"/>
          </p:nvPr>
        </p:nvSpPr>
        <p:spPr/>
        <p:txBody>
          <a:bodyPr/>
          <a:lstStyle/>
          <a:p>
            <a:fld id="{79F0436B-DEA0-4EC0-AC16-6B83C9962F3E}" type="datetimeFigureOut">
              <a:rPr lang="en-US" smtClean="0"/>
              <a:t>12/13/2019</a:t>
            </a:fld>
            <a:endParaRPr lang="en-US"/>
          </a:p>
        </p:txBody>
      </p:sp>
      <p:sp>
        <p:nvSpPr>
          <p:cNvPr id="3" name="Footer Placeholder 2">
            <a:extLst>
              <a:ext uri="{FF2B5EF4-FFF2-40B4-BE49-F238E27FC236}">
                <a16:creationId xmlns:a16="http://schemas.microsoft.com/office/drawing/2014/main" id="{2DFBFB03-CA37-4BA1-A0E8-D242E19FCB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FA797B-C4D7-45A4-B0BB-FDC2329AD7E5}"/>
              </a:ext>
            </a:extLst>
          </p:cNvPr>
          <p:cNvSpPr>
            <a:spLocks noGrp="1"/>
          </p:cNvSpPr>
          <p:nvPr>
            <p:ph type="sldNum" sz="quarter" idx="12"/>
          </p:nvPr>
        </p:nvSpPr>
        <p:spPr/>
        <p:txBody>
          <a:bodyPr/>
          <a:lstStyle/>
          <a:p>
            <a:fld id="{4230D755-5ACA-475C-B45A-3CD86FA945A4}" type="slidenum">
              <a:rPr lang="en-US" smtClean="0"/>
              <a:t>‹#›</a:t>
            </a:fld>
            <a:endParaRPr lang="en-US"/>
          </a:p>
        </p:txBody>
      </p:sp>
    </p:spTree>
    <p:extLst>
      <p:ext uri="{BB962C8B-B14F-4D97-AF65-F5344CB8AC3E}">
        <p14:creationId xmlns:p14="http://schemas.microsoft.com/office/powerpoint/2010/main" val="424710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E7-2C10-4618-9137-0E4A8C83C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EFDD3-CF6E-40E7-A212-DCCE8E15A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AC52BE-A8E8-47EB-B09A-03AF0790B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0D277-6D5B-425B-A35B-F5DC505BD5DB}"/>
              </a:ext>
            </a:extLst>
          </p:cNvPr>
          <p:cNvSpPr>
            <a:spLocks noGrp="1"/>
          </p:cNvSpPr>
          <p:nvPr>
            <p:ph type="dt" sz="half" idx="10"/>
          </p:nvPr>
        </p:nvSpPr>
        <p:spPr/>
        <p:txBody>
          <a:bodyPr/>
          <a:lstStyle/>
          <a:p>
            <a:fld id="{79F0436B-DEA0-4EC0-AC16-6B83C9962F3E}" type="datetimeFigureOut">
              <a:rPr lang="en-US" smtClean="0"/>
              <a:t>12/13/2019</a:t>
            </a:fld>
            <a:endParaRPr lang="en-US"/>
          </a:p>
        </p:txBody>
      </p:sp>
      <p:sp>
        <p:nvSpPr>
          <p:cNvPr id="6" name="Footer Placeholder 5">
            <a:extLst>
              <a:ext uri="{FF2B5EF4-FFF2-40B4-BE49-F238E27FC236}">
                <a16:creationId xmlns:a16="http://schemas.microsoft.com/office/drawing/2014/main" id="{5FE9D13B-3F37-406F-BBDF-A75C3DCFE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C0FFD4-0C72-446F-BF07-172B302BF0E5}"/>
              </a:ext>
            </a:extLst>
          </p:cNvPr>
          <p:cNvSpPr>
            <a:spLocks noGrp="1"/>
          </p:cNvSpPr>
          <p:nvPr>
            <p:ph type="sldNum" sz="quarter" idx="12"/>
          </p:nvPr>
        </p:nvSpPr>
        <p:spPr/>
        <p:txBody>
          <a:bodyPr/>
          <a:lstStyle/>
          <a:p>
            <a:fld id="{4230D755-5ACA-475C-B45A-3CD86FA945A4}" type="slidenum">
              <a:rPr lang="en-US" smtClean="0"/>
              <a:t>‹#›</a:t>
            </a:fld>
            <a:endParaRPr lang="en-US"/>
          </a:p>
        </p:txBody>
      </p:sp>
    </p:spTree>
    <p:extLst>
      <p:ext uri="{BB962C8B-B14F-4D97-AF65-F5344CB8AC3E}">
        <p14:creationId xmlns:p14="http://schemas.microsoft.com/office/powerpoint/2010/main" val="63547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69CB-633D-4809-9F74-31B9EEBA03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54EC1E-39A6-4142-839D-6C64E14FAC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951158-B3EF-4605-BF2A-808D44673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8E533-5236-48F4-9909-CBD8369EB1A9}"/>
              </a:ext>
            </a:extLst>
          </p:cNvPr>
          <p:cNvSpPr>
            <a:spLocks noGrp="1"/>
          </p:cNvSpPr>
          <p:nvPr>
            <p:ph type="dt" sz="half" idx="10"/>
          </p:nvPr>
        </p:nvSpPr>
        <p:spPr/>
        <p:txBody>
          <a:bodyPr/>
          <a:lstStyle/>
          <a:p>
            <a:fld id="{79F0436B-DEA0-4EC0-AC16-6B83C9962F3E}" type="datetimeFigureOut">
              <a:rPr lang="en-US" smtClean="0"/>
              <a:t>12/13/2019</a:t>
            </a:fld>
            <a:endParaRPr lang="en-US"/>
          </a:p>
        </p:txBody>
      </p:sp>
      <p:sp>
        <p:nvSpPr>
          <p:cNvPr id="6" name="Footer Placeholder 5">
            <a:extLst>
              <a:ext uri="{FF2B5EF4-FFF2-40B4-BE49-F238E27FC236}">
                <a16:creationId xmlns:a16="http://schemas.microsoft.com/office/drawing/2014/main" id="{D01BE59E-74BD-4617-8D00-6F02B36DF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8D056-48E4-4D3F-9915-A4676E501C01}"/>
              </a:ext>
            </a:extLst>
          </p:cNvPr>
          <p:cNvSpPr>
            <a:spLocks noGrp="1"/>
          </p:cNvSpPr>
          <p:nvPr>
            <p:ph type="sldNum" sz="quarter" idx="12"/>
          </p:nvPr>
        </p:nvSpPr>
        <p:spPr/>
        <p:txBody>
          <a:bodyPr/>
          <a:lstStyle/>
          <a:p>
            <a:fld id="{4230D755-5ACA-475C-B45A-3CD86FA945A4}" type="slidenum">
              <a:rPr lang="en-US" smtClean="0"/>
              <a:t>‹#›</a:t>
            </a:fld>
            <a:endParaRPr lang="en-US"/>
          </a:p>
        </p:txBody>
      </p:sp>
    </p:spTree>
    <p:extLst>
      <p:ext uri="{BB962C8B-B14F-4D97-AF65-F5344CB8AC3E}">
        <p14:creationId xmlns:p14="http://schemas.microsoft.com/office/powerpoint/2010/main" val="204107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885F75-F5F4-49F5-B058-9B5280D15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3E3459-1C5F-4C41-87C0-75AE12833F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B3343-976B-460C-B3E7-819B3151DA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0436B-DEA0-4EC0-AC16-6B83C9962F3E}" type="datetimeFigureOut">
              <a:rPr lang="en-US" smtClean="0"/>
              <a:t>12/13/2019</a:t>
            </a:fld>
            <a:endParaRPr lang="en-US"/>
          </a:p>
        </p:txBody>
      </p:sp>
      <p:sp>
        <p:nvSpPr>
          <p:cNvPr id="5" name="Footer Placeholder 4">
            <a:extLst>
              <a:ext uri="{FF2B5EF4-FFF2-40B4-BE49-F238E27FC236}">
                <a16:creationId xmlns:a16="http://schemas.microsoft.com/office/drawing/2014/main" id="{7A13AB51-B8B5-415D-B40F-65EBF6D2A4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F94DF2-CEAF-4D42-8B24-7547574353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0D755-5ACA-475C-B45A-3CD86FA945A4}" type="slidenum">
              <a:rPr lang="en-US" smtClean="0"/>
              <a:t>‹#›</a:t>
            </a:fld>
            <a:endParaRPr lang="en-US"/>
          </a:p>
        </p:txBody>
      </p:sp>
    </p:spTree>
    <p:extLst>
      <p:ext uri="{BB962C8B-B14F-4D97-AF65-F5344CB8AC3E}">
        <p14:creationId xmlns:p14="http://schemas.microsoft.com/office/powerpoint/2010/main" val="14097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1ACCE8-DD58-4070-A682-51EE9F2B47FC}"/>
              </a:ext>
            </a:extLst>
          </p:cNvPr>
          <p:cNvSpPr txBox="1"/>
          <p:nvPr/>
        </p:nvSpPr>
        <p:spPr>
          <a:xfrm>
            <a:off x="184955" y="196871"/>
            <a:ext cx="6894094" cy="707886"/>
          </a:xfrm>
          <a:prstGeom prst="rect">
            <a:avLst/>
          </a:prstGeom>
          <a:noFill/>
        </p:spPr>
        <p:txBody>
          <a:bodyPr wrap="square" rtlCol="0">
            <a:spAutoFit/>
          </a:bodyPr>
          <a:lstStyle/>
          <a:p>
            <a:r>
              <a:rPr lang="en-US" sz="4000" b="1" dirty="0">
                <a:latin typeface="Roboto" pitchFamily="2" charset="0"/>
                <a:ea typeface="Roboto" pitchFamily="2" charset="0"/>
              </a:rPr>
              <a:t>PROJECT SUMMARY</a:t>
            </a:r>
          </a:p>
        </p:txBody>
      </p:sp>
      <p:sp>
        <p:nvSpPr>
          <p:cNvPr id="3" name="TextBox 2">
            <a:extLst>
              <a:ext uri="{FF2B5EF4-FFF2-40B4-BE49-F238E27FC236}">
                <a16:creationId xmlns:a16="http://schemas.microsoft.com/office/drawing/2014/main" id="{DC7826B1-2E9F-45D1-A8BB-762BB970D5CB}"/>
              </a:ext>
            </a:extLst>
          </p:cNvPr>
          <p:cNvSpPr txBox="1"/>
          <p:nvPr/>
        </p:nvSpPr>
        <p:spPr>
          <a:xfrm>
            <a:off x="-4972398" y="1913555"/>
            <a:ext cx="3224463" cy="2031325"/>
          </a:xfrm>
          <a:prstGeom prst="rect">
            <a:avLst/>
          </a:prstGeom>
          <a:noFill/>
        </p:spPr>
        <p:txBody>
          <a:bodyPr wrap="square" rtlCol="0">
            <a:spAutoFit/>
          </a:bodyPr>
          <a:lstStyle/>
          <a:p>
            <a:r>
              <a:rPr lang="en-US" dirty="0"/>
              <a:t>A single summary slide of your project that can be used next semester as an example for other students. We might also use this for presentations with employers to talk about what our students do.</a:t>
            </a:r>
          </a:p>
        </p:txBody>
      </p:sp>
      <p:sp>
        <p:nvSpPr>
          <p:cNvPr id="6" name="TextBox 5">
            <a:extLst>
              <a:ext uri="{FF2B5EF4-FFF2-40B4-BE49-F238E27FC236}">
                <a16:creationId xmlns:a16="http://schemas.microsoft.com/office/drawing/2014/main" id="{764FCEDE-1479-4785-8FFB-C27145335B90}"/>
              </a:ext>
            </a:extLst>
          </p:cNvPr>
          <p:cNvSpPr txBox="1"/>
          <p:nvPr/>
        </p:nvSpPr>
        <p:spPr>
          <a:xfrm>
            <a:off x="5250853" y="365745"/>
            <a:ext cx="3666332" cy="369332"/>
          </a:xfrm>
          <a:prstGeom prst="rect">
            <a:avLst/>
          </a:prstGeom>
          <a:noFill/>
        </p:spPr>
        <p:txBody>
          <a:bodyPr wrap="square" rtlCol="0">
            <a:spAutoFit/>
          </a:bodyPr>
          <a:lstStyle/>
          <a:p>
            <a:r>
              <a:rPr lang="en-US" dirty="0"/>
              <a:t>IS590 Open Data Mashups, Fall 2019</a:t>
            </a:r>
          </a:p>
        </p:txBody>
      </p:sp>
      <p:sp>
        <p:nvSpPr>
          <p:cNvPr id="8" name="TextBox 7">
            <a:extLst>
              <a:ext uri="{FF2B5EF4-FFF2-40B4-BE49-F238E27FC236}">
                <a16:creationId xmlns:a16="http://schemas.microsoft.com/office/drawing/2014/main" id="{9F16AC41-D001-4D21-B2CA-9BB71A005AB7}"/>
              </a:ext>
            </a:extLst>
          </p:cNvPr>
          <p:cNvSpPr txBox="1"/>
          <p:nvPr/>
        </p:nvSpPr>
        <p:spPr>
          <a:xfrm>
            <a:off x="9247607" y="438164"/>
            <a:ext cx="2675326" cy="477054"/>
          </a:xfrm>
          <a:prstGeom prst="rect">
            <a:avLst/>
          </a:prstGeom>
          <a:noFill/>
        </p:spPr>
        <p:txBody>
          <a:bodyPr wrap="square" rtlCol="0">
            <a:spAutoFit/>
          </a:bodyPr>
          <a:lstStyle/>
          <a:p>
            <a:pPr algn="ctr"/>
            <a:r>
              <a:rPr lang="en-US" sz="2500" b="1" dirty="0">
                <a:latin typeface="Roboto" pitchFamily="2" charset="0"/>
                <a:ea typeface="Roboto" pitchFamily="2" charset="0"/>
              </a:rPr>
              <a:t>TIMELINE</a:t>
            </a:r>
          </a:p>
        </p:txBody>
      </p:sp>
      <p:sp>
        <p:nvSpPr>
          <p:cNvPr id="4" name="Rectangle 3">
            <a:extLst>
              <a:ext uri="{FF2B5EF4-FFF2-40B4-BE49-F238E27FC236}">
                <a16:creationId xmlns:a16="http://schemas.microsoft.com/office/drawing/2014/main" id="{129358CA-03F8-4F82-8EE5-17F054D0FAEB}"/>
              </a:ext>
            </a:extLst>
          </p:cNvPr>
          <p:cNvSpPr/>
          <p:nvPr/>
        </p:nvSpPr>
        <p:spPr>
          <a:xfrm>
            <a:off x="1000366" y="1291512"/>
            <a:ext cx="2584688" cy="553997"/>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A0639A8-1C23-4757-89A9-0E64F9F59FE2}"/>
              </a:ext>
            </a:extLst>
          </p:cNvPr>
          <p:cNvSpPr txBox="1"/>
          <p:nvPr/>
        </p:nvSpPr>
        <p:spPr>
          <a:xfrm>
            <a:off x="1065006" y="1335542"/>
            <a:ext cx="2455407" cy="477054"/>
          </a:xfrm>
          <a:prstGeom prst="rect">
            <a:avLst/>
          </a:prstGeom>
          <a:noFill/>
        </p:spPr>
        <p:txBody>
          <a:bodyPr wrap="square" rtlCol="0">
            <a:spAutoFit/>
          </a:bodyPr>
          <a:lstStyle/>
          <a:p>
            <a:pPr algn="ctr"/>
            <a:r>
              <a:rPr lang="en-US" sz="2500" b="1" dirty="0">
                <a:latin typeface="Roboto" pitchFamily="2" charset="0"/>
                <a:ea typeface="Roboto" pitchFamily="2" charset="0"/>
              </a:rPr>
              <a:t>OBJECTIVES</a:t>
            </a:r>
          </a:p>
        </p:txBody>
      </p:sp>
      <p:sp>
        <p:nvSpPr>
          <p:cNvPr id="22" name="Rectangle 21">
            <a:extLst>
              <a:ext uri="{FF2B5EF4-FFF2-40B4-BE49-F238E27FC236}">
                <a16:creationId xmlns:a16="http://schemas.microsoft.com/office/drawing/2014/main" id="{20B6E7E1-D11E-4A33-A3A3-B743C99606DD}"/>
              </a:ext>
            </a:extLst>
          </p:cNvPr>
          <p:cNvSpPr/>
          <p:nvPr/>
        </p:nvSpPr>
        <p:spPr>
          <a:xfrm>
            <a:off x="184955" y="1151476"/>
            <a:ext cx="4275744" cy="2671735"/>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AC758952-FBC6-4341-A25F-78AF972296E8}"/>
              </a:ext>
            </a:extLst>
          </p:cNvPr>
          <p:cNvSpPr/>
          <p:nvPr/>
        </p:nvSpPr>
        <p:spPr>
          <a:xfrm>
            <a:off x="9062596" y="209320"/>
            <a:ext cx="2975075" cy="6470998"/>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2BFB38AF-109D-49DA-A40A-DB892F263D76}"/>
              </a:ext>
            </a:extLst>
          </p:cNvPr>
          <p:cNvSpPr/>
          <p:nvPr/>
        </p:nvSpPr>
        <p:spPr>
          <a:xfrm>
            <a:off x="9584979" y="378873"/>
            <a:ext cx="2000583" cy="553997"/>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1B486E1F-E12D-4D05-9042-856BE12BBE1E}"/>
              </a:ext>
            </a:extLst>
          </p:cNvPr>
          <p:cNvCxnSpPr>
            <a:cxnSpLocks/>
          </p:cNvCxnSpPr>
          <p:nvPr/>
        </p:nvCxnSpPr>
        <p:spPr>
          <a:xfrm>
            <a:off x="9456508" y="1208004"/>
            <a:ext cx="0" cy="824177"/>
          </a:xfrm>
          <a:prstGeom prst="line">
            <a:avLst/>
          </a:prstGeom>
          <a:ln w="57150">
            <a:solidFill>
              <a:srgbClr val="E68900"/>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8F33915-71AE-4F21-9D98-B866E4F2B513}"/>
              </a:ext>
            </a:extLst>
          </p:cNvPr>
          <p:cNvSpPr txBox="1"/>
          <p:nvPr/>
        </p:nvSpPr>
        <p:spPr>
          <a:xfrm>
            <a:off x="13371896" y="1791886"/>
            <a:ext cx="3224463" cy="2031325"/>
          </a:xfrm>
          <a:prstGeom prst="rect">
            <a:avLst/>
          </a:prstGeom>
          <a:noFill/>
        </p:spPr>
        <p:txBody>
          <a:bodyPr wrap="square" rtlCol="0">
            <a:spAutoFit/>
          </a:bodyPr>
          <a:lstStyle/>
          <a:p>
            <a:r>
              <a:rPr lang="en-US" dirty="0"/>
              <a:t>A single summary slide of your project that can be used next semester as an example for other students. We might also use this for presentations with employers to talk about what our students do.</a:t>
            </a:r>
          </a:p>
        </p:txBody>
      </p:sp>
      <p:sp>
        <p:nvSpPr>
          <p:cNvPr id="79" name="TextBox 78">
            <a:extLst>
              <a:ext uri="{FF2B5EF4-FFF2-40B4-BE49-F238E27FC236}">
                <a16:creationId xmlns:a16="http://schemas.microsoft.com/office/drawing/2014/main" id="{DADABA61-C6FE-4BFD-9C77-AFD357208156}"/>
              </a:ext>
            </a:extLst>
          </p:cNvPr>
          <p:cNvSpPr txBox="1"/>
          <p:nvPr/>
        </p:nvSpPr>
        <p:spPr>
          <a:xfrm>
            <a:off x="9674096" y="1162438"/>
            <a:ext cx="1663901" cy="369332"/>
          </a:xfrm>
          <a:prstGeom prst="rect">
            <a:avLst/>
          </a:prstGeom>
          <a:noFill/>
        </p:spPr>
        <p:txBody>
          <a:bodyPr wrap="square" rtlCol="0">
            <a:spAutoFit/>
          </a:bodyPr>
          <a:lstStyle/>
          <a:p>
            <a:r>
              <a:rPr lang="en-US" b="1" dirty="0">
                <a:latin typeface="Roboto" pitchFamily="2" charset="0"/>
                <a:ea typeface="Roboto" pitchFamily="2" charset="0"/>
              </a:rPr>
              <a:t>August</a:t>
            </a:r>
          </a:p>
        </p:txBody>
      </p:sp>
      <p:sp>
        <p:nvSpPr>
          <p:cNvPr id="81" name="TextBox 80">
            <a:extLst>
              <a:ext uri="{FF2B5EF4-FFF2-40B4-BE49-F238E27FC236}">
                <a16:creationId xmlns:a16="http://schemas.microsoft.com/office/drawing/2014/main" id="{B3B115E4-7D50-4A68-A6D8-771E41EEB214}"/>
              </a:ext>
            </a:extLst>
          </p:cNvPr>
          <p:cNvSpPr txBox="1"/>
          <p:nvPr/>
        </p:nvSpPr>
        <p:spPr>
          <a:xfrm>
            <a:off x="9674096" y="1495174"/>
            <a:ext cx="2303123" cy="584775"/>
          </a:xfrm>
          <a:prstGeom prst="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Project development and dataset exploration</a:t>
            </a:r>
          </a:p>
        </p:txBody>
      </p:sp>
      <p:sp>
        <p:nvSpPr>
          <p:cNvPr id="101" name="Rectangle 100">
            <a:extLst>
              <a:ext uri="{FF2B5EF4-FFF2-40B4-BE49-F238E27FC236}">
                <a16:creationId xmlns:a16="http://schemas.microsoft.com/office/drawing/2014/main" id="{7841F684-5403-49E9-8E53-5B1A1AC35CE8}"/>
              </a:ext>
            </a:extLst>
          </p:cNvPr>
          <p:cNvSpPr/>
          <p:nvPr/>
        </p:nvSpPr>
        <p:spPr>
          <a:xfrm>
            <a:off x="5448649" y="1296667"/>
            <a:ext cx="2584688" cy="553997"/>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62A1919C-5ACC-4A3D-90D5-E62C69E4B346}"/>
              </a:ext>
            </a:extLst>
          </p:cNvPr>
          <p:cNvSpPr txBox="1"/>
          <p:nvPr/>
        </p:nvSpPr>
        <p:spPr>
          <a:xfrm>
            <a:off x="5521492" y="1343639"/>
            <a:ext cx="2455407" cy="477054"/>
          </a:xfrm>
          <a:prstGeom prst="rect">
            <a:avLst/>
          </a:prstGeom>
          <a:noFill/>
        </p:spPr>
        <p:txBody>
          <a:bodyPr wrap="square" rtlCol="0">
            <a:spAutoFit/>
          </a:bodyPr>
          <a:lstStyle/>
          <a:p>
            <a:pPr algn="ctr"/>
            <a:r>
              <a:rPr lang="en-US" sz="2500" b="1" dirty="0">
                <a:latin typeface="Roboto" pitchFamily="2" charset="0"/>
                <a:ea typeface="Roboto" pitchFamily="2" charset="0"/>
              </a:rPr>
              <a:t>DATASETS</a:t>
            </a:r>
          </a:p>
        </p:txBody>
      </p:sp>
      <p:sp>
        <p:nvSpPr>
          <p:cNvPr id="103" name="Rectangle 102">
            <a:extLst>
              <a:ext uri="{FF2B5EF4-FFF2-40B4-BE49-F238E27FC236}">
                <a16:creationId xmlns:a16="http://schemas.microsoft.com/office/drawing/2014/main" id="{07846CCD-7144-485F-973A-2557B4D9B492}"/>
              </a:ext>
            </a:extLst>
          </p:cNvPr>
          <p:cNvSpPr/>
          <p:nvPr/>
        </p:nvSpPr>
        <p:spPr>
          <a:xfrm>
            <a:off x="4631424" y="1146584"/>
            <a:ext cx="4275744" cy="2671735"/>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1" name="Straight Connector 120">
            <a:extLst>
              <a:ext uri="{FF2B5EF4-FFF2-40B4-BE49-F238E27FC236}">
                <a16:creationId xmlns:a16="http://schemas.microsoft.com/office/drawing/2014/main" id="{1C9D8D4F-AC52-4F6A-83A8-C5840D880C1D}"/>
              </a:ext>
            </a:extLst>
          </p:cNvPr>
          <p:cNvCxnSpPr>
            <a:cxnSpLocks/>
          </p:cNvCxnSpPr>
          <p:nvPr/>
        </p:nvCxnSpPr>
        <p:spPr>
          <a:xfrm>
            <a:off x="9456508" y="2279265"/>
            <a:ext cx="0" cy="824177"/>
          </a:xfrm>
          <a:prstGeom prst="line">
            <a:avLst/>
          </a:prstGeom>
          <a:ln w="57150">
            <a:solidFill>
              <a:srgbClr val="E68900"/>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149B1FCC-FD3E-4B58-8928-94E68225E7A0}"/>
              </a:ext>
            </a:extLst>
          </p:cNvPr>
          <p:cNvSpPr txBox="1"/>
          <p:nvPr/>
        </p:nvSpPr>
        <p:spPr>
          <a:xfrm>
            <a:off x="9674096" y="2228019"/>
            <a:ext cx="1663901" cy="369332"/>
          </a:xfrm>
          <a:prstGeom prst="rect">
            <a:avLst/>
          </a:prstGeom>
          <a:noFill/>
        </p:spPr>
        <p:txBody>
          <a:bodyPr wrap="square" rtlCol="0">
            <a:spAutoFit/>
          </a:bodyPr>
          <a:lstStyle/>
          <a:p>
            <a:r>
              <a:rPr lang="en-US" b="1" dirty="0">
                <a:latin typeface="Roboto" pitchFamily="2" charset="0"/>
                <a:ea typeface="Roboto" pitchFamily="2" charset="0"/>
              </a:rPr>
              <a:t>September</a:t>
            </a:r>
          </a:p>
        </p:txBody>
      </p:sp>
      <p:sp>
        <p:nvSpPr>
          <p:cNvPr id="123" name="TextBox 122">
            <a:extLst>
              <a:ext uri="{FF2B5EF4-FFF2-40B4-BE49-F238E27FC236}">
                <a16:creationId xmlns:a16="http://schemas.microsoft.com/office/drawing/2014/main" id="{01E4A3D8-9C8A-4D5E-A7DF-465261873CCD}"/>
              </a:ext>
            </a:extLst>
          </p:cNvPr>
          <p:cNvSpPr txBox="1"/>
          <p:nvPr/>
        </p:nvSpPr>
        <p:spPr>
          <a:xfrm>
            <a:off x="9674097" y="2560755"/>
            <a:ext cx="2000580" cy="584775"/>
          </a:xfrm>
          <a:prstGeom prst="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Dataset selection and data extraction</a:t>
            </a:r>
          </a:p>
        </p:txBody>
      </p:sp>
      <p:cxnSp>
        <p:nvCxnSpPr>
          <p:cNvPr id="124" name="Straight Connector 123">
            <a:extLst>
              <a:ext uri="{FF2B5EF4-FFF2-40B4-BE49-F238E27FC236}">
                <a16:creationId xmlns:a16="http://schemas.microsoft.com/office/drawing/2014/main" id="{3BA15293-DB61-4D5E-946A-701CED6D3405}"/>
              </a:ext>
            </a:extLst>
          </p:cNvPr>
          <p:cNvCxnSpPr>
            <a:cxnSpLocks/>
          </p:cNvCxnSpPr>
          <p:nvPr/>
        </p:nvCxnSpPr>
        <p:spPr>
          <a:xfrm>
            <a:off x="9456508" y="3382349"/>
            <a:ext cx="0" cy="824177"/>
          </a:xfrm>
          <a:prstGeom prst="line">
            <a:avLst/>
          </a:prstGeom>
          <a:ln w="57150">
            <a:solidFill>
              <a:srgbClr val="E68900"/>
            </a:solidFil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EBC804C-FE2B-4119-BE10-B4D6719F6806}"/>
              </a:ext>
            </a:extLst>
          </p:cNvPr>
          <p:cNvSpPr txBox="1"/>
          <p:nvPr/>
        </p:nvSpPr>
        <p:spPr>
          <a:xfrm>
            <a:off x="9674096" y="3319745"/>
            <a:ext cx="1663901" cy="369332"/>
          </a:xfrm>
          <a:prstGeom prst="rect">
            <a:avLst/>
          </a:prstGeom>
          <a:noFill/>
        </p:spPr>
        <p:txBody>
          <a:bodyPr wrap="square" rtlCol="0">
            <a:spAutoFit/>
          </a:bodyPr>
          <a:lstStyle/>
          <a:p>
            <a:r>
              <a:rPr lang="en-US" b="1" dirty="0">
                <a:latin typeface="Roboto" pitchFamily="2" charset="0"/>
                <a:ea typeface="Roboto" pitchFamily="2" charset="0"/>
              </a:rPr>
              <a:t>October</a:t>
            </a:r>
          </a:p>
        </p:txBody>
      </p:sp>
      <p:sp>
        <p:nvSpPr>
          <p:cNvPr id="126" name="TextBox 125">
            <a:extLst>
              <a:ext uri="{FF2B5EF4-FFF2-40B4-BE49-F238E27FC236}">
                <a16:creationId xmlns:a16="http://schemas.microsoft.com/office/drawing/2014/main" id="{C3B771DF-1405-427D-9F67-31EAF52C3198}"/>
              </a:ext>
            </a:extLst>
          </p:cNvPr>
          <p:cNvSpPr txBox="1"/>
          <p:nvPr/>
        </p:nvSpPr>
        <p:spPr>
          <a:xfrm>
            <a:off x="9674097" y="3652481"/>
            <a:ext cx="2000580" cy="584775"/>
          </a:xfrm>
          <a:prstGeom prst="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Dataset extraction and cleaning</a:t>
            </a:r>
          </a:p>
        </p:txBody>
      </p:sp>
      <p:cxnSp>
        <p:nvCxnSpPr>
          <p:cNvPr id="127" name="Straight Connector 126">
            <a:extLst>
              <a:ext uri="{FF2B5EF4-FFF2-40B4-BE49-F238E27FC236}">
                <a16:creationId xmlns:a16="http://schemas.microsoft.com/office/drawing/2014/main" id="{6D89ED7D-9D42-42B2-A9CA-DC1C83A3CF92}"/>
              </a:ext>
            </a:extLst>
          </p:cNvPr>
          <p:cNvCxnSpPr>
            <a:cxnSpLocks/>
          </p:cNvCxnSpPr>
          <p:nvPr/>
        </p:nvCxnSpPr>
        <p:spPr>
          <a:xfrm>
            <a:off x="9456508" y="4508069"/>
            <a:ext cx="0" cy="824177"/>
          </a:xfrm>
          <a:prstGeom prst="line">
            <a:avLst/>
          </a:prstGeom>
          <a:ln w="57150">
            <a:solidFill>
              <a:srgbClr val="E68900"/>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DE02E68C-61F0-4D42-B16E-4E02DEC552D0}"/>
              </a:ext>
            </a:extLst>
          </p:cNvPr>
          <p:cNvSpPr txBox="1"/>
          <p:nvPr/>
        </p:nvSpPr>
        <p:spPr>
          <a:xfrm>
            <a:off x="9674096" y="4439785"/>
            <a:ext cx="1663901" cy="369332"/>
          </a:xfrm>
          <a:prstGeom prst="rect">
            <a:avLst/>
          </a:prstGeom>
          <a:noFill/>
        </p:spPr>
        <p:txBody>
          <a:bodyPr wrap="square" rtlCol="0">
            <a:spAutoFit/>
          </a:bodyPr>
          <a:lstStyle/>
          <a:p>
            <a:r>
              <a:rPr lang="en-US" b="1" dirty="0">
                <a:latin typeface="Roboto" pitchFamily="2" charset="0"/>
                <a:ea typeface="Roboto" pitchFamily="2" charset="0"/>
              </a:rPr>
              <a:t>November</a:t>
            </a:r>
          </a:p>
        </p:txBody>
      </p:sp>
      <p:sp>
        <p:nvSpPr>
          <p:cNvPr id="129" name="TextBox 128">
            <a:extLst>
              <a:ext uri="{FF2B5EF4-FFF2-40B4-BE49-F238E27FC236}">
                <a16:creationId xmlns:a16="http://schemas.microsoft.com/office/drawing/2014/main" id="{E7C7F7C4-9E5A-48BC-9EA4-AF80E77D6B44}"/>
              </a:ext>
            </a:extLst>
          </p:cNvPr>
          <p:cNvSpPr txBox="1"/>
          <p:nvPr/>
        </p:nvSpPr>
        <p:spPr>
          <a:xfrm>
            <a:off x="9674097" y="4772521"/>
            <a:ext cx="2000580" cy="584775"/>
          </a:xfrm>
          <a:prstGeom prst="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Data processing and analysis</a:t>
            </a:r>
          </a:p>
        </p:txBody>
      </p:sp>
      <p:cxnSp>
        <p:nvCxnSpPr>
          <p:cNvPr id="130" name="Straight Connector 129">
            <a:extLst>
              <a:ext uri="{FF2B5EF4-FFF2-40B4-BE49-F238E27FC236}">
                <a16:creationId xmlns:a16="http://schemas.microsoft.com/office/drawing/2014/main" id="{7A6A3ACE-75ED-4FB3-AD19-33ACDEB06F91}"/>
              </a:ext>
            </a:extLst>
          </p:cNvPr>
          <p:cNvCxnSpPr>
            <a:cxnSpLocks/>
          </p:cNvCxnSpPr>
          <p:nvPr/>
        </p:nvCxnSpPr>
        <p:spPr>
          <a:xfrm>
            <a:off x="9456508" y="5588810"/>
            <a:ext cx="0" cy="824177"/>
          </a:xfrm>
          <a:prstGeom prst="line">
            <a:avLst/>
          </a:prstGeom>
          <a:ln w="57150">
            <a:solidFill>
              <a:srgbClr val="E68900"/>
            </a:solidFill>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1FE731A9-7A31-43F9-AA09-D079BD9FC67D}"/>
              </a:ext>
            </a:extLst>
          </p:cNvPr>
          <p:cNvSpPr txBox="1"/>
          <p:nvPr/>
        </p:nvSpPr>
        <p:spPr>
          <a:xfrm>
            <a:off x="9674096" y="5526206"/>
            <a:ext cx="1663901" cy="369332"/>
          </a:xfrm>
          <a:prstGeom prst="rect">
            <a:avLst/>
          </a:prstGeom>
          <a:noFill/>
        </p:spPr>
        <p:txBody>
          <a:bodyPr wrap="square" rtlCol="0">
            <a:spAutoFit/>
          </a:bodyPr>
          <a:lstStyle/>
          <a:p>
            <a:r>
              <a:rPr lang="en-US" b="1" dirty="0">
                <a:latin typeface="Roboto" pitchFamily="2" charset="0"/>
                <a:ea typeface="Roboto" pitchFamily="2" charset="0"/>
              </a:rPr>
              <a:t>December</a:t>
            </a:r>
          </a:p>
        </p:txBody>
      </p:sp>
      <p:sp>
        <p:nvSpPr>
          <p:cNvPr id="132" name="TextBox 131">
            <a:extLst>
              <a:ext uri="{FF2B5EF4-FFF2-40B4-BE49-F238E27FC236}">
                <a16:creationId xmlns:a16="http://schemas.microsoft.com/office/drawing/2014/main" id="{E203A156-CF94-4FB4-87D8-1CD983658513}"/>
              </a:ext>
            </a:extLst>
          </p:cNvPr>
          <p:cNvSpPr txBox="1"/>
          <p:nvPr/>
        </p:nvSpPr>
        <p:spPr>
          <a:xfrm>
            <a:off x="9674097" y="5858942"/>
            <a:ext cx="2000580" cy="584775"/>
          </a:xfrm>
          <a:prstGeom prst="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Final analysis and submission</a:t>
            </a:r>
          </a:p>
        </p:txBody>
      </p:sp>
      <p:sp>
        <p:nvSpPr>
          <p:cNvPr id="120" name="TextBox 119">
            <a:extLst>
              <a:ext uri="{FF2B5EF4-FFF2-40B4-BE49-F238E27FC236}">
                <a16:creationId xmlns:a16="http://schemas.microsoft.com/office/drawing/2014/main" id="{6D599FE6-630B-4942-BC17-8E5B98DC5DA1}"/>
              </a:ext>
            </a:extLst>
          </p:cNvPr>
          <p:cNvSpPr txBox="1"/>
          <p:nvPr/>
        </p:nvSpPr>
        <p:spPr>
          <a:xfrm>
            <a:off x="504976" y="2047762"/>
            <a:ext cx="3575465" cy="830997"/>
          </a:xfrm>
          <a:prstGeom prst="rect">
            <a:avLst/>
          </a:prstGeom>
          <a:noFill/>
        </p:spPr>
        <p:txBody>
          <a:bodyPr wrap="square" rtlCol="0">
            <a:spAutoFit/>
          </a:bodyPr>
          <a:lstStyle/>
          <a:p>
            <a:r>
              <a:rPr lang="en-US" sz="1600" dirty="0">
                <a:latin typeface="Segoe UI Light" panose="020B0502040204020203" pitchFamily="34" charset="0"/>
                <a:ea typeface="Roboto" pitchFamily="2" charset="0"/>
                <a:cs typeface="Segoe UI Light" panose="020B0502040204020203" pitchFamily="34" charset="0"/>
              </a:rPr>
              <a:t>Aggregate bibliographic metadata from literary databases to explore patterns in author citation</a:t>
            </a:r>
          </a:p>
        </p:txBody>
      </p:sp>
      <p:sp>
        <p:nvSpPr>
          <p:cNvPr id="137" name="TextBox 136">
            <a:extLst>
              <a:ext uri="{FF2B5EF4-FFF2-40B4-BE49-F238E27FC236}">
                <a16:creationId xmlns:a16="http://schemas.microsoft.com/office/drawing/2014/main" id="{6057432F-3C75-42D7-9E66-BD95C2EE6D95}"/>
              </a:ext>
            </a:extLst>
          </p:cNvPr>
          <p:cNvSpPr txBox="1"/>
          <p:nvPr/>
        </p:nvSpPr>
        <p:spPr>
          <a:xfrm>
            <a:off x="504977" y="3047955"/>
            <a:ext cx="3679398" cy="584775"/>
          </a:xfrm>
          <a:prstGeom prst="rect">
            <a:avLst/>
          </a:prstGeom>
          <a:noFill/>
        </p:spPr>
        <p:txBody>
          <a:bodyPr wrap="square" rtlCol="0">
            <a:spAutoFit/>
          </a:bodyPr>
          <a:lstStyle/>
          <a:p>
            <a:r>
              <a:rPr lang="en-US" sz="1600" dirty="0">
                <a:latin typeface="Segoe UI Light" panose="020B0502040204020203" pitchFamily="34" charset="0"/>
                <a:ea typeface="Roboto" pitchFamily="2" charset="0"/>
                <a:cs typeface="Segoe UI Light" panose="020B0502040204020203" pitchFamily="34" charset="0"/>
              </a:rPr>
              <a:t>Build a corpus of author citations for use in canon studies research</a:t>
            </a:r>
          </a:p>
        </p:txBody>
      </p:sp>
      <p:sp>
        <p:nvSpPr>
          <p:cNvPr id="144" name="Rectangle 143">
            <a:extLst>
              <a:ext uri="{FF2B5EF4-FFF2-40B4-BE49-F238E27FC236}">
                <a16:creationId xmlns:a16="http://schemas.microsoft.com/office/drawing/2014/main" id="{D38D9DC3-C3C3-4787-ACE4-9E707BAFA31D}"/>
              </a:ext>
            </a:extLst>
          </p:cNvPr>
          <p:cNvSpPr/>
          <p:nvPr/>
        </p:nvSpPr>
        <p:spPr>
          <a:xfrm>
            <a:off x="1000366" y="4215958"/>
            <a:ext cx="2584688" cy="553997"/>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D7DD3369-E1E5-4BE3-B810-8A11677894DE}"/>
              </a:ext>
            </a:extLst>
          </p:cNvPr>
          <p:cNvSpPr txBox="1"/>
          <p:nvPr/>
        </p:nvSpPr>
        <p:spPr>
          <a:xfrm>
            <a:off x="1065006" y="4259988"/>
            <a:ext cx="2455407" cy="477054"/>
          </a:xfrm>
          <a:prstGeom prst="rect">
            <a:avLst/>
          </a:prstGeom>
          <a:noFill/>
        </p:spPr>
        <p:txBody>
          <a:bodyPr wrap="square" rtlCol="0">
            <a:spAutoFit/>
          </a:bodyPr>
          <a:lstStyle/>
          <a:p>
            <a:pPr algn="ctr"/>
            <a:r>
              <a:rPr lang="en-US" sz="2500" b="1" dirty="0">
                <a:latin typeface="Roboto" pitchFamily="2" charset="0"/>
                <a:ea typeface="Roboto" pitchFamily="2" charset="0"/>
              </a:rPr>
              <a:t>METHODS</a:t>
            </a:r>
          </a:p>
        </p:txBody>
      </p:sp>
      <p:sp>
        <p:nvSpPr>
          <p:cNvPr id="146" name="Rectangle 145">
            <a:extLst>
              <a:ext uri="{FF2B5EF4-FFF2-40B4-BE49-F238E27FC236}">
                <a16:creationId xmlns:a16="http://schemas.microsoft.com/office/drawing/2014/main" id="{DB9A439B-A4C4-43E3-86F7-B92750FF7A9A}"/>
              </a:ext>
            </a:extLst>
          </p:cNvPr>
          <p:cNvSpPr/>
          <p:nvPr/>
        </p:nvSpPr>
        <p:spPr>
          <a:xfrm>
            <a:off x="184955" y="4008583"/>
            <a:ext cx="4275744" cy="2671735"/>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Rectangle 148">
            <a:extLst>
              <a:ext uri="{FF2B5EF4-FFF2-40B4-BE49-F238E27FC236}">
                <a16:creationId xmlns:a16="http://schemas.microsoft.com/office/drawing/2014/main" id="{F897FAA7-CC1A-4812-9F9C-4CF3F3EA4A6D}"/>
              </a:ext>
            </a:extLst>
          </p:cNvPr>
          <p:cNvSpPr/>
          <p:nvPr/>
        </p:nvSpPr>
        <p:spPr>
          <a:xfrm>
            <a:off x="5456852" y="4215958"/>
            <a:ext cx="2584688" cy="553997"/>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27AB9626-5490-403A-BFE2-E21D9D249FF3}"/>
              </a:ext>
            </a:extLst>
          </p:cNvPr>
          <p:cNvSpPr txBox="1"/>
          <p:nvPr/>
        </p:nvSpPr>
        <p:spPr>
          <a:xfrm>
            <a:off x="5521492" y="4259988"/>
            <a:ext cx="2455407" cy="477054"/>
          </a:xfrm>
          <a:prstGeom prst="rect">
            <a:avLst/>
          </a:prstGeom>
          <a:noFill/>
        </p:spPr>
        <p:txBody>
          <a:bodyPr wrap="square" rtlCol="0">
            <a:spAutoFit/>
          </a:bodyPr>
          <a:lstStyle/>
          <a:p>
            <a:pPr algn="ctr"/>
            <a:r>
              <a:rPr lang="en-US" sz="2500" b="1" dirty="0">
                <a:latin typeface="Roboto" pitchFamily="2" charset="0"/>
                <a:ea typeface="Roboto" pitchFamily="2" charset="0"/>
              </a:rPr>
              <a:t>RESULTS</a:t>
            </a:r>
          </a:p>
        </p:txBody>
      </p:sp>
      <p:sp>
        <p:nvSpPr>
          <p:cNvPr id="151" name="Rectangle 150">
            <a:extLst>
              <a:ext uri="{FF2B5EF4-FFF2-40B4-BE49-F238E27FC236}">
                <a16:creationId xmlns:a16="http://schemas.microsoft.com/office/drawing/2014/main" id="{DFB19575-E94A-426C-A2C3-A009B54EBDED}"/>
              </a:ext>
            </a:extLst>
          </p:cNvPr>
          <p:cNvSpPr/>
          <p:nvPr/>
        </p:nvSpPr>
        <p:spPr>
          <a:xfrm>
            <a:off x="4641441" y="4008583"/>
            <a:ext cx="4275744" cy="2671735"/>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TextBox 155">
            <a:extLst>
              <a:ext uri="{FF2B5EF4-FFF2-40B4-BE49-F238E27FC236}">
                <a16:creationId xmlns:a16="http://schemas.microsoft.com/office/drawing/2014/main" id="{BB26C999-5729-4D66-BBF5-EE5B43BAF72B}"/>
              </a:ext>
            </a:extLst>
          </p:cNvPr>
          <p:cNvSpPr txBox="1"/>
          <p:nvPr/>
        </p:nvSpPr>
        <p:spPr>
          <a:xfrm>
            <a:off x="4998039" y="1964642"/>
            <a:ext cx="3505981" cy="338554"/>
          </a:xfrm>
          <a:prstGeom prst="rect">
            <a:avLst/>
          </a:prstGeom>
          <a:noFill/>
        </p:spPr>
        <p:txBody>
          <a:bodyPr wrap="square" rtlCol="0">
            <a:spAutoFit/>
          </a:bodyPr>
          <a:lstStyle/>
          <a:p>
            <a:pPr algn="ctr"/>
            <a:r>
              <a:rPr lang="en-US" sz="1600" dirty="0">
                <a:latin typeface="Segoe UI Light" panose="020B0502040204020203" pitchFamily="34" charset="0"/>
                <a:ea typeface="Roboto" pitchFamily="2" charset="0"/>
                <a:cs typeface="Segoe UI Light" panose="020B0502040204020203" pitchFamily="34" charset="0"/>
              </a:rPr>
              <a:t>English Short Title Catalog (HathiTrust)</a:t>
            </a:r>
          </a:p>
        </p:txBody>
      </p:sp>
      <p:sp>
        <p:nvSpPr>
          <p:cNvPr id="159" name="TextBox 158">
            <a:extLst>
              <a:ext uri="{FF2B5EF4-FFF2-40B4-BE49-F238E27FC236}">
                <a16:creationId xmlns:a16="http://schemas.microsoft.com/office/drawing/2014/main" id="{0224AE67-5705-43CA-AB7F-9C10A641AD2E}"/>
              </a:ext>
            </a:extLst>
          </p:cNvPr>
          <p:cNvSpPr txBox="1"/>
          <p:nvPr/>
        </p:nvSpPr>
        <p:spPr>
          <a:xfrm>
            <a:off x="476385" y="5566501"/>
            <a:ext cx="1380517" cy="830997"/>
          </a:xfrm>
          <a:prstGeom prst="rect">
            <a:avLst/>
          </a:prstGeom>
          <a:noFill/>
        </p:spPr>
        <p:txBody>
          <a:bodyPr wrap="square" rtlCol="0">
            <a:spAutoFit/>
          </a:bodyPr>
          <a:lstStyle/>
          <a:p>
            <a:r>
              <a:rPr lang="en-US" sz="1600" dirty="0" err="1">
                <a:latin typeface="Segoe UI Light" panose="020B0502040204020203" pitchFamily="34" charset="0"/>
                <a:ea typeface="Roboto" pitchFamily="2" charset="0"/>
                <a:cs typeface="Segoe UI Light" panose="020B0502040204020203" pitchFamily="34" charset="0"/>
              </a:rPr>
              <a:t>OpenRefine</a:t>
            </a:r>
            <a:endParaRPr lang="en-US" sz="1600" dirty="0">
              <a:latin typeface="Segoe UI Light" panose="020B0502040204020203" pitchFamily="34" charset="0"/>
              <a:ea typeface="Roboto" pitchFamily="2" charset="0"/>
              <a:cs typeface="Segoe UI Light" panose="020B0502040204020203" pitchFamily="34" charset="0"/>
            </a:endParaRPr>
          </a:p>
          <a:p>
            <a:r>
              <a:rPr lang="en-US" sz="1600" dirty="0">
                <a:latin typeface="Segoe UI Light" panose="020B0502040204020203" pitchFamily="34" charset="0"/>
                <a:ea typeface="Roboto" pitchFamily="2" charset="0"/>
                <a:cs typeface="Segoe UI Light" panose="020B0502040204020203" pitchFamily="34" charset="0"/>
              </a:rPr>
              <a:t>Hand-editing</a:t>
            </a:r>
          </a:p>
          <a:p>
            <a:r>
              <a:rPr lang="en-US" sz="1600" dirty="0">
                <a:latin typeface="Segoe UI Light" panose="020B0502040204020203" pitchFamily="34" charset="0"/>
                <a:ea typeface="Roboto" pitchFamily="2" charset="0"/>
                <a:cs typeface="Segoe UI Light" panose="020B0502040204020203" pitchFamily="34" charset="0"/>
              </a:rPr>
              <a:t>XPATH</a:t>
            </a:r>
          </a:p>
        </p:txBody>
      </p:sp>
      <p:sp>
        <p:nvSpPr>
          <p:cNvPr id="160" name="TextBox 159">
            <a:extLst>
              <a:ext uri="{FF2B5EF4-FFF2-40B4-BE49-F238E27FC236}">
                <a16:creationId xmlns:a16="http://schemas.microsoft.com/office/drawing/2014/main" id="{5030580D-0CF3-4B16-8101-01021DFD776E}"/>
              </a:ext>
            </a:extLst>
          </p:cNvPr>
          <p:cNvSpPr txBox="1"/>
          <p:nvPr/>
        </p:nvSpPr>
        <p:spPr>
          <a:xfrm>
            <a:off x="334692" y="4920157"/>
            <a:ext cx="1663901" cy="646331"/>
          </a:xfrm>
          <a:prstGeom prst="rect">
            <a:avLst/>
          </a:prstGeom>
          <a:noFill/>
        </p:spPr>
        <p:txBody>
          <a:bodyPr wrap="square" rtlCol="0">
            <a:spAutoFit/>
          </a:bodyPr>
          <a:lstStyle/>
          <a:p>
            <a:pPr algn="ctr"/>
            <a:r>
              <a:rPr lang="en-US" b="1" dirty="0">
                <a:latin typeface="Roboto" pitchFamily="2" charset="0"/>
                <a:ea typeface="Roboto" pitchFamily="2" charset="0"/>
              </a:rPr>
              <a:t>COLLECTION/CLEANING</a:t>
            </a:r>
          </a:p>
        </p:txBody>
      </p:sp>
      <p:sp>
        <p:nvSpPr>
          <p:cNvPr id="161" name="TextBox 160">
            <a:extLst>
              <a:ext uri="{FF2B5EF4-FFF2-40B4-BE49-F238E27FC236}">
                <a16:creationId xmlns:a16="http://schemas.microsoft.com/office/drawing/2014/main" id="{0DBF7084-E6D2-4CBA-AC28-50D8B133EBCD}"/>
              </a:ext>
            </a:extLst>
          </p:cNvPr>
          <p:cNvSpPr txBox="1"/>
          <p:nvPr/>
        </p:nvSpPr>
        <p:spPr>
          <a:xfrm>
            <a:off x="2500870" y="4999067"/>
            <a:ext cx="1663901" cy="369332"/>
          </a:xfrm>
          <a:prstGeom prst="rect">
            <a:avLst/>
          </a:prstGeom>
          <a:noFill/>
        </p:spPr>
        <p:txBody>
          <a:bodyPr wrap="square" rtlCol="0">
            <a:spAutoFit/>
          </a:bodyPr>
          <a:lstStyle/>
          <a:p>
            <a:r>
              <a:rPr lang="en-US" b="1" dirty="0">
                <a:latin typeface="Roboto" pitchFamily="2" charset="0"/>
                <a:ea typeface="Roboto" pitchFamily="2" charset="0"/>
              </a:rPr>
              <a:t>PROCESSING</a:t>
            </a:r>
          </a:p>
        </p:txBody>
      </p:sp>
      <p:sp>
        <p:nvSpPr>
          <p:cNvPr id="162" name="TextBox 161">
            <a:extLst>
              <a:ext uri="{FF2B5EF4-FFF2-40B4-BE49-F238E27FC236}">
                <a16:creationId xmlns:a16="http://schemas.microsoft.com/office/drawing/2014/main" id="{69A9D9AF-0C25-42E5-991F-C8AD653BB8EE}"/>
              </a:ext>
            </a:extLst>
          </p:cNvPr>
          <p:cNvSpPr txBox="1"/>
          <p:nvPr/>
        </p:nvSpPr>
        <p:spPr>
          <a:xfrm>
            <a:off x="2383371" y="5565908"/>
            <a:ext cx="1829627" cy="830997"/>
          </a:xfrm>
          <a:prstGeom prst="rect">
            <a:avLst/>
          </a:prstGeom>
          <a:noFill/>
        </p:spPr>
        <p:txBody>
          <a:bodyPr wrap="square" rtlCol="0">
            <a:spAutoFit/>
          </a:bodyPr>
          <a:lstStyle/>
          <a:p>
            <a:r>
              <a:rPr lang="en-US" sz="1600" dirty="0" err="1">
                <a:latin typeface="Segoe UI Light" panose="020B0502040204020203" pitchFamily="34" charset="0"/>
                <a:ea typeface="Roboto" pitchFamily="2" charset="0"/>
                <a:cs typeface="Segoe UI Light" panose="020B0502040204020203" pitchFamily="34" charset="0"/>
              </a:rPr>
              <a:t>Jupyter</a:t>
            </a:r>
            <a:r>
              <a:rPr lang="en-US" sz="1600" dirty="0">
                <a:latin typeface="Segoe UI Light" panose="020B0502040204020203" pitchFamily="34" charset="0"/>
                <a:ea typeface="Roboto" pitchFamily="2" charset="0"/>
                <a:cs typeface="Segoe UI Light" panose="020B0502040204020203" pitchFamily="34" charset="0"/>
              </a:rPr>
              <a:t> Notebook</a:t>
            </a:r>
          </a:p>
          <a:p>
            <a:r>
              <a:rPr lang="en-US" sz="1600" dirty="0">
                <a:latin typeface="Segoe UI Light" panose="020B0502040204020203" pitchFamily="34" charset="0"/>
                <a:ea typeface="Roboto" pitchFamily="2" charset="0"/>
                <a:cs typeface="Segoe UI Light" panose="020B0502040204020203" pitchFamily="34" charset="0"/>
              </a:rPr>
              <a:t>Python</a:t>
            </a:r>
          </a:p>
          <a:p>
            <a:r>
              <a:rPr lang="en-US" sz="1600" dirty="0">
                <a:latin typeface="Segoe UI Light" panose="020B0502040204020203" pitchFamily="34" charset="0"/>
                <a:ea typeface="Roboto" pitchFamily="2" charset="0"/>
                <a:cs typeface="Segoe UI Light" panose="020B0502040204020203" pitchFamily="34" charset="0"/>
              </a:rPr>
              <a:t>Pandas</a:t>
            </a:r>
          </a:p>
        </p:txBody>
      </p:sp>
      <p:sp>
        <p:nvSpPr>
          <p:cNvPr id="1030" name="Rectangle 1029">
            <a:extLst>
              <a:ext uri="{FF2B5EF4-FFF2-40B4-BE49-F238E27FC236}">
                <a16:creationId xmlns:a16="http://schemas.microsoft.com/office/drawing/2014/main" id="{A0F3C838-57C9-4D90-A31D-493BF0CD18AB}"/>
              </a:ext>
            </a:extLst>
          </p:cNvPr>
          <p:cNvSpPr/>
          <p:nvPr/>
        </p:nvSpPr>
        <p:spPr>
          <a:xfrm>
            <a:off x="4994690" y="2324324"/>
            <a:ext cx="3512673" cy="338554"/>
          </a:xfrm>
          <a:prstGeom prst="rect">
            <a:avLst/>
          </a:prstGeom>
        </p:spPr>
        <p:txBody>
          <a:bodyPr wrap="square">
            <a:spAutoFit/>
          </a:bodyPr>
          <a:lstStyle/>
          <a:p>
            <a:pPr algn="ctr"/>
            <a:r>
              <a:rPr lang="en-US" sz="1600" dirty="0">
                <a:latin typeface="Segoe UI Light" panose="020B0502040204020203" pitchFamily="34" charset="0"/>
                <a:ea typeface="Roboto" pitchFamily="2" charset="0"/>
                <a:cs typeface="Segoe UI Light" panose="020B0502040204020203" pitchFamily="34" charset="0"/>
              </a:rPr>
              <a:t>Early English Books Online (ProQuest)</a:t>
            </a:r>
          </a:p>
        </p:txBody>
      </p:sp>
      <p:sp>
        <p:nvSpPr>
          <p:cNvPr id="165" name="Rectangle 164">
            <a:extLst>
              <a:ext uri="{FF2B5EF4-FFF2-40B4-BE49-F238E27FC236}">
                <a16:creationId xmlns:a16="http://schemas.microsoft.com/office/drawing/2014/main" id="{46E355D5-5E8E-4CB1-ABE4-3EB2138EC25D}"/>
              </a:ext>
            </a:extLst>
          </p:cNvPr>
          <p:cNvSpPr/>
          <p:nvPr/>
        </p:nvSpPr>
        <p:spPr>
          <a:xfrm>
            <a:off x="4984656" y="2683865"/>
            <a:ext cx="3512673" cy="338554"/>
          </a:xfrm>
          <a:prstGeom prst="rect">
            <a:avLst/>
          </a:prstGeom>
        </p:spPr>
        <p:txBody>
          <a:bodyPr wrap="square">
            <a:spAutoFit/>
          </a:bodyPr>
          <a:lstStyle/>
          <a:p>
            <a:pPr algn="ctr"/>
            <a:r>
              <a:rPr lang="en-US" sz="1600" dirty="0">
                <a:latin typeface="Segoe UI Light" panose="020B0502040204020203" pitchFamily="34" charset="0"/>
                <a:ea typeface="Roboto" pitchFamily="2" charset="0"/>
                <a:cs typeface="Segoe UI Light" panose="020B0502040204020203" pitchFamily="34" charset="0"/>
              </a:rPr>
              <a:t>Open Syllabus Project</a:t>
            </a:r>
          </a:p>
        </p:txBody>
      </p:sp>
      <p:sp>
        <p:nvSpPr>
          <p:cNvPr id="166" name="Rectangle 165">
            <a:extLst>
              <a:ext uri="{FF2B5EF4-FFF2-40B4-BE49-F238E27FC236}">
                <a16:creationId xmlns:a16="http://schemas.microsoft.com/office/drawing/2014/main" id="{891138A9-8148-47F7-BA02-3C0255213AE6}"/>
              </a:ext>
            </a:extLst>
          </p:cNvPr>
          <p:cNvSpPr/>
          <p:nvPr/>
        </p:nvSpPr>
        <p:spPr>
          <a:xfrm>
            <a:off x="4998039" y="3041688"/>
            <a:ext cx="3512673" cy="338554"/>
          </a:xfrm>
          <a:prstGeom prst="rect">
            <a:avLst/>
          </a:prstGeom>
        </p:spPr>
        <p:txBody>
          <a:bodyPr wrap="square">
            <a:spAutoFit/>
          </a:bodyPr>
          <a:lstStyle/>
          <a:p>
            <a:pPr algn="ctr"/>
            <a:r>
              <a:rPr lang="en-US" sz="1600" dirty="0">
                <a:latin typeface="Segoe UI Light" panose="020B0502040204020203" pitchFamily="34" charset="0"/>
                <a:ea typeface="Roboto" pitchFamily="2" charset="0"/>
                <a:cs typeface="Segoe UI Light" panose="020B0502040204020203" pitchFamily="34" charset="0"/>
              </a:rPr>
              <a:t>Project Gutenberg</a:t>
            </a:r>
          </a:p>
        </p:txBody>
      </p:sp>
      <p:sp>
        <p:nvSpPr>
          <p:cNvPr id="167" name="Rectangle 166">
            <a:extLst>
              <a:ext uri="{FF2B5EF4-FFF2-40B4-BE49-F238E27FC236}">
                <a16:creationId xmlns:a16="http://schemas.microsoft.com/office/drawing/2014/main" id="{1B518CBF-1F34-44AD-8F06-65C2B938C723}"/>
              </a:ext>
            </a:extLst>
          </p:cNvPr>
          <p:cNvSpPr/>
          <p:nvPr/>
        </p:nvSpPr>
        <p:spPr>
          <a:xfrm>
            <a:off x="4984656" y="3401229"/>
            <a:ext cx="3512673" cy="338554"/>
          </a:xfrm>
          <a:prstGeom prst="rect">
            <a:avLst/>
          </a:prstGeom>
        </p:spPr>
        <p:txBody>
          <a:bodyPr wrap="square">
            <a:spAutoFit/>
          </a:bodyPr>
          <a:lstStyle/>
          <a:p>
            <a:pPr algn="ctr"/>
            <a:r>
              <a:rPr lang="en-US" sz="1600" dirty="0">
                <a:latin typeface="Segoe UI Light" panose="020B0502040204020203" pitchFamily="34" charset="0"/>
                <a:ea typeface="Roboto" pitchFamily="2" charset="0"/>
                <a:cs typeface="Segoe UI Light" panose="020B0502040204020203" pitchFamily="34" charset="0"/>
              </a:rPr>
              <a:t>Oxford Text Archive</a:t>
            </a:r>
          </a:p>
        </p:txBody>
      </p:sp>
    </p:spTree>
    <p:extLst>
      <p:ext uri="{BB962C8B-B14F-4D97-AF65-F5344CB8AC3E}">
        <p14:creationId xmlns:p14="http://schemas.microsoft.com/office/powerpoint/2010/main" val="378634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172</Words>
  <Application>Microsoft Office PowerPoint</Application>
  <PresentationFormat>Widescreen</PresentationFormat>
  <Paragraphs>34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Roboto</vt:lpstr>
      <vt:lpstr>Segoe UI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Jasmine</dc:creator>
  <cp:lastModifiedBy>Jasmine</cp:lastModifiedBy>
  <cp:revision>12</cp:revision>
  <dcterms:created xsi:type="dcterms:W3CDTF">2019-12-13T01:08:42Z</dcterms:created>
  <dcterms:modified xsi:type="dcterms:W3CDTF">2019-12-13T06:43:34Z</dcterms:modified>
</cp:coreProperties>
</file>