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p:scale>
          <a:sx n="65" d="100"/>
          <a:sy n="65" d="100"/>
        </p:scale>
        <p:origin x="1330" y="336"/>
      </p:cViewPr>
      <p:guideLst>
        <p:guide orient="horz" pos="2874"/>
        <p:guide pos="215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dirty="0"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dirty="0"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2000" p14:dur="1000">
        <p15:prstTrans prst="airplan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dirty="0"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2000" p14:dur="1000">
        <p15:prstTrans prst="airplan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5"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4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4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47"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4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dirty="0" lang="en-US"/>
          </a:p>
        </p:txBody>
      </p:sp>
      <p:sp>
        <p:nvSpPr>
          <p:cNvPr id="104864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2000" p14:dur="1000">
        <p15:prstTrans prst="airplan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2000" p14:dur="1000">
        <p15:prstTrans prst="airplan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dirty="0"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2000" p14:dur="1000">
        <p15:prstTrans prst="airplan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5="http://schemas.microsoft.com/office/powerpoint/2012/main" Requires="p15">
      <p:transition xmlns:p14="http://schemas.microsoft.com/office/powerpoint/2010/main" spd="slow" advTm="2000" p14:dur="1000">
        <p15:prstTrans prst="airplane"/>
      </p:transition>
    </mc:Choice>
    <mc:Fallback>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685165" y="457180"/>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057400" y="2895600"/>
            <a:ext cx="8610600" cy="2165350"/>
          </a:xfrm>
          <a:prstGeom prst="rect"/>
          <a:noFill/>
          <a:effectLst>
            <a:outerShdw algn="ctr" blurRad="63500" rotWithShape="0" sx="102000" sy="102000">
              <a:prstClr val="black">
                <a:alpha val="40000"/>
              </a:prstClr>
            </a:outerShdw>
          </a:effectLst>
        </p:spPr>
        <p:txBody>
          <a:bodyPr rtlCol="0" wrap="square">
            <a:noAutofit/>
          </a:bodyPr>
          <a:p>
            <a:r>
              <a:rPr dirty="0" sz="3200" lang="en-US"/>
              <a:t>STUDENT NAME: </a:t>
            </a:r>
            <a:r>
              <a:rPr altLang="en-IN" dirty="0" sz="3200" lang="en-US"/>
              <a:t>R</a:t>
            </a:r>
            <a:r>
              <a:rPr altLang="en-IN" dirty="0" sz="3200" lang="en-US"/>
              <a:t>A</a:t>
            </a:r>
            <a:r>
              <a:rPr altLang="en-IN" dirty="0" sz="3200" lang="en-US"/>
              <a:t>M</a:t>
            </a:r>
            <a:r>
              <a:rPr altLang="en-IN" dirty="0" sz="3200" lang="en-US"/>
              <a:t>Y</a:t>
            </a:r>
            <a:r>
              <a:rPr altLang="en-IN" dirty="0" sz="3200" lang="en-US"/>
              <a:t>A</a:t>
            </a:r>
            <a:r>
              <a:rPr altLang="en-IN" dirty="0" sz="3200" lang="en-US"/>
              <a:t>.</a:t>
            </a:r>
            <a:r>
              <a:rPr altLang="en-IN" dirty="0" sz="3200" lang="en-US"/>
              <a:t> </a:t>
            </a:r>
            <a:r>
              <a:rPr altLang="en-IN" dirty="0" sz="3200" lang="en-US"/>
              <a:t>H</a:t>
            </a:r>
            <a:endParaRPr dirty="0" sz="3600" lang="en-US"/>
          </a:p>
          <a:p>
            <a:r>
              <a:rPr dirty="0" sz="3200" lang="en-US"/>
              <a:t>REGISTER NO      : 1222042</a:t>
            </a:r>
            <a:r>
              <a:rPr altLang="en-IN" dirty="0" sz="3200" lang="en-US"/>
              <a:t>7</a:t>
            </a:r>
            <a:r>
              <a:rPr altLang="en-IN" dirty="0" sz="3200" lang="en-US"/>
              <a:t>5</a:t>
            </a:r>
            <a:endParaRPr dirty="0" sz="3600" lang="en-US"/>
          </a:p>
          <a:p>
            <a:r>
              <a:rPr dirty="0" sz="3200" lang="en-US"/>
              <a:t>DEPARTMENT     :  BCOM ( CORPORATE  SECRETARYSHIP)</a:t>
            </a:r>
            <a:endParaRPr dirty="0" sz="3600" lang="en-US"/>
          </a:p>
          <a:p>
            <a:r>
              <a:rPr dirty="0" sz="3200" lang="en-US"/>
              <a:t>COLLEGE              : GOVT ARTS AND SCIENCE COLLEGE RK NAGAR </a:t>
            </a:r>
            <a:endParaRPr dirty="0" sz="3600" lang="en-US"/>
          </a:p>
          <a:p>
            <a:r>
              <a:rPr dirty="0" sz="3200" lang="en-US"/>
              <a:t>                                CHENNAI - 81</a:t>
            </a:r>
            <a:endParaRPr dirty="0" sz="3600" lang="en-IN"/>
          </a:p>
          <a:p>
            <a:r>
              <a:rPr altLang="en-IN" dirty="0" sz="2800" lang="en-US"/>
              <a:t>C</a:t>
            </a:r>
            <a:r>
              <a:rPr altLang="en-IN" dirty="0" sz="2800" lang="en-US"/>
              <a:t>O</a:t>
            </a:r>
            <a:r>
              <a:rPr altLang="en-IN" dirty="0" sz="2800" lang="en-US"/>
              <a:t>L</a:t>
            </a:r>
            <a:r>
              <a:rPr altLang="en-IN" dirty="0" sz="2800" lang="en-US"/>
              <a:t>L</a:t>
            </a:r>
            <a:r>
              <a:rPr altLang="en-IN" dirty="0" sz="2800" lang="en-US"/>
              <a:t>E</a:t>
            </a:r>
            <a:r>
              <a:rPr altLang="en-IN" dirty="0" sz="2800" lang="en-US"/>
              <a:t>G</a:t>
            </a:r>
            <a:r>
              <a:rPr altLang="en-IN" dirty="0" sz="2800" lang="en-US"/>
              <a:t>E</a:t>
            </a:r>
            <a:r>
              <a:rPr altLang="en-IN" dirty="0" sz="2800" lang="en-US"/>
              <a:t> </a:t>
            </a:r>
            <a:r>
              <a:rPr altLang="en-IN" dirty="0" sz="2800" lang="en-US"/>
              <a:t>C</a:t>
            </a:r>
            <a:r>
              <a:rPr altLang="en-IN" dirty="0" sz="2800" lang="en-US"/>
              <a:t>O</a:t>
            </a:r>
            <a:r>
              <a:rPr altLang="en-IN" dirty="0" sz="2800" lang="en-US"/>
              <a:t>D</a:t>
            </a:r>
            <a:r>
              <a:rPr altLang="en-IN" dirty="0" sz="2800" lang="en-US"/>
              <a:t>E</a:t>
            </a:r>
            <a:r>
              <a:rPr altLang="en-IN" dirty="0" sz="2800" lang="en-US"/>
              <a:t> </a:t>
            </a:r>
            <a:r>
              <a:rPr altLang="en-IN" dirty="0" sz="2800" lang="en-US"/>
              <a:t> </a:t>
            </a:r>
            <a:r>
              <a:rPr altLang="en-IN" dirty="0" sz="2800" lang="en-US"/>
              <a:t> </a:t>
            </a:r>
            <a:r>
              <a:rPr altLang="en-IN" dirty="0" sz="2800" lang="en-US"/>
              <a:t> </a:t>
            </a:r>
            <a:r>
              <a:rPr altLang="en-IN" dirty="0" sz="2800" lang="en-US"/>
              <a:t>:</a:t>
            </a:r>
            <a:r>
              <a:rPr altLang="en-IN" dirty="0" sz="2800" lang="en-US"/>
              <a:t> </a:t>
            </a:r>
            <a:r>
              <a:rPr altLang="en-IN" dirty="0" sz="2800" lang="en-US"/>
              <a:t> </a:t>
            </a:r>
            <a:r>
              <a:rPr altLang="en-IN" dirty="0" sz="2800" lang="en-US"/>
              <a:t> </a:t>
            </a:r>
            <a:r>
              <a:rPr altLang="en-IN" dirty="0" sz="2800" lang="en-US"/>
              <a:t>1</a:t>
            </a:r>
            <a:r>
              <a:rPr altLang="en-IN" dirty="0" sz="2800" lang="en-US"/>
              <a:t>6</a:t>
            </a:r>
            <a:r>
              <a:rPr altLang="en-IN" dirty="0" sz="2800" lang="en-US"/>
              <a:t>8</a:t>
            </a:r>
            <a:r>
              <a:rPr altLang="en-IN" dirty="0" sz="2800" lang="en-US"/>
              <a:t>3</a:t>
            </a:r>
            <a:endParaRPr dirty="0" sz="24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mc:Choice>
    <mc:Fallback>
      <p:transition spd="slow">
        <p:fade/>
      </p:transition>
    </mc:Fallback>
  </mc:AlternateContent>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mph" presetID="6" presetSubtype="0">
                                  <p:stCondLst>
                                    <p:cond delay="0"/>
                                  </p:stCondLst>
                                  <p:childTnLst>
                                    <p:animScale>
                                      <p:cBhvr>
                                        <p:cTn dur="2000" fill="hold" id="6"/>
                                        <p:tgtEl>
                                          <p:spTgt spid="10486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0" grpId="0"/>
      <p:bldP spid="104860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dirty="0" sz="1100">
              <a:latin typeface="Trebuchet MS" panose="020B0603020202020204"/>
              <a:cs typeface="Trebuchet MS" panose="020B0603020202020204"/>
            </a:endParaRPr>
          </a:p>
        </p:txBody>
      </p:sp>
      <p:sp>
        <p:nvSpPr>
          <p:cNvPr id="1048683" name="object 8"/>
          <p:cNvSpPr txBox="1"/>
          <p:nvPr/>
        </p:nvSpPr>
        <p:spPr>
          <a:xfrm>
            <a:off x="739775" y="291147"/>
            <a:ext cx="8480424" cy="9181465"/>
          </a:xfrm>
          <a:prstGeom prst="rect"/>
          <a:effectLst>
            <a:outerShdw algn="ctr" blurRad="63500" rotWithShape="0" sx="102000" sy="102000">
              <a:prstClr val="black">
                <a:alpha val="40000"/>
              </a:prstClr>
            </a:outerShdw>
          </a:effectLs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b="1" dirty="0" sz="4800" lang="en-IN" spc="5">
              <a:latin typeface="Trebuchet MS" panose="020B0603020202020204"/>
              <a:cs typeface="Trebuchet MS" panose="020B0603020202020204"/>
            </a:endParaRPr>
          </a:p>
          <a:p>
            <a:pPr marL="12700">
              <a:lnSpc>
                <a:spcPct val="100000"/>
              </a:lnSpc>
              <a:spcBef>
                <a:spcPts val="105"/>
              </a:spcBef>
            </a:pPr>
            <a:endParaRPr b="1" dirty="0" sz="36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Collection</a:t>
            </a: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Download the data in the edunet website</a:t>
            </a:r>
            <a:endParaRPr b="1" dirty="0" sz="2800" lang="en-IN" spc="5">
              <a:latin typeface="Times New Roman" panose="02020603050405020304" pitchFamily="18" charset="0"/>
              <a:cs typeface="Times New Roman" panose="02020603050405020304" pitchFamily="18" charset="0"/>
            </a:endParaRPr>
          </a:p>
          <a:p>
            <a:pPr indent="-914400" marL="92710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a:t>
            </a:r>
            <a:r>
              <a:rPr altLang="en-IN" b="1" dirty="0" sz="2800" lang="en-US" spc="5">
                <a:latin typeface="Times New Roman" panose="02020603050405020304" pitchFamily="18" charset="0"/>
                <a:cs typeface="Times New Roman" panose="02020603050405020304" pitchFamily="18" charset="0"/>
              </a:rPr>
              <a:t> </a:t>
            </a:r>
            <a:r>
              <a:rPr b="1" dirty="0" sz="2800" lang="en-IN" spc="5">
                <a:latin typeface="Times New Roman" panose="02020603050405020304" pitchFamily="18" charset="0"/>
                <a:cs typeface="Times New Roman" panose="02020603050405020304" pitchFamily="18" charset="0"/>
              </a:rPr>
              <a:t>ready to work project</a:t>
            </a:r>
            <a:endParaRPr b="1" dirty="0" sz="2800" lang="en-IN" spc="5">
              <a:latin typeface="Times New Roman" panose="02020603050405020304" pitchFamily="18" charset="0"/>
              <a:cs typeface="Times New Roman" panose="02020603050405020304" pitchFamily="18" charset="0"/>
            </a:endParaRPr>
          </a:p>
          <a:p>
            <a:pPr indent="-914400" marL="92710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 Feature collection</a:t>
            </a: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employee id</a:t>
            </a: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identify the priority</a:t>
            </a: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Group similar features together</a:t>
            </a: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r>
              <a:rPr b="1" dirty="0" sz="2800" lang="en-IN" spc="5">
                <a:latin typeface="Times New Roman" panose="02020603050405020304" pitchFamily="18" charset="0"/>
                <a:cs typeface="Times New Roman" panose="02020603050405020304" pitchFamily="18" charset="0"/>
              </a:rPr>
              <a:t>Data Cleaning</a:t>
            </a:r>
            <a:endParaRPr b="1" dirty="0" sz="2800" lang="en-IN" spc="5">
              <a:latin typeface="Times New Roman" panose="02020603050405020304" pitchFamily="18" charset="0"/>
              <a:cs typeface="Times New Roman" panose="02020603050405020304" pitchFamily="18" charset="0"/>
            </a:endParaRP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Identify the missing value</a:t>
            </a:r>
            <a:endParaRPr b="1" dirty="0" sz="2800" lang="en-IN" spc="5">
              <a:latin typeface="Times New Roman" panose="02020603050405020304" pitchFamily="18" charset="0"/>
              <a:cs typeface="Times New Roman" panose="02020603050405020304" pitchFamily="18" charset="0"/>
            </a:endParaRPr>
          </a:p>
          <a:p>
            <a:pPr indent="-514350" marL="527050">
              <a:lnSpc>
                <a:spcPct val="100000"/>
              </a:lnSpc>
              <a:spcBef>
                <a:spcPts val="105"/>
              </a:spcBef>
              <a:buAutoNum type="arabicParenR"/>
            </a:pPr>
            <a:r>
              <a:rPr b="1" dirty="0" sz="2800" lang="en-IN" spc="5">
                <a:latin typeface="Times New Roman" panose="02020603050405020304" pitchFamily="18" charset="0"/>
                <a:cs typeface="Times New Roman" panose="02020603050405020304" pitchFamily="18" charset="0"/>
              </a:rPr>
              <a:t>And filter the missing values</a:t>
            </a: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indent="-742950" marL="755650">
              <a:lnSpc>
                <a:spcPct val="100000"/>
              </a:lnSpc>
              <a:spcBef>
                <a:spcPts val="105"/>
              </a:spcBef>
              <a:buAutoNum type="arabicParenR"/>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b="1" dirty="0" sz="2800" lang="en-IN" spc="5">
              <a:latin typeface="Times New Roman" panose="02020603050405020304" pitchFamily="18" charset="0"/>
              <a:cs typeface="Times New Roman" panose="02020603050405020304" pitchFamily="18" charset="0"/>
            </a:endParaRPr>
          </a:p>
          <a:p>
            <a:pPr marL="12700">
              <a:lnSpc>
                <a:spcPct val="100000"/>
              </a:lnSpc>
              <a:spcBef>
                <a:spcPts val="105"/>
              </a:spcBef>
            </a:pPr>
            <a:endParaRPr dirty="0" sz="4800">
              <a:latin typeface="Trebuchet MS" panose="020B0603020202020204"/>
              <a:cs typeface="Trebuchet MS" panose="020B0603020202020204"/>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p:blinds/>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0" name="Title 1"/>
          <p:cNvSpPr>
            <a:spLocks noGrp="1"/>
          </p:cNvSpPr>
          <p:nvPr>
            <p:ph type="title"/>
          </p:nvPr>
        </p:nvSpPr>
        <p:spPr>
          <a:xfrm>
            <a:off x="755333" y="385444"/>
            <a:ext cx="8693468" cy="6477000"/>
          </a:xfrm>
          <a:effectLst>
            <a:outerShdw algn="ctr" blurRad="63500" rotWithShape="0" sx="102000" sy="102000">
              <a:prstClr val="black">
                <a:alpha val="40000"/>
              </a:prstClr>
            </a:outerShdw>
          </a:effectLst>
        </p:spPr>
        <p:txBody>
          <a:bodyPr/>
          <a:p>
            <a:r>
              <a:rPr dirty="0" sz="2800" lang="en-IN">
                <a:latin typeface="Times New Roman" panose="02020603050405020304" pitchFamily="18" charset="0"/>
                <a:cs typeface="Times New Roman" panose="02020603050405020304" pitchFamily="18" charset="0"/>
              </a:rPr>
              <a:t>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Calculating the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find the performance level with the help of rating of                                                                                                                                                                                       the employee </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Create the pivort table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2)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91" name="Text Placeholder 2"/>
          <p:cNvSpPr>
            <a:spLocks noGrp="1"/>
          </p:cNvSpPr>
          <p:nvPr>
            <p:ph type="body" idx="1"/>
          </p:nvPr>
        </p:nvSpPr>
        <p:spPr>
          <a:xfrm>
            <a:off x="609600" y="1577340"/>
            <a:ext cx="10972800" cy="553998"/>
          </a:xfrm>
        </p:spPr>
        <p:txBody>
          <a:bodyPr/>
          <a:p>
            <a:r>
              <a:rPr b="1" dirty="0" sz="3600" lang="en-IN">
                <a:latin typeface="Times New Roman" panose="02020603050405020304" pitchFamily="18" charset="0"/>
                <a:cs typeface="Times New Roman" panose="02020603050405020304" pitchFamily="18" charset="0"/>
              </a:rPr>
              <a:t>             </a:t>
            </a:r>
            <a:endParaRPr b="1" dirty="0" sz="36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p:wheel spokes="8"/>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Title 1"/>
          <p:cNvSpPr>
            <a:spLocks noGrp="1"/>
          </p:cNvSpPr>
          <p:nvPr>
            <p:ph type="title"/>
          </p:nvPr>
        </p:nvSpPr>
        <p:spPr>
          <a:xfrm>
            <a:off x="755332" y="385444"/>
            <a:ext cx="10681335" cy="4308872"/>
          </a:xfrm>
          <a:effectLst>
            <a:outerShdw algn="ctr" blurRad="63500" rotWithShape="0" sx="102000" sy="102000">
              <a:prstClr val="black">
                <a:alpha val="40000"/>
              </a:prstClr>
            </a:outerShdw>
          </a:effectLst>
        </p:spPr>
        <p:txBody>
          <a:bodyPr/>
          <a:p>
            <a:r>
              <a:rPr dirty="0" sz="2800" lang="en-IN">
                <a:latin typeface="Times New Roman" panose="02020603050405020304" pitchFamily="18" charset="0"/>
                <a:cs typeface="Times New Roman" panose="02020603050405020304" pitchFamily="18" charset="0"/>
              </a:rPr>
              <a:t>Visualisation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1) The features are used in pivot chart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3) Row – Business Unit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4) Column – Performance level</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5)  Values – First Name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6) Filter – Gender Code, Department Type</a:t>
            </a: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br>
              <a:rPr dirty="0" sz="2800" lang="en-IN">
                <a:latin typeface="Times New Roman" panose="02020603050405020304" pitchFamily="18" charset="0"/>
                <a:cs typeface="Times New Roman" panose="02020603050405020304" pitchFamily="18" charset="0"/>
              </a:rPr>
            </a:br>
            <a:endParaRPr dirty="0" sz="2800" lang="en-IN">
              <a:latin typeface="Times New Roman" panose="02020603050405020304" pitchFamily="18" charset="0"/>
              <a:cs typeface="Times New Roman" panose="02020603050405020304" pitchFamily="18" charset="0"/>
            </a:endParaRPr>
          </a:p>
        </p:txBody>
      </p:sp>
      <p:sp>
        <p:nvSpPr>
          <p:cNvPr id="1048693" name="Text Placeholder 2"/>
          <p:cNvSpPr>
            <a:spLocks noGrp="1"/>
          </p:cNvSpPr>
          <p:nvPr>
            <p:ph type="body" idx="1"/>
          </p:nvPr>
        </p:nvSpPr>
        <p:spPr>
          <a:xfrm flipH="1" flipV="1">
            <a:off x="11582400" y="6103620"/>
            <a:ext cx="457200" cy="279400"/>
          </a:xfrm>
        </p:spPr>
        <p:txBody>
          <a:bodyPr/>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p:newsflash/>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9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7" name="object 7"/>
          <p:cNvSpPr txBox="1">
            <a:spLocks noGrp="1"/>
          </p:cNvSpPr>
          <p:nvPr>
            <p:ph type="title"/>
          </p:nvPr>
        </p:nvSpPr>
        <p:spPr>
          <a:xfrm>
            <a:off x="755332" y="385444"/>
            <a:ext cx="2437130" cy="14865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9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13</a:t>
            </a:fld>
            <a:endParaRPr dirty="0" sz="1100">
              <a:latin typeface="Trebuchet MS" panose="020B0603020202020204"/>
              <a:cs typeface="Trebuchet MS" panose="020B0603020202020204"/>
            </a:endParaRPr>
          </a:p>
        </p:txBody>
      </p:sp>
      <p:pic>
        <p:nvPicPr>
          <p:cNvPr id="2097168" name="Picture 7" descr="Picture1"/>
          <p:cNvPicPr>
            <a:picLocks noChangeAspect="1"/>
          </p:cNvPicPr>
          <p:nvPr/>
        </p:nvPicPr>
        <p:blipFill>
          <a:blip xmlns:r="http://schemas.openxmlformats.org/officeDocument/2006/relationships" r:embed="rId2"/>
          <a:stretch>
            <a:fillRect/>
          </a:stretch>
        </p:blipFill>
        <p:spPr>
          <a:xfrm>
            <a:off x="1452880" y="1311275"/>
            <a:ext cx="7922895" cy="4853305"/>
          </a:xfrm>
          <a:prstGeom prst="rect"/>
          <a:effectLst>
            <a:outerShdw algn="ctr" blurRad="63500" rotWithShape="0" sx="102000" sy="10200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p:dissolv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9" name="Title 1"/>
          <p:cNvSpPr>
            <a:spLocks noGrp="1"/>
          </p:cNvSpPr>
          <p:nvPr>
            <p:ph type="title"/>
          </p:nvPr>
        </p:nvSpPr>
        <p:spPr>
          <a:xfrm>
            <a:off x="762317" y="380999"/>
            <a:ext cx="10681335" cy="738505"/>
          </a:xfrm>
        </p:spPr>
        <p:txBody>
          <a:bodyPr/>
          <a:p>
            <a:r>
              <a:rPr altLang="en-IN" dirty="0" lang="en-US"/>
              <a:t>Disscusion</a:t>
            </a:r>
            <a:endParaRPr altLang="en-IN" dirty="0" lang="en-US"/>
          </a:p>
        </p:txBody>
      </p:sp>
      <p:sp>
        <p:nvSpPr>
          <p:cNvPr id="1048700" name="Text Placeholder 4"/>
          <p:cNvSpPr>
            <a:spLocks noGrp="1"/>
          </p:cNvSpPr>
          <p:nvPr>
            <p:ph type="body" idx="1"/>
          </p:nvPr>
        </p:nvSpPr>
        <p:spPr>
          <a:xfrm rot="10800000">
            <a:off x="609600" y="1577340"/>
            <a:ext cx="10972800" cy="276860"/>
          </a:xfrm>
        </p:spPr>
        <p:txBody>
          <a:bodyPr/>
          <a:p>
            <a:r>
              <a:rPr lang="en-US"/>
              <a:t>.</a:t>
            </a:r>
            <a:endParaRPr lang="en-US"/>
          </a:p>
        </p:txBody>
      </p:sp>
      <p:pic>
        <p:nvPicPr>
          <p:cNvPr id="2097169" name="Picture 3" descr="Picture2"/>
          <p:cNvPicPr>
            <a:picLocks noChangeAspect="1"/>
          </p:cNvPicPr>
          <p:nvPr/>
        </p:nvPicPr>
        <p:blipFill>
          <a:blip xmlns:r="http://schemas.openxmlformats.org/officeDocument/2006/relationships" r:embed="rId1"/>
          <a:stretch>
            <a:fillRect/>
          </a:stretch>
        </p:blipFill>
        <p:spPr>
          <a:xfrm>
            <a:off x="1600200" y="1295400"/>
            <a:ext cx="7505065" cy="4378325"/>
          </a:xfrm>
          <a:prstGeom prst="rect"/>
          <a:effectLst>
            <a:outerShdw algn="ctr" blurRad="63500" rotWithShape="0" sx="102000" sy="102000">
              <a:schemeClr val="tx2">
                <a:alpha val="40000"/>
              </a:schemeClr>
            </a:outerShdw>
          </a:effectLs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p:check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6959600"/>
          </a:xfrm>
          <a:effectLst>
            <a:outerShdw algn="ctr" blurRad="63500" rotWithShape="0" sx="102000" sy="102000">
              <a:prstClr val="black">
                <a:alpha val="40000"/>
              </a:prstClr>
            </a:outerShdw>
          </a:effectLst>
        </p:spPr>
        <p:txBody>
          <a:bodyPr/>
          <a:p>
            <a:r>
              <a:rPr dirty="0" lang="en-US">
                <a:latin typeface="Times New Roman" panose="02020603050405020304" pitchFamily="18" charset="0"/>
                <a:cs typeface="Times New Roman" panose="02020603050405020304" pitchFamily="18" charset="0"/>
              </a:rPr>
              <a:t>Conclusion</a:t>
            </a:r>
            <a:br>
              <a:rPr dirty="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dirty="0" sz="2800" lang="en-US">
                <a:latin typeface="Times New Roman" panose="02020603050405020304" pitchFamily="18" charset="0"/>
                <a:cs typeface="Times New Roman" panose="02020603050405020304" pitchFamily="18" charset="0"/>
              </a:rPr>
            </a:br>
            <a:r>
              <a:rPr dirty="0" sz="2800" lang="en-US">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dirty="0" lang="en-US">
                <a:latin typeface="Times New Roman" panose="02020603050405020304" pitchFamily="18" charset="0"/>
                <a:cs typeface="Times New Roman" panose="02020603050405020304" pitchFamily="18" charset="0"/>
              </a:rPr>
            </a:br>
            <a:endParaRPr dirty="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2000" p14:dur="100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304800" y="508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outerShdw algn="ctr" blurRad="63500" rotWithShape="0" sx="102000" sy="102000">
              <a:prstClr val="black">
                <a:alpha val="40000"/>
              </a:prstClr>
            </a:outerShdw>
          </a:effectLst>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95627" y="2134066"/>
            <a:ext cx="8593228" cy="1446550"/>
          </a:xfrm>
          <a:prstGeom prst="rect"/>
          <a:noFill/>
          <a:effectLst/>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p:wedg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dirty="0"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3429287" y="1752733"/>
            <a:ext cx="5029200" cy="4841240"/>
          </a:xfrm>
          <a:prstGeom prst="rect"/>
          <a:noFill/>
          <a:effectLst>
            <a:outerShdw algn="ctr" blurRad="63500" rotWithShape="0" sx="102000" sy="102000">
              <a:prstClr val="black">
                <a:alpha val="40000"/>
              </a:prstClr>
            </a:outerShdw>
          </a:effectLst>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2000" p14:dur="100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2" name="Content Placeholder 8"/>
          <p:cNvSpPr>
            <a:spLocks noGrp="1"/>
          </p:cNvSpPr>
          <p:nvPr>
            <p:ph sz="half" idx="2"/>
          </p:nvPr>
        </p:nvSpPr>
        <p:spPr>
          <a:xfrm>
            <a:off x="1066800" y="533400"/>
            <a:ext cx="9032240" cy="1375410"/>
          </a:xfrm>
        </p:spPr>
        <p:txBody>
          <a:bodyPr>
            <a:noAutofit/>
          </a:bodyPr>
          <a:p>
            <a:r>
              <a:rPr b="1" sz="4800" lang="en-US">
                <a:latin typeface="Times New Roman" panose="02020603050405020304" pitchFamily="18" charset="0"/>
                <a:cs typeface="Times New Roman" panose="02020603050405020304" pitchFamily="18" charset="0"/>
              </a:rPr>
              <a:t>Program Statemement</a:t>
            </a:r>
            <a:endParaRPr b="1" sz="4800" lang="en-US">
              <a:latin typeface="Times New Roman" panose="02020603050405020304" pitchFamily="18" charset="0"/>
              <a:cs typeface="Times New Roman" panose="02020603050405020304" pitchFamily="18" charset="0"/>
            </a:endParaRPr>
          </a:p>
        </p:txBody>
      </p:sp>
      <p:sp>
        <p:nvSpPr>
          <p:cNvPr id="1048653" name="Content Placeholder 10"/>
          <p:cNvSpPr>
            <a:spLocks noGrp="1"/>
          </p:cNvSpPr>
          <p:nvPr>
            <p:ph sz="half" idx="3"/>
          </p:nvPr>
        </p:nvSpPr>
        <p:spPr>
          <a:xfrm rot="10800000">
            <a:off x="6278880" y="1577340"/>
            <a:ext cx="5303520" cy="276860"/>
          </a:xfrm>
        </p:spPr>
        <p:txBody>
          <a:bodyPr/>
          <a:p>
            <a:r>
              <a:rPr lang="en-US"/>
              <a:t>.</a:t>
            </a:r>
            <a:endParaRPr lang="en-US"/>
          </a:p>
        </p:txBody>
      </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1143317" y="1752345"/>
            <a:ext cx="8081328" cy="4385310"/>
          </a:xfrm>
          <a:prstGeom prst="rect"/>
          <a:effectLst>
            <a:outerShdw algn="ctr" blurRad="63500" rotWithShape="0" sx="102000" sy="102000">
              <a:prstClr val="black">
                <a:alpha val="40000"/>
              </a:prstClr>
            </a:outerShdw>
          </a:effectLst>
        </p:spPr>
        <p:txBody>
          <a:bodyPr bIns="0" lIns="0" rIns="0" rtlCol="0" tIns="16510" vert="horz" wrap="square">
            <a:spAutoFit/>
          </a:bodyPr>
          <a:p>
            <a:pPr marL="12700">
              <a:lnSpc>
                <a:spcPct val="100000"/>
              </a:lnSpc>
              <a:spcBef>
                <a:spcPts val="130"/>
              </a:spcBef>
              <a:tabLst>
                <a:tab algn="l" pos="2727960"/>
              </a:tabLst>
            </a:pPr>
            <a:br>
              <a:rPr dirty="0" sz="4250" lang="en-IN" spc="10"/>
            </a:br>
            <a:r>
              <a:rPr dirty="0" sz="2000" lang="en-IN" spc="10">
                <a:latin typeface="Times New Roman" panose="02020603050405020304" pitchFamily="18" charset="0"/>
                <a:cs typeface="Times New Roman" panose="02020603050405020304" pitchFamily="18" charset="0"/>
              </a:rPr>
              <a:t>  </a:t>
            </a:r>
            <a:br>
              <a:rPr dirty="0" sz="2000" lang="en-IN" spc="10">
                <a:latin typeface="Times New Roman" panose="02020603050405020304" pitchFamily="18" charset="0"/>
                <a:cs typeface="Times New Roman" panose="02020603050405020304" pitchFamily="18" charset="0"/>
              </a:rPr>
            </a:br>
            <a:r>
              <a:rPr dirty="0" sz="2000" lang="en-IN" spc="10">
                <a:latin typeface="Times New Roman" panose="02020603050405020304" pitchFamily="18" charset="0"/>
                <a:cs typeface="Times New Roman" panose="02020603050405020304" pitchFamily="18" charset="0"/>
              </a:rPr>
              <a:t>    </a:t>
            </a:r>
            <a:r>
              <a:rPr dirty="0" sz="3600" lang="en-IN" spc="10">
                <a:latin typeface="Times New Roman" panose="02020603050405020304" pitchFamily="18" charset="0"/>
                <a:cs typeface="Times New Roman" panose="02020603050405020304" pitchFamily="18" charset="0"/>
              </a:rPr>
              <a:t>  </a:t>
            </a:r>
            <a:r>
              <a:rPr dirty="0" sz="2600" lang="en-IN" spc="1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dirty="0" sz="2600" lang="en-IN" spc="10">
                <a:latin typeface="Times New Roman" panose="02020603050405020304" pitchFamily="18" charset="0"/>
                <a:cs typeface="Times New Roman" panose="02020603050405020304" pitchFamily="18" charset="0"/>
              </a:rPr>
            </a:br>
            <a:r>
              <a:rPr dirty="0" sz="2600" lang="en-IN" spc="1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dirty="0" sz="2600" lang="en-IN" spc="10"/>
            </a:br>
            <a:endParaRPr dirty="0" sz="26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xfrm>
            <a:off x="11353418" y="6473337"/>
            <a:ext cx="151129" cy="17589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p14:prism isInverted="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0" name="object 7"/>
          <p:cNvSpPr txBox="1">
            <a:spLocks noGrp="1"/>
          </p:cNvSpPr>
          <p:nvPr>
            <p:ph type="title"/>
          </p:nvPr>
        </p:nvSpPr>
        <p:spPr>
          <a:xfrm>
            <a:off x="739775" y="829627"/>
            <a:ext cx="5263515" cy="1337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2" name="TextBox 10"/>
          <p:cNvSpPr txBox="1"/>
          <p:nvPr/>
        </p:nvSpPr>
        <p:spPr>
          <a:xfrm>
            <a:off x="990600" y="2133600"/>
            <a:ext cx="7924800" cy="3545840"/>
          </a:xfrm>
          <a:prstGeom prst="rect"/>
          <a:noFill/>
          <a:effectLst>
            <a:outerShdw algn="ctr" blurRad="63500" rotWithShape="0" sx="102000" sy="102000">
              <a:prstClr val="black">
                <a:alpha val="40000"/>
              </a:prstClr>
            </a:outerShdw>
          </a:effectLst>
        </p:spPr>
        <p:txBody>
          <a:bodyPr rtlCol="0" wrap="square">
            <a:spAutoFit/>
          </a:bodyPr>
          <a:p>
            <a:pPr algn="l"/>
            <a:r>
              <a:rPr b="1" dirty="0" sz="2800" lang="en-US">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66" name="object 5"/>
          <p:cNvSpPr txBox="1">
            <a:spLocks noGrp="1"/>
          </p:cNvSpPr>
          <p:nvPr>
            <p:ph type="title"/>
          </p:nvPr>
        </p:nvSpPr>
        <p:spPr>
          <a:xfrm>
            <a:off x="457200" y="457200"/>
            <a:ext cx="7848600" cy="5925981"/>
          </a:xfrm>
          <a:prstGeom prst="rect"/>
          <a:effectLst>
            <a:outerShdw algn="ctr" blurRad="63500" rotWithShape="0" sx="102000" sy="102000">
              <a:prstClr val="black">
                <a:alpha val="40000"/>
              </a:prstClr>
            </a:outerShdw>
          </a:effectLs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lang="en-IN" spc="5"/>
              <a:t> </a:t>
            </a:r>
            <a:br>
              <a:rPr dirty="0" sz="3200" lang="en-IN" spc="5"/>
            </a:br>
            <a:r>
              <a:rPr dirty="0" sz="3200" lang="en-IN" spc="5"/>
              <a:t>   </a:t>
            </a:r>
            <a:br>
              <a:rPr dirty="0" sz="3200" lang="en-IN" spc="5"/>
            </a:br>
            <a:r>
              <a:rPr dirty="0" sz="3200" lang="en-IN" spc="5"/>
              <a:t>    </a:t>
            </a:r>
            <a:r>
              <a:rPr dirty="0" sz="2800" lang="en-IN" spc="5">
                <a:latin typeface="Times New Roman" panose="02020603050405020304" pitchFamily="18" charset="0"/>
                <a:cs typeface="Times New Roman" panose="02020603050405020304" pitchFamily="18" charset="0"/>
              </a:rPr>
              <a:t>1. Executive Leadership</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2. Managers and Department heads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3. HR Team</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4. Financial Analysts and accountants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5. Project Managers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6. Sales and Marketing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7. IT and Data Analysts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8. Quality Assurance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9. Operations Teams</a:t>
            </a:r>
            <a:br>
              <a:rPr dirty="0" sz="2800" lang="en-IN" spc="5">
                <a:latin typeface="Times New Roman" panose="02020603050405020304" pitchFamily="18" charset="0"/>
                <a:cs typeface="Times New Roman" panose="02020603050405020304" pitchFamily="18" charset="0"/>
              </a:rPr>
            </a:br>
            <a:r>
              <a:rPr dirty="0" sz="2800" lang="en-IN" spc="5">
                <a:latin typeface="Times New Roman" panose="02020603050405020304" pitchFamily="18" charset="0"/>
                <a:cs typeface="Times New Roman" panose="02020603050405020304" pitchFamily="18" charset="0"/>
              </a:rPr>
              <a:t>    10.</a:t>
            </a:r>
            <a:r>
              <a:rPr dirty="0" sz="3200" lang="en-IN" spc="5"/>
              <a:t> </a:t>
            </a:r>
            <a:r>
              <a:rPr dirty="0" sz="2800" lang="en-IN" spc="5">
                <a:latin typeface="Times New Roman" panose="02020603050405020304" pitchFamily="18" charset="0"/>
                <a:cs typeface="Times New Roman" panose="02020603050405020304" pitchFamily="18" charset="0"/>
              </a:rPr>
              <a:t>External stakeholders</a:t>
            </a:r>
            <a:r>
              <a:rPr dirty="0" sz="3200" lang="en-IN" spc="5"/>
              <a:t>    </a:t>
            </a:r>
            <a:br>
              <a:rPr dirty="0" sz="3200" lang="en-IN" spc="5"/>
            </a:b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p14:doors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71" name="object 6"/>
          <p:cNvSpPr txBox="1">
            <a:spLocks noGrp="1"/>
          </p:cNvSpPr>
          <p:nvPr>
            <p:ph type="title"/>
          </p:nvPr>
        </p:nvSpPr>
        <p:spPr>
          <a:xfrm>
            <a:off x="558165" y="857885"/>
            <a:ext cx="9763125" cy="5652135"/>
          </a:xfrm>
          <a:prstGeom prst="rect"/>
          <a:effectLst>
            <a:outerShdw algn="ctr" blurRad="63500" rotWithShape="0" sx="102000" sy="102000">
              <a:prstClr val="black">
                <a:alpha val="40000"/>
              </a:prstClr>
            </a:outerShdw>
          </a:effectLs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lang="en-IN"/>
            </a:br>
            <a:br>
              <a:rPr dirty="0" sz="3600" lang="en-IN"/>
            </a:br>
            <a:br>
              <a:rPr dirty="0" sz="3600" lang="en-IN"/>
            </a:br>
            <a:r>
              <a:rPr dirty="0" sz="3600" lang="en-IN"/>
              <a:t>                 </a:t>
            </a:r>
            <a:r>
              <a:rPr dirty="0" sz="2800" lang="en-IN">
                <a:latin typeface="Times New Roman" panose="02020603050405020304" pitchFamily="18" charset="0"/>
                <a:cs typeface="Times New Roman" panose="02020603050405020304" pitchFamily="18" charset="0"/>
              </a:rPr>
              <a:t>Conditional formatting - Missing</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Filter - Remove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Formula – Performance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Pivot – Summary</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Graph – Data Visualization</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a:t>
            </a:r>
            <a:br>
              <a:rPr dirty="0" sz="3600" lang="en-IN"/>
            </a:br>
            <a:br>
              <a:rPr dirty="0" sz="3600" lang="en-IN"/>
            </a:br>
            <a:r>
              <a:rPr dirty="0" sz="3600" lang="en-IN"/>
              <a:t>                 </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p:push dir="u"/>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3" name="Title 1"/>
          <p:cNvSpPr>
            <a:spLocks noGrp="1"/>
          </p:cNvSpPr>
          <p:nvPr>
            <p:ph type="title"/>
          </p:nvPr>
        </p:nvSpPr>
        <p:spPr>
          <a:xfrm>
            <a:off x="755332" y="385444"/>
            <a:ext cx="10681335" cy="5355312"/>
          </a:xfrm>
          <a:effectLst>
            <a:outerShdw algn="ctr" blurRad="63500" rotWithShape="0" sx="102000" sy="102000">
              <a:prstClr val="black">
                <a:alpha val="40000"/>
              </a:prstClr>
            </a:outerShdw>
          </a:effectLst>
        </p:spPr>
        <p:txBody>
          <a:bodyPr/>
          <a:p>
            <a:r>
              <a:rPr dirty="0" lang="en-IN"/>
              <a:t>Dataset Description  </a:t>
            </a:r>
            <a:br>
              <a:rPr dirty="0" lang="en-IN"/>
            </a:br>
            <a:r>
              <a:rPr dirty="0" lang="en-IN"/>
              <a:t> </a:t>
            </a:r>
            <a:br>
              <a:rPr dirty="0" lang="en-IN"/>
            </a:br>
            <a:r>
              <a:rPr dirty="0" sz="2800" lang="en-IN">
                <a:latin typeface="Times New Roman" panose="02020603050405020304" pitchFamily="18" charset="0"/>
                <a:cs typeface="Times New Roman" panose="02020603050405020304" pitchFamily="18" charset="0"/>
              </a:rPr>
              <a:t> Employee = Edunet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27 -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9 - Features</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id - Number</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Name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Employee type - Text</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 Performance level - Text </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Gender - Male, Female</a:t>
            </a:r>
            <a:br>
              <a:rPr dirty="0" sz="2800" lang="en-IN">
                <a:latin typeface="Times New Roman" panose="02020603050405020304" pitchFamily="18" charset="0"/>
                <a:cs typeface="Times New Roman" panose="02020603050405020304" pitchFamily="18" charset="0"/>
              </a:rPr>
            </a:br>
            <a:r>
              <a:rPr dirty="0" sz="2800" lang="en-IN">
                <a:latin typeface="Times New Roman" panose="02020603050405020304" pitchFamily="18" charset="0"/>
                <a:cs typeface="Times New Roman" panose="02020603050405020304" pitchFamily="18" charset="0"/>
              </a:rPr>
              <a:t>Employee Rating – Number</a:t>
            </a:r>
            <a:endParaRPr dirty="0"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advTm="2000" p14:dur="100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dirty="0" sz="1100">
              <a:latin typeface="Trebuchet MS" panose="020B0603020202020204"/>
              <a:cs typeface="Trebuchet MS" panose="020B0603020202020204"/>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2186496"/>
          </a:xfrm>
          <a:prstGeom prst="rect"/>
          <a:effectLst>
            <a:outerShdw algn="ctr" blurRad="63500" rotWithShape="0" sx="102000" sy="102000">
              <a:prstClr val="black">
                <a:alpha val="40000"/>
              </a:prstClr>
            </a:outerShdw>
          </a:effectLs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IN" spc="20"/>
            </a:br>
            <a:br>
              <a:rPr dirty="0" sz="4250" lang="en-IN" spc="20"/>
            </a:br>
            <a:r>
              <a:rPr dirty="0" sz="2800" lang="en-IN" spc="20">
                <a:latin typeface="Times New Roman" panose="02020603050405020304" pitchFamily="18" charset="0"/>
                <a:cs typeface="Times New Roman" panose="02020603050405020304" pitchFamily="18" charset="0"/>
              </a:rPr>
              <a:t> Performance level = IFS ( Z8&gt;=5,”VERY HIGH”,Z8&gt;4,”HIGH“,Z8&gt;=3,”MED”,TRUE,”LOW”)</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dirty="0" sz="1100">
              <a:latin typeface="Trebuchet MS" panose="020B0603020202020204"/>
              <a:cs typeface="Trebuchet MS" panose="020B0603020202020204"/>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000" p14:dur="1000">
        <p:comb/>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Mahadevan</cp:lastModifiedBy>
  <dcterms:created xsi:type="dcterms:W3CDTF">2024-03-29T04:07:00Z</dcterms:created>
  <dcterms:modified xsi:type="dcterms:W3CDTF">2024-09-12T05:26:49Z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433564e1ca094627a867d26f1bd3a7dd</vt:lpwstr>
  </property>
  <property fmtid="{D5CDD505-2E9C-101B-9397-08002B2CF9AE}" pid="5" name="KSOProductBuildVer">
    <vt:lpwstr>1033-12.2.0.13472</vt:lpwstr>
  </property>
</Properties>
</file>