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 id="2147483872" r:id="rId2"/>
  </p:sldMasterIdLst>
  <p:sldIdLst>
    <p:sldId id="256" r:id="rId3"/>
    <p:sldId id="257" r:id="rId4"/>
    <p:sldId id="258" r:id="rId5"/>
    <p:sldId id="259" r:id="rId6"/>
    <p:sldId id="260" r:id="rId7"/>
    <p:sldId id="264" r:id="rId8"/>
    <p:sldId id="262" r:id="rId9"/>
    <p:sldId id="267" r:id="rId10"/>
    <p:sldId id="263" r:id="rId11"/>
    <p:sldId id="265" r:id="rId12"/>
    <p:sldId id="268"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野　弘之" initials="小野　弘之" lastIdx="2" clrIdx="0">
    <p:extLst>
      <p:ext uri="{19B8F6BF-5375-455C-9EA6-DF929625EA0E}">
        <p15:presenceInfo xmlns:p15="http://schemas.microsoft.com/office/powerpoint/2012/main" userId="S-1-5-21-1638332784-430935052-4111778487-312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Tree>
    <p:extLst>
      <p:ext uri="{BB962C8B-B14F-4D97-AF65-F5344CB8AC3E}">
        <p14:creationId xmlns:p14="http://schemas.microsoft.com/office/powerpoint/2010/main" val="308816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Tree>
    <p:extLst>
      <p:ext uri="{BB962C8B-B14F-4D97-AF65-F5344CB8AC3E}">
        <p14:creationId xmlns:p14="http://schemas.microsoft.com/office/powerpoint/2010/main" val="201367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Tree>
    <p:extLst>
      <p:ext uri="{BB962C8B-B14F-4D97-AF65-F5344CB8AC3E}">
        <p14:creationId xmlns:p14="http://schemas.microsoft.com/office/powerpoint/2010/main" val="1815843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Tree>
    <p:extLst>
      <p:ext uri="{BB962C8B-B14F-4D97-AF65-F5344CB8AC3E}">
        <p14:creationId xmlns:p14="http://schemas.microsoft.com/office/powerpoint/2010/main" val="3119587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Tree>
    <p:extLst>
      <p:ext uri="{BB962C8B-B14F-4D97-AF65-F5344CB8AC3E}">
        <p14:creationId xmlns:p14="http://schemas.microsoft.com/office/powerpoint/2010/main" val="2590205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Tree>
    <p:extLst>
      <p:ext uri="{BB962C8B-B14F-4D97-AF65-F5344CB8AC3E}">
        <p14:creationId xmlns:p14="http://schemas.microsoft.com/office/powerpoint/2010/main" val="1683568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Tree>
    <p:extLst>
      <p:ext uri="{BB962C8B-B14F-4D97-AF65-F5344CB8AC3E}">
        <p14:creationId xmlns:p14="http://schemas.microsoft.com/office/powerpoint/2010/main" val="2268004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Tree>
    <p:extLst>
      <p:ext uri="{BB962C8B-B14F-4D97-AF65-F5344CB8AC3E}">
        <p14:creationId xmlns:p14="http://schemas.microsoft.com/office/powerpoint/2010/main" val="2929852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Tree>
    <p:extLst>
      <p:ext uri="{BB962C8B-B14F-4D97-AF65-F5344CB8AC3E}">
        <p14:creationId xmlns:p14="http://schemas.microsoft.com/office/powerpoint/2010/main" val="29572130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Tree>
    <p:extLst>
      <p:ext uri="{BB962C8B-B14F-4D97-AF65-F5344CB8AC3E}">
        <p14:creationId xmlns:p14="http://schemas.microsoft.com/office/powerpoint/2010/main" val="30002760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Tree>
    <p:extLst>
      <p:ext uri="{BB962C8B-B14F-4D97-AF65-F5344CB8AC3E}">
        <p14:creationId xmlns:p14="http://schemas.microsoft.com/office/powerpoint/2010/main" val="266254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Tree>
    <p:extLst>
      <p:ext uri="{BB962C8B-B14F-4D97-AF65-F5344CB8AC3E}">
        <p14:creationId xmlns:p14="http://schemas.microsoft.com/office/powerpoint/2010/main" val="1359109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Tree>
    <p:extLst>
      <p:ext uri="{BB962C8B-B14F-4D97-AF65-F5344CB8AC3E}">
        <p14:creationId xmlns:p14="http://schemas.microsoft.com/office/powerpoint/2010/main" val="38943972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Tree>
    <p:extLst>
      <p:ext uri="{BB962C8B-B14F-4D97-AF65-F5344CB8AC3E}">
        <p14:creationId xmlns:p14="http://schemas.microsoft.com/office/powerpoint/2010/main" val="35651445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266386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Tree>
    <p:extLst>
      <p:ext uri="{BB962C8B-B14F-4D97-AF65-F5344CB8AC3E}">
        <p14:creationId xmlns:p14="http://schemas.microsoft.com/office/powerpoint/2010/main" val="31803889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6793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Tree>
    <p:extLst>
      <p:ext uri="{BB962C8B-B14F-4D97-AF65-F5344CB8AC3E}">
        <p14:creationId xmlns:p14="http://schemas.microsoft.com/office/powerpoint/2010/main" val="4898356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Tree>
    <p:extLst>
      <p:ext uri="{BB962C8B-B14F-4D97-AF65-F5344CB8AC3E}">
        <p14:creationId xmlns:p14="http://schemas.microsoft.com/office/powerpoint/2010/main" val="33807063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Tree>
    <p:extLst>
      <p:ext uri="{BB962C8B-B14F-4D97-AF65-F5344CB8AC3E}">
        <p14:creationId xmlns:p14="http://schemas.microsoft.com/office/powerpoint/2010/main" val="98071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Tree>
    <p:extLst>
      <p:ext uri="{BB962C8B-B14F-4D97-AF65-F5344CB8AC3E}">
        <p14:creationId xmlns:p14="http://schemas.microsoft.com/office/powerpoint/2010/main" val="266569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Tree>
    <p:extLst>
      <p:ext uri="{BB962C8B-B14F-4D97-AF65-F5344CB8AC3E}">
        <p14:creationId xmlns:p14="http://schemas.microsoft.com/office/powerpoint/2010/main" val="1180646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995777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1060182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Tree>
    <p:extLst>
      <p:ext uri="{BB962C8B-B14F-4D97-AF65-F5344CB8AC3E}">
        <p14:creationId xmlns:p14="http://schemas.microsoft.com/office/powerpoint/2010/main" val="3928519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Tree>
    <p:extLst>
      <p:ext uri="{BB962C8B-B14F-4D97-AF65-F5344CB8AC3E}">
        <p14:creationId xmlns:p14="http://schemas.microsoft.com/office/powerpoint/2010/main" val="1625251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CC73565-D4FD-4D59-BAB9-16D7F2F0F484}" type="datetimeFigureOut">
              <a:rPr kumimoji="1" lang="ja-JP" altLang="en-US" smtClean="0"/>
              <a:t>2021/12/17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660DB91-7865-4FE2-A7B5-0F356C68AF37}" type="slidenum">
              <a:rPr kumimoji="1" lang="ja-JP" altLang="en-US" smtClean="0"/>
              <a:t>‹#›</a:t>
            </a:fld>
            <a:endParaRPr kumimoji="1" lang="ja-JP" altLang="en-US"/>
          </a:p>
        </p:txBody>
      </p:sp>
    </p:spTree>
    <p:extLst>
      <p:ext uri="{BB962C8B-B14F-4D97-AF65-F5344CB8AC3E}">
        <p14:creationId xmlns:p14="http://schemas.microsoft.com/office/powerpoint/2010/main" val="173324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FCC73565-D4FD-4D59-BAB9-16D7F2F0F484}" type="datetimeFigureOut">
              <a:rPr kumimoji="1" lang="ja-JP" altLang="en-US" smtClean="0"/>
              <a:t>2021/12/17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660DB91-7865-4FE2-A7B5-0F356C68AF37}" type="slidenum">
              <a:rPr kumimoji="1" lang="ja-JP" altLang="en-US" smtClean="0"/>
              <a:t>‹#›</a:t>
            </a:fld>
            <a:endParaRPr kumimoji="1" lang="ja-JP" altLang="en-US"/>
          </a:p>
        </p:txBody>
      </p:sp>
    </p:spTree>
    <p:extLst>
      <p:ext uri="{BB962C8B-B14F-4D97-AF65-F5344CB8AC3E}">
        <p14:creationId xmlns:p14="http://schemas.microsoft.com/office/powerpoint/2010/main" val="1532706353"/>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C73565-D4FD-4D59-BAB9-16D7F2F0F484}" type="datetimeFigureOut">
              <a:rPr kumimoji="1" lang="ja-JP" altLang="en-US" smtClean="0"/>
              <a:t>2021/12/17</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660DB91-7865-4FE2-A7B5-0F356C68AF37}" type="slidenum">
              <a:rPr kumimoji="1" lang="ja-JP" altLang="en-US" smtClean="0"/>
              <a:t>‹#›</a:t>
            </a:fld>
            <a:endParaRPr kumimoji="1" lang="ja-JP" altLang="en-US"/>
          </a:p>
        </p:txBody>
      </p:sp>
    </p:spTree>
    <p:extLst>
      <p:ext uri="{BB962C8B-B14F-4D97-AF65-F5344CB8AC3E}">
        <p14:creationId xmlns:p14="http://schemas.microsoft.com/office/powerpoint/2010/main" val="534270874"/>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A248B9-B8B0-42E8-BD94-75A3BF8C40CD}"/>
              </a:ext>
            </a:extLst>
          </p:cNvPr>
          <p:cNvSpPr>
            <a:spLocks noGrp="1"/>
          </p:cNvSpPr>
          <p:nvPr>
            <p:ph type="ctrTitle"/>
          </p:nvPr>
        </p:nvSpPr>
        <p:spPr>
          <a:xfrm>
            <a:off x="-520516" y="284186"/>
            <a:ext cx="7766936" cy="1646302"/>
          </a:xfrm>
        </p:spPr>
        <p:txBody>
          <a:bodyPr/>
          <a:lstStyle/>
          <a:p>
            <a:r>
              <a:rPr kumimoji="1" lang="en-US" altLang="ja-JP" dirty="0"/>
              <a:t>SD2A</a:t>
            </a:r>
            <a:r>
              <a:rPr kumimoji="1" lang="ja-JP" altLang="en-US" dirty="0"/>
              <a:t>　</a:t>
            </a:r>
            <a:r>
              <a:rPr kumimoji="1" lang="en-US" altLang="ja-JP" dirty="0"/>
              <a:t>2</a:t>
            </a:r>
            <a:r>
              <a:rPr kumimoji="1" lang="ja-JP" altLang="en-US" dirty="0"/>
              <a:t>班　</a:t>
            </a:r>
            <a:r>
              <a:rPr kumimoji="1" lang="en-US" altLang="ja-JP" dirty="0" err="1"/>
              <a:t>Asony</a:t>
            </a:r>
            <a:endParaRPr kumimoji="1" lang="ja-JP" altLang="en-US" dirty="0"/>
          </a:p>
        </p:txBody>
      </p:sp>
      <p:sp>
        <p:nvSpPr>
          <p:cNvPr id="3" name="字幕 2">
            <a:extLst>
              <a:ext uri="{FF2B5EF4-FFF2-40B4-BE49-F238E27FC236}">
                <a16:creationId xmlns:a16="http://schemas.microsoft.com/office/drawing/2014/main" id="{DCF05D07-2116-4DB2-BDF3-129ACEF4B478}"/>
              </a:ext>
            </a:extLst>
          </p:cNvPr>
          <p:cNvSpPr>
            <a:spLocks noGrp="1"/>
          </p:cNvSpPr>
          <p:nvPr>
            <p:ph type="subTitle" idx="1"/>
          </p:nvPr>
        </p:nvSpPr>
        <p:spPr>
          <a:xfrm>
            <a:off x="1759236" y="3824233"/>
            <a:ext cx="8673427" cy="1322587"/>
          </a:xfrm>
        </p:spPr>
        <p:txBody>
          <a:bodyPr>
            <a:noAutofit/>
          </a:bodyPr>
          <a:lstStyle/>
          <a:p>
            <a:r>
              <a:rPr kumimoji="1" lang="ja-JP" altLang="en-US" sz="2400" dirty="0"/>
              <a:t>リーダー　小野弘之</a:t>
            </a:r>
            <a:endParaRPr kumimoji="1" lang="en-US" altLang="ja-JP" sz="2400" dirty="0"/>
          </a:p>
          <a:p>
            <a:r>
              <a:rPr lang="ja-JP" altLang="en-US" sz="2400" dirty="0"/>
              <a:t>副リーダー　松石泰紀</a:t>
            </a:r>
            <a:endParaRPr lang="en-US" altLang="ja-JP" sz="2400" dirty="0"/>
          </a:p>
          <a:p>
            <a:r>
              <a:rPr kumimoji="1" lang="ja-JP" altLang="en-US" sz="2400" dirty="0"/>
              <a:t>メンバー　上山大輝　橋田武蔵　冨田悠人　山下</a:t>
            </a:r>
            <a:r>
              <a:rPr lang="ja-JP" altLang="en-US" sz="2400" dirty="0"/>
              <a:t>秀斗</a:t>
            </a:r>
          </a:p>
          <a:p>
            <a:endParaRPr kumimoji="1" lang="ja-JP" altLang="en-US" sz="2400" dirty="0"/>
          </a:p>
        </p:txBody>
      </p:sp>
    </p:spTree>
    <p:extLst>
      <p:ext uri="{BB962C8B-B14F-4D97-AF65-F5344CB8AC3E}">
        <p14:creationId xmlns:p14="http://schemas.microsoft.com/office/powerpoint/2010/main" val="416150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0BEF9B-60D0-4A6B-A35F-9D44B6A1E49A}"/>
              </a:ext>
            </a:extLst>
          </p:cNvPr>
          <p:cNvSpPr>
            <a:spLocks noGrp="1"/>
          </p:cNvSpPr>
          <p:nvPr>
            <p:ph type="title"/>
          </p:nvPr>
        </p:nvSpPr>
        <p:spPr/>
        <p:txBody>
          <a:bodyPr/>
          <a:lstStyle/>
          <a:p>
            <a:r>
              <a:rPr kumimoji="1" lang="ja-JP" altLang="en-US" dirty="0"/>
              <a:t>個人の感想</a:t>
            </a:r>
          </a:p>
        </p:txBody>
      </p:sp>
      <p:sp>
        <p:nvSpPr>
          <p:cNvPr id="3" name="コンテンツ プレースホルダー 2">
            <a:extLst>
              <a:ext uri="{FF2B5EF4-FFF2-40B4-BE49-F238E27FC236}">
                <a16:creationId xmlns:a16="http://schemas.microsoft.com/office/drawing/2014/main" id="{0FBE9646-FF40-4809-AA33-28361CB5BE40}"/>
              </a:ext>
            </a:extLst>
          </p:cNvPr>
          <p:cNvSpPr>
            <a:spLocks noGrp="1"/>
          </p:cNvSpPr>
          <p:nvPr>
            <p:ph idx="1"/>
          </p:nvPr>
        </p:nvSpPr>
        <p:spPr>
          <a:xfrm>
            <a:off x="677334" y="2357906"/>
            <a:ext cx="10515600" cy="5814377"/>
          </a:xfrm>
        </p:spPr>
        <p:txBody>
          <a:bodyPr>
            <a:normAutofit/>
          </a:bodyPr>
          <a:lstStyle/>
          <a:p>
            <a:pPr marL="0" indent="0">
              <a:buNone/>
            </a:pPr>
            <a:r>
              <a:rPr kumimoji="1" lang="ja-JP" altLang="en-US" sz="2000" dirty="0"/>
              <a:t>・冨田</a:t>
            </a:r>
            <a:r>
              <a:rPr lang="en-US" altLang="ja-JP" sz="2000" dirty="0"/>
              <a:t>:</a:t>
            </a:r>
            <a:r>
              <a:rPr lang="ja-JP" altLang="en-US" sz="2000" dirty="0"/>
              <a:t>今回の</a:t>
            </a:r>
            <a:r>
              <a:rPr lang="en-US" altLang="ja-JP" sz="2000" dirty="0"/>
              <a:t>EC</a:t>
            </a:r>
            <a:r>
              <a:rPr lang="ja-JP" altLang="en-US" sz="2000" dirty="0"/>
              <a:t>サイトの開発で自分の知識不足を実感しました。</a:t>
            </a:r>
          </a:p>
          <a:p>
            <a:pPr marL="0" indent="0">
              <a:buNone/>
            </a:pPr>
            <a:r>
              <a:rPr lang="en-US" altLang="ja-JP" sz="2000" dirty="0"/>
              <a:t>PHP</a:t>
            </a:r>
            <a:r>
              <a:rPr lang="ja-JP" altLang="en-US" sz="2000" dirty="0"/>
              <a:t>は友人のサポートをもらいながら作成することがありました。</a:t>
            </a:r>
          </a:p>
          <a:p>
            <a:pPr marL="0" indent="0">
              <a:buNone/>
            </a:pPr>
            <a:r>
              <a:rPr lang="ja-JP" altLang="en-US" sz="2000" dirty="0"/>
              <a:t>このことからこれらからの学習に励んで次があるならそれまでに</a:t>
            </a:r>
          </a:p>
          <a:p>
            <a:pPr marL="0" indent="0">
              <a:buNone/>
            </a:pPr>
            <a:r>
              <a:rPr lang="ja-JP" altLang="en-US" sz="2000" dirty="0"/>
              <a:t>知識をつけておきたいです。</a:t>
            </a:r>
          </a:p>
          <a:p>
            <a:pPr marL="0" indent="0">
              <a:buNone/>
            </a:pPr>
            <a:endParaRPr kumimoji="1" lang="en-US" altLang="ja-JP" sz="2000" dirty="0"/>
          </a:p>
          <a:p>
            <a:pPr marL="0" indent="0">
              <a:buNone/>
            </a:pPr>
            <a:r>
              <a:rPr kumimoji="1" lang="ja-JP" altLang="en-US" sz="2000" dirty="0"/>
              <a:t>・上山：</a:t>
            </a:r>
            <a:r>
              <a:rPr lang="en-US" altLang="ja-JP" sz="2000" dirty="0"/>
              <a:t>EC</a:t>
            </a:r>
            <a:r>
              <a:rPr lang="ja-JP" altLang="en-US" sz="2000" dirty="0"/>
              <a:t>サイトを作成するにあたり、大まかなデザインを決め、</a:t>
            </a:r>
            <a:br>
              <a:rPr lang="ja-JP" altLang="en-US" sz="2000" dirty="0"/>
            </a:br>
            <a:r>
              <a:rPr lang="ja-JP" altLang="en-US" sz="2000" dirty="0"/>
              <a:t>外見だけのページと作成したページごとの</a:t>
            </a:r>
            <a:r>
              <a:rPr lang="en-US" altLang="ja-JP" sz="2000" dirty="0"/>
              <a:t>CSS</a:t>
            </a:r>
            <a:r>
              <a:rPr lang="ja-JP" altLang="en-US" sz="2000" dirty="0"/>
              <a:t>を作成した。</a:t>
            </a:r>
            <a:br>
              <a:rPr lang="ja-JP" altLang="en-US" sz="2000" dirty="0"/>
            </a:br>
            <a:r>
              <a:rPr lang="ja-JP" altLang="en-US" sz="2000" dirty="0"/>
              <a:t>そして、</a:t>
            </a:r>
            <a:r>
              <a:rPr lang="en-US" altLang="ja-JP" sz="2000" dirty="0"/>
              <a:t>DB</a:t>
            </a:r>
            <a:r>
              <a:rPr lang="ja-JP" altLang="en-US" sz="2000" dirty="0"/>
              <a:t>と照らし合わせながらお気に入り機能を実装した。</a:t>
            </a:r>
            <a:endParaRPr kumimoji="1" lang="en-US" altLang="ja-JP" sz="2000" dirty="0"/>
          </a:p>
          <a:p>
            <a:endParaRPr lang="en-US" altLang="ja-JP" dirty="0"/>
          </a:p>
          <a:p>
            <a:endParaRPr kumimoji="1" lang="ja-JP" altLang="en-US" dirty="0"/>
          </a:p>
        </p:txBody>
      </p:sp>
    </p:spTree>
    <p:extLst>
      <p:ext uri="{BB962C8B-B14F-4D97-AF65-F5344CB8AC3E}">
        <p14:creationId xmlns:p14="http://schemas.microsoft.com/office/powerpoint/2010/main" val="2825942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E20245-32B6-4CEA-AEFD-C5CA363F6F7A}"/>
              </a:ext>
            </a:extLst>
          </p:cNvPr>
          <p:cNvSpPr>
            <a:spLocks noGrp="1"/>
          </p:cNvSpPr>
          <p:nvPr>
            <p:ph type="title"/>
          </p:nvPr>
        </p:nvSpPr>
        <p:spPr>
          <a:xfrm>
            <a:off x="838200" y="357808"/>
            <a:ext cx="10515600" cy="1325562"/>
          </a:xfrm>
        </p:spPr>
        <p:txBody>
          <a:bodyPr/>
          <a:lstStyle/>
          <a:p>
            <a:r>
              <a:rPr kumimoji="1" lang="ja-JP" altLang="en-US" dirty="0"/>
              <a:t>個人の感想</a:t>
            </a:r>
          </a:p>
        </p:txBody>
      </p:sp>
      <p:sp>
        <p:nvSpPr>
          <p:cNvPr id="3" name="コンテンツ プレースホルダー 2">
            <a:extLst>
              <a:ext uri="{FF2B5EF4-FFF2-40B4-BE49-F238E27FC236}">
                <a16:creationId xmlns:a16="http://schemas.microsoft.com/office/drawing/2014/main" id="{18EF28FE-1791-4DD8-A70A-A2B4D348DBE8}"/>
              </a:ext>
            </a:extLst>
          </p:cNvPr>
          <p:cNvSpPr>
            <a:spLocks noGrp="1"/>
          </p:cNvSpPr>
          <p:nvPr>
            <p:ph idx="1"/>
          </p:nvPr>
        </p:nvSpPr>
        <p:spPr>
          <a:xfrm>
            <a:off x="838200" y="1558131"/>
            <a:ext cx="10515600" cy="5604669"/>
          </a:xfrm>
        </p:spPr>
        <p:txBody>
          <a:bodyPr>
            <a:normAutofit/>
          </a:bodyPr>
          <a:lstStyle/>
          <a:p>
            <a:pPr marL="0" indent="0">
              <a:buNone/>
            </a:pPr>
            <a:r>
              <a:rPr kumimoji="1" lang="ja-JP" altLang="en-US" sz="2000" dirty="0"/>
              <a:t>・山下：</a:t>
            </a:r>
            <a:r>
              <a:rPr lang="ja-JP" altLang="en-US" sz="2000" dirty="0"/>
              <a:t>今回の開発演習を通して、自分で考える力、調べる力、応用する力を学ぶことが出来ました。いつもの授業では学ぶことの出来ないことを経験でき、この開発演習で培ったことを次に活かし、よりチームに貢献できるようになりたいです。自分に今足りてない部分も分かったのでより精進したいです。</a:t>
            </a:r>
            <a:endParaRPr lang="en-US" altLang="ja-JP" sz="2000" dirty="0"/>
          </a:p>
          <a:p>
            <a:pPr marL="0" indent="0">
              <a:buNone/>
            </a:pPr>
            <a:endParaRPr lang="en-US" altLang="ja-JP" sz="2000" dirty="0"/>
          </a:p>
          <a:p>
            <a:pPr marL="0" indent="0">
              <a:buNone/>
            </a:pPr>
            <a:r>
              <a:rPr lang="ja-JP" altLang="en-US" sz="2000" dirty="0"/>
              <a:t>・橋田：最初は</a:t>
            </a:r>
            <a:r>
              <a:rPr lang="en-US" altLang="ja-JP" sz="2000" dirty="0" err="1"/>
              <a:t>figma</a:t>
            </a:r>
            <a:r>
              <a:rPr lang="ja-JP" altLang="en-US" sz="2000" dirty="0"/>
              <a:t>などの設計図的なものはあまり必要でないかなと個人的には感じていたが、</a:t>
            </a:r>
            <a:br>
              <a:rPr lang="ja-JP" altLang="en-US" sz="2000" dirty="0"/>
            </a:br>
            <a:r>
              <a:rPr lang="ja-JP" altLang="en-US" sz="2000" dirty="0"/>
              <a:t>実際にコーディング作業に入ると</a:t>
            </a:r>
            <a:r>
              <a:rPr lang="en-US" altLang="ja-JP" sz="2000" dirty="0"/>
              <a:t>CSS</a:t>
            </a:r>
            <a:r>
              <a:rPr lang="ja-JP" altLang="en-US" sz="2000" dirty="0"/>
              <a:t>などのデザインがうまくできずにもっと</a:t>
            </a:r>
            <a:r>
              <a:rPr lang="en-US" altLang="ja-JP" sz="2000" dirty="0" err="1"/>
              <a:t>figma</a:t>
            </a:r>
            <a:r>
              <a:rPr lang="ja-JP" altLang="en-US" sz="2000" dirty="0"/>
              <a:t>を丁寧にやっていればよかったと思った。</a:t>
            </a:r>
            <a:br>
              <a:rPr lang="ja-JP" altLang="en-US" sz="2000" dirty="0"/>
            </a:br>
            <a:r>
              <a:rPr lang="ja-JP" altLang="en-US" sz="2000" dirty="0"/>
              <a:t>この失敗を教訓に来年の開発では設計図からしっかりとやっていきたいと思う。</a:t>
            </a:r>
            <a:br>
              <a:rPr lang="ja-JP" altLang="en-US" sz="2000" dirty="0"/>
            </a:br>
            <a:r>
              <a:rPr lang="ja-JP" altLang="en-US" sz="2000" dirty="0"/>
              <a:t>コーディング作業はやっぱり</a:t>
            </a:r>
            <a:r>
              <a:rPr lang="ja-JP" altLang="en-US" sz="2000" dirty="0" err="1"/>
              <a:t>難しいかったけど</a:t>
            </a:r>
            <a:r>
              <a:rPr lang="ja-JP" altLang="en-US" sz="2000" dirty="0"/>
              <a:t>、楽しく、そして勉強になった。</a:t>
            </a:r>
            <a:br>
              <a:rPr lang="ja-JP" altLang="en-US" sz="2000" dirty="0"/>
            </a:br>
            <a:r>
              <a:rPr lang="ja-JP" altLang="en-US" sz="2000" dirty="0"/>
              <a:t>チーム内のコミュニケーションでは、少し不十分なところもあったが大体はできていたほうだと思う</a:t>
            </a:r>
            <a:endParaRPr lang="en-US" altLang="ja-JP" sz="2000" dirty="0"/>
          </a:p>
          <a:p>
            <a:endParaRPr kumimoji="1" lang="ja-JP" altLang="en-US" dirty="0"/>
          </a:p>
        </p:txBody>
      </p:sp>
    </p:spTree>
    <p:extLst>
      <p:ext uri="{BB962C8B-B14F-4D97-AF65-F5344CB8AC3E}">
        <p14:creationId xmlns:p14="http://schemas.microsoft.com/office/powerpoint/2010/main" val="3792071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92E317-8A6D-47CF-9577-F795B079336A}"/>
              </a:ext>
            </a:extLst>
          </p:cNvPr>
          <p:cNvSpPr>
            <a:spLocks noGrp="1"/>
          </p:cNvSpPr>
          <p:nvPr>
            <p:ph type="title"/>
          </p:nvPr>
        </p:nvSpPr>
        <p:spPr/>
        <p:txBody>
          <a:bodyPr/>
          <a:lstStyle/>
          <a:p>
            <a:r>
              <a:rPr kumimoji="1" lang="ja-JP" altLang="en-US" dirty="0"/>
              <a:t>グループ感想</a:t>
            </a:r>
          </a:p>
        </p:txBody>
      </p:sp>
      <p:sp>
        <p:nvSpPr>
          <p:cNvPr id="3" name="コンテンツ プレースホルダー 2">
            <a:extLst>
              <a:ext uri="{FF2B5EF4-FFF2-40B4-BE49-F238E27FC236}">
                <a16:creationId xmlns:a16="http://schemas.microsoft.com/office/drawing/2014/main" id="{78F5AEB6-648C-4764-8BA5-9948D877C417}"/>
              </a:ext>
            </a:extLst>
          </p:cNvPr>
          <p:cNvSpPr>
            <a:spLocks noGrp="1"/>
          </p:cNvSpPr>
          <p:nvPr>
            <p:ph idx="1"/>
          </p:nvPr>
        </p:nvSpPr>
        <p:spPr/>
        <p:txBody>
          <a:bodyPr>
            <a:normAutofit fontScale="92500" lnSpcReduction="20000"/>
          </a:bodyPr>
          <a:lstStyle/>
          <a:p>
            <a:r>
              <a:rPr lang="ja-JP" altLang="en-US" sz="3000" dirty="0"/>
              <a:t>仕事の割り振りをうまくすることができた</a:t>
            </a:r>
            <a:endParaRPr lang="en-US" altLang="ja-JP" sz="3000" dirty="0"/>
          </a:p>
          <a:p>
            <a:endParaRPr lang="en-US" altLang="ja-JP" sz="3000" dirty="0"/>
          </a:p>
          <a:p>
            <a:r>
              <a:rPr kumimoji="1" lang="ja-JP" altLang="en-US" sz="3000" dirty="0"/>
              <a:t>それぞれが得意な分野を担当し、効率よく作業ができた</a:t>
            </a:r>
            <a:endParaRPr kumimoji="1" lang="en-US" altLang="ja-JP" sz="3000" dirty="0"/>
          </a:p>
          <a:p>
            <a:endParaRPr lang="en-US" altLang="ja-JP" sz="3000" dirty="0"/>
          </a:p>
          <a:p>
            <a:r>
              <a:rPr kumimoji="1" lang="ja-JP" altLang="en-US" sz="3000" dirty="0"/>
              <a:t>ペルソナに対しての意識が足りなかった</a:t>
            </a:r>
            <a:endParaRPr kumimoji="1" lang="en-US" altLang="ja-JP" sz="3000" dirty="0"/>
          </a:p>
          <a:p>
            <a:endParaRPr lang="en-US" altLang="ja-JP" sz="3000" dirty="0"/>
          </a:p>
          <a:p>
            <a:r>
              <a:rPr lang="ja-JP" altLang="en-US" sz="3000"/>
              <a:t>情報共有</a:t>
            </a:r>
            <a:r>
              <a:rPr lang="ja-JP" altLang="en-US" sz="3000" dirty="0"/>
              <a:t>がうまくいかなかった</a:t>
            </a:r>
            <a:endParaRPr lang="en-US" altLang="ja-JP" dirty="0"/>
          </a:p>
          <a:p>
            <a:endParaRPr kumimoji="1" lang="en-US" altLang="ja-JP" dirty="0"/>
          </a:p>
        </p:txBody>
      </p:sp>
    </p:spTree>
    <p:extLst>
      <p:ext uri="{BB962C8B-B14F-4D97-AF65-F5344CB8AC3E}">
        <p14:creationId xmlns:p14="http://schemas.microsoft.com/office/powerpoint/2010/main" val="4139129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41209D-C8E9-4E1F-84E1-959A4ABEB097}"/>
              </a:ext>
            </a:extLst>
          </p:cNvPr>
          <p:cNvSpPr>
            <a:spLocks noGrp="1"/>
          </p:cNvSpPr>
          <p:nvPr>
            <p:ph type="title"/>
          </p:nvPr>
        </p:nvSpPr>
        <p:spPr/>
        <p:txBody>
          <a:bodyPr/>
          <a:lstStyle/>
          <a:p>
            <a:r>
              <a:rPr lang="en-US" altLang="ja-JP" cap="all" dirty="0"/>
              <a:t>1.</a:t>
            </a:r>
            <a:r>
              <a:rPr lang="ja-JP" altLang="ja-JP" cap="all" dirty="0"/>
              <a:t>開発経緯</a:t>
            </a:r>
            <a:endParaRPr kumimoji="1" lang="ja-JP" altLang="en-US" dirty="0"/>
          </a:p>
        </p:txBody>
      </p:sp>
      <p:sp>
        <p:nvSpPr>
          <p:cNvPr id="3" name="コンテンツ プレースホルダー 2">
            <a:extLst>
              <a:ext uri="{FF2B5EF4-FFF2-40B4-BE49-F238E27FC236}">
                <a16:creationId xmlns:a16="http://schemas.microsoft.com/office/drawing/2014/main" id="{7ED73358-875B-4109-8E17-960AC1DC93FB}"/>
              </a:ext>
            </a:extLst>
          </p:cNvPr>
          <p:cNvSpPr>
            <a:spLocks noGrp="1"/>
          </p:cNvSpPr>
          <p:nvPr>
            <p:ph idx="1"/>
          </p:nvPr>
        </p:nvSpPr>
        <p:spPr/>
        <p:txBody>
          <a:bodyPr>
            <a:normAutofit lnSpcReduction="10000"/>
          </a:bodyPr>
          <a:lstStyle/>
          <a:p>
            <a:r>
              <a:rPr kumimoji="1" lang="ja-JP" altLang="en-US" sz="3200" dirty="0"/>
              <a:t>ペルソナ：ネットに触れたことの</a:t>
            </a:r>
            <a:r>
              <a:rPr kumimoji="1" lang="ja-JP" altLang="en-US" sz="3200" dirty="0" err="1"/>
              <a:t>ない</a:t>
            </a:r>
            <a:r>
              <a:rPr lang="ja-JP" altLang="en-US" sz="3200" dirty="0" err="1"/>
              <a:t>の</a:t>
            </a:r>
            <a:r>
              <a:rPr lang="ja-JP" altLang="en-US" sz="3200" dirty="0"/>
              <a:t>子供</a:t>
            </a:r>
            <a:endParaRPr lang="en-US" altLang="ja-JP" sz="3200" dirty="0"/>
          </a:p>
          <a:p>
            <a:endParaRPr kumimoji="1" lang="en-US" altLang="ja-JP" sz="3200" dirty="0"/>
          </a:p>
          <a:p>
            <a:r>
              <a:rPr lang="ja-JP" altLang="en-US" sz="3200" dirty="0"/>
              <a:t>売るもの：ゲームおよびその他周辺機器</a:t>
            </a:r>
            <a:endParaRPr lang="en-US" altLang="ja-JP" sz="3200" dirty="0"/>
          </a:p>
          <a:p>
            <a:endParaRPr lang="en-US" altLang="ja-JP" sz="3200" dirty="0"/>
          </a:p>
          <a:p>
            <a:r>
              <a:rPr kumimoji="1" lang="ja-JP" altLang="en-US" sz="3200" dirty="0"/>
              <a:t>どんなサイトにしたいか：画像をメインにした見やすいサイト</a:t>
            </a:r>
          </a:p>
        </p:txBody>
      </p:sp>
    </p:spTree>
    <p:extLst>
      <p:ext uri="{BB962C8B-B14F-4D97-AF65-F5344CB8AC3E}">
        <p14:creationId xmlns:p14="http://schemas.microsoft.com/office/powerpoint/2010/main" val="235260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4C9014-A229-4132-923E-CD5A005F5432}"/>
              </a:ext>
            </a:extLst>
          </p:cNvPr>
          <p:cNvSpPr>
            <a:spLocks noGrp="1"/>
          </p:cNvSpPr>
          <p:nvPr>
            <p:ph type="title"/>
          </p:nvPr>
        </p:nvSpPr>
        <p:spPr>
          <a:xfrm>
            <a:off x="934949" y="524615"/>
            <a:ext cx="9601196" cy="1303867"/>
          </a:xfrm>
        </p:spPr>
        <p:txBody>
          <a:bodyPr/>
          <a:lstStyle/>
          <a:p>
            <a:r>
              <a:rPr kumimoji="1" lang="ja-JP" altLang="en-US" dirty="0"/>
              <a:t>２．</a:t>
            </a:r>
            <a:r>
              <a:rPr lang="ja-JP" altLang="en-US" dirty="0"/>
              <a:t>デモ</a:t>
            </a:r>
            <a:r>
              <a:rPr kumimoji="1" lang="ja-JP" altLang="en-US" dirty="0"/>
              <a:t>映像</a:t>
            </a:r>
          </a:p>
        </p:txBody>
      </p:sp>
      <p:pic>
        <p:nvPicPr>
          <p:cNvPr id="1028" name="Picture 4" descr="Image">
            <a:extLst>
              <a:ext uri="{FF2B5EF4-FFF2-40B4-BE49-F238E27FC236}">
                <a16:creationId xmlns:a16="http://schemas.microsoft.com/office/drawing/2014/main" id="{7F0D2BFC-6AC9-499D-BDF6-A3573AA0F0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5855" y="1828482"/>
            <a:ext cx="2014669"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a:extLst>
              <a:ext uri="{FF2B5EF4-FFF2-40B4-BE49-F238E27FC236}">
                <a16:creationId xmlns:a16="http://schemas.microsoft.com/office/drawing/2014/main" id="{A3F3361E-6883-4194-A924-4AEE69EB2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6478" y="1691322"/>
            <a:ext cx="2078008" cy="4488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969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F65D1-F177-4B7B-B97C-D62659606BB0}"/>
              </a:ext>
            </a:extLst>
          </p:cNvPr>
          <p:cNvSpPr>
            <a:spLocks noGrp="1"/>
          </p:cNvSpPr>
          <p:nvPr>
            <p:ph type="title"/>
          </p:nvPr>
        </p:nvSpPr>
        <p:spPr/>
        <p:txBody>
          <a:bodyPr/>
          <a:lstStyle/>
          <a:p>
            <a:r>
              <a:rPr kumimoji="1" lang="ja-JP" altLang="en-US" dirty="0"/>
              <a:t>開発環境</a:t>
            </a:r>
          </a:p>
        </p:txBody>
      </p:sp>
      <p:sp>
        <p:nvSpPr>
          <p:cNvPr id="5" name="AutoShape 4" descr="data:image/jpg;base64,%20/9j/4AAQSkZJRgABAQEAYABgAAD/2wBDAAUDBAQEAwUEBAQFBQUGBwwIBwcHBw8LCwkMEQ8SEhEPERETFhwXExQaFRERGCEYGh0dHx8fExciJCIeJBweHx7/2wBDAQUFBQcGBw4ICA4eFBEUHh4eHh4eHh4eHh4eHh4eHh4eHh4eHh4eHh4eHh4eHh4eHh4eHh4eHh4eHh4eHh4eHh7/wAARCAAyAG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56ooorUAooooAKKvaLpk2q3ZtoJIkYIWy5xnHpVqz8P3r3zQXUbQJGfnY9/8Ad9a6aWDr1UnCLabscVfMMNQco1JpOKu11sZG1tu/aducZxxmkr1/4fx6XJJfaSsMM0SRL5kTKGXqeue9eb+M7S3sfFepWlpGIoIpsIgPCjAOP1rrx2WPC0o1OdNN2+ZwZbnSx1edH2bi0rq/Vaf5mRRRRXlnuBRRRQAUUUUAFFFFAF3RVjOoI8lz9nCfMGBwSR2B7V2NprNhrXmWEkjxy4IRwdpb3U+vtXA0oJVgykgg5BHUV6mBzSWEjyRimm9fP/I8XMslp4+XtJSakl7vk/1PUvhnpM+k6tqIdxJE8S+XIO/zHgj1riPHxz4z1U/9N/8A2UVe0rxtqGn2bosEctywCiZzwB6kdzXOX11PfXkt5dP5k0rbnbGMmurMsXhJYWFDDX0d9el76fj/AME5MpwONhjamJxVrtcunW1tfw8vQgooorwT6UKKKKACiiigDa8MW+kXP2oapIsXkILlCZNvmqmd8I/2mBGO+R71sHw1otz5TQazbRNJjKm4jVR80YbG49ArO2SckrjHrxtFAHV6zomiabosc0Wow3t3K0JKJcKSqktuwR0BG3qOCKu3/h/QLhpVtbu3tJy4Mca3ke1EKZCPudsvkHLBtvTgZxXD0UAd0nhzwwtiYn1qDzHmQLdNOhGwnDbUDZGM8luuM9Ky4NM02HUbyGL7PeTJbRyQW1zdqqeYxG9GkRlVioJ6MM/hiuZooA7fSPDfh17yyku9VRo2eJpYRdRKHQmPewYn5VXe4Kn5jsJHtheJtN03To7E6fqP21p4RJKRt2qSAcDByOSRg8/L74GLRQAUUUUAFFFFABRRRQAUUUUAFFFFABRRRQAUUUUAf//Z">
            <a:extLst>
              <a:ext uri="{FF2B5EF4-FFF2-40B4-BE49-F238E27FC236}">
                <a16:creationId xmlns:a16="http://schemas.microsoft.com/office/drawing/2014/main" id="{346C85BF-9380-4D36-8C51-D73040D3A964}"/>
              </a:ext>
            </a:extLst>
          </p:cNvPr>
          <p:cNvSpPr>
            <a:spLocks noGrp="1" noChangeAspect="1" noChangeArrowheads="1"/>
          </p:cNvSpPr>
          <p:nvPr>
            <p:ph idx="1"/>
          </p:nvPr>
        </p:nvSpPr>
        <p:spPr bwMode="auto">
          <a:xfrm>
            <a:off x="1295401" y="2556932"/>
            <a:ext cx="2636519" cy="33189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r>
              <a:rPr kumimoji="1" lang="en-US" altLang="ja-JP" sz="3200" dirty="0"/>
              <a:t>MySQL</a:t>
            </a:r>
          </a:p>
          <a:p>
            <a:r>
              <a:rPr lang="en-US" altLang="ja-JP" sz="3200" dirty="0"/>
              <a:t>HTML</a:t>
            </a:r>
            <a:r>
              <a:rPr lang="ja-JP" altLang="en-US" sz="3200" dirty="0"/>
              <a:t>５</a:t>
            </a:r>
            <a:endParaRPr lang="en-US" altLang="ja-JP" sz="3200" dirty="0"/>
          </a:p>
          <a:p>
            <a:r>
              <a:rPr kumimoji="1" lang="en-US" altLang="ja-JP" sz="3200" dirty="0"/>
              <a:t>PHP</a:t>
            </a:r>
          </a:p>
          <a:p>
            <a:r>
              <a:rPr lang="en-US" altLang="ja-JP" sz="3200" dirty="0"/>
              <a:t>CSS</a:t>
            </a:r>
          </a:p>
          <a:p>
            <a:r>
              <a:rPr lang="en-US" altLang="ja-JP" sz="3200" dirty="0"/>
              <a:t>JavaScript</a:t>
            </a:r>
          </a:p>
        </p:txBody>
      </p:sp>
      <p:sp>
        <p:nvSpPr>
          <p:cNvPr id="3" name="テキスト ボックス 2">
            <a:extLst>
              <a:ext uri="{FF2B5EF4-FFF2-40B4-BE49-F238E27FC236}">
                <a16:creationId xmlns:a16="http://schemas.microsoft.com/office/drawing/2014/main" id="{04E5E369-D525-432F-8ECE-5DA22930844E}"/>
              </a:ext>
            </a:extLst>
          </p:cNvPr>
          <p:cNvSpPr txBox="1"/>
          <p:nvPr/>
        </p:nvSpPr>
        <p:spPr>
          <a:xfrm>
            <a:off x="4762107" y="2556932"/>
            <a:ext cx="2173480" cy="1477328"/>
          </a:xfrm>
          <a:prstGeom prst="rect">
            <a:avLst/>
          </a:prstGeom>
          <a:noFill/>
        </p:spPr>
        <p:txBody>
          <a:bodyPr wrap="none" rtlCol="0">
            <a:spAutoFit/>
          </a:bodyPr>
          <a:lstStyle/>
          <a:p>
            <a:r>
              <a:rPr kumimoji="1" lang="en-US" altLang="ja-JP" sz="3600" dirty="0" err="1"/>
              <a:t>Vs</a:t>
            </a:r>
            <a:r>
              <a:rPr lang="en-US" altLang="ja-JP" sz="3600" dirty="0" err="1"/>
              <a:t>code</a:t>
            </a:r>
            <a:endParaRPr lang="en-US" altLang="ja-JP" sz="3600" dirty="0"/>
          </a:p>
          <a:p>
            <a:r>
              <a:rPr kumimoji="1" lang="en-US" altLang="ja-JP" sz="3600" dirty="0" err="1"/>
              <a:t>PHPStorm</a:t>
            </a:r>
            <a:endParaRPr kumimoji="1" lang="en-US" altLang="ja-JP" sz="3600" dirty="0"/>
          </a:p>
          <a:p>
            <a:endParaRPr kumimoji="1" lang="ja-JP" altLang="en-US" dirty="0"/>
          </a:p>
        </p:txBody>
      </p:sp>
      <p:sp>
        <p:nvSpPr>
          <p:cNvPr id="4" name="テキスト ボックス 3">
            <a:extLst>
              <a:ext uri="{FF2B5EF4-FFF2-40B4-BE49-F238E27FC236}">
                <a16:creationId xmlns:a16="http://schemas.microsoft.com/office/drawing/2014/main" id="{367728AE-C277-4BFF-BD78-8447D55A2F41}"/>
              </a:ext>
            </a:extLst>
          </p:cNvPr>
          <p:cNvSpPr txBox="1"/>
          <p:nvPr/>
        </p:nvSpPr>
        <p:spPr>
          <a:xfrm>
            <a:off x="8163339" y="2556932"/>
            <a:ext cx="1281120" cy="923330"/>
          </a:xfrm>
          <a:prstGeom prst="rect">
            <a:avLst/>
          </a:prstGeom>
          <a:noFill/>
        </p:spPr>
        <p:txBody>
          <a:bodyPr wrap="none" rtlCol="0">
            <a:spAutoFit/>
          </a:bodyPr>
          <a:lstStyle/>
          <a:p>
            <a:r>
              <a:rPr lang="en-US" altLang="ja-JP" sz="3600" dirty="0" err="1"/>
              <a:t>Jquely</a:t>
            </a:r>
            <a:endParaRPr kumimoji="1" lang="ja-JP" altLang="en-US" sz="3600" dirty="0"/>
          </a:p>
          <a:p>
            <a:endParaRPr kumimoji="1" lang="ja-JP" altLang="en-US" dirty="0"/>
          </a:p>
        </p:txBody>
      </p:sp>
    </p:spTree>
    <p:extLst>
      <p:ext uri="{BB962C8B-B14F-4D97-AF65-F5344CB8AC3E}">
        <p14:creationId xmlns:p14="http://schemas.microsoft.com/office/powerpoint/2010/main" val="982993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E1A2-601E-4A31-B98B-8EC3E1A591BC}"/>
              </a:ext>
            </a:extLst>
          </p:cNvPr>
          <p:cNvSpPr>
            <a:spLocks noGrp="1"/>
          </p:cNvSpPr>
          <p:nvPr>
            <p:ph type="title"/>
          </p:nvPr>
        </p:nvSpPr>
        <p:spPr/>
        <p:txBody>
          <a:bodyPr/>
          <a:lstStyle/>
          <a:p>
            <a:r>
              <a:rPr lang="en-US" altLang="ja-JP" cap="all" dirty="0"/>
              <a:t>3.</a:t>
            </a:r>
            <a:r>
              <a:rPr lang="ja-JP" altLang="ja-JP" cap="all" dirty="0"/>
              <a:t>開発スケジュール</a:t>
            </a:r>
            <a:endParaRPr kumimoji="1" lang="ja-JP" altLang="en-US" dirty="0"/>
          </a:p>
        </p:txBody>
      </p:sp>
      <p:sp>
        <p:nvSpPr>
          <p:cNvPr id="3" name="コンテンツ プレースホルダー 2">
            <a:extLst>
              <a:ext uri="{FF2B5EF4-FFF2-40B4-BE49-F238E27FC236}">
                <a16:creationId xmlns:a16="http://schemas.microsoft.com/office/drawing/2014/main" id="{6DAB91A4-35C2-4146-B990-571D1FF75262}"/>
              </a:ext>
            </a:extLst>
          </p:cNvPr>
          <p:cNvSpPr>
            <a:spLocks noGrp="1"/>
          </p:cNvSpPr>
          <p:nvPr>
            <p:ph idx="1"/>
          </p:nvPr>
        </p:nvSpPr>
        <p:spPr/>
        <p:txBody>
          <a:bodyPr>
            <a:normAutofit lnSpcReduction="10000"/>
          </a:bodyPr>
          <a:lstStyle/>
          <a:p>
            <a:pPr fontAlgn="base"/>
            <a:r>
              <a:rPr lang="ja-JP" altLang="ja-JP" sz="3600" dirty="0"/>
              <a:t>プロトタイプ制作期間</a:t>
            </a:r>
            <a:r>
              <a:rPr lang="ja-JP" altLang="en-US" sz="3600" dirty="0"/>
              <a:t>（</a:t>
            </a:r>
            <a:r>
              <a:rPr lang="en-US" altLang="ja-JP" sz="3600" dirty="0" err="1"/>
              <a:t>figma</a:t>
            </a:r>
            <a:r>
              <a:rPr lang="ja-JP" altLang="en-US" sz="3600" dirty="0"/>
              <a:t>など）</a:t>
            </a:r>
            <a:r>
              <a:rPr lang="en-US" altLang="ja-JP" sz="3600" dirty="0"/>
              <a:t>​</a:t>
            </a:r>
          </a:p>
          <a:p>
            <a:pPr marL="0" indent="0" fontAlgn="base">
              <a:buNone/>
            </a:pPr>
            <a:r>
              <a:rPr lang="en-US" altLang="ja-JP" sz="3600" dirty="0"/>
              <a:t>DB</a:t>
            </a:r>
            <a:r>
              <a:rPr lang="ja-JP" altLang="en-US" sz="3600" dirty="0"/>
              <a:t>作成も同時進行</a:t>
            </a:r>
            <a:endParaRPr lang="en-US" altLang="ja-JP" sz="3600" dirty="0"/>
          </a:p>
          <a:p>
            <a:pPr fontAlgn="base"/>
            <a:r>
              <a:rPr lang="ja-JP" altLang="en-US" sz="3600" dirty="0"/>
              <a:t>開始</a:t>
            </a:r>
            <a:r>
              <a:rPr lang="en-US" altLang="ja-JP" sz="3600" dirty="0"/>
              <a:t>~10/18</a:t>
            </a:r>
            <a:r>
              <a:rPr lang="ja-JP" altLang="ja-JP" sz="3600" dirty="0"/>
              <a:t>：</a:t>
            </a:r>
            <a:r>
              <a:rPr lang="ja-JP" altLang="en-US" sz="3600" dirty="0"/>
              <a:t>予定通り</a:t>
            </a:r>
            <a:endParaRPr lang="en-US" altLang="ja-JP" sz="3600" dirty="0"/>
          </a:p>
          <a:p>
            <a:pPr fontAlgn="base"/>
            <a:r>
              <a:rPr lang="ja-JP" altLang="ja-JP" sz="3600" dirty="0"/>
              <a:t>サイト</a:t>
            </a:r>
            <a:r>
              <a:rPr lang="ja-JP" altLang="en-US" sz="3600" dirty="0"/>
              <a:t>構築</a:t>
            </a:r>
            <a:endParaRPr lang="en-US" altLang="ja-JP" sz="3600" dirty="0"/>
          </a:p>
          <a:p>
            <a:pPr fontAlgn="base"/>
            <a:r>
              <a:rPr lang="en-US" altLang="ja-JP" sz="3600" dirty="0"/>
              <a:t>10/18~11/19</a:t>
            </a:r>
            <a:r>
              <a:rPr lang="ja-JP" altLang="en-US" sz="3600" dirty="0"/>
              <a:t>：予定より少し早い</a:t>
            </a:r>
            <a:endParaRPr lang="en-US" altLang="ja-JP" sz="3600" dirty="0"/>
          </a:p>
          <a:p>
            <a:pPr fontAlgn="base"/>
            <a:r>
              <a:rPr lang="en-US" altLang="ja-JP" sz="3600" dirty="0"/>
              <a:t>11/19</a:t>
            </a:r>
            <a:r>
              <a:rPr lang="ja-JP" altLang="en-US" sz="3600" dirty="0"/>
              <a:t>～</a:t>
            </a:r>
            <a:r>
              <a:rPr lang="en-US" altLang="ja-JP" sz="3600" dirty="0"/>
              <a:t>12/17</a:t>
            </a:r>
            <a:r>
              <a:rPr lang="ja-JP" altLang="ja-JP" sz="3600" dirty="0"/>
              <a:t>：</a:t>
            </a:r>
            <a:r>
              <a:rPr lang="ja-JP" altLang="en-US" sz="3600" dirty="0"/>
              <a:t>予定通り</a:t>
            </a:r>
            <a:endParaRPr lang="en-US" altLang="ja-JP" sz="3600" dirty="0"/>
          </a:p>
          <a:p>
            <a:endParaRPr kumimoji="1" lang="ja-JP" altLang="en-US" dirty="0"/>
          </a:p>
        </p:txBody>
      </p:sp>
    </p:spTree>
    <p:extLst>
      <p:ext uri="{BB962C8B-B14F-4D97-AF65-F5344CB8AC3E}">
        <p14:creationId xmlns:p14="http://schemas.microsoft.com/office/powerpoint/2010/main" val="193346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92E317-8A6D-47CF-9577-F795B079336A}"/>
              </a:ext>
            </a:extLst>
          </p:cNvPr>
          <p:cNvSpPr>
            <a:spLocks noGrp="1"/>
          </p:cNvSpPr>
          <p:nvPr>
            <p:ph type="title"/>
          </p:nvPr>
        </p:nvSpPr>
        <p:spPr/>
        <p:txBody>
          <a:bodyPr/>
          <a:lstStyle/>
          <a:p>
            <a:r>
              <a:rPr kumimoji="1" lang="ja-JP" altLang="en-US" dirty="0"/>
              <a:t>４．完成度</a:t>
            </a:r>
          </a:p>
        </p:txBody>
      </p:sp>
      <p:graphicFrame>
        <p:nvGraphicFramePr>
          <p:cNvPr id="5" name="コンテンツ プレースホルダー 4">
            <a:extLst>
              <a:ext uri="{FF2B5EF4-FFF2-40B4-BE49-F238E27FC236}">
                <a16:creationId xmlns:a16="http://schemas.microsoft.com/office/drawing/2014/main" id="{32E697EF-7FD5-4EB7-9391-E43B6435A3D9}"/>
              </a:ext>
            </a:extLst>
          </p:cNvPr>
          <p:cNvGraphicFramePr>
            <a:graphicFrameLocks noGrp="1"/>
          </p:cNvGraphicFramePr>
          <p:nvPr>
            <p:ph idx="1"/>
            <p:extLst>
              <p:ext uri="{D42A27DB-BD31-4B8C-83A1-F6EECF244321}">
                <p14:modId xmlns:p14="http://schemas.microsoft.com/office/powerpoint/2010/main" val="741243114"/>
              </p:ext>
            </p:extLst>
          </p:nvPr>
        </p:nvGraphicFramePr>
        <p:xfrm>
          <a:off x="845125" y="1371600"/>
          <a:ext cx="10515602" cy="3520440"/>
        </p:xfrm>
        <a:graphic>
          <a:graphicData uri="http://schemas.openxmlformats.org/drawingml/2006/table">
            <a:tbl>
              <a:tblPr firstRow="1" bandRow="1">
                <a:tableStyleId>{5C22544A-7EE6-4342-B048-85BDC9FD1C3A}</a:tableStyleId>
              </a:tblPr>
              <a:tblGrid>
                <a:gridCol w="5257801">
                  <a:extLst>
                    <a:ext uri="{9D8B030D-6E8A-4147-A177-3AD203B41FA5}">
                      <a16:colId xmlns:a16="http://schemas.microsoft.com/office/drawing/2014/main" val="2533717099"/>
                    </a:ext>
                  </a:extLst>
                </a:gridCol>
                <a:gridCol w="5257801">
                  <a:extLst>
                    <a:ext uri="{9D8B030D-6E8A-4147-A177-3AD203B41FA5}">
                      <a16:colId xmlns:a16="http://schemas.microsoft.com/office/drawing/2014/main" val="223131068"/>
                    </a:ext>
                  </a:extLst>
                </a:gridCol>
              </a:tblGrid>
              <a:tr h="502920">
                <a:tc>
                  <a:txBody>
                    <a:bodyPr/>
                    <a:lstStyle/>
                    <a:p>
                      <a:r>
                        <a:rPr kumimoji="1" lang="ja-JP" altLang="en-US" dirty="0"/>
                        <a:t>実装できた機能</a:t>
                      </a:r>
                    </a:p>
                  </a:txBody>
                  <a:tcPr marL="97395" marR="97395"/>
                </a:tc>
                <a:tc>
                  <a:txBody>
                    <a:bodyPr/>
                    <a:lstStyle/>
                    <a:p>
                      <a:r>
                        <a:rPr kumimoji="1" lang="ja-JP" altLang="en-US" dirty="0"/>
                        <a:t>実装できなかった機能</a:t>
                      </a:r>
                    </a:p>
                  </a:txBody>
                  <a:tcPr marL="97395" marR="97395"/>
                </a:tc>
                <a:extLst>
                  <a:ext uri="{0D108BD9-81ED-4DB2-BD59-A6C34878D82A}">
                    <a16:rowId xmlns:a16="http://schemas.microsoft.com/office/drawing/2014/main" val="1924848989"/>
                  </a:ext>
                </a:extLst>
              </a:tr>
              <a:tr h="502920">
                <a:tc>
                  <a:txBody>
                    <a:bodyPr/>
                    <a:lstStyle/>
                    <a:p>
                      <a:r>
                        <a:rPr kumimoji="1" lang="ja-JP" altLang="en-US" dirty="0"/>
                        <a:t>おすすめ機能</a:t>
                      </a:r>
                    </a:p>
                  </a:txBody>
                  <a:tcPr marL="97395" marR="97395"/>
                </a:tc>
                <a:tc>
                  <a:txBody>
                    <a:bodyPr/>
                    <a:lstStyle/>
                    <a:p>
                      <a:r>
                        <a:rPr kumimoji="1" lang="ja-JP" altLang="en-US" dirty="0"/>
                        <a:t>検索機能</a:t>
                      </a:r>
                    </a:p>
                  </a:txBody>
                  <a:tcPr marL="97395" marR="97395"/>
                </a:tc>
                <a:extLst>
                  <a:ext uri="{0D108BD9-81ED-4DB2-BD59-A6C34878D82A}">
                    <a16:rowId xmlns:a16="http://schemas.microsoft.com/office/drawing/2014/main" val="3635732546"/>
                  </a:ext>
                </a:extLst>
              </a:tr>
              <a:tr h="502920">
                <a:tc>
                  <a:txBody>
                    <a:bodyPr/>
                    <a:lstStyle/>
                    <a:p>
                      <a:r>
                        <a:rPr kumimoji="1" lang="ja-JP" altLang="en-US" dirty="0"/>
                        <a:t>保護者確認機能</a:t>
                      </a:r>
                      <a:endParaRPr kumimoji="1" lang="en-US" altLang="ja-JP" dirty="0"/>
                    </a:p>
                  </a:txBody>
                  <a:tcPr marL="97395" marR="97395"/>
                </a:tc>
                <a:tc>
                  <a:txBody>
                    <a:bodyPr/>
                    <a:lstStyle/>
                    <a:p>
                      <a:r>
                        <a:rPr kumimoji="1" lang="ja-JP" altLang="en-US" dirty="0"/>
                        <a:t>ソート画面</a:t>
                      </a:r>
                    </a:p>
                  </a:txBody>
                  <a:tcPr marL="97395" marR="97395"/>
                </a:tc>
                <a:extLst>
                  <a:ext uri="{0D108BD9-81ED-4DB2-BD59-A6C34878D82A}">
                    <a16:rowId xmlns:a16="http://schemas.microsoft.com/office/drawing/2014/main" val="3597052164"/>
                  </a:ext>
                </a:extLst>
              </a:tr>
              <a:tr h="502920">
                <a:tc>
                  <a:txBody>
                    <a:bodyPr/>
                    <a:lstStyle/>
                    <a:p>
                      <a:r>
                        <a:rPr kumimoji="1" lang="ja-JP" altLang="en-US" dirty="0"/>
                        <a:t>お気に入り機能</a:t>
                      </a:r>
                    </a:p>
                  </a:txBody>
                  <a:tcPr marL="97395" marR="97395"/>
                </a:tc>
                <a:tc>
                  <a:txBody>
                    <a:bodyPr/>
                    <a:lstStyle/>
                    <a:p>
                      <a:endParaRPr kumimoji="1" lang="ja-JP" altLang="en-US"/>
                    </a:p>
                  </a:txBody>
                  <a:tcPr marL="97395" marR="97395"/>
                </a:tc>
                <a:extLst>
                  <a:ext uri="{0D108BD9-81ED-4DB2-BD59-A6C34878D82A}">
                    <a16:rowId xmlns:a16="http://schemas.microsoft.com/office/drawing/2014/main" val="1954676714"/>
                  </a:ext>
                </a:extLst>
              </a:tr>
              <a:tr h="502920">
                <a:tc>
                  <a:txBody>
                    <a:bodyPr/>
                    <a:lstStyle/>
                    <a:p>
                      <a:r>
                        <a:rPr kumimoji="1" lang="ja-JP" altLang="en-US" dirty="0"/>
                        <a:t>関連商品表示機能</a:t>
                      </a:r>
                    </a:p>
                  </a:txBody>
                  <a:tcPr marL="97395" marR="97395"/>
                </a:tc>
                <a:tc>
                  <a:txBody>
                    <a:bodyPr/>
                    <a:lstStyle/>
                    <a:p>
                      <a:endParaRPr kumimoji="1" lang="ja-JP" altLang="en-US"/>
                    </a:p>
                  </a:txBody>
                  <a:tcPr marL="97395" marR="97395"/>
                </a:tc>
                <a:extLst>
                  <a:ext uri="{0D108BD9-81ED-4DB2-BD59-A6C34878D82A}">
                    <a16:rowId xmlns:a16="http://schemas.microsoft.com/office/drawing/2014/main" val="3208383256"/>
                  </a:ext>
                </a:extLst>
              </a:tr>
              <a:tr h="502920">
                <a:tc>
                  <a:txBody>
                    <a:bodyPr/>
                    <a:lstStyle/>
                    <a:p>
                      <a:r>
                        <a:rPr kumimoji="1" lang="ja-JP" altLang="en-US" dirty="0"/>
                        <a:t>カテゴリ選択</a:t>
                      </a:r>
                    </a:p>
                  </a:txBody>
                  <a:tcPr marL="97395" marR="97395"/>
                </a:tc>
                <a:tc>
                  <a:txBody>
                    <a:bodyPr/>
                    <a:lstStyle/>
                    <a:p>
                      <a:endParaRPr kumimoji="1" lang="ja-JP" altLang="en-US"/>
                    </a:p>
                  </a:txBody>
                  <a:tcPr marL="97395" marR="97395"/>
                </a:tc>
                <a:extLst>
                  <a:ext uri="{0D108BD9-81ED-4DB2-BD59-A6C34878D82A}">
                    <a16:rowId xmlns:a16="http://schemas.microsoft.com/office/drawing/2014/main" val="2808322927"/>
                  </a:ext>
                </a:extLst>
              </a:tr>
              <a:tr h="502920">
                <a:tc>
                  <a:txBody>
                    <a:bodyPr/>
                    <a:lstStyle/>
                    <a:p>
                      <a:r>
                        <a:rPr kumimoji="1" lang="ja-JP" altLang="en-US" dirty="0"/>
                        <a:t>アカウント削除機能</a:t>
                      </a:r>
                    </a:p>
                  </a:txBody>
                  <a:tcPr marL="97395" marR="97395"/>
                </a:tc>
                <a:tc>
                  <a:txBody>
                    <a:bodyPr/>
                    <a:lstStyle/>
                    <a:p>
                      <a:endParaRPr kumimoji="1" lang="ja-JP" altLang="en-US" dirty="0"/>
                    </a:p>
                  </a:txBody>
                  <a:tcPr marL="97395" marR="97395"/>
                </a:tc>
                <a:extLst>
                  <a:ext uri="{0D108BD9-81ED-4DB2-BD59-A6C34878D82A}">
                    <a16:rowId xmlns:a16="http://schemas.microsoft.com/office/drawing/2014/main" val="1405084839"/>
                  </a:ext>
                </a:extLst>
              </a:tr>
            </a:tbl>
          </a:graphicData>
        </a:graphic>
      </p:graphicFrame>
    </p:spTree>
    <p:extLst>
      <p:ext uri="{BB962C8B-B14F-4D97-AF65-F5344CB8AC3E}">
        <p14:creationId xmlns:p14="http://schemas.microsoft.com/office/powerpoint/2010/main" val="203128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4F0924-1049-4271-9FCB-6B08664F3775}"/>
              </a:ext>
            </a:extLst>
          </p:cNvPr>
          <p:cNvSpPr>
            <a:spLocks noGrp="1"/>
          </p:cNvSpPr>
          <p:nvPr>
            <p:ph type="title"/>
          </p:nvPr>
        </p:nvSpPr>
        <p:spPr/>
        <p:txBody>
          <a:bodyPr/>
          <a:lstStyle/>
          <a:p>
            <a:r>
              <a:rPr lang="ja-JP" altLang="en-US" cap="all" dirty="0"/>
              <a:t>５．</a:t>
            </a:r>
            <a:r>
              <a:rPr lang="ja-JP" altLang="ja-JP" cap="all" dirty="0"/>
              <a:t>完成度（実装したかった機能）</a:t>
            </a:r>
            <a:endParaRPr kumimoji="1" lang="ja-JP" altLang="en-US" dirty="0"/>
          </a:p>
        </p:txBody>
      </p:sp>
      <p:sp>
        <p:nvSpPr>
          <p:cNvPr id="3" name="コンテンツ プレースホルダー 2">
            <a:extLst>
              <a:ext uri="{FF2B5EF4-FFF2-40B4-BE49-F238E27FC236}">
                <a16:creationId xmlns:a16="http://schemas.microsoft.com/office/drawing/2014/main" id="{0BFF9533-0438-43B1-8043-0CEFC20B2F32}"/>
              </a:ext>
            </a:extLst>
          </p:cNvPr>
          <p:cNvSpPr>
            <a:spLocks noGrp="1"/>
          </p:cNvSpPr>
          <p:nvPr>
            <p:ph idx="1"/>
          </p:nvPr>
        </p:nvSpPr>
        <p:spPr>
          <a:xfrm>
            <a:off x="3155673" y="2948940"/>
            <a:ext cx="5880653" cy="1356360"/>
          </a:xfrm>
        </p:spPr>
        <p:txBody>
          <a:bodyPr>
            <a:noAutofit/>
          </a:bodyPr>
          <a:lstStyle/>
          <a:p>
            <a:r>
              <a:rPr lang="ja-JP" altLang="ja-JP" sz="9600" dirty="0"/>
              <a:t>約</a:t>
            </a:r>
            <a:r>
              <a:rPr lang="en-US" altLang="ja-JP" sz="9600" dirty="0"/>
              <a:t>7</a:t>
            </a:r>
            <a:r>
              <a:rPr lang="ja-JP" altLang="en-US" sz="9600" dirty="0"/>
              <a:t>０</a:t>
            </a:r>
            <a:r>
              <a:rPr lang="en-US" altLang="ja-JP" sz="9600" dirty="0"/>
              <a:t>%</a:t>
            </a:r>
            <a:endParaRPr kumimoji="1" lang="ja-JP" altLang="en-US" sz="9600" dirty="0"/>
          </a:p>
        </p:txBody>
      </p:sp>
    </p:spTree>
    <p:extLst>
      <p:ext uri="{BB962C8B-B14F-4D97-AF65-F5344CB8AC3E}">
        <p14:creationId xmlns:p14="http://schemas.microsoft.com/office/powerpoint/2010/main" val="3331172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3FCB18-3D54-404B-9B3B-045774D4D952}"/>
              </a:ext>
            </a:extLst>
          </p:cNvPr>
          <p:cNvSpPr>
            <a:spLocks noGrp="1"/>
          </p:cNvSpPr>
          <p:nvPr>
            <p:ph type="title"/>
          </p:nvPr>
        </p:nvSpPr>
        <p:spPr/>
        <p:txBody>
          <a:bodyPr/>
          <a:lstStyle/>
          <a:p>
            <a:r>
              <a:rPr lang="ja-JP" altLang="en-US" cap="all" dirty="0"/>
              <a:t>５．</a:t>
            </a:r>
            <a:r>
              <a:rPr lang="ja-JP" altLang="ja-JP" cap="all" dirty="0"/>
              <a:t>完成度（全体）</a:t>
            </a:r>
            <a:endParaRPr kumimoji="1" lang="ja-JP" altLang="en-US" dirty="0"/>
          </a:p>
        </p:txBody>
      </p:sp>
      <p:sp>
        <p:nvSpPr>
          <p:cNvPr id="3" name="コンテンツ プレースホルダー 2">
            <a:extLst>
              <a:ext uri="{FF2B5EF4-FFF2-40B4-BE49-F238E27FC236}">
                <a16:creationId xmlns:a16="http://schemas.microsoft.com/office/drawing/2014/main" id="{49B82D5A-8F40-49DB-A849-0EC1BE7198C6}"/>
              </a:ext>
            </a:extLst>
          </p:cNvPr>
          <p:cNvSpPr>
            <a:spLocks noGrp="1"/>
          </p:cNvSpPr>
          <p:nvPr>
            <p:ph idx="1"/>
          </p:nvPr>
        </p:nvSpPr>
        <p:spPr>
          <a:xfrm>
            <a:off x="3246451" y="2598420"/>
            <a:ext cx="5120639" cy="1661160"/>
          </a:xfrm>
        </p:spPr>
        <p:txBody>
          <a:bodyPr>
            <a:normAutofit fontScale="92500"/>
          </a:bodyPr>
          <a:lstStyle/>
          <a:p>
            <a:r>
              <a:rPr lang="ja-JP" altLang="ja-JP" sz="9600" dirty="0"/>
              <a:t>約</a:t>
            </a:r>
            <a:r>
              <a:rPr lang="ja-JP" altLang="en-US" sz="9600" dirty="0"/>
              <a:t>８０</a:t>
            </a:r>
            <a:r>
              <a:rPr lang="en-US" altLang="ja-JP" sz="9600" dirty="0"/>
              <a:t>%</a:t>
            </a:r>
            <a:endParaRPr kumimoji="1" lang="ja-JP" altLang="en-US" sz="9600" dirty="0"/>
          </a:p>
        </p:txBody>
      </p:sp>
    </p:spTree>
    <p:extLst>
      <p:ext uri="{BB962C8B-B14F-4D97-AF65-F5344CB8AC3E}">
        <p14:creationId xmlns:p14="http://schemas.microsoft.com/office/powerpoint/2010/main" val="226312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F6AC9E-AA1B-4518-A53D-126B6EA321D2}"/>
              </a:ext>
            </a:extLst>
          </p:cNvPr>
          <p:cNvSpPr>
            <a:spLocks noGrp="1"/>
          </p:cNvSpPr>
          <p:nvPr>
            <p:ph type="title"/>
          </p:nvPr>
        </p:nvSpPr>
        <p:spPr>
          <a:xfrm>
            <a:off x="1295401" y="637576"/>
            <a:ext cx="9601196" cy="1303867"/>
          </a:xfrm>
        </p:spPr>
        <p:txBody>
          <a:bodyPr/>
          <a:lstStyle/>
          <a:p>
            <a:r>
              <a:rPr lang="ja-JP" altLang="en-US" dirty="0"/>
              <a:t>６．個人の感想</a:t>
            </a:r>
            <a:endParaRPr kumimoji="1" lang="ja-JP" altLang="en-US" dirty="0"/>
          </a:p>
        </p:txBody>
      </p:sp>
      <p:sp>
        <p:nvSpPr>
          <p:cNvPr id="3" name="コンテンツ プレースホルダー 2">
            <a:extLst>
              <a:ext uri="{FF2B5EF4-FFF2-40B4-BE49-F238E27FC236}">
                <a16:creationId xmlns:a16="http://schemas.microsoft.com/office/drawing/2014/main" id="{94F91F6B-BFD0-40CA-9BA1-82DF675AE752}"/>
              </a:ext>
            </a:extLst>
          </p:cNvPr>
          <p:cNvSpPr>
            <a:spLocks noGrp="1"/>
          </p:cNvSpPr>
          <p:nvPr>
            <p:ph idx="1"/>
          </p:nvPr>
        </p:nvSpPr>
        <p:spPr>
          <a:xfrm>
            <a:off x="1295401" y="1186805"/>
            <a:ext cx="9601196" cy="3318936"/>
          </a:xfrm>
        </p:spPr>
        <p:txBody>
          <a:bodyPr>
            <a:noAutofit/>
          </a:bodyPr>
          <a:lstStyle/>
          <a:p>
            <a:pPr marL="0" indent="0">
              <a:buNone/>
            </a:pPr>
            <a:r>
              <a:rPr lang="ja-JP" altLang="en-US" sz="2400" dirty="0"/>
              <a:t>・</a:t>
            </a:r>
            <a:r>
              <a:rPr kumimoji="1" lang="ja-JP" altLang="en-US" sz="2400" dirty="0"/>
              <a:t>小野：ページ</a:t>
            </a:r>
            <a:r>
              <a:rPr lang="ja-JP" altLang="en-US" sz="2400" dirty="0"/>
              <a:t>の</a:t>
            </a:r>
            <a:r>
              <a:rPr kumimoji="1" lang="ja-JP" altLang="en-US" sz="2400" dirty="0"/>
              <a:t>製作や</a:t>
            </a:r>
            <a:r>
              <a:rPr kumimoji="1" lang="en-US" altLang="ja-JP" sz="2400" dirty="0"/>
              <a:t>DB</a:t>
            </a:r>
            <a:r>
              <a:rPr lang="ja-JP" altLang="en-US" sz="2400" dirty="0"/>
              <a:t>の</a:t>
            </a:r>
            <a:r>
              <a:rPr kumimoji="1" lang="ja-JP" altLang="en-US" sz="2400" dirty="0"/>
              <a:t>構築はほかのメンバーに任せ、メンバーの成果物の紐づけ並びに修正に力を入れた。</a:t>
            </a:r>
            <a:endParaRPr kumimoji="1" lang="en-US" altLang="ja-JP" sz="2400" dirty="0"/>
          </a:p>
          <a:p>
            <a:pPr marL="0" indent="0">
              <a:buNone/>
            </a:pPr>
            <a:r>
              <a:rPr lang="en-US" altLang="ja-JP" sz="2400" dirty="0"/>
              <a:t>CSS</a:t>
            </a:r>
            <a:r>
              <a:rPr lang="ja-JP" altLang="en-US" sz="2400" dirty="0"/>
              <a:t>などの共通部分に</a:t>
            </a:r>
            <a:r>
              <a:rPr lang="en-US" altLang="ja-JP" sz="2400" dirty="0"/>
              <a:t>a</a:t>
            </a:r>
            <a:r>
              <a:rPr lang="ja-JP" altLang="en-US" sz="2400" dirty="0"/>
              <a:t>タグなどを使ったので各自の作成ページにはクラス名までつけてもらうようにしたほうがスムーズに行けた。</a:t>
            </a:r>
            <a:endParaRPr lang="en-US" altLang="ja-JP" sz="2400" dirty="0"/>
          </a:p>
          <a:p>
            <a:pPr marL="0" indent="0">
              <a:buNone/>
            </a:pPr>
            <a:endParaRPr lang="en-US" altLang="ja-JP" sz="2400" dirty="0"/>
          </a:p>
          <a:p>
            <a:pPr marL="0" indent="0">
              <a:buNone/>
            </a:pPr>
            <a:r>
              <a:rPr kumimoji="1" lang="ja-JP" altLang="en-US" sz="2400" dirty="0"/>
              <a:t>・松石：</a:t>
            </a:r>
            <a:r>
              <a:rPr lang="ja-JP" altLang="en-US" sz="2400" dirty="0"/>
              <a:t>今回のチーム開発では、</a:t>
            </a:r>
            <a:r>
              <a:rPr lang="en-US" altLang="ja-JP" sz="2400" dirty="0"/>
              <a:t>DB</a:t>
            </a:r>
            <a:r>
              <a:rPr lang="ja-JP" altLang="en-US" sz="2400" dirty="0"/>
              <a:t>の設計とメール認証での新規登録などのユーザー情報の</a:t>
            </a:r>
            <a:r>
              <a:rPr lang="en-US" altLang="ja-JP" sz="2400" dirty="0"/>
              <a:t>CRUD</a:t>
            </a:r>
            <a:r>
              <a:rPr lang="ja-JP" altLang="en-US" sz="2400" dirty="0"/>
              <a:t>を主に担当しました。</a:t>
            </a:r>
            <a:r>
              <a:rPr lang="en-US" altLang="ja-JP" sz="2400" dirty="0"/>
              <a:t>DB</a:t>
            </a:r>
            <a:r>
              <a:rPr lang="ja-JP" altLang="en-US" sz="2400" dirty="0"/>
              <a:t>設計では、機能が実装できるように設計することと、</a:t>
            </a:r>
            <a:r>
              <a:rPr lang="en-US" altLang="ja-JP" sz="2400" dirty="0"/>
              <a:t>DB</a:t>
            </a:r>
            <a:r>
              <a:rPr lang="ja-JP" altLang="en-US" sz="2400" dirty="0"/>
              <a:t>定義書を見て</a:t>
            </a:r>
            <a:r>
              <a:rPr lang="en-US" altLang="ja-JP" sz="2400" dirty="0"/>
              <a:t>DB</a:t>
            </a:r>
            <a:r>
              <a:rPr lang="ja-JP" altLang="en-US" sz="2400" dirty="0"/>
              <a:t>の構成がわかるようにすることを意識しました。ユーザー情報の</a:t>
            </a:r>
            <a:r>
              <a:rPr lang="en-US" altLang="ja-JP" sz="2400" dirty="0"/>
              <a:t>CRUD</a:t>
            </a:r>
            <a:r>
              <a:rPr lang="ja-JP" altLang="en-US" sz="2400" dirty="0"/>
              <a:t>を担当したことで、アカウントの作成から変更、削除までできるようになりました。今回はフレームワークを使わずに作成したので、時間がかかってしまった上に、セキュリティホールが多々あると考えられます。</a:t>
            </a:r>
            <a:r>
              <a:rPr lang="ja-JP" altLang="en-US" sz="2400" dirty="0" err="1"/>
              <a:t>なので</a:t>
            </a:r>
            <a:r>
              <a:rPr lang="ja-JP" altLang="en-US" sz="2400" dirty="0"/>
              <a:t>今後は</a:t>
            </a:r>
            <a:r>
              <a:rPr lang="en-US" altLang="ja-JP" sz="2400" dirty="0"/>
              <a:t>Laravel</a:t>
            </a:r>
            <a:r>
              <a:rPr lang="ja-JP" altLang="en-US" sz="2400" dirty="0"/>
              <a:t>を勉強して、より早くより品質の良い開発をしていきたいです。</a:t>
            </a:r>
            <a:endParaRPr kumimoji="1" lang="ja-JP" altLang="en-US" sz="2400" dirty="0"/>
          </a:p>
        </p:txBody>
      </p:sp>
    </p:spTree>
    <p:extLst>
      <p:ext uri="{BB962C8B-B14F-4D97-AF65-F5344CB8AC3E}">
        <p14:creationId xmlns:p14="http://schemas.microsoft.com/office/powerpoint/2010/main" val="31003824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TM02892315[[fn=ウィスプ]]</Template>
  <TotalTime>307</TotalTime>
  <Words>688</Words>
  <Application>Microsoft Office PowerPoint</Application>
  <PresentationFormat>ワイド画面</PresentationFormat>
  <Paragraphs>66</Paragraphs>
  <Slides>12</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12</vt:i4>
      </vt:variant>
    </vt:vector>
  </HeadingPairs>
  <TitlesOfParts>
    <vt:vector size="22" baseType="lpstr">
      <vt:lpstr>ＭＳ Ｐゴシック</vt:lpstr>
      <vt:lpstr>メイリオ</vt:lpstr>
      <vt:lpstr>Arial</vt:lpstr>
      <vt:lpstr>Calibri</vt:lpstr>
      <vt:lpstr>Calibri Light</vt:lpstr>
      <vt:lpstr>Trebuchet MS</vt:lpstr>
      <vt:lpstr>Wingdings 2</vt:lpstr>
      <vt:lpstr>Wingdings 3</vt:lpstr>
      <vt:lpstr>HDOfficeLightV0</vt:lpstr>
      <vt:lpstr>ファセット</vt:lpstr>
      <vt:lpstr>SD2A　2班　Asony</vt:lpstr>
      <vt:lpstr>1.開発経緯</vt:lpstr>
      <vt:lpstr>２．デモ映像</vt:lpstr>
      <vt:lpstr>開発環境</vt:lpstr>
      <vt:lpstr>3.開発スケジュール</vt:lpstr>
      <vt:lpstr>４．完成度</vt:lpstr>
      <vt:lpstr>５．完成度（実装したかった機能）</vt:lpstr>
      <vt:lpstr>５．完成度（全体）</vt:lpstr>
      <vt:lpstr>６．個人の感想</vt:lpstr>
      <vt:lpstr>個人の感想</vt:lpstr>
      <vt:lpstr>個人の感想</vt:lpstr>
      <vt:lpstr>グループ感想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SD2A　2班</dc:title>
  <dc:creator>小野　弘之</dc:creator>
  <cp:lastModifiedBy>小野　弘之</cp:lastModifiedBy>
  <cp:revision>38</cp:revision>
  <dcterms:created xsi:type="dcterms:W3CDTF">2021-12-14T03:53:54Z</dcterms:created>
  <dcterms:modified xsi:type="dcterms:W3CDTF">2021-12-17T02:46:07Z</dcterms:modified>
</cp:coreProperties>
</file>