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86" r:id="rId3"/>
    <p:sldId id="287" r:id="rId4"/>
    <p:sldId id="272" r:id="rId5"/>
    <p:sldId id="288" r:id="rId6"/>
    <p:sldId id="289" r:id="rId7"/>
    <p:sldId id="290" r:id="rId8"/>
    <p:sldId id="291" r:id="rId9"/>
    <p:sldId id="292" r:id="rId10"/>
    <p:sldId id="293" r:id="rId11"/>
    <p:sldId id="298" r:id="rId12"/>
    <p:sldId id="299" r:id="rId13"/>
    <p:sldId id="300" r:id="rId14"/>
    <p:sldId id="301" r:id="rId15"/>
    <p:sldId id="285" r:id="rId16"/>
    <p:sldId id="295" r:id="rId17"/>
    <p:sldId id="277" r:id="rId18"/>
  </p:sldIdLst>
  <p:sldSz cx="12192000" cy="6858000"/>
  <p:notesSz cx="6858000" cy="9144000"/>
  <p:embeddedFontLs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56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2D42"/>
    <a:srgbClr val="000A29"/>
    <a:srgbClr val="62A9E4"/>
    <a:srgbClr val="00A1C7"/>
    <a:srgbClr val="00011F"/>
    <a:srgbClr val="15226D"/>
    <a:srgbClr val="131E63"/>
    <a:srgbClr val="1C2D90"/>
    <a:srgbClr val="2236A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-714" y="-102"/>
      </p:cViewPr>
      <p:guideLst>
        <p:guide orient="horz" pos="4156"/>
        <p:guide orient="horz" pos="640"/>
        <p:guide pos="166"/>
        <p:guide pos="75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xmlns="" val="242765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9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9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223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76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82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70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06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100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778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79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A553-A925-4E74-8601-C2E97F33FB5F}" type="datetimeFigureOut">
              <a:rPr lang="ko-KR" altLang="en-US" smtClean="0"/>
              <a:pPr/>
              <a:t>2015-07-16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788C-73CB-4120-8227-3B79F39448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03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452274" y="2698029"/>
            <a:ext cx="2853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RATE 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58664" y="3451809"/>
            <a:ext cx="703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with gender, income level during 2002 to 2013 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32527" y="1520372"/>
            <a:ext cx="3817257" cy="3817257"/>
            <a:chOff x="1232527" y="1520372"/>
            <a:chExt cx="3817257" cy="3817257"/>
          </a:xfrm>
        </p:grpSpPr>
        <p:sp>
          <p:nvSpPr>
            <p:cNvPr id="2" name="도넛 1"/>
            <p:cNvSpPr/>
            <p:nvPr/>
          </p:nvSpPr>
          <p:spPr>
            <a:xfrm>
              <a:off x="1232527" y="1520372"/>
              <a:ext cx="3817257" cy="3817257"/>
            </a:xfrm>
            <a:prstGeom prst="donut">
              <a:avLst>
                <a:gd name="adj" fmla="val 7562"/>
              </a:avLst>
            </a:prstGeom>
            <a:gradFill flip="none" rotWithShape="1">
              <a:gsLst>
                <a:gs pos="0">
                  <a:srgbClr val="C00000"/>
                </a:gs>
                <a:gs pos="100000">
                  <a:srgbClr val="00A1C7"/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92119" y="3082750"/>
              <a:ext cx="24980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spc="-1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Bustics</a:t>
              </a:r>
              <a:endParaRPr lang="ko-KR" altLang="en-US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101616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0180" y="533384"/>
            <a:ext cx="5992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RESULTS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1386485"/>
              </p:ext>
            </p:extLst>
          </p:nvPr>
        </p:nvGraphicFramePr>
        <p:xfrm>
          <a:off x="855682" y="1569309"/>
          <a:ext cx="10393958" cy="1660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549"/>
                <a:gridCol w="800549"/>
                <a:gridCol w="800549"/>
                <a:gridCol w="800549"/>
                <a:gridCol w="800549"/>
                <a:gridCol w="799351"/>
                <a:gridCol w="799351"/>
                <a:gridCol w="799351"/>
                <a:gridCol w="799351"/>
                <a:gridCol w="799351"/>
                <a:gridCol w="799351"/>
                <a:gridCol w="799351"/>
                <a:gridCol w="795756"/>
              </a:tblGrid>
              <a:tr h="8383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</a:tr>
              <a:tr h="8222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-0.95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-0.93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-0.95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-0.96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-0.96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-0.96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-0.98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092476"/>
              </p:ext>
            </p:extLst>
          </p:nvPr>
        </p:nvGraphicFramePr>
        <p:xfrm>
          <a:off x="839352" y="4302356"/>
          <a:ext cx="10352013" cy="1630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124"/>
                <a:gridCol w="796124"/>
                <a:gridCol w="796124"/>
                <a:gridCol w="796124"/>
                <a:gridCol w="796124"/>
                <a:gridCol w="797319"/>
                <a:gridCol w="797319"/>
                <a:gridCol w="797319"/>
                <a:gridCol w="797319"/>
                <a:gridCol w="797319"/>
                <a:gridCol w="797319"/>
                <a:gridCol w="797319"/>
                <a:gridCol w="790160"/>
              </a:tblGrid>
              <a:tr h="815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</a:tr>
              <a:tr h="815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VIF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57.7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28.1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72.4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49.3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100.8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379.6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186.0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150.3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177.2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113.9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207.4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770" marR="64770" marT="17780" marB="17780"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852472" y="4202102"/>
            <a:ext cx="10355106" cy="13268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52472" y="1429276"/>
            <a:ext cx="10355106" cy="13268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08036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6547" y="487839"/>
            <a:ext cx="599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RESULTS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그림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016" y="1658650"/>
            <a:ext cx="4695730" cy="466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그림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7264" y="2075730"/>
            <a:ext cx="5746265" cy="424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919583" y="1658650"/>
            <a:ext cx="11093945" cy="128205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338224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6547" y="487839"/>
            <a:ext cx="599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RESULTS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그림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6069" y="1786302"/>
            <a:ext cx="4739781" cy="46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1130" y="1888778"/>
            <a:ext cx="5502398" cy="48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19583" y="1711312"/>
            <a:ext cx="11093945" cy="128205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48421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1773" y="500196"/>
            <a:ext cx="3504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398175" y="1529368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9460" y="1647554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직사각형 9"/>
              <p:cNvSpPr/>
              <p:nvPr/>
            </p:nvSpPr>
            <p:spPr>
              <a:xfrm>
                <a:off x="1457998" y="1401332"/>
                <a:ext cx="965681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2002 to 2013, did the percentage of over-obesity</a:t>
                </a:r>
              </a:p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(BMI</a:t>
                </a:r>
                <a:r>
                  <a:rPr lang="en-US" altLang="ko-KR" sz="3200" dirty="0" smtClean="0"/>
                  <a:t>≥35kg/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increase in past eleven years?</a:t>
                </a:r>
                <a:endParaRPr lang="ko-KR" altLang="en-US" sz="32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998" y="1401332"/>
                <a:ext cx="9656811" cy="107721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직사각형 13"/>
              <p:cNvSpPr/>
              <p:nvPr/>
            </p:nvSpPr>
            <p:spPr>
              <a:xfrm>
                <a:off x="507609" y="2559825"/>
                <a:ext cx="117423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rate of over obesity</a:t>
                </a:r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(BMI</a:t>
                </a:r>
                <a:r>
                  <a:rPr lang="en-US" altLang="ko-KR" sz="3200" dirty="0"/>
                  <a:t>≥35kg/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32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reached 0.49% </a:t>
                </a:r>
              </a:p>
              <a:p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32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which is about three(2.9) times higher than that of past eleven years.</a:t>
                </a:r>
                <a:endParaRPr lang="ko-KR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9" y="2559825"/>
                <a:ext cx="11742317" cy="107721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297" t="-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도넛 14"/>
          <p:cNvSpPr/>
          <p:nvPr/>
        </p:nvSpPr>
        <p:spPr>
          <a:xfrm>
            <a:off x="398175" y="4205255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8337" y="4364453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94425" y="4118232"/>
            <a:ext cx="8521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percentage of over-obesity of people in </a:t>
            </a:r>
          </a:p>
          <a:p>
            <a:pPr algn="just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ifferent income level increase? 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직사각형 20"/>
              <p:cNvSpPr/>
              <p:nvPr/>
            </p:nvSpPr>
            <p:spPr>
              <a:xfrm>
                <a:off x="507609" y="5176058"/>
                <a:ext cx="112566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</a:t>
                </a:r>
                <a:r>
                  <a:rPr lang="en-US" altLang="ko-KR" sz="3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gap between the rate of obesity</a:t>
                </a:r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(BMI</a:t>
                </a:r>
                <a:r>
                  <a:rPr lang="en-US" altLang="ko-KR" sz="3200" dirty="0"/>
                  <a:t>≥35kg/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32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</a:p>
              <a:p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32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lowest insurance premium and the highest increased from 0.12%</a:t>
                </a:r>
              </a:p>
              <a:p>
                <a:r>
                  <a:rPr lang="en-US" altLang="ko-KR" sz="3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3200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(2002) to 0.40%(2013)</a:t>
                </a:r>
                <a:endParaRPr lang="ko-KR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9" y="5176058"/>
                <a:ext cx="11256608" cy="156966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354" t="-5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999436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 animBg="1"/>
      <p:bldP spid="18" grpId="0"/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1773" y="500196"/>
            <a:ext cx="3504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398175" y="1529368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9460" y="1647554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9" y="2559825"/>
            <a:ext cx="11594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ko-KR" sz="3200" dirty="0"/>
              <a:t>In the lowest insurance premium, gender difference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between </a:t>
            </a:r>
            <a:r>
              <a:rPr lang="en-US" altLang="ko-KR" sz="3200" dirty="0"/>
              <a:t>the percentage of over-obesity (BMI ≥ 35kg/m2)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is </a:t>
            </a:r>
            <a:r>
              <a:rPr lang="en-US" altLang="ko-KR" sz="3200" dirty="0"/>
              <a:t>increased from 0.02% in 2002 to 0.16% in 2013.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직사각형 16"/>
              <p:cNvSpPr/>
              <p:nvPr/>
            </p:nvSpPr>
            <p:spPr>
              <a:xfrm>
                <a:off x="1606279" y="1396922"/>
                <a:ext cx="977062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there any gender difference between the percentage</a:t>
                </a:r>
              </a:p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over obesity</a:t>
                </a:r>
                <a:r>
                  <a:rPr lang="en-US" altLang="ko-KR" sz="32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(BMI</a:t>
                </a:r>
                <a:r>
                  <a:rPr lang="en-US" altLang="ko-KR" sz="3200" dirty="0"/>
                  <a:t>≥35kg/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ko-KR" altLang="en-US" sz="32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9" y="1396922"/>
                <a:ext cx="9770623" cy="107721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464351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599" y="424683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5057" y="1321777"/>
            <a:ext cx="11561887" cy="145143"/>
            <a:chOff x="366588" y="1384624"/>
            <a:chExt cx="11561887" cy="145143"/>
          </a:xfrm>
        </p:grpSpPr>
        <p:sp>
          <p:nvSpPr>
            <p:cNvPr id="3" name="직사각형 2"/>
            <p:cNvSpPr/>
            <p:nvPr/>
          </p:nvSpPr>
          <p:spPr>
            <a:xfrm>
              <a:off x="366588" y="1384624"/>
              <a:ext cx="5577012" cy="145143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00A1C7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51463" y="1384624"/>
              <a:ext cx="5577012" cy="145143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00A1C7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258758" y="4559779"/>
            <a:ext cx="3334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JUNK FOOD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72841" y="4596159"/>
            <a:ext cx="6231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WELL-BALANCED DIET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248" y="1565105"/>
            <a:ext cx="4978400" cy="29987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64574" y="1466918"/>
            <a:ext cx="3459945" cy="3129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12" y="5351436"/>
            <a:ext cx="2267032" cy="143106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77384" y="5232324"/>
            <a:ext cx="1614616" cy="16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51311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41773" y="475483"/>
            <a:ext cx="3785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629" y="1244924"/>
            <a:ext cx="5422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SOLVE THIS PROBLEM…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629" y="2117315"/>
            <a:ext cx="967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SHOULD SUPPORT FOR THE POOR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6629" y="2791277"/>
            <a:ext cx="11396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PERCEPTION OF “IDEAL BODY” NEEDS TO CHANGE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5827" y="2994443"/>
            <a:ext cx="229059" cy="17844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5828" y="2320481"/>
            <a:ext cx="229059" cy="17844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1104" y="4145421"/>
            <a:ext cx="440877" cy="57150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9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1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A1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25208" y="5301703"/>
            <a:ext cx="456991" cy="522698"/>
          </a:xfrm>
          <a:prstGeom prst="rect">
            <a:avLst/>
          </a:prstGeom>
          <a:noFill/>
        </p:spPr>
        <p:txBody>
          <a:bodyPr wrap="square" lIns="0" tIns="0" rIns="0" bIns="0" numCol="1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9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1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9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A1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87176" y="4716928"/>
            <a:ext cx="5212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OR THE FITTEST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3524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3298366" y="863971"/>
            <a:ext cx="4883510" cy="5002603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70621" y="2447162"/>
            <a:ext cx="3139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END -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9529" y="3216603"/>
            <a:ext cx="7601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9183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93668" y="2101148"/>
            <a:ext cx="5217069" cy="4042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2009312105 </a:t>
            </a:r>
            <a:r>
              <a:rPr lang="en-US" altLang="ko-KR" sz="32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Youngsung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>
              <a:lnSpc>
                <a:spcPts val="2800"/>
              </a:lnSpc>
            </a:pPr>
            <a:endParaRPr lang="en-US" altLang="ko-KR" sz="32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2011313039 </a:t>
            </a:r>
            <a:r>
              <a:rPr lang="en-US" altLang="ko-KR" sz="32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Jungeun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Yun</a:t>
            </a:r>
          </a:p>
          <a:p>
            <a:pPr>
              <a:lnSpc>
                <a:spcPts val="2800"/>
              </a:lnSpc>
            </a:pPr>
            <a:endParaRPr lang="en-US" altLang="ko-KR" sz="32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2011314008 </a:t>
            </a:r>
            <a:r>
              <a:rPr lang="en-US" altLang="ko-KR" sz="32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Yeseul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Hwang</a:t>
            </a:r>
          </a:p>
          <a:p>
            <a:pPr>
              <a:lnSpc>
                <a:spcPts val="2800"/>
              </a:lnSpc>
            </a:pPr>
            <a:endParaRPr lang="en-US" altLang="ko-KR" sz="32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2011314500 </a:t>
            </a:r>
            <a:r>
              <a:rPr lang="en-US" altLang="ko-KR" sz="32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Gwiyoung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pPr>
              <a:lnSpc>
                <a:spcPts val="2800"/>
              </a:lnSpc>
            </a:pPr>
            <a:endParaRPr lang="en-US" altLang="ko-KR" sz="32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2012310320 </a:t>
            </a:r>
            <a:r>
              <a:rPr lang="en-US" altLang="ko-KR" sz="32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Jinpyo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pPr>
              <a:lnSpc>
                <a:spcPts val="2800"/>
              </a:lnSpc>
            </a:pPr>
            <a:endParaRPr lang="en-US" altLang="ko-KR" sz="32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2012310375 </a:t>
            </a:r>
            <a:r>
              <a:rPr lang="en-US" altLang="ko-KR" sz="3200" b="1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Jiyoung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Choi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02746" y="475483"/>
            <a:ext cx="5034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34236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1599" y="424683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0" y="1757708"/>
            <a:ext cx="863600" cy="469794"/>
          </a:xfrm>
          <a:prstGeom prst="homePlate">
            <a:avLst/>
          </a:prstGeom>
          <a:solidFill>
            <a:srgbClr val="F22D42"/>
          </a:solidFill>
          <a:ln>
            <a:solidFill>
              <a:srgbClr val="F22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각형 20"/>
          <p:cNvSpPr/>
          <p:nvPr/>
        </p:nvSpPr>
        <p:spPr>
          <a:xfrm>
            <a:off x="5137" y="2736192"/>
            <a:ext cx="1193799" cy="469794"/>
          </a:xfrm>
          <a:prstGeom prst="homePlate">
            <a:avLst/>
          </a:prstGeom>
          <a:solidFill>
            <a:srgbClr val="F22D42"/>
          </a:solidFill>
          <a:ln>
            <a:solidFill>
              <a:srgbClr val="F22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각형 21"/>
          <p:cNvSpPr/>
          <p:nvPr/>
        </p:nvSpPr>
        <p:spPr>
          <a:xfrm>
            <a:off x="0" y="3750235"/>
            <a:ext cx="1498600" cy="469794"/>
          </a:xfrm>
          <a:prstGeom prst="homePlate">
            <a:avLst/>
          </a:prstGeom>
          <a:solidFill>
            <a:srgbClr val="F22D42"/>
          </a:solidFill>
          <a:ln>
            <a:solidFill>
              <a:srgbClr val="F22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/>
          <p:cNvSpPr/>
          <p:nvPr/>
        </p:nvSpPr>
        <p:spPr>
          <a:xfrm>
            <a:off x="0" y="4787204"/>
            <a:ext cx="1917700" cy="469794"/>
          </a:xfrm>
          <a:prstGeom prst="homePlate">
            <a:avLst/>
          </a:prstGeom>
          <a:solidFill>
            <a:srgbClr val="F22D42"/>
          </a:solidFill>
          <a:ln>
            <a:solidFill>
              <a:srgbClr val="F22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260" y="1686799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822" y="2665283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222" y="3627403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9222" y="4728719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3799" y="1642727"/>
            <a:ext cx="48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of our project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98600" y="2719468"/>
            <a:ext cx="7107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 &amp; Plan of Analysis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17700" y="3658180"/>
            <a:ext cx="3544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Results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8697" y="4705892"/>
            <a:ext cx="2177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오각형 32"/>
          <p:cNvSpPr/>
          <p:nvPr/>
        </p:nvSpPr>
        <p:spPr>
          <a:xfrm>
            <a:off x="-1" y="5830061"/>
            <a:ext cx="2341543" cy="469794"/>
          </a:xfrm>
          <a:prstGeom prst="homePlate">
            <a:avLst/>
          </a:prstGeom>
          <a:solidFill>
            <a:srgbClr val="F22D42"/>
          </a:solidFill>
          <a:ln>
            <a:solidFill>
              <a:srgbClr val="F22D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9222" y="5770468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08755" y="5770468"/>
            <a:ext cx="5707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directions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24175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9" grpId="0"/>
      <p:bldP spid="30" grpId="0"/>
      <p:bldP spid="31" grpId="0"/>
      <p:bldP spid="32" grpId="0"/>
      <p:bldP spid="33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651034" y="2203559"/>
            <a:ext cx="499200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ARE EVERYTHING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7757" y="1603024"/>
            <a:ext cx="440877" cy="57150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9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1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A1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643042" y="2654965"/>
            <a:ext cx="456991" cy="522698"/>
          </a:xfrm>
          <a:prstGeom prst="rect">
            <a:avLst/>
          </a:prstGeom>
          <a:noFill/>
        </p:spPr>
        <p:txBody>
          <a:bodyPr wrap="square" lIns="0" tIns="0" rIns="0" bIns="0" numCol="1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9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1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9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A1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7134" y="538983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220" y="2526069"/>
            <a:ext cx="3810000" cy="3686175"/>
          </a:xfrm>
          <a:prstGeom prst="rect">
            <a:avLst/>
          </a:prstGeom>
        </p:spPr>
      </p:pic>
      <p:sp>
        <p:nvSpPr>
          <p:cNvPr id="3" name="AutoShape 2" descr="o에 대한 이미지 검색결과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십자형 3"/>
          <p:cNvSpPr/>
          <p:nvPr/>
        </p:nvSpPr>
        <p:spPr>
          <a:xfrm rot="18112455">
            <a:off x="1270871" y="3554569"/>
            <a:ext cx="1109726" cy="978794"/>
          </a:xfrm>
          <a:prstGeom prst="plus">
            <a:avLst>
              <a:gd name="adj" fmla="val 42105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도넛 8"/>
          <p:cNvSpPr/>
          <p:nvPr/>
        </p:nvSpPr>
        <p:spPr>
          <a:xfrm>
            <a:off x="3047804" y="3573887"/>
            <a:ext cx="1013945" cy="940158"/>
          </a:xfrm>
          <a:prstGeom prst="donut">
            <a:avLst>
              <a:gd name="adj" fmla="val 16781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94219" y="3454257"/>
            <a:ext cx="1064715" cy="455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77934" y="4288342"/>
            <a:ext cx="3928255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- DEVELOPED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1056" y="5592975"/>
            <a:ext cx="2501006" cy="455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SKIN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220" y="1294234"/>
            <a:ext cx="11040337" cy="5509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4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MIDDLE AGES…</a:t>
            </a:r>
          </a:p>
          <a:p>
            <a:pPr algn="ctr"/>
            <a:endParaRPr lang="en-US" altLang="ko-KR" sz="4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“OBESITY” </a:t>
            </a:r>
          </a:p>
          <a:p>
            <a:pPr algn="ctr"/>
            <a:endParaRPr lang="en-US" altLang="ko-KR" sz="4400" b="1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CONSIDERED ATTRACTIVE!!</a:t>
            </a:r>
          </a:p>
          <a:p>
            <a:pPr algn="ctr"/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1687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7396" y="3272480"/>
            <a:ext cx="4750708" cy="2672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>
            <a:off x="978504" y="1943896"/>
            <a:ext cx="52020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Lookism is the new racism. </a:t>
            </a: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Ugliness is now no different </a:t>
            </a:r>
          </a:p>
          <a:p>
            <a:pPr>
              <a:lnSpc>
                <a:spcPts val="2800"/>
              </a:lnSpc>
            </a:pP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race or a disability.</a:t>
            </a:r>
            <a:endParaRPr lang="en-US" altLang="ko-KR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3050" y="1603024"/>
            <a:ext cx="440877" cy="571507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9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1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ko-KR" altLang="en-US" sz="9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A1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3122" y="2852098"/>
            <a:ext cx="456991" cy="522698"/>
          </a:xfrm>
          <a:prstGeom prst="rect">
            <a:avLst/>
          </a:prstGeom>
          <a:noFill/>
        </p:spPr>
        <p:txBody>
          <a:bodyPr wrap="square" lIns="0" tIns="0" rIns="0" bIns="0" numCol="1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ko-KR" sz="9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1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9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A1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17134" y="538983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7396" y="5944753"/>
            <a:ext cx="4202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HAMERMESH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2" descr="Daniel Hamermesh에 대한 이미지 검색결과"/>
          <p:cNvSpPr>
            <a:spLocks noChangeAspect="1" noChangeArrowheads="1"/>
          </p:cNvSpPr>
          <p:nvPr/>
        </p:nvSpPr>
        <p:spPr bwMode="auto">
          <a:xfrm>
            <a:off x="12065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4023" y="841849"/>
            <a:ext cx="3678032" cy="5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27810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30562" y="607371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1556107" y="1704680"/>
                <a:ext cx="4616540" cy="102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𝑚𝑒𝑡𝑒𝑟</m:t>
                          </m:r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07" y="1704680"/>
                <a:ext cx="4616540" cy="102534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1380454" y="2926022"/>
            <a:ext cx="46820067" cy="126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13052792" descr="EMB0000214c181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493" r="54747" b="82637"/>
          <a:stretch>
            <a:fillRect/>
          </a:stretch>
        </p:blipFill>
        <p:spPr bwMode="auto">
          <a:xfrm>
            <a:off x="2602847" y="3115953"/>
            <a:ext cx="2779317" cy="288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구부러진 연결선 9"/>
          <p:cNvCxnSpPr/>
          <p:nvPr/>
        </p:nvCxnSpPr>
        <p:spPr>
          <a:xfrm flipV="1">
            <a:off x="5446447" y="2742105"/>
            <a:ext cx="2491513" cy="16051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endCxn id="22" idx="1"/>
          </p:cNvCxnSpPr>
          <p:nvPr/>
        </p:nvCxnSpPr>
        <p:spPr>
          <a:xfrm>
            <a:off x="5446447" y="5185121"/>
            <a:ext cx="2443789" cy="12380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4" idx="6"/>
          </p:cNvCxnSpPr>
          <p:nvPr/>
        </p:nvCxnSpPr>
        <p:spPr>
          <a:xfrm>
            <a:off x="5566017" y="4723371"/>
            <a:ext cx="23242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90236" y="4373847"/>
            <a:ext cx="3482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WEIGHT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90236" y="6130816"/>
            <a:ext cx="3067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UNDERWEIGHT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90236" y="2392871"/>
            <a:ext cx="27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OVERWEIGHT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2447216" y="3226259"/>
            <a:ext cx="3118801" cy="2994224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7236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1259" y="487840"/>
            <a:ext cx="612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도넛 6"/>
          <p:cNvSpPr/>
          <p:nvPr/>
        </p:nvSpPr>
        <p:spPr>
          <a:xfrm>
            <a:off x="1411429" y="2457866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1411429" y="3781202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1411429" y="5169121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97523" y="2602892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97523" y="3930126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9276" y="5320469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직사각형 21"/>
              <p:cNvSpPr/>
              <p:nvPr/>
            </p:nvSpPr>
            <p:spPr>
              <a:xfrm>
                <a:off x="2505850" y="2457866"/>
                <a:ext cx="965681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2002 to 2013, did the percentage of over-obesity</a:t>
                </a:r>
              </a:p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(BMI</a:t>
                </a:r>
                <a:r>
                  <a:rPr lang="en-US" altLang="ko-KR" sz="3200" dirty="0" smtClean="0"/>
                  <a:t>≥35kg/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increase in past eleven years?</a:t>
                </a:r>
                <a:endParaRPr lang="ko-KR" altLang="en-US" sz="32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50" y="2457866"/>
                <a:ext cx="9656811" cy="107721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2505850" y="3734699"/>
            <a:ext cx="8521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percentage of over-obesity of people in </a:t>
            </a:r>
          </a:p>
          <a:p>
            <a:pPr algn="just"/>
            <a:r>
              <a:rPr lang="en-US" altLang="ko-KR" sz="32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ifferent income level increase? 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직사각형 23"/>
              <p:cNvSpPr/>
              <p:nvPr/>
            </p:nvSpPr>
            <p:spPr>
              <a:xfrm>
                <a:off x="2471252" y="5082098"/>
                <a:ext cx="977062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there any gender difference between the percentage</a:t>
                </a:r>
              </a:p>
              <a:p>
                <a:pPr algn="just"/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over obesity</a:t>
                </a:r>
                <a:r>
                  <a:rPr lang="en-US" altLang="ko-KR" sz="32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(BMI</a:t>
                </a:r>
                <a:r>
                  <a:rPr lang="en-US" altLang="ko-KR" sz="3200" dirty="0"/>
                  <a:t>≥35kg/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3200" b="1" spc="-15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000A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ko-KR" altLang="en-US" sz="32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0A2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52" y="5082098"/>
                <a:ext cx="9770623" cy="1077218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47629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4542" y="475483"/>
            <a:ext cx="5291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OF ANALYSIS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6459" y="5707416"/>
            <a:ext cx="637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    INCOME LEVEL – 20 LEVELS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2700" y="264452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    GENDER – MALE/FEMALE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6629" y="1429276"/>
            <a:ext cx="8165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SPECIFICED VARIABLES ACCORDING TO…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2700" y="4135908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32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    TIME – 2002~2013</a:t>
            </a:r>
            <a:endParaRPr lang="ko-KR" altLang="en-US" sz="32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08240" y="2485323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608239" y="3989306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608239" y="5566591"/>
            <a:ext cx="1059823" cy="903172"/>
          </a:xfrm>
          <a:prstGeom prst="donut">
            <a:avLst>
              <a:gd name="adj" fmla="val 756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457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넛 5"/>
          <p:cNvSpPr/>
          <p:nvPr/>
        </p:nvSpPr>
        <p:spPr>
          <a:xfrm rot="18000000">
            <a:off x="-2174321" y="-2627086"/>
            <a:ext cx="3817257" cy="3817257"/>
          </a:xfrm>
          <a:prstGeom prst="donut">
            <a:avLst>
              <a:gd name="adj" fmla="val 4292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00A1C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6629" y="484595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6629" y="56766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endParaRPr lang="ko-KR" altLang="en-US" sz="36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6547" y="487839"/>
            <a:ext cx="5992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RESULTS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9629" y="1419843"/>
            <a:ext cx="9356559" cy="472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169629" y="1579889"/>
            <a:ext cx="8888820" cy="132683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00A1C7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20176" y="5881238"/>
            <a:ext cx="10086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∴ </a:t>
            </a:r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CORRELATION WITH INCOME LEVEL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2935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374</Words>
  <Application>Microsoft Office PowerPoint</Application>
  <PresentationFormat>사용자 지정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love7</cp:lastModifiedBy>
  <cp:revision>51</cp:revision>
  <dcterms:created xsi:type="dcterms:W3CDTF">2013-12-19T09:59:33Z</dcterms:created>
  <dcterms:modified xsi:type="dcterms:W3CDTF">2015-07-16T04:43:17Z</dcterms:modified>
</cp:coreProperties>
</file>