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62" r:id="rId2"/>
    <p:sldMasterId id="2147483767" r:id="rId3"/>
    <p:sldMasterId id="2147483774" r:id="rId4"/>
    <p:sldMasterId id="2147483779" r:id="rId5"/>
  </p:sldMasterIdLst>
  <p:notesMasterIdLst>
    <p:notesMasterId r:id="rId18"/>
  </p:notesMasterIdLst>
  <p:sldIdLst>
    <p:sldId id="363" r:id="rId6"/>
    <p:sldId id="379" r:id="rId7"/>
    <p:sldId id="366" r:id="rId8"/>
    <p:sldId id="400" r:id="rId9"/>
    <p:sldId id="398" r:id="rId10"/>
    <p:sldId id="396" r:id="rId11"/>
    <p:sldId id="394" r:id="rId12"/>
    <p:sldId id="395" r:id="rId13"/>
    <p:sldId id="399" r:id="rId14"/>
    <p:sldId id="397" r:id="rId15"/>
    <p:sldId id="392" r:id="rId16"/>
    <p:sldId id="302" r:id="rId17"/>
  </p:sldIdLst>
  <p:sldSz cx="9144000" cy="5143500" type="screen16x9"/>
  <p:notesSz cx="6858000" cy="9144000"/>
  <p:defaultTextStyle>
    <a:defPPr>
      <a:defRPr lang="en-US"/>
    </a:defPPr>
    <a:lvl1pPr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28" indent="49207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849" indent="98408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783" indent="1476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706" indent="1968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65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78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9920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052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496B"/>
    <a:srgbClr val="1F1F1F"/>
    <a:srgbClr val="009587"/>
    <a:srgbClr val="CCDC38"/>
    <a:srgbClr val="5A7582"/>
    <a:srgbClr val="374850"/>
    <a:srgbClr val="4389FE"/>
    <a:srgbClr val="394A52"/>
    <a:srgbClr val="111255"/>
    <a:srgbClr val="0F0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4" autoAdjust="0"/>
    <p:restoredTop sz="82799" autoAdjust="0"/>
  </p:normalViewPr>
  <p:slideViewPr>
    <p:cSldViewPr snapToObjects="1">
      <p:cViewPr>
        <p:scale>
          <a:sx n="130" d="100"/>
          <a:sy n="130" d="100"/>
        </p:scale>
        <p:origin x="1632" y="184"/>
      </p:cViewPr>
      <p:guideLst>
        <p:guide orient="horz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87E8-4AB7-6B41-838B-6BC10A40FD03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7021D-D428-E442-AC91-03E04D28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5128" lvl="1" indent="-4572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latin typeface="Roboto Light" charset="0"/>
                <a:ea typeface="Roboto Light" charset="0"/>
                <a:cs typeface="Roboto Light" charset="0"/>
              </a:rPr>
              <a:t>Defense Federal Acquisition Regulations Supplement</a:t>
            </a:r>
          </a:p>
          <a:p>
            <a:pPr marL="865128" lvl="1" indent="-4572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latin typeface="Roboto Light" charset="0"/>
                <a:ea typeface="Roboto Light" charset="0"/>
                <a:cs typeface="Roboto Light" charset="0"/>
              </a:rPr>
              <a:t>Supplement to FAR standard for DoD procurement of goods and</a:t>
            </a:r>
            <a:r>
              <a:rPr lang="en-US" sz="2000" baseline="0" dirty="0" smtClean="0">
                <a:latin typeface="Roboto Light" charset="0"/>
                <a:ea typeface="Roboto Light" charset="0"/>
                <a:cs typeface="Roboto Light" charset="0"/>
              </a:rPr>
              <a:t> services</a:t>
            </a:r>
            <a:endParaRPr lang="en-US" sz="2000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 indent="0">
              <a:buClr>
                <a:schemeClr val="accent2"/>
              </a:buClr>
            </a:pPr>
            <a:endParaRPr lang="en-US" sz="1800" dirty="0" smtClean="0">
              <a:latin typeface="Roboto Light" charset="0"/>
              <a:ea typeface="Roboto Light" charset="0"/>
              <a:cs typeface="Roboto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-Control 3.1.7</a:t>
            </a:r>
            <a:r>
              <a:rPr lang="en-US" baseline="0" dirty="0" smtClean="0"/>
              <a:t> is preventing non-privileged users from accessing privileged functions and then auditing those functions</a:t>
            </a:r>
          </a:p>
          <a:p>
            <a:r>
              <a:rPr lang="en-US" baseline="0" dirty="0" smtClean="0"/>
              <a:t>-Essentially this control is making sure that no user account is able to access anything on the system that they are not authorized to access</a:t>
            </a:r>
          </a:p>
          <a:p>
            <a:r>
              <a:rPr lang="en-US" baseline="0" dirty="0" smtClean="0"/>
              <a:t>-For the scope of this demo we are just talking about windows boxes, and windows has a setting in Active directory called the user account control which limits standard user privileges and makes sure changes can only be made with administrator credentials </a:t>
            </a:r>
          </a:p>
          <a:p>
            <a:r>
              <a:rPr lang="en-US" baseline="0" dirty="0" smtClean="0"/>
              <a:t>-For example If one user without the correct privileges tries to access a folder, the UAC message will pop up denying them access to this folder</a:t>
            </a:r>
          </a:p>
          <a:p>
            <a:r>
              <a:rPr lang="en-US" baseline="0" dirty="0" smtClean="0"/>
              <a:t>-Auditing this functionality gives you the ability to see if one of your users is repeatedly trying to access restricted files or functions and with the alerting functionality of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it enables to to take action proactively rather than reactively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Firm believer of trust by verify. Will then split screen, login and demonstrate the account being locked out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Search: </a:t>
            </a:r>
            <a:r>
              <a:rPr lang="en-US" sz="1200" dirty="0" smtClean="0"/>
              <a:t>Filtering through Removable Storage Events</a:t>
            </a:r>
          </a:p>
          <a:p>
            <a:r>
              <a:rPr lang="en-US" sz="1200" b="1" dirty="0" smtClean="0"/>
              <a:t>Report: </a:t>
            </a:r>
            <a:r>
              <a:rPr lang="en-US" sz="1200" dirty="0" smtClean="0"/>
              <a:t>Daily reports </a:t>
            </a:r>
          </a:p>
          <a:p>
            <a:r>
              <a:rPr lang="en-US" sz="1200" b="1" dirty="0" smtClean="0"/>
              <a:t>Alerts: </a:t>
            </a:r>
            <a:r>
              <a:rPr lang="en-US" sz="1200" dirty="0" smtClean="0"/>
              <a:t>Notifying Security and lockout</a:t>
            </a:r>
          </a:p>
          <a:p>
            <a:r>
              <a:rPr lang="en-US" sz="1200" b="1" dirty="0" smtClean="0"/>
              <a:t>Dashboard: </a:t>
            </a:r>
            <a:r>
              <a:rPr lang="en-US" sz="1200" dirty="0" smtClean="0"/>
              <a:t>Identifying patterns and pro-active actions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Search: </a:t>
            </a:r>
            <a:r>
              <a:rPr lang="en-US" sz="1200" dirty="0" smtClean="0"/>
              <a:t>Filtering through Removable Storage Events</a:t>
            </a:r>
          </a:p>
          <a:p>
            <a:r>
              <a:rPr lang="en-US" sz="1200" b="1" dirty="0" smtClean="0"/>
              <a:t>Report: </a:t>
            </a:r>
            <a:r>
              <a:rPr lang="en-US" sz="1200" dirty="0" smtClean="0"/>
              <a:t>Daily reports </a:t>
            </a:r>
          </a:p>
          <a:p>
            <a:r>
              <a:rPr lang="en-US" sz="1200" b="1" dirty="0" smtClean="0"/>
              <a:t>Alerts: </a:t>
            </a:r>
            <a:r>
              <a:rPr lang="en-US" sz="1200" dirty="0" smtClean="0"/>
              <a:t>Notifying Security and lockout</a:t>
            </a:r>
          </a:p>
          <a:p>
            <a:r>
              <a:rPr lang="en-US" sz="1200" b="1" dirty="0" smtClean="0"/>
              <a:t>Dashboard: </a:t>
            </a:r>
            <a:r>
              <a:rPr lang="en-US" sz="1200" dirty="0" smtClean="0"/>
              <a:t>Identifying patterns and pro-active actions</a:t>
            </a:r>
            <a:endParaRPr lang="en-US" sz="1200" b="1" dirty="0" smtClean="0"/>
          </a:p>
          <a:p>
            <a:endParaRPr lang="en-US" dirty="0" smtClean="0"/>
          </a:p>
          <a:p>
            <a:endParaRPr 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-Control 3.3.3 is to ensure that the actions of individual</a:t>
            </a:r>
            <a:r>
              <a:rPr lang="en-US" baseline="0" dirty="0" smtClean="0"/>
              <a:t> information system users can be traced to the users so that they users are held accountable for their actions</a:t>
            </a:r>
          </a:p>
          <a:p>
            <a:r>
              <a:rPr lang="en-US" baseline="0" dirty="0" smtClean="0"/>
              <a:t>-While this sounds complicated this control is making sure that the event logging service is enabled </a:t>
            </a:r>
          </a:p>
          <a:p>
            <a:r>
              <a:rPr lang="en-US" dirty="0" smtClean="0"/>
              <a:t>-If a</a:t>
            </a:r>
            <a:r>
              <a:rPr lang="en-US" baseline="0" dirty="0" smtClean="0"/>
              <a:t> bad actor logs in and disables the event logging service, they could do anything on the network without having any accountability for their actions. </a:t>
            </a:r>
          </a:p>
          <a:p>
            <a:r>
              <a:rPr lang="en-US" baseline="0" dirty="0" smtClean="0"/>
              <a:t>-With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 you are able to create an alert that if events stop logging you can create a script which could allows you to shut down the account that isn’t logging before they do </a:t>
            </a:r>
            <a:r>
              <a:rPr lang="en-US" baseline="0" smtClean="0"/>
              <a:t>anything destructive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user tries to access a file (salary file)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ACL will be compared  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access token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then identify what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the user belongs to,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also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permissions of that particular group.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it will then output user name, and what they tried to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/>
              <a:t>Next Steps?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021D-D428-E442-AC91-03E04D28E6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8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Relationship Id="rId3" Type="http://schemas.openxmlformats.org/officeDocument/2006/relationships/image" Target="../media/image8.w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8.w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w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w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w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w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eg"/><Relationship Id="rId3" Type="http://schemas.openxmlformats.org/officeDocument/2006/relationships/image" Target="../media/image8.w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eg"/><Relationship Id="rId3" Type="http://schemas.openxmlformats.org/officeDocument/2006/relationships/image" Target="../media/image8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8.w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w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w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w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0" tIns="25712" rIns="51420" bIns="25712" anchor="ctr"/>
          <a:lstStyle/>
          <a:p>
            <a:pPr algn="ctr" defTabSz="81620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613650" y="6826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08173" y="3193262"/>
            <a:ext cx="3697422" cy="487561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093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4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854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87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43452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E482-8428-2A47-B310-0A94D5D2A0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7602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DAA1-B99F-1B47-9118-D4ADC997C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22187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6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0F4-4FA4-EE41-8ADB-46C5B0D62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5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1"/>
            <a:ext cx="9144000" cy="79685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7566-99EF-474A-8D0F-F855B60859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257001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0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1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" y="18"/>
            <a:ext cx="9142647" cy="5143499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238107" y="338872"/>
            <a:ext cx="8593817" cy="346928"/>
          </a:xfrm>
        </p:spPr>
        <p:txBody>
          <a:bodyPr>
            <a:noAutofit/>
          </a:bodyPr>
          <a:lstStyle>
            <a:lvl1pPr algn="ctr" defTabSz="685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13" dirty="0">
                <a:solidFill>
                  <a:schemeClr val="tx2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1005885"/>
            <a:ext cx="8610600" cy="3680461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ctr">
              <a:spcAft>
                <a:spcPts val="900"/>
              </a:spcAft>
              <a:buClr>
                <a:schemeClr val="accent2"/>
              </a:buClr>
              <a:buFontTx/>
              <a:buNone/>
              <a:defRPr sz="18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97" y="4929406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416101"/>
      </p:ext>
    </p:extLst>
  </p:cSld>
  <p:clrMapOvr>
    <a:masterClrMapping/>
  </p:clrMapOvr>
  <p:transition spd="med">
    <p:fade/>
  </p:transition>
  <p:hf hdr="0" dt="0"/>
  <p:extLst mod="1">
    <p:ext uri="{DCECCB84-F9BA-43D5-87BE-67443E8EF086}">
      <p15:sldGuideLst xmlns:p15="http://schemas.microsoft.com/office/powerpoint/2012/main">
        <p15:guide id="1" orient="horz" pos="8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8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315200" y="57150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2016 Splunk Inc.</a:t>
            </a:r>
          </a:p>
        </p:txBody>
      </p:sp>
    </p:spTree>
    <p:extLst>
      <p:ext uri="{BB962C8B-B14F-4D97-AF65-F5344CB8AC3E}">
        <p14:creationId xmlns:p14="http://schemas.microsoft.com/office/powerpoint/2010/main" val="342860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74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1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5999" y="1205588"/>
            <a:ext cx="6810403" cy="3400226"/>
          </a:xfrm>
          <a:prstGeom prst="rect">
            <a:avLst/>
          </a:prstGeom>
        </p:spPr>
        <p:txBody>
          <a:bodyPr lIns="51420" tIns="25712" rIns="51420" bIns="25712"/>
          <a:lstStyle>
            <a:lvl1pPr marL="0" marR="0" indent="0" algn="l" defTabSz="816209" rtl="0" eaLnBrk="1" fontAlgn="auto" latinLnBrk="0" hangingPunct="1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 typeface="Arial"/>
              <a:buNone/>
              <a:tabLst/>
              <a:defRPr sz="2000"/>
            </a:lvl1pPr>
            <a:lvl2pPr marL="257093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2pPr>
            <a:lvl3pPr marL="553461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Tx/>
              <a:buNone/>
              <a:tabLst/>
              <a:defRPr sz="2000"/>
            </a:lvl3pPr>
            <a:lvl4pPr marL="722175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07F48832-F29A-374C-9152-40F78534E3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4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69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9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980203"/>
            <a:ext cx="8555969" cy="3557179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785691"/>
            <a:ext cx="9144000" cy="479779"/>
          </a:xfrm>
          <a:prstGeom prst="rect">
            <a:avLst/>
          </a:prstGeom>
        </p:spPr>
        <p:txBody>
          <a:bodyPr lIns="51420" tIns="25712" rIns="51420" bIns="25712"/>
          <a:lstStyle>
            <a:lvl1pPr algn="ctr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1360214"/>
            <a:ext cx="8555969" cy="3162003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39C46-E965-504D-BC92-3B5C4E3128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31142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" y="2"/>
            <a:ext cx="9143999" cy="91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9266"/>
            <a:ext cx="9144000" cy="464789"/>
          </a:xfrm>
          <a:prstGeom prst="rect">
            <a:avLst/>
          </a:prstGeom>
        </p:spPr>
        <p:txBody>
          <a:bodyPr lIns="51420" tIns="25712" rIns="51420" bIns="25712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0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76604" y="1251901"/>
            <a:ext cx="3734142" cy="5037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544026" y="1251900"/>
            <a:ext cx="3939166" cy="4961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537438" y="1750588"/>
            <a:ext cx="3664609" cy="2824790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779601" y="1752716"/>
            <a:ext cx="3738464" cy="279226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2-EA46-BF4A-86F0-743A3431F7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39410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eft Subhead,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393064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5061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4778713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38999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C919-B6C7-3543-A408-D77D9C7C5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152400" y="484574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</p:spTree>
    <p:extLst>
      <p:ext uri="{BB962C8B-B14F-4D97-AF65-F5344CB8AC3E}">
        <p14:creationId xmlns:p14="http://schemas.microsoft.com/office/powerpoint/2010/main" val="35151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RT-PPT-footer-blu-102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915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9525"/>
            <a:ext cx="91440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79913" y="4770440"/>
            <a:ext cx="385762" cy="257175"/>
          </a:xfrm>
          <a:prstGeom prst="rect">
            <a:avLst/>
          </a:prstGeom>
        </p:spPr>
        <p:txBody>
          <a:bodyPr vert="horz" lIns="81621" tIns="40811" rIns="81621" bIns="40811" rtlCol="0" anchor="ctr"/>
          <a:lstStyle>
            <a:lvl1pPr algn="ctr" defTabSz="816209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0C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30CCE6-9770-5A43-A55E-C3ADCAED0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5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6" r:id="rId14"/>
    <p:sldLayoutId id="2147483758" r:id="rId15"/>
    <p:sldLayoutId id="2147483784" r:id="rId16"/>
    <p:sldLayoutId id="2147483785" r:id="rId17"/>
    <p:sldLayoutId id="2147483786" r:id="rId18"/>
  </p:sldLayoutIdLst>
  <p:hf hdr="0" dt="0"/>
  <p:txStyles>
    <p:titleStyle>
      <a:lvl1pPr algn="ctr" defTabSz="815849" rtl="0" eaLnBrk="1" fontAlgn="base" hangingPunct="1">
        <a:spcBef>
          <a:spcPct val="0"/>
        </a:spcBef>
        <a:spcAft>
          <a:spcPct val="0"/>
        </a:spcAft>
        <a:defRPr sz="37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130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914265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396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529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5551" indent="-255551" algn="l" defTabSz="815849" rtl="0" eaLnBrk="1" fontAlgn="base" hangingPunct="1">
        <a:spcBef>
          <a:spcPts val="675"/>
        </a:spcBef>
        <a:spcAft>
          <a:spcPct val="0"/>
        </a:spcAft>
        <a:buSzPct val="80000"/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2845" indent="-285708" algn="l" defTabSz="815849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1092" indent="-15872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25375" indent="-204758" algn="l" defTabSz="815849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14267" indent="-6666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583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68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794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89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0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0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2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25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2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36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73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48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4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dt="0"/>
  <p:txStyles>
    <p:titleStyle>
      <a:lvl1pPr algn="l" defTabSz="685749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83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04950"/>
            <a:ext cx="4267199" cy="20574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Splunk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DFARS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Leveraging </a:t>
            </a:r>
            <a:r>
              <a:rPr lang="en-US" sz="2000" i="1" dirty="0" err="1" smtClean="0">
                <a:latin typeface="Calibri" charset="0"/>
                <a:ea typeface="Calibri" charset="0"/>
                <a:cs typeface="Calibri" charset="0"/>
              </a:rPr>
              <a:t>Splunk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 Enterprise to automate DFARS compliance reporting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8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 bwMode="gray">
          <a:xfrm>
            <a:off x="0" y="0"/>
            <a:ext cx="9144000" cy="863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Control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3.4.3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9" y="86133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207812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Control Description: </a:t>
            </a:r>
            <a:r>
              <a:rPr lang="en-US" sz="1800" dirty="0"/>
              <a:t>Track, review, approve/disapprove, and audit changes to information systems</a:t>
            </a:r>
          </a:p>
          <a:p>
            <a:endParaRPr lang="en-US" sz="1800" dirty="0"/>
          </a:p>
          <a:p>
            <a:r>
              <a:rPr lang="en-US" sz="1800" b="1" dirty="0"/>
              <a:t>Functional Requirement: </a:t>
            </a:r>
            <a:r>
              <a:rPr lang="en-US" sz="1800" dirty="0"/>
              <a:t>Report on any changes to information systems</a:t>
            </a:r>
          </a:p>
          <a:p>
            <a:endParaRPr lang="en-US" sz="1800" dirty="0"/>
          </a:p>
          <a:p>
            <a:r>
              <a:rPr lang="en-US" sz="1800" b="1" dirty="0"/>
              <a:t>Importance of Control: </a:t>
            </a:r>
            <a:r>
              <a:rPr lang="en-US" sz="1800" dirty="0"/>
              <a:t>Ability to have change management process and controls over configuration items of the information systems.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251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gray">
          <a:xfrm>
            <a:off x="0" y="0"/>
            <a:ext cx="9144000" cy="857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Q&amp;A / Discussion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9" y="86132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boto Medium" charset="0"/>
                <a:ea typeface="Roboto Medium" charset="0"/>
                <a:cs typeface="Roboto Medium" charset="0"/>
              </a:rPr>
              <a:t>?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190750"/>
            <a:ext cx="103921" cy="298149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9" y="2190750"/>
            <a:ext cx="3705368" cy="8572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37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014"/>
            <a:ext cx="9144000" cy="857250"/>
          </a:xfrm>
          <a:solidFill>
            <a:srgbClr val="00496B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Agenda</a:t>
            </a:r>
          </a:p>
        </p:txBody>
      </p:sp>
      <p:sp>
        <p:nvSpPr>
          <p:cNvPr id="4" name="Oval 3"/>
          <p:cNvSpPr/>
          <p:nvPr/>
        </p:nvSpPr>
        <p:spPr>
          <a:xfrm>
            <a:off x="114707" y="88146"/>
            <a:ext cx="684986" cy="684986"/>
          </a:xfrm>
          <a:prstGeom prst="ellipse">
            <a:avLst/>
          </a:prstGeom>
          <a:solidFill>
            <a:srgbClr val="009587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Freeform 5"/>
          <p:cNvSpPr>
            <a:spLocks noChangeAspect="1" noChangeArrowheads="1"/>
          </p:cNvSpPr>
          <p:nvPr/>
        </p:nvSpPr>
        <p:spPr bwMode="auto">
          <a:xfrm flipH="1">
            <a:off x="217508" y="217060"/>
            <a:ext cx="479383" cy="42715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/>
          <p:cNvCxnSpPr>
            <a:stCxn id="9" idx="2"/>
            <a:endCxn id="20" idx="6"/>
          </p:cNvCxnSpPr>
          <p:nvPr/>
        </p:nvCxnSpPr>
        <p:spPr>
          <a:xfrm>
            <a:off x="1752600" y="2304643"/>
            <a:ext cx="5636453" cy="84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52600" y="1962150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1" y="2631689"/>
            <a:ext cx="1221488" cy="338554"/>
          </a:xfrm>
          <a:prstGeom prst="rect">
            <a:avLst/>
          </a:prstGeom>
        </p:spPr>
        <p:txBody>
          <a:bodyPr wrap="none" lIns="91440"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ea typeface="Calibri" charset="0"/>
                <a:cs typeface="Calibri" charset="0"/>
              </a:rPr>
              <a:t>Introduction</a:t>
            </a:r>
            <a:endParaRPr lang="en-US" dirty="0">
              <a:solidFill>
                <a:srgbClr val="1F1F1F"/>
              </a:solidFill>
              <a:ea typeface="Calibri" charset="0"/>
              <a:cs typeface="Calibri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74865" y="1972891"/>
            <a:ext cx="684986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182681" y="1970631"/>
            <a:ext cx="684986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6704067" y="1970631"/>
            <a:ext cx="684986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boto Medium" charset="0"/>
                <a:ea typeface="Roboto Medium" charset="0"/>
                <a:cs typeface="Roboto Medium" charset="0"/>
              </a:rPr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4472" y="2631689"/>
            <a:ext cx="1247457" cy="338554"/>
          </a:xfrm>
          <a:prstGeom prst="rect">
            <a:avLst/>
          </a:prstGeom>
        </p:spPr>
        <p:txBody>
          <a:bodyPr wrap="none" lIns="91440"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ea typeface="Calibri" charset="0"/>
                <a:cs typeface="Calibri" charset="0"/>
              </a:rPr>
              <a:t>Expectations</a:t>
            </a:r>
            <a:endParaRPr lang="en-US" dirty="0">
              <a:solidFill>
                <a:srgbClr val="1F1F1F"/>
              </a:solidFill>
              <a:ea typeface="Calibri" charset="0"/>
              <a:cs typeface="Calibri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95784" y="2631689"/>
            <a:ext cx="1768433" cy="338554"/>
          </a:xfrm>
          <a:prstGeom prst="rect">
            <a:avLst/>
          </a:prstGeom>
        </p:spPr>
        <p:txBody>
          <a:bodyPr wrap="none" lIns="91440"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ea typeface="Calibri" charset="0"/>
                <a:cs typeface="Calibri" charset="0"/>
              </a:rPr>
              <a:t>Practical Examples</a:t>
            </a:r>
            <a:endParaRPr lang="en-US" dirty="0">
              <a:solidFill>
                <a:srgbClr val="1F1F1F"/>
              </a:solidFill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1447" y="2641853"/>
            <a:ext cx="590226" cy="338554"/>
          </a:xfrm>
          <a:prstGeom prst="rect">
            <a:avLst/>
          </a:prstGeom>
        </p:spPr>
        <p:txBody>
          <a:bodyPr wrap="none" lIns="91440"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ea typeface="Calibri" charset="0"/>
                <a:cs typeface="Calibri" charset="0"/>
              </a:rPr>
              <a:t>Q&amp;A</a:t>
            </a:r>
            <a:endParaRPr lang="en-US" dirty="0">
              <a:solidFill>
                <a:srgbClr val="1F1F1F"/>
              </a:solidFill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6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Expectations 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2019" y="86132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57350"/>
            <a:ext cx="79248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Leverage </a:t>
            </a:r>
            <a:r>
              <a:rPr lang="en-US" sz="1800" dirty="0" err="1" smtClean="0"/>
              <a:t>Splunk</a:t>
            </a:r>
            <a:r>
              <a:rPr lang="en-US" sz="1800" dirty="0" smtClean="0"/>
              <a:t> to automate DFARS compliance reporting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Show you examples of this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Selected a subset of the DFAR controls</a:t>
            </a:r>
          </a:p>
        </p:txBody>
      </p:sp>
    </p:spTree>
    <p:extLst>
      <p:ext uri="{BB962C8B-B14F-4D97-AF65-F5344CB8AC3E}">
        <p14:creationId xmlns:p14="http://schemas.microsoft.com/office/powerpoint/2010/main" val="39248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 bwMode="gray">
          <a:xfrm>
            <a:off x="0" y="0"/>
            <a:ext cx="9144000" cy="857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Controls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0340"/>
              </p:ext>
            </p:extLst>
          </p:nvPr>
        </p:nvGraphicFramePr>
        <p:xfrm>
          <a:off x="685800" y="1048282"/>
          <a:ext cx="77724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582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+mn-lt"/>
                        </a:rPr>
                        <a:t>Prevent non-privileged users from executing privileged functions and audit the execution of such functions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+mn-lt"/>
                          <a:ea typeface="Roboto" charset="0"/>
                          <a:cs typeface="Roboto" charset="0"/>
                        </a:rPr>
                        <a:t>Limit unsuccessful logon attempts</a:t>
                      </a:r>
                      <a:endParaRPr lang="en-US" sz="15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+mn-lt"/>
                          <a:ea typeface="Roboto" charset="0"/>
                          <a:cs typeface="Roboto" charset="0"/>
                        </a:rPr>
                        <a:t>Control Connection of Mobile* Devices</a:t>
                      </a:r>
                      <a:endParaRPr lang="en-US" sz="1500" b="1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162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n-lt"/>
                          <a:ea typeface="Roboto" charset="0"/>
                          <a:cs typeface="Roboto" charset="0"/>
                        </a:rPr>
                        <a:t>Limit use of organizational portable storage devices on external  information systems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162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n-lt"/>
                        </a:rPr>
                        <a:t>Ensure that the actions of individual information system users can be uniquely traced to those users so they can be held accountable for their actions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162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+mn-lt"/>
                        </a:rPr>
                        <a:t>Track, review, approve/disapprove, and audit changes to information systems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02019" y="86132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898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 bwMode="gray">
          <a:xfrm>
            <a:off x="0" y="6717"/>
            <a:ext cx="9144000" cy="857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Control 3.1.7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Control 3.1.7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9" y="86133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207812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Control Description: </a:t>
            </a:r>
            <a:r>
              <a:rPr lang="en-US" sz="1800" dirty="0"/>
              <a:t>Prevent non-privileged users from executing privileged functions and audit the execution of such functions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dirty="0"/>
              <a:t>Functional Requirements</a:t>
            </a:r>
            <a:r>
              <a:rPr lang="en-US" sz="1800" dirty="0"/>
              <a:t>: </a:t>
            </a:r>
          </a:p>
          <a:p>
            <a:pPr marL="600075" lvl="1" indent="-257175">
              <a:buFont typeface="Arial" charset="0"/>
              <a:buChar char="•"/>
            </a:pPr>
            <a:r>
              <a:rPr lang="en-US" sz="1800" dirty="0"/>
              <a:t>Verify the User Account Control (UAC) setting in AD is enabled</a:t>
            </a:r>
          </a:p>
          <a:p>
            <a:pPr marL="600075" lvl="1" indent="-257175">
              <a:buFont typeface="Arial" charset="0"/>
              <a:buChar char="•"/>
            </a:pPr>
            <a:r>
              <a:rPr lang="en-US" sz="1800" dirty="0"/>
              <a:t>Alert when a user invokes or disables UAC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dirty="0" smtClean="0"/>
              <a:t>Importance of Control: </a:t>
            </a:r>
            <a:r>
              <a:rPr lang="en-US" sz="1800" dirty="0" smtClean="0"/>
              <a:t>Make sure </a:t>
            </a:r>
            <a:r>
              <a:rPr lang="en-US" sz="1800" dirty="0"/>
              <a:t>that no account is able to do anything on the system that they are not authorized to do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475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 bwMode="gray">
          <a:xfrm>
            <a:off x="0" y="0"/>
            <a:ext cx="9144000" cy="863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Control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3.1.8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9" y="86133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3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207812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  <a:ea typeface="Roboto" charset="0"/>
                <a:cs typeface="Roboto" charset="0"/>
              </a:rPr>
              <a:t>Control Description: </a:t>
            </a:r>
            <a:r>
              <a:rPr lang="en-US" sz="1800" dirty="0">
                <a:latin typeface="+mn-lt"/>
                <a:ea typeface="Roboto" charset="0"/>
                <a:cs typeface="Roboto" charset="0"/>
              </a:rPr>
              <a:t>Limit unsuccessful logon attempts</a:t>
            </a:r>
            <a:endParaRPr lang="en-US" sz="2800" dirty="0">
              <a:latin typeface="+mn-lt"/>
              <a:ea typeface="Roboto" charset="0"/>
              <a:cs typeface="Roboto" charset="0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Functional Requirements: </a:t>
            </a:r>
            <a:r>
              <a:rPr lang="en-US" sz="1800" dirty="0">
                <a:latin typeface="+mn-lt"/>
              </a:rPr>
              <a:t>Create a limit of unsuccessful logons.  Lock out the user account when the limit has been reached.  Alert of accounts locked out based on unsuccessful logons.</a:t>
            </a:r>
            <a:endParaRPr lang="en-US" sz="18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Importance of Control: </a:t>
            </a:r>
            <a:r>
              <a:rPr lang="en-US" sz="1800" dirty="0">
                <a:latin typeface="+mn-lt"/>
              </a:rPr>
              <a:t>Prevent brute force attempt of guessing a user account’s password.  </a:t>
            </a:r>
          </a:p>
          <a:p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347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 bwMode="gray">
          <a:xfrm>
            <a:off x="0" y="0"/>
            <a:ext cx="9144000" cy="863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Control 3.1.18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9" y="86133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07812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Control Description:</a:t>
            </a:r>
            <a:r>
              <a:rPr lang="en-US" sz="18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800" dirty="0">
                <a:latin typeface="Roboto" charset="0"/>
                <a:ea typeface="Roboto" charset="0"/>
                <a:cs typeface="Roboto" charset="0"/>
              </a:rPr>
              <a:t>Control Connection of </a:t>
            </a:r>
            <a:r>
              <a:rPr lang="en-US" sz="1800" dirty="0" smtClean="0">
                <a:latin typeface="Roboto" charset="0"/>
                <a:ea typeface="Roboto" charset="0"/>
                <a:cs typeface="Roboto" charset="0"/>
              </a:rPr>
              <a:t>Mobile</a:t>
            </a:r>
            <a:r>
              <a:rPr lang="en-US" sz="1400" dirty="0" smtClean="0">
                <a:latin typeface="Roboto" charset="0"/>
                <a:ea typeface="Roboto" charset="0"/>
                <a:cs typeface="Roboto" charset="0"/>
              </a:rPr>
              <a:t>*</a:t>
            </a:r>
            <a:r>
              <a:rPr lang="en-US" sz="1800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800" dirty="0">
                <a:latin typeface="Roboto" charset="0"/>
                <a:ea typeface="Roboto" charset="0"/>
                <a:cs typeface="Roboto" charset="0"/>
              </a:rPr>
              <a:t>Devices</a:t>
            </a:r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Function </a:t>
            </a:r>
            <a:r>
              <a:rPr lang="en-US" sz="1800" b="1" dirty="0"/>
              <a:t>Requirements: </a:t>
            </a:r>
            <a:r>
              <a:rPr lang="en-US" sz="1800" dirty="0"/>
              <a:t>Monitor all removable storage connected. Alert when a user violates the group policy set </a:t>
            </a:r>
            <a:r>
              <a:rPr lang="en-US" sz="1800" dirty="0" smtClean="0"/>
              <a:t>by the Domain Controller.</a:t>
            </a:r>
            <a:r>
              <a:rPr lang="en-US" sz="1800" b="1" dirty="0" smtClean="0"/>
              <a:t>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Importance</a:t>
            </a:r>
            <a:r>
              <a:rPr lang="en-US" sz="1800" b="1" dirty="0"/>
              <a:t>:  </a:t>
            </a:r>
            <a:r>
              <a:rPr lang="en-US" sz="1800" dirty="0"/>
              <a:t>Ensuring </a:t>
            </a:r>
            <a:r>
              <a:rPr lang="en-US" sz="1800" dirty="0" smtClean="0"/>
              <a:t>mobile devices are under configuration and change management control. </a:t>
            </a:r>
            <a:endParaRPr lang="en-US" sz="18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0295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 bwMode="gray">
          <a:xfrm>
            <a:off x="0" y="0"/>
            <a:ext cx="9144000" cy="863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Control 3.1.21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2019" y="86133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207812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  <a:ea typeface="Roboto" charset="0"/>
                <a:cs typeface="Roboto" charset="0"/>
              </a:rPr>
              <a:t>Control Description: </a:t>
            </a:r>
            <a:r>
              <a:rPr lang="en-US" sz="1800" dirty="0">
                <a:latin typeface="+mn-lt"/>
                <a:ea typeface="Roboto" charset="0"/>
                <a:cs typeface="Roboto" charset="0"/>
              </a:rPr>
              <a:t>Limit use of organizational portable storage devices on external  information systems</a:t>
            </a:r>
            <a:endParaRPr lang="en-US" sz="2800" dirty="0">
              <a:latin typeface="+mn-lt"/>
              <a:ea typeface="Roboto" charset="0"/>
              <a:cs typeface="Roboto" charset="0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Functional Requirements: </a:t>
            </a:r>
            <a:r>
              <a:rPr lang="en-US" sz="1800" dirty="0">
                <a:latin typeface="+mn-lt"/>
              </a:rPr>
              <a:t>Monitor and verify workstations on the network are following the security policy.</a:t>
            </a:r>
            <a:endParaRPr lang="en-US" sz="18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Importance of Control: </a:t>
            </a:r>
            <a:r>
              <a:rPr lang="en-US" sz="1800" dirty="0">
                <a:latin typeface="+mn-lt"/>
              </a:rPr>
              <a:t>Data exfiltration and protection of intellectual property</a:t>
            </a:r>
          </a:p>
          <a:p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4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 bwMode="gray">
          <a:xfrm>
            <a:off x="0" y="0"/>
            <a:ext cx="9144000" cy="863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>
            <a:lvl1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130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65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396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29" algn="ctr" defTabSz="815849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Control 3.3.2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2019" y="86133"/>
            <a:ext cx="688329" cy="684986"/>
          </a:xfrm>
          <a:prstGeom prst="ellipse">
            <a:avLst/>
          </a:prstGeom>
          <a:solidFill>
            <a:srgbClr val="5A7582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200150"/>
            <a:ext cx="7510771" cy="3098916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r>
              <a:rPr lang="en-US" sz="1800" b="1" dirty="0"/>
              <a:t>Control 3.3.2: </a:t>
            </a:r>
            <a:r>
              <a:rPr lang="en-US" sz="1800" dirty="0"/>
              <a:t>Ensure that the actions of individual information system users can be uniquely traced to those users so they can be held accountable for their </a:t>
            </a:r>
            <a:r>
              <a:rPr lang="en-US" sz="1800" dirty="0" smtClean="0"/>
              <a:t>actions</a:t>
            </a:r>
          </a:p>
          <a:p>
            <a:endParaRPr lang="en-US" sz="1800" dirty="0"/>
          </a:p>
          <a:p>
            <a:r>
              <a:rPr lang="en-US" sz="1800" b="1" dirty="0"/>
              <a:t>Functional Requirements:</a:t>
            </a:r>
            <a:r>
              <a:rPr lang="en-US" sz="1800" dirty="0"/>
              <a:t> </a:t>
            </a:r>
          </a:p>
          <a:p>
            <a:pPr marL="600075" lvl="1" indent="-257175">
              <a:buFont typeface="Arial" charset="0"/>
              <a:buChar char="•"/>
            </a:pPr>
            <a:r>
              <a:rPr lang="en-US" sz="1800" dirty="0"/>
              <a:t>Verify that the event logging is enabled</a:t>
            </a:r>
          </a:p>
          <a:p>
            <a:pPr marL="600075" lvl="1" indent="-257175">
              <a:buFont typeface="Arial" charset="0"/>
              <a:buChar char="•"/>
            </a:pPr>
            <a:r>
              <a:rPr lang="en-US" sz="1800" dirty="0"/>
              <a:t>Alert if the account is no longer logging user </a:t>
            </a:r>
            <a:r>
              <a:rPr lang="en-US" sz="1800" dirty="0" smtClean="0"/>
              <a:t>events</a:t>
            </a:r>
          </a:p>
          <a:p>
            <a:pPr marL="600075" lvl="1" indent="-257175">
              <a:buFont typeface="Arial" charset="0"/>
              <a:buChar char="•"/>
            </a:pPr>
            <a:endParaRPr lang="en-US" sz="1800" dirty="0"/>
          </a:p>
          <a:p>
            <a:r>
              <a:rPr lang="en-US" sz="1800" b="1" dirty="0" smtClean="0"/>
              <a:t>Importance of Control: </a:t>
            </a:r>
            <a:r>
              <a:rPr lang="en-US" sz="1800" dirty="0" smtClean="0"/>
              <a:t>This </a:t>
            </a:r>
            <a:r>
              <a:rPr lang="en-US" sz="1800" dirty="0"/>
              <a:t>control provides accountability by logging the actions of users </a:t>
            </a:r>
          </a:p>
          <a:p>
            <a:pPr marL="192147" indent="-257175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6724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plunk Test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5F5F5F"/>
      </a:accent1>
      <a:accent2>
        <a:srgbClr val="00A9E1"/>
      </a:accent2>
      <a:accent3>
        <a:srgbClr val="65A637"/>
      </a:accent3>
      <a:accent4>
        <a:srgbClr val="C0C0C0"/>
      </a:accent4>
      <a:accent5>
        <a:srgbClr val="005F86"/>
      </a:accent5>
      <a:accent6>
        <a:srgbClr val="F2A900"/>
      </a:accent6>
      <a:hlink>
        <a:srgbClr val="00A9FF"/>
      </a:hlink>
      <a:folHlink>
        <a:srgbClr val="396B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lIns="51426" tIns="25713" rIns="51426" bIns="25713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plunk for IT Operations" id="{E25F5750-DD81-0141-A2F7-2F72DF9C3D22}" vid="{DFEC41BC-8780-D443-9506-7CB50C3CEFDE}"/>
    </a:ext>
  </a:extLst>
</a:theme>
</file>

<file path=ppt/theme/theme2.xml><?xml version="1.0" encoding="utf-8"?>
<a:theme xmlns:a="http://schemas.openxmlformats.org/drawingml/2006/main" name="1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unk for IT Operations" id="{E25F5750-DD81-0141-A2F7-2F72DF9C3D22}" vid="{25BDBEFB-AF42-E343-84AC-E57D1FDA6A30}"/>
    </a:ext>
  </a:extLst>
</a:theme>
</file>

<file path=ppt/theme/theme3.xml><?xml version="1.0" encoding="utf-8"?>
<a:theme xmlns:a="http://schemas.openxmlformats.org/drawingml/2006/main" name="3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unk for IT Operations" id="{E25F5750-DD81-0141-A2F7-2F72DF9C3D22}" vid="{5C90C624-17E4-E348-B532-9E61DB9EDCEC}"/>
    </a:ext>
  </a:extLst>
</a:theme>
</file>

<file path=ppt/theme/theme4.xml><?xml version="1.0" encoding="utf-8"?>
<a:theme xmlns:a="http://schemas.openxmlformats.org/drawingml/2006/main" name="2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unk for IT Operations" id="{E25F5750-DD81-0141-A2F7-2F72DF9C3D22}" vid="{505C18E4-D375-B743-B47A-9D458128D795}"/>
    </a:ext>
  </a:extLst>
</a:theme>
</file>

<file path=ppt/theme/theme5.xml><?xml version="1.0" encoding="utf-8"?>
<a:theme xmlns:a="http://schemas.openxmlformats.org/drawingml/2006/main" name="4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unk for IT Operations" id="{E25F5750-DD81-0141-A2F7-2F72DF9C3D22}" vid="{EA8F0A08-8924-BC4B-AFBF-5CC00D39B66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Splunk PPT</Template>
  <TotalTime>11643</TotalTime>
  <Words>889</Words>
  <Application>Microsoft Macintosh PowerPoint</Application>
  <PresentationFormat>On-screen Show (16:9)</PresentationFormat>
  <Paragraphs>117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Avenir LT 35 Light</vt:lpstr>
      <vt:lpstr>Avenir LT Std 35 Light</vt:lpstr>
      <vt:lpstr>Calibri</vt:lpstr>
      <vt:lpstr>Gotham Book</vt:lpstr>
      <vt:lpstr>Lucida Grande</vt:lpstr>
      <vt:lpstr>ＭＳ Ｐゴシック</vt:lpstr>
      <vt:lpstr>Myriad Pro</vt:lpstr>
      <vt:lpstr>Roboto</vt:lpstr>
      <vt:lpstr>Roboto Light</vt:lpstr>
      <vt:lpstr>Roboto Medium</vt:lpstr>
      <vt:lpstr>Wingdings</vt:lpstr>
      <vt:lpstr>Wingdings 3</vt:lpstr>
      <vt:lpstr>Default Theme</vt:lpstr>
      <vt:lpstr>1_Custom Design</vt:lpstr>
      <vt:lpstr>3_Custom Design</vt:lpstr>
      <vt:lpstr>2_Custom Design</vt:lpstr>
      <vt:lpstr>4_Custom Design</vt:lpstr>
      <vt:lpstr>Splunk for DFARS Leveraging Splunk Enterprise to automate DFARS compliance reporting</vt:lpstr>
      <vt:lpstr> Agenda</vt:lpstr>
      <vt:lpstr>        Expectations </vt:lpstr>
      <vt:lpstr>PowerPoint Presentation</vt:lpstr>
      <vt:lpstr>        Control 3.1.7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 SE Calls</dc:title>
  <dc:subject>Moving Beyond SIEM to Security Analytics</dc:subject>
  <dc:creator>Masao Jeffery</dc:creator>
  <cp:lastModifiedBy>Microsoft Office User</cp:lastModifiedBy>
  <cp:revision>95</cp:revision>
  <cp:lastPrinted>2014-11-18T23:49:27Z</cp:lastPrinted>
  <dcterms:created xsi:type="dcterms:W3CDTF">2016-05-04T16:19:49Z</dcterms:created>
  <dcterms:modified xsi:type="dcterms:W3CDTF">2016-08-04T13:05:55Z</dcterms:modified>
</cp:coreProperties>
</file>